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418" r:id="rId5"/>
    <p:sldId id="419" r:id="rId6"/>
    <p:sldId id="495" r:id="rId7"/>
    <p:sldId id="493" r:id="rId8"/>
    <p:sldId id="503" r:id="rId9"/>
    <p:sldId id="504" r:id="rId10"/>
    <p:sldId id="505" r:id="rId11"/>
    <p:sldId id="507" r:id="rId12"/>
    <p:sldId id="483" r:id="rId13"/>
    <p:sldId id="508" r:id="rId14"/>
    <p:sldId id="513" r:id="rId15"/>
    <p:sldId id="506" r:id="rId16"/>
    <p:sldId id="510" r:id="rId17"/>
    <p:sldId id="509" r:id="rId18"/>
    <p:sldId id="514" r:id="rId19"/>
    <p:sldId id="515" r:id="rId20"/>
    <p:sldId id="511" r:id="rId21"/>
    <p:sldId id="512" r:id="rId22"/>
    <p:sldId id="398" r:id="rId23"/>
    <p:sldId id="417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Helvetica35-Thin" panose="020B0604020202020204" charset="0"/>
      <p:regular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BFF"/>
    <a:srgbClr val="00DBFF"/>
    <a:srgbClr val="00D0FF"/>
    <a:srgbClr val="43536D"/>
    <a:srgbClr val="0C002A"/>
    <a:srgbClr val="130042"/>
    <a:srgbClr val="26034D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12.09.2019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endParaRPr lang="es-E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Ramón Tomás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 </a:t>
            </a: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272215" y="5467405"/>
            <a:ext cx="5865340" cy="461665"/>
          </a:xfrm>
        </p:spPr>
        <p:txBody>
          <a:bodyPr/>
          <a:lstStyle/>
          <a:p>
            <a:r>
              <a:rPr lang="es-ES" sz="2400" dirty="0"/>
              <a:t>Software </a:t>
            </a:r>
            <a:r>
              <a:rPr lang="es-ES" sz="2400" dirty="0" err="1"/>
              <a:t>Engineer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587742"/>
            <a:ext cx="7268661" cy="1944130"/>
          </a:xfrm>
        </p:spPr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 Use Cases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D4536A4-A44F-45D4-A829-7FDEA8C0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9346"/>
            <a:ext cx="9707061" cy="3196532"/>
          </a:xfrm>
        </p:spPr>
        <p:txBody>
          <a:bodyPr>
            <a:normAutofit/>
          </a:bodyPr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Mobile Clients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Web Clients (Web </a:t>
            </a:r>
            <a:r>
              <a:rPr lang="en-US" dirty="0" err="1"/>
              <a:t>gRPC</a:t>
            </a:r>
            <a:r>
              <a:rPr lang="en-US" dirty="0"/>
              <a:t> library or Reverse Proxy HTTP-</a:t>
            </a:r>
            <a:r>
              <a:rPr lang="en-US" dirty="0" err="1"/>
              <a:t>gRPC</a:t>
            </a:r>
            <a:r>
              <a:rPr lang="en-US" dirty="0"/>
              <a:t> transcoders)</a:t>
            </a:r>
          </a:p>
        </p:txBody>
      </p:sp>
    </p:spTree>
    <p:extLst>
      <p:ext uri="{BB962C8B-B14F-4D97-AF65-F5344CB8AC3E}">
        <p14:creationId xmlns:p14="http://schemas.microsoft.com/office/powerpoint/2010/main" val="27275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early</a:t>
            </a:r>
            <a:r>
              <a:rPr lang="es-ES" dirty="0"/>
              <a:t> </a:t>
            </a:r>
            <a:r>
              <a:rPr lang="es-ES" dirty="0" err="1"/>
              <a:t>adopters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EF2451-5271-42AB-97EC-043222DD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13" y="3108736"/>
            <a:ext cx="6859928" cy="22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4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587742"/>
            <a:ext cx="7268661" cy="1944130"/>
          </a:xfrm>
        </p:spPr>
        <p:txBody>
          <a:bodyPr/>
          <a:lstStyle/>
          <a:p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Options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099911-B934-4B25-98BA-983AF0F0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7" y="2723509"/>
            <a:ext cx="8080329" cy="31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4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9346"/>
            <a:ext cx="9707061" cy="3196532"/>
          </a:xfrm>
        </p:spPr>
        <p:txBody>
          <a:bodyPr>
            <a:normAutofit/>
          </a:bodyPr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Automated and efficient mechanism to serialize structured data.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Ideal for message communication or storing data.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Data structures and services defined in a proto definition file (.proto)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Resilient to definition updates.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Possibility to generate stubs classes in different languages.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Protocol</a:t>
            </a:r>
            <a:r>
              <a:rPr lang="es-ES" dirty="0"/>
              <a:t> Buffer (</a:t>
            </a:r>
            <a:r>
              <a:rPr lang="es-ES" dirty="0" err="1"/>
              <a:t>Protobuf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36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8484694" cy="1944130"/>
          </a:xfrm>
        </p:spPr>
        <p:txBody>
          <a:bodyPr/>
          <a:lstStyle/>
          <a:p>
            <a:r>
              <a:rPr lang="es-ES" dirty="0"/>
              <a:t>Proto </a:t>
            </a:r>
            <a:r>
              <a:rPr lang="es-ES" dirty="0" err="1"/>
              <a:t>Definition</a:t>
            </a:r>
            <a:r>
              <a:rPr lang="es-ES" dirty="0"/>
              <a:t> File (.proto)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C9D0F0-146A-4901-AFAB-8E7B4919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06" y="2686252"/>
            <a:ext cx="4286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587742"/>
            <a:ext cx="7268661" cy="1944130"/>
          </a:xfrm>
        </p:spPr>
        <p:txBody>
          <a:bodyPr/>
          <a:lstStyle/>
          <a:p>
            <a:r>
              <a:rPr lang="es-ES" dirty="0"/>
              <a:t>Multi-</a:t>
            </a:r>
            <a:r>
              <a:rPr lang="es-ES" dirty="0" err="1"/>
              <a:t>Language</a:t>
            </a:r>
            <a:r>
              <a:rPr lang="es-ES" dirty="0"/>
              <a:t> Support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47A7D6-135F-4A36-B7DA-EBA2AB8F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896899"/>
            <a:ext cx="6282526" cy="28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3. Tooling</a:t>
            </a:r>
          </a:p>
        </p:txBody>
      </p:sp>
    </p:spTree>
    <p:extLst>
      <p:ext uri="{BB962C8B-B14F-4D97-AF65-F5344CB8AC3E}">
        <p14:creationId xmlns:p14="http://schemas.microsoft.com/office/powerpoint/2010/main" val="391027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/>
              <a:t>Tooling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A1DEBE8F-7537-4F83-8F0D-92DAA0DF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93" y="3668777"/>
            <a:ext cx="5021451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/>
              <a:t>ProtoC</a:t>
            </a:r>
            <a:endParaRPr lang="en-U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Multi-language tool to compile .proto definition files.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Generate stub classes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05698B-8543-4181-829D-5CED8B97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93" y="3001302"/>
            <a:ext cx="56673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4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/>
              <a:t>C# Tooling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A1DEBE8F-7537-4F83-8F0D-92DAA0DF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9346"/>
            <a:ext cx="5021451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/>
              <a:t>Grpc.Tools</a:t>
            </a:r>
            <a:endParaRPr lang="es-E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/>
              <a:t>Google.Protobuf</a:t>
            </a:r>
            <a:endParaRPr lang="es-E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/>
              <a:t>Grpc.Net.Client</a:t>
            </a:r>
            <a:endParaRPr lang="es-ES" dirty="0"/>
          </a:p>
          <a:p>
            <a:pPr>
              <a:buClr>
                <a:srgbClr val="00D0FF"/>
              </a:buClr>
              <a:buSzPct val="110000"/>
            </a:pPr>
            <a:endParaRPr lang="en-US" dirty="0"/>
          </a:p>
          <a:p>
            <a:pPr>
              <a:buClr>
                <a:srgbClr val="00D0FF"/>
              </a:buClr>
              <a:buSzPct val="11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4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HTTP/2</a:t>
            </a:r>
          </a:p>
          <a:p>
            <a:r>
              <a:rPr lang="es-ES" dirty="0" err="1"/>
              <a:t>gRPC</a:t>
            </a:r>
            <a:endParaRPr lang="es-ES" dirty="0"/>
          </a:p>
          <a:p>
            <a:r>
              <a:rPr lang="es-ES" dirty="0"/>
              <a:t>Tooling</a:t>
            </a:r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HTTP/2</a:t>
            </a:r>
          </a:p>
        </p:txBody>
      </p:sp>
    </p:spTree>
    <p:extLst>
      <p:ext uri="{BB962C8B-B14F-4D97-AF65-F5344CB8AC3E}">
        <p14:creationId xmlns:p14="http://schemas.microsoft.com/office/powerpoint/2010/main" val="6160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2686252"/>
            <a:ext cx="6472051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Limited parallelism. New TCP connection on each HTTP request.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Head of line Blocking HOL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HTTP Headers. Uncompressed plain text headers on every request.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Based on text protocols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/>
              <a:t>HTTP/1 </a:t>
            </a:r>
            <a:r>
              <a:rPr lang="es-ES" dirty="0" err="1"/>
              <a:t>Limitation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35C754-B4D9-4F8F-B5E5-AAD20437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686252"/>
            <a:ext cx="21050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688681"/>
            <a:ext cx="9980985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Released in 2015. Extend the semantics of HTTP/1.1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High-level compatibility with HTTP/1.1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Supported by most of the web </a:t>
            </a:r>
            <a:r>
              <a:rPr lang="en-US" dirty="0" err="1"/>
              <a:t>browers</a:t>
            </a:r>
            <a:endParaRPr lang="en-U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/>
              <a:t>Compression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headers</a:t>
            </a:r>
            <a:endParaRPr lang="es-E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protocol</a:t>
            </a:r>
            <a:endParaRPr lang="es-E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/>
              <a:t>HTTP/2 Server </a:t>
            </a:r>
            <a:r>
              <a:rPr lang="es-ES" dirty="0" err="1"/>
              <a:t>push</a:t>
            </a:r>
            <a:endParaRPr lang="es-E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Request multiplexing over a single TCP connection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/>
              <a:t>HTTP/2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39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9552668" cy="1944130"/>
          </a:xfrm>
        </p:spPr>
        <p:txBody>
          <a:bodyPr/>
          <a:lstStyle/>
          <a:p>
            <a:r>
              <a:rPr lang="es-ES" dirty="0" err="1"/>
              <a:t>Request</a:t>
            </a:r>
            <a:r>
              <a:rPr lang="es-ES" dirty="0"/>
              <a:t>/Response </a:t>
            </a:r>
            <a:r>
              <a:rPr lang="es-ES" dirty="0" err="1"/>
              <a:t>multiplexing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23BAA1-59B3-42BC-8CEB-E7169997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495550"/>
            <a:ext cx="10239375" cy="1866900"/>
          </a:xfrm>
          <a:prstGeom prst="rect">
            <a:avLst/>
          </a:prstGeom>
        </p:spPr>
      </p:pic>
      <p:sp>
        <p:nvSpPr>
          <p:cNvPr id="9" name="Marcador de contenido 1">
            <a:extLst>
              <a:ext uri="{FF2B5EF4-FFF2-40B4-BE49-F238E27FC236}">
                <a16:creationId xmlns:a16="http://schemas.microsoft.com/office/drawing/2014/main" id="{0D840737-99AC-4E0A-AD9B-A6AAB858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2" y="4517612"/>
            <a:ext cx="10239375" cy="1309751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Single TCP Connection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Parallel request/responses without blocking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Payload/Headers chunked into multiple frames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Client and Server maintain an indexed list of headers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/>
              <a:t>HTTP/2 Server </a:t>
            </a:r>
            <a:r>
              <a:rPr lang="es-ES" dirty="0" err="1"/>
              <a:t>Push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089598A-17C9-4E86-98C2-355851D7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686252"/>
            <a:ext cx="5497174" cy="2210204"/>
          </a:xfrm>
          <a:prstGeom prst="rect">
            <a:avLst/>
          </a:prstGeom>
        </p:spPr>
      </p:pic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A1DEBE8F-7537-4F83-8F0D-92DAA0DF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768" y="2688681"/>
            <a:ext cx="5021451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Single Connection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Reduced round trips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Avoid Request/Response pattern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Push promise mechanism</a:t>
            </a:r>
          </a:p>
        </p:txBody>
      </p:sp>
    </p:spTree>
    <p:extLst>
      <p:ext uri="{BB962C8B-B14F-4D97-AF65-F5344CB8AC3E}">
        <p14:creationId xmlns:p14="http://schemas.microsoft.com/office/powerpoint/2010/main" val="200938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gRPC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97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9346"/>
            <a:ext cx="9707061" cy="3196532"/>
          </a:xfrm>
        </p:spPr>
        <p:txBody>
          <a:bodyPr>
            <a:normAutofit/>
          </a:bodyPr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Open source high performance RPC framework.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Originally developed at Google (SPDY).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Built on top of HTTP/2 network protocol.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Multi-language support.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Protocol Buffers as the Interface Definition Language (IDL) to describe the API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Efficiency in serialization with Protocol Buffers and connectivity with HTTP/2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Connection options: Unary, server-side streaming, client-side streaming, bi-directional streaming.</a:t>
            </a:r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9454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5cc60d69-a5f6-4f8f-8194-a79b51c73eb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56862</TotalTime>
  <Words>384</Words>
  <Application>Microsoft Office PowerPoint</Application>
  <PresentationFormat>Panorámica</PresentationFormat>
  <Paragraphs>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Tw Cen MT</vt:lpstr>
      <vt:lpstr>Open Sans</vt:lpstr>
      <vt:lpstr>Arial</vt:lpstr>
      <vt:lpstr>Helvetica35-Thin</vt:lpstr>
      <vt:lpstr>Courier New</vt:lpstr>
      <vt:lpstr>Calibri</vt:lpstr>
      <vt:lpstr>ThemeLight</vt:lpstr>
      <vt:lpstr>gRPC</vt:lpstr>
      <vt:lpstr>Presentación de PowerPoint</vt:lpstr>
      <vt:lpstr>Presentación de PowerPoint</vt:lpstr>
      <vt:lpstr>HTTP/1 Limitation</vt:lpstr>
      <vt:lpstr>HTTP/2</vt:lpstr>
      <vt:lpstr>Request/Response multiplexing</vt:lpstr>
      <vt:lpstr>HTTP/2 Server Push</vt:lpstr>
      <vt:lpstr>Presentación de PowerPoint</vt:lpstr>
      <vt:lpstr>Introduction</vt:lpstr>
      <vt:lpstr>gRPC Use Cases</vt:lpstr>
      <vt:lpstr>Some early adopters</vt:lpstr>
      <vt:lpstr>Connection Options</vt:lpstr>
      <vt:lpstr>Protocol Buffer (Protobuf)</vt:lpstr>
      <vt:lpstr>Proto Definition File (.proto)</vt:lpstr>
      <vt:lpstr>Multi-Language Support</vt:lpstr>
      <vt:lpstr>Presentación de PowerPoint</vt:lpstr>
      <vt:lpstr>Tooling</vt:lpstr>
      <vt:lpstr>C# Tooling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Ramón Tomás</cp:lastModifiedBy>
  <cp:revision>1151</cp:revision>
  <dcterms:created xsi:type="dcterms:W3CDTF">2015-09-03T07:07:39Z</dcterms:created>
  <dcterms:modified xsi:type="dcterms:W3CDTF">2019-09-10T12:13:38Z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