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67" r:id="rId6"/>
    <p:sldId id="268" r:id="rId7"/>
    <p:sldId id="269" r:id="rId8"/>
    <p:sldId id="263" r:id="rId9"/>
    <p:sldId id="25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6" autoAdjust="0"/>
  </p:normalViewPr>
  <p:slideViewPr>
    <p:cSldViewPr>
      <p:cViewPr>
        <p:scale>
          <a:sx n="100" d="100"/>
          <a:sy n="100" d="100"/>
        </p:scale>
        <p:origin x="-58" y="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634D-F19F-41D4-B6E2-DEF496DF4EE1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4B90-9F6E-4E3B-ACAB-1841D3FEC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6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4B90-9F6E-4E3B-ACAB-1841D3FEC4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4B90-9F6E-4E3B-ACAB-1841D3FEC4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4B90-9F6E-4E3B-ACAB-1841D3FEC4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4B90-9F6E-4E3B-ACAB-1841D3FEC45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4B90-9F6E-4E3B-ACAB-1841D3FEC45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Accurate Refactoring</a:t>
            </a:r>
          </a:p>
          <a:p>
            <a:r>
              <a:rPr lang="en-US" dirty="0" smtClean="0"/>
              <a:t>Increased:</a:t>
            </a:r>
          </a:p>
          <a:p>
            <a:pPr lvl="1"/>
            <a:r>
              <a:rPr lang="en-US" dirty="0" smtClean="0"/>
              <a:t>Understandability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r>
              <a:rPr lang="en-US" dirty="0" smtClean="0"/>
              <a:t>Foundation for future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4B90-9F6E-4E3B-ACAB-1841D3FEC45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EC114F2-AC10-4B42-9801-A78CEE8A41B4}" type="datetimeFigureOut">
              <a:rPr lang="en-US" smtClean="0"/>
              <a:t>12/13/2010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1C70637-FBF0-4374-8BB6-8A0E18EF0A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TrueRefactor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Isaac Griffith</a:t>
            </a:r>
          </a:p>
          <a:p>
            <a:r>
              <a:rPr lang="en-US" dirty="0" smtClean="0"/>
              <a:t>Stephani</a:t>
            </a:r>
            <a:r>
              <a:rPr lang="en-US" dirty="0" smtClean="0"/>
              <a:t> Schielke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</a:t>
            </a:r>
            <a:r>
              <a:rPr lang="en-US" dirty="0" smtClean="0"/>
              <a:t>Refactoring</a:t>
            </a:r>
          </a:p>
          <a:p>
            <a:r>
              <a:rPr lang="en-US" dirty="0" smtClean="0"/>
              <a:t>Increased:</a:t>
            </a:r>
          </a:p>
          <a:p>
            <a:pPr lvl="1"/>
            <a:r>
              <a:rPr lang="en-US" dirty="0" smtClean="0"/>
              <a:t>Understandability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r>
              <a:rPr lang="en-US" dirty="0" smtClean="0"/>
              <a:t>Foundation for future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Legacy Software Systems</a:t>
            </a:r>
          </a:p>
          <a:p>
            <a:pPr lvl="1"/>
            <a:r>
              <a:rPr lang="en-US" dirty="0" smtClean="0"/>
              <a:t>Generational Gap in Design “Best Practices”</a:t>
            </a:r>
          </a:p>
          <a:p>
            <a:pPr lvl="1"/>
            <a:r>
              <a:rPr lang="en-US" dirty="0" smtClean="0"/>
              <a:t>Minimal Experience in older languages</a:t>
            </a:r>
          </a:p>
          <a:p>
            <a:pPr lvl="1"/>
            <a:r>
              <a:rPr lang="en-US" dirty="0" smtClean="0"/>
              <a:t>Time constraints to add new features</a:t>
            </a:r>
          </a:p>
          <a:p>
            <a:pPr lvl="1"/>
            <a:endParaRPr lang="en-US" dirty="0"/>
          </a:p>
          <a:p>
            <a:r>
              <a:rPr lang="en-US" dirty="0" smtClean="0"/>
              <a:t>Proposed Solution:</a:t>
            </a:r>
          </a:p>
          <a:p>
            <a:pPr lvl="1"/>
            <a:r>
              <a:rPr lang="en-US" dirty="0" smtClean="0"/>
              <a:t>Automated Refactoring</a:t>
            </a:r>
          </a:p>
          <a:p>
            <a:pPr lvl="1"/>
            <a:r>
              <a:rPr lang="en-US" dirty="0" smtClean="0"/>
              <a:t>Using Genetic Algorithms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2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6613507" cy="3581400"/>
          </a:xfrm>
          <a:prstGeom prst="rect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grpSp>
        <p:nvGrpSpPr>
          <p:cNvPr id="1055" name="Group 1054"/>
          <p:cNvGrpSpPr/>
          <p:nvPr/>
        </p:nvGrpSpPr>
        <p:grpSpPr>
          <a:xfrm>
            <a:off x="1287780" y="2819398"/>
            <a:ext cx="2514600" cy="2438400"/>
            <a:chOff x="1287780" y="2819398"/>
            <a:chExt cx="2514600" cy="2438400"/>
          </a:xfrm>
        </p:grpSpPr>
        <p:cxnSp>
          <p:nvCxnSpPr>
            <p:cNvPr id="21" name="Elbow Connector 20"/>
            <p:cNvCxnSpPr/>
            <p:nvPr/>
          </p:nvCxnSpPr>
          <p:spPr>
            <a:xfrm rot="10800000" flipV="1">
              <a:off x="2202180" y="4114798"/>
              <a:ext cx="1600200" cy="1143000"/>
            </a:xfrm>
            <a:prstGeom prst="bentConnector3">
              <a:avLst>
                <a:gd name="adj1" fmla="val -6809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54" name="Group 1053"/>
            <p:cNvGrpSpPr/>
            <p:nvPr/>
          </p:nvGrpSpPr>
          <p:grpSpPr>
            <a:xfrm>
              <a:off x="1287780" y="2819398"/>
              <a:ext cx="2514600" cy="2438400"/>
              <a:chOff x="1287780" y="2819398"/>
              <a:chExt cx="2514600" cy="2438400"/>
            </a:xfrm>
          </p:grpSpPr>
          <p:cxnSp>
            <p:nvCxnSpPr>
              <p:cNvPr id="5" name="Elbow Connector 4"/>
              <p:cNvCxnSpPr/>
              <p:nvPr/>
            </p:nvCxnSpPr>
            <p:spPr>
              <a:xfrm>
                <a:off x="1287780" y="2819398"/>
                <a:ext cx="2514600" cy="1295400"/>
              </a:xfrm>
              <a:prstGeom prst="bentConnector3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/>
              <p:nvPr/>
            </p:nvCxnSpPr>
            <p:spPr>
              <a:xfrm rot="16200000" flipH="1">
                <a:off x="525780" y="3581400"/>
                <a:ext cx="2438398" cy="914398"/>
              </a:xfrm>
              <a:prstGeom prst="bentConnector3">
                <a:avLst>
                  <a:gd name="adj1" fmla="val 100000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6" name="Group 1055"/>
          <p:cNvGrpSpPr/>
          <p:nvPr/>
        </p:nvGrpSpPr>
        <p:grpSpPr>
          <a:xfrm>
            <a:off x="2545080" y="2667000"/>
            <a:ext cx="5440030" cy="3657604"/>
            <a:chOff x="2545080" y="2667000"/>
            <a:chExt cx="5440030" cy="3657604"/>
          </a:xfrm>
        </p:grpSpPr>
        <p:cxnSp>
          <p:nvCxnSpPr>
            <p:cNvPr id="59" name="Elbow Connector 58"/>
            <p:cNvCxnSpPr/>
            <p:nvPr/>
          </p:nvCxnSpPr>
          <p:spPr>
            <a:xfrm>
              <a:off x="2545080" y="2667000"/>
              <a:ext cx="4465320" cy="1066802"/>
            </a:xfrm>
            <a:prstGeom prst="bentConnector3">
              <a:avLst>
                <a:gd name="adj1" fmla="val 99658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6200000" flipH="1">
              <a:off x="6164256" y="4503748"/>
              <a:ext cx="2667000" cy="974708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7" name="Elbow Connector 1026"/>
            <p:cNvCxnSpPr/>
            <p:nvPr/>
          </p:nvCxnSpPr>
          <p:spPr>
            <a:xfrm rot="10800000">
              <a:off x="5638802" y="5715000"/>
              <a:ext cx="2346308" cy="609600"/>
            </a:xfrm>
            <a:prstGeom prst="bentConnector3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1" name="Elbow Connector 1030"/>
            <p:cNvCxnSpPr/>
            <p:nvPr/>
          </p:nvCxnSpPr>
          <p:spPr>
            <a:xfrm rot="10800000" flipV="1">
              <a:off x="4343400" y="5715000"/>
              <a:ext cx="1295400" cy="609600"/>
            </a:xfrm>
            <a:prstGeom prst="bentConnector3">
              <a:avLst>
                <a:gd name="adj1" fmla="val 0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5" name="Elbow Connector 1034"/>
            <p:cNvCxnSpPr/>
            <p:nvPr/>
          </p:nvCxnSpPr>
          <p:spPr>
            <a:xfrm rot="5400000" flipH="1" flipV="1">
              <a:off x="3505197" y="4953001"/>
              <a:ext cx="2209804" cy="533401"/>
            </a:xfrm>
            <a:prstGeom prst="bentConnector3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0" name="Elbow Connector 1039"/>
            <p:cNvCxnSpPr/>
            <p:nvPr/>
          </p:nvCxnSpPr>
          <p:spPr>
            <a:xfrm rot="10800000">
              <a:off x="2545080" y="2667002"/>
              <a:ext cx="2331720" cy="1447796"/>
            </a:xfrm>
            <a:prstGeom prst="bentConnector3">
              <a:avLst>
                <a:gd name="adj1" fmla="val 102288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50" name="TextBox 1049"/>
          <p:cNvSpPr txBox="1"/>
          <p:nvPr/>
        </p:nvSpPr>
        <p:spPr>
          <a:xfrm>
            <a:off x="6971528" y="3618191"/>
            <a:ext cx="2027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Portions We are</a:t>
            </a:r>
          </a:p>
          <a:p>
            <a:r>
              <a:rPr lang="en-US" dirty="0" smtClean="0"/>
              <a:t>Currently Working</a:t>
            </a:r>
          </a:p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1051" name="TextBox 1050"/>
          <p:cNvSpPr txBox="1"/>
          <p:nvPr/>
        </p:nvSpPr>
        <p:spPr>
          <a:xfrm>
            <a:off x="218136" y="5387307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Work Done</a:t>
            </a:r>
            <a:endParaRPr lang="en-US" dirty="0"/>
          </a:p>
        </p:txBody>
      </p:sp>
      <p:pic>
        <p:nvPicPr>
          <p:cNvPr id="1053" name="Picture 3" descr="C:\Users\Isaac\AppData\Local\Microsoft\Windows\Temporary Internet Files\Content.IE5\T0IXF5IV\MC9004338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6" y="3421381"/>
            <a:ext cx="763193" cy="7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2667000" y="5381444"/>
            <a:ext cx="797373" cy="1296999"/>
            <a:chOff x="3501390" y="2895600"/>
            <a:chExt cx="1451610" cy="2301425"/>
          </a:xfrm>
        </p:grpSpPr>
        <p:sp>
          <p:nvSpPr>
            <p:cNvPr id="95" name="Oval 94"/>
            <p:cNvSpPr/>
            <p:nvPr/>
          </p:nvSpPr>
          <p:spPr>
            <a:xfrm>
              <a:off x="3501390" y="426874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3806190" y="385572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501390" y="342786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110990" y="3427866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4110990" y="426874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648200" y="342899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48200" y="426987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377690" y="289560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806190" y="289560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110990" y="489448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Arrow Connector 104"/>
            <p:cNvCxnSpPr>
              <a:stCxn id="103" idx="5"/>
            </p:cNvCxnSpPr>
            <p:nvPr/>
          </p:nvCxnSpPr>
          <p:spPr>
            <a:xfrm>
              <a:off x="4066353" y="3153831"/>
              <a:ext cx="892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2" idx="3"/>
              <a:endCxn id="98" idx="7"/>
            </p:cNvCxnSpPr>
            <p:nvPr/>
          </p:nvCxnSpPr>
          <p:spPr>
            <a:xfrm flipH="1">
              <a:off x="4371153" y="3153831"/>
              <a:ext cx="511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2" idx="5"/>
              <a:endCxn id="100" idx="1"/>
            </p:cNvCxnSpPr>
            <p:nvPr/>
          </p:nvCxnSpPr>
          <p:spPr>
            <a:xfrm>
              <a:off x="4637853" y="3153831"/>
              <a:ext cx="54984" cy="31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0" idx="4"/>
              <a:endCxn id="101" idx="0"/>
            </p:cNvCxnSpPr>
            <p:nvPr/>
          </p:nvCxnSpPr>
          <p:spPr>
            <a:xfrm>
              <a:off x="4800600" y="3731534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4"/>
              <a:endCxn id="99" idx="0"/>
            </p:cNvCxnSpPr>
            <p:nvPr/>
          </p:nvCxnSpPr>
          <p:spPr>
            <a:xfrm>
              <a:off x="4263390" y="3730403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6" idx="5"/>
              <a:endCxn id="99" idx="1"/>
            </p:cNvCxnSpPr>
            <p:nvPr/>
          </p:nvCxnSpPr>
          <p:spPr>
            <a:xfrm>
              <a:off x="4066353" y="4113951"/>
              <a:ext cx="89274" cy="19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6" idx="3"/>
              <a:endCxn id="95" idx="7"/>
            </p:cNvCxnSpPr>
            <p:nvPr/>
          </p:nvCxnSpPr>
          <p:spPr>
            <a:xfrm flipH="1">
              <a:off x="3761553" y="4113951"/>
              <a:ext cx="89274" cy="19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7" idx="5"/>
              <a:endCxn id="96" idx="1"/>
            </p:cNvCxnSpPr>
            <p:nvPr/>
          </p:nvCxnSpPr>
          <p:spPr>
            <a:xfrm>
              <a:off x="3761553" y="3686099"/>
              <a:ext cx="89274" cy="21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3" idx="3"/>
              <a:endCxn id="97" idx="7"/>
            </p:cNvCxnSpPr>
            <p:nvPr/>
          </p:nvCxnSpPr>
          <p:spPr>
            <a:xfrm flipH="1">
              <a:off x="3761553" y="3153831"/>
              <a:ext cx="89274" cy="31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8" idx="3"/>
              <a:endCxn id="96" idx="7"/>
            </p:cNvCxnSpPr>
            <p:nvPr/>
          </p:nvCxnSpPr>
          <p:spPr>
            <a:xfrm flipH="1">
              <a:off x="4066353" y="3686097"/>
              <a:ext cx="89274" cy="213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9" idx="4"/>
              <a:endCxn id="104" idx="0"/>
            </p:cNvCxnSpPr>
            <p:nvPr/>
          </p:nvCxnSpPr>
          <p:spPr>
            <a:xfrm>
              <a:off x="4263390" y="4571284"/>
              <a:ext cx="0" cy="323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186709" y="2465014"/>
            <a:ext cx="984063" cy="1101374"/>
            <a:chOff x="3882390" y="3351254"/>
            <a:chExt cx="1680210" cy="1677946"/>
          </a:xfrm>
        </p:grpSpPr>
        <p:sp>
          <p:nvSpPr>
            <p:cNvPr id="117" name="Oval 116"/>
            <p:cNvSpPr/>
            <p:nvPr/>
          </p:nvSpPr>
          <p:spPr>
            <a:xfrm>
              <a:off x="38823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3882390" y="3883522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491990" y="388352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44919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5029200" y="388465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6453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7586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871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5"/>
            </p:cNvCxnSpPr>
            <p:nvPr/>
          </p:nvCxnSpPr>
          <p:spPr>
            <a:xfrm>
              <a:off x="4447353" y="3609485"/>
              <a:ext cx="892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3" idx="3"/>
              <a:endCxn id="119" idx="7"/>
            </p:cNvCxnSpPr>
            <p:nvPr/>
          </p:nvCxnSpPr>
          <p:spPr>
            <a:xfrm flipH="1">
              <a:off x="4752153" y="3609485"/>
              <a:ext cx="511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3" idx="5"/>
              <a:endCxn id="121" idx="1"/>
            </p:cNvCxnSpPr>
            <p:nvPr/>
          </p:nvCxnSpPr>
          <p:spPr>
            <a:xfrm>
              <a:off x="5018853" y="3609485"/>
              <a:ext cx="54984" cy="31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1" idx="3"/>
              <a:endCxn id="122" idx="0"/>
            </p:cNvCxnSpPr>
            <p:nvPr/>
          </p:nvCxnSpPr>
          <p:spPr>
            <a:xfrm flipH="1">
              <a:off x="5018853" y="4142882"/>
              <a:ext cx="54984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9" idx="4"/>
              <a:endCxn id="120" idx="0"/>
            </p:cNvCxnSpPr>
            <p:nvPr/>
          </p:nvCxnSpPr>
          <p:spPr>
            <a:xfrm>
              <a:off x="4644390" y="4186057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8" idx="4"/>
              <a:endCxn id="117" idx="0"/>
            </p:cNvCxnSpPr>
            <p:nvPr/>
          </p:nvCxnSpPr>
          <p:spPr>
            <a:xfrm>
              <a:off x="4034790" y="4186059"/>
              <a:ext cx="0" cy="53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4" idx="3"/>
              <a:endCxn id="118" idx="7"/>
            </p:cNvCxnSpPr>
            <p:nvPr/>
          </p:nvCxnSpPr>
          <p:spPr>
            <a:xfrm flipH="1">
              <a:off x="4142553" y="3609485"/>
              <a:ext cx="89274" cy="31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5257800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3" name="Straight Arrow Connector 132"/>
            <p:cNvCxnSpPr>
              <a:stCxn id="121" idx="5"/>
              <a:endCxn id="132" idx="0"/>
            </p:cNvCxnSpPr>
            <p:nvPr/>
          </p:nvCxnSpPr>
          <p:spPr>
            <a:xfrm>
              <a:off x="5289363" y="4142882"/>
              <a:ext cx="120837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57" name="Right Arrow 1056"/>
          <p:cNvSpPr/>
          <p:nvPr/>
        </p:nvSpPr>
        <p:spPr>
          <a:xfrm>
            <a:off x="1037149" y="3642362"/>
            <a:ext cx="380884" cy="182879"/>
          </a:xfrm>
          <a:prstGeom prst="rightArrow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Up Arrow 1058"/>
          <p:cNvSpPr/>
          <p:nvPr/>
        </p:nvSpPr>
        <p:spPr>
          <a:xfrm rot="10800000">
            <a:off x="2972820" y="4853908"/>
            <a:ext cx="216466" cy="533400"/>
          </a:xfrm>
          <a:prstGeom prst="upArrow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Up Arrow 140"/>
          <p:cNvSpPr/>
          <p:nvPr/>
        </p:nvSpPr>
        <p:spPr>
          <a:xfrm rot="13964954">
            <a:off x="6139984" y="2638233"/>
            <a:ext cx="216466" cy="2169482"/>
          </a:xfrm>
          <a:prstGeom prst="upArrow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1" name="Picture 4" descr="C:\Users\Isaac\AppData\Local\Microsoft\Windows\Temporary Internet Files\Content.IE5\T0IXF5IV\MC90043385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74" y="5668701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U-Turn Arrow 144"/>
          <p:cNvSpPr/>
          <p:nvPr/>
        </p:nvSpPr>
        <p:spPr>
          <a:xfrm rot="10800000">
            <a:off x="6332127" y="6218152"/>
            <a:ext cx="1085576" cy="240413"/>
          </a:xfrm>
          <a:prstGeom prst="uturnArrow">
            <a:avLst>
              <a:gd name="adj1" fmla="val 34152"/>
              <a:gd name="adj2" fmla="val 25000"/>
              <a:gd name="adj3" fmla="val 47355"/>
              <a:gd name="adj4" fmla="val 43750"/>
              <a:gd name="adj5" fmla="val 10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U-Turn Arrow 145"/>
          <p:cNvSpPr/>
          <p:nvPr/>
        </p:nvSpPr>
        <p:spPr>
          <a:xfrm rot="10800000" flipH="1">
            <a:off x="5044845" y="6250344"/>
            <a:ext cx="1165272" cy="240413"/>
          </a:xfrm>
          <a:prstGeom prst="uturnArrow">
            <a:avLst>
              <a:gd name="adj1" fmla="val 34152"/>
              <a:gd name="adj2" fmla="val 25000"/>
              <a:gd name="adj3" fmla="val 47355"/>
              <a:gd name="adj4" fmla="val 43750"/>
              <a:gd name="adj5" fmla="val 10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/>
      <p:bldP spid="1050" grpId="1"/>
      <p:bldP spid="1051" grpId="0"/>
      <p:bldP spid="1051" grpId="1"/>
      <p:bldP spid="1051" grpId="2"/>
      <p:bldP spid="1057" grpId="0" animBg="1"/>
      <p:bldP spid="1057" grpId="1" animBg="1"/>
      <p:bldP spid="1059" grpId="0" animBg="1"/>
      <p:bldP spid="1059" grpId="1" animBg="1"/>
      <p:bldP spid="141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229364" y="2758440"/>
            <a:ext cx="7315200" cy="3611880"/>
            <a:chOff x="1229364" y="2758440"/>
            <a:chExt cx="7315200" cy="3611880"/>
          </a:xfrm>
        </p:grpSpPr>
        <p:sp>
          <p:nvSpPr>
            <p:cNvPr id="3" name="Freeform 2"/>
            <p:cNvSpPr/>
            <p:nvPr/>
          </p:nvSpPr>
          <p:spPr>
            <a:xfrm>
              <a:off x="1229364" y="2758440"/>
              <a:ext cx="7315200" cy="3611880"/>
            </a:xfrm>
            <a:custGeom>
              <a:avLst/>
              <a:gdLst>
                <a:gd name="connsiteX0" fmla="*/ 0 w 7040880"/>
                <a:gd name="connsiteY0" fmla="*/ 373380 h 3611880"/>
                <a:gd name="connsiteX1" fmla="*/ 0 w 7040880"/>
                <a:gd name="connsiteY1" fmla="*/ 716280 h 3611880"/>
                <a:gd name="connsiteX2" fmla="*/ 2446020 w 7040880"/>
                <a:gd name="connsiteY2" fmla="*/ 716280 h 3611880"/>
                <a:gd name="connsiteX3" fmla="*/ 2446020 w 7040880"/>
                <a:gd name="connsiteY3" fmla="*/ 3611880 h 3611880"/>
                <a:gd name="connsiteX4" fmla="*/ 7040880 w 7040880"/>
                <a:gd name="connsiteY4" fmla="*/ 3611880 h 3611880"/>
                <a:gd name="connsiteX5" fmla="*/ 7040880 w 7040880"/>
                <a:gd name="connsiteY5" fmla="*/ 0 h 3611880"/>
                <a:gd name="connsiteX6" fmla="*/ 2438400 w 7040880"/>
                <a:gd name="connsiteY6" fmla="*/ 0 h 3611880"/>
                <a:gd name="connsiteX7" fmla="*/ 2438400 w 7040880"/>
                <a:gd name="connsiteY7" fmla="*/ 373380 h 3611880"/>
                <a:gd name="connsiteX8" fmla="*/ 0 w 7040880"/>
                <a:gd name="connsiteY8" fmla="*/ 373380 h 361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880" h="3611880">
                  <a:moveTo>
                    <a:pt x="0" y="373380"/>
                  </a:moveTo>
                  <a:lnTo>
                    <a:pt x="0" y="716280"/>
                  </a:lnTo>
                  <a:lnTo>
                    <a:pt x="2446020" y="716280"/>
                  </a:lnTo>
                  <a:lnTo>
                    <a:pt x="2446020" y="3611880"/>
                  </a:lnTo>
                  <a:lnTo>
                    <a:pt x="7040880" y="3611880"/>
                  </a:lnTo>
                  <a:lnTo>
                    <a:pt x="7040880" y="0"/>
                  </a:lnTo>
                  <a:lnTo>
                    <a:pt x="2438400" y="0"/>
                  </a:lnTo>
                  <a:lnTo>
                    <a:pt x="2438400" y="373380"/>
                  </a:lnTo>
                  <a:lnTo>
                    <a:pt x="0" y="37338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38600" y="5326380"/>
              <a:ext cx="1361436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Lack of Cohesion between Methods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86400" y="5334000"/>
              <a:ext cx="1336044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Coupling Between Objects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934200" y="5326380"/>
              <a:ext cx="1350908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Weighted Methods per Class</a:t>
              </a:r>
              <a:endParaRPr lang="en-US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38600" y="2895600"/>
              <a:ext cx="1361436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Understand-ability</a:t>
              </a:r>
              <a:endParaRPr lang="en-US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61008" y="2895600"/>
              <a:ext cx="1361436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Reuseability</a:t>
              </a:r>
              <a:endParaRPr lang="en-US" sz="14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24036" y="2895600"/>
              <a:ext cx="1361436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Maintain-ability</a:t>
              </a:r>
              <a:endParaRPr lang="en-US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010400" y="190500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Behavioral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Aspect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400" y="5685889"/>
            <a:ext cx="112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Metrics, Code Smells, and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2743200" cy="3593592"/>
          </a:xfrm>
        </p:spPr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Code Smell</a:t>
            </a:r>
          </a:p>
          <a:p>
            <a:pPr lvl="1"/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422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1211580" y="2750820"/>
            <a:ext cx="7322820" cy="3611880"/>
          </a:xfrm>
          <a:custGeom>
            <a:avLst/>
            <a:gdLst>
              <a:gd name="connsiteX0" fmla="*/ 0 w 7040880"/>
              <a:gd name="connsiteY0" fmla="*/ 373380 h 3611880"/>
              <a:gd name="connsiteX1" fmla="*/ 0 w 7040880"/>
              <a:gd name="connsiteY1" fmla="*/ 716280 h 3611880"/>
              <a:gd name="connsiteX2" fmla="*/ 2446020 w 7040880"/>
              <a:gd name="connsiteY2" fmla="*/ 716280 h 3611880"/>
              <a:gd name="connsiteX3" fmla="*/ 2446020 w 7040880"/>
              <a:gd name="connsiteY3" fmla="*/ 3611880 h 3611880"/>
              <a:gd name="connsiteX4" fmla="*/ 7040880 w 7040880"/>
              <a:gd name="connsiteY4" fmla="*/ 3611880 h 3611880"/>
              <a:gd name="connsiteX5" fmla="*/ 7040880 w 7040880"/>
              <a:gd name="connsiteY5" fmla="*/ 0 h 3611880"/>
              <a:gd name="connsiteX6" fmla="*/ 2438400 w 7040880"/>
              <a:gd name="connsiteY6" fmla="*/ 0 h 3611880"/>
              <a:gd name="connsiteX7" fmla="*/ 2438400 w 7040880"/>
              <a:gd name="connsiteY7" fmla="*/ 373380 h 3611880"/>
              <a:gd name="connsiteX8" fmla="*/ 0 w 7040880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53354 w 7048214"/>
              <a:gd name="connsiteY2" fmla="*/ 71628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46019 w 7048214"/>
              <a:gd name="connsiteY2" fmla="*/ 105918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38685 w 7048214"/>
              <a:gd name="connsiteY2" fmla="*/ 106680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38685 w 7048214"/>
              <a:gd name="connsiteY2" fmla="*/ 110490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53068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8966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46019 w 7048214"/>
              <a:gd name="connsiteY2" fmla="*/ 108966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21080 h 3611880"/>
              <a:gd name="connsiteX2" fmla="*/ 2446019 w 7048214"/>
              <a:gd name="connsiteY2" fmla="*/ 108966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21080 h 3611880"/>
              <a:gd name="connsiteX2" fmla="*/ 2438685 w 7048214"/>
              <a:gd name="connsiteY2" fmla="*/ 9982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21080 h 3611880"/>
              <a:gd name="connsiteX2" fmla="*/ 2438685 w 7048214"/>
              <a:gd name="connsiteY2" fmla="*/ 102108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21080 h 3611880"/>
              <a:gd name="connsiteX2" fmla="*/ 2446019 w 7048214"/>
              <a:gd name="connsiteY2" fmla="*/ 101346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8214" h="3611880">
                <a:moveTo>
                  <a:pt x="7334" y="716280"/>
                </a:moveTo>
                <a:cubicBezTo>
                  <a:pt x="4889" y="955040"/>
                  <a:pt x="2445" y="782320"/>
                  <a:pt x="0" y="1021080"/>
                </a:cubicBezTo>
                <a:lnTo>
                  <a:pt x="2446019" y="1013460"/>
                </a:lnTo>
                <a:cubicBezTo>
                  <a:pt x="2450909" y="1861820"/>
                  <a:pt x="2448464" y="2763520"/>
                  <a:pt x="2453354" y="3611880"/>
                </a:cubicBezTo>
                <a:lnTo>
                  <a:pt x="7048214" y="3611880"/>
                </a:lnTo>
                <a:lnTo>
                  <a:pt x="7048214" y="0"/>
                </a:lnTo>
                <a:lnTo>
                  <a:pt x="2445734" y="0"/>
                </a:lnTo>
                <a:cubicBezTo>
                  <a:pt x="2448179" y="238760"/>
                  <a:pt x="2443289" y="477520"/>
                  <a:pt x="2445734" y="716280"/>
                </a:cubicBezTo>
                <a:lnTo>
                  <a:pt x="7334" y="71628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24" idx="2"/>
            <a:endCxn id="23" idx="0"/>
          </p:cNvCxnSpPr>
          <p:nvPr/>
        </p:nvCxnSpPr>
        <p:spPr>
          <a:xfrm>
            <a:off x="4719318" y="3810000"/>
            <a:ext cx="2890336" cy="1516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719318" y="3810000"/>
            <a:ext cx="1435104" cy="1524000"/>
            <a:chOff x="4719318" y="3810000"/>
            <a:chExt cx="1435104" cy="1524000"/>
          </a:xfrm>
        </p:grpSpPr>
        <p:cxnSp>
          <p:nvCxnSpPr>
            <p:cNvPr id="35" name="Straight Arrow Connector 34"/>
            <p:cNvCxnSpPr>
              <a:stCxn id="31" idx="2"/>
              <a:endCxn id="20" idx="0"/>
            </p:cNvCxnSpPr>
            <p:nvPr/>
          </p:nvCxnSpPr>
          <p:spPr>
            <a:xfrm flipH="1">
              <a:off x="4719318" y="3810000"/>
              <a:ext cx="1422408" cy="1516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2"/>
              <a:endCxn id="21" idx="0"/>
            </p:cNvCxnSpPr>
            <p:nvPr/>
          </p:nvCxnSpPr>
          <p:spPr>
            <a:xfrm>
              <a:off x="6141726" y="3810000"/>
              <a:ext cx="12696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719318" y="3810000"/>
            <a:ext cx="2890336" cy="1524000"/>
            <a:chOff x="4719318" y="3810000"/>
            <a:chExt cx="2890336" cy="1524000"/>
          </a:xfrm>
        </p:grpSpPr>
        <p:cxnSp>
          <p:nvCxnSpPr>
            <p:cNvPr id="39" name="Straight Arrow Connector 38"/>
            <p:cNvCxnSpPr>
              <a:stCxn id="33" idx="2"/>
              <a:endCxn id="20" idx="0"/>
            </p:cNvCxnSpPr>
            <p:nvPr/>
          </p:nvCxnSpPr>
          <p:spPr>
            <a:xfrm flipH="1">
              <a:off x="4719318" y="3810000"/>
              <a:ext cx="2885436" cy="1516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2"/>
              <a:endCxn id="21" idx="0"/>
            </p:cNvCxnSpPr>
            <p:nvPr/>
          </p:nvCxnSpPr>
          <p:spPr>
            <a:xfrm flipH="1">
              <a:off x="6154422" y="3810000"/>
              <a:ext cx="1450332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2"/>
              <a:endCxn id="23" idx="0"/>
            </p:cNvCxnSpPr>
            <p:nvPr/>
          </p:nvCxnSpPr>
          <p:spPr>
            <a:xfrm>
              <a:off x="7604754" y="3810000"/>
              <a:ext cx="4900" cy="1516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Metrics, Code Smells, and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2743200" cy="3593592"/>
          </a:xfrm>
        </p:spPr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Code Smell</a:t>
            </a:r>
          </a:p>
          <a:p>
            <a:pPr lvl="1"/>
            <a:r>
              <a:rPr lang="en-US" dirty="0" smtClean="0"/>
              <a:t>Application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038600" y="5326380"/>
            <a:ext cx="1361436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 of Cohesion between Methods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486400" y="5334000"/>
            <a:ext cx="1336044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Coupling Between Objects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6934200" y="5326380"/>
            <a:ext cx="135090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Weighted Methods per Class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038600" y="2895600"/>
            <a:ext cx="1361436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Understand-ability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461008" y="2895600"/>
            <a:ext cx="1361436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Reuseability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6924036" y="2895600"/>
            <a:ext cx="1361436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Maintain-ability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17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24282" y="2750820"/>
            <a:ext cx="7325363" cy="3611880"/>
            <a:chOff x="1209037" y="2750820"/>
            <a:chExt cx="7325363" cy="3611880"/>
          </a:xfrm>
        </p:grpSpPr>
        <p:sp>
          <p:nvSpPr>
            <p:cNvPr id="23" name="Freeform 22"/>
            <p:cNvSpPr/>
            <p:nvPr/>
          </p:nvSpPr>
          <p:spPr>
            <a:xfrm>
              <a:off x="1209037" y="2750820"/>
              <a:ext cx="7325363" cy="3611880"/>
            </a:xfrm>
            <a:custGeom>
              <a:avLst/>
              <a:gdLst>
                <a:gd name="connsiteX0" fmla="*/ 0 w 7040880"/>
                <a:gd name="connsiteY0" fmla="*/ 373380 h 3611880"/>
                <a:gd name="connsiteX1" fmla="*/ 0 w 7040880"/>
                <a:gd name="connsiteY1" fmla="*/ 716280 h 3611880"/>
                <a:gd name="connsiteX2" fmla="*/ 2446020 w 7040880"/>
                <a:gd name="connsiteY2" fmla="*/ 716280 h 3611880"/>
                <a:gd name="connsiteX3" fmla="*/ 2446020 w 7040880"/>
                <a:gd name="connsiteY3" fmla="*/ 3611880 h 3611880"/>
                <a:gd name="connsiteX4" fmla="*/ 7040880 w 7040880"/>
                <a:gd name="connsiteY4" fmla="*/ 3611880 h 3611880"/>
                <a:gd name="connsiteX5" fmla="*/ 7040880 w 7040880"/>
                <a:gd name="connsiteY5" fmla="*/ 0 h 3611880"/>
                <a:gd name="connsiteX6" fmla="*/ 2438400 w 7040880"/>
                <a:gd name="connsiteY6" fmla="*/ 0 h 3611880"/>
                <a:gd name="connsiteX7" fmla="*/ 2438400 w 7040880"/>
                <a:gd name="connsiteY7" fmla="*/ 373380 h 3611880"/>
                <a:gd name="connsiteX8" fmla="*/ 0 w 7040880"/>
                <a:gd name="connsiteY8" fmla="*/ 373380 h 3611880"/>
                <a:gd name="connsiteX0" fmla="*/ 7334 w 7048214"/>
                <a:gd name="connsiteY0" fmla="*/ 373380 h 3611880"/>
                <a:gd name="connsiteX1" fmla="*/ 0 w 7048214"/>
                <a:gd name="connsiteY1" fmla="*/ 1089660 h 3611880"/>
                <a:gd name="connsiteX2" fmla="*/ 2453354 w 7048214"/>
                <a:gd name="connsiteY2" fmla="*/ 71628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373380 h 3611880"/>
                <a:gd name="connsiteX8" fmla="*/ 7334 w 7048214"/>
                <a:gd name="connsiteY8" fmla="*/ 373380 h 3611880"/>
                <a:gd name="connsiteX0" fmla="*/ 7334 w 7048214"/>
                <a:gd name="connsiteY0" fmla="*/ 373380 h 3611880"/>
                <a:gd name="connsiteX1" fmla="*/ 0 w 7048214"/>
                <a:gd name="connsiteY1" fmla="*/ 1089660 h 3611880"/>
                <a:gd name="connsiteX2" fmla="*/ 2446019 w 7048214"/>
                <a:gd name="connsiteY2" fmla="*/ 105918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373380 h 3611880"/>
                <a:gd name="connsiteX8" fmla="*/ 7334 w 7048214"/>
                <a:gd name="connsiteY8" fmla="*/ 373380 h 3611880"/>
                <a:gd name="connsiteX0" fmla="*/ 7334 w 7048214"/>
                <a:gd name="connsiteY0" fmla="*/ 373380 h 3611880"/>
                <a:gd name="connsiteX1" fmla="*/ 0 w 7048214"/>
                <a:gd name="connsiteY1" fmla="*/ 1089660 h 3611880"/>
                <a:gd name="connsiteX2" fmla="*/ 2438685 w 7048214"/>
                <a:gd name="connsiteY2" fmla="*/ 106680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373380 h 3611880"/>
                <a:gd name="connsiteX8" fmla="*/ 7334 w 7048214"/>
                <a:gd name="connsiteY8" fmla="*/ 373380 h 3611880"/>
                <a:gd name="connsiteX0" fmla="*/ 7334 w 7048214"/>
                <a:gd name="connsiteY0" fmla="*/ 373380 h 3611880"/>
                <a:gd name="connsiteX1" fmla="*/ 0 w 7048214"/>
                <a:gd name="connsiteY1" fmla="*/ 1089660 h 3611880"/>
                <a:gd name="connsiteX2" fmla="*/ 2438685 w 7048214"/>
                <a:gd name="connsiteY2" fmla="*/ 110490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373380 h 3611880"/>
                <a:gd name="connsiteX8" fmla="*/ 7334 w 7048214"/>
                <a:gd name="connsiteY8" fmla="*/ 373380 h 3611880"/>
                <a:gd name="connsiteX0" fmla="*/ 7334 w 7048214"/>
                <a:gd name="connsiteY0" fmla="*/ 373380 h 3611880"/>
                <a:gd name="connsiteX1" fmla="*/ 0 w 7048214"/>
                <a:gd name="connsiteY1" fmla="*/ 1089660 h 3611880"/>
                <a:gd name="connsiteX2" fmla="*/ 2475356 w 7048214"/>
                <a:gd name="connsiteY2" fmla="*/ 107442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373380 h 3611880"/>
                <a:gd name="connsiteX8" fmla="*/ 7334 w 7048214"/>
                <a:gd name="connsiteY8" fmla="*/ 373380 h 3611880"/>
                <a:gd name="connsiteX0" fmla="*/ 7334 w 7048214"/>
                <a:gd name="connsiteY0" fmla="*/ 373380 h 3611880"/>
                <a:gd name="connsiteX1" fmla="*/ 0 w 7048214"/>
                <a:gd name="connsiteY1" fmla="*/ 1089660 h 3611880"/>
                <a:gd name="connsiteX2" fmla="*/ 2475356 w 7048214"/>
                <a:gd name="connsiteY2" fmla="*/ 107442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373380 h 3611880"/>
                <a:gd name="connsiteX8" fmla="*/ 7334 w 7048214"/>
                <a:gd name="connsiteY8" fmla="*/ 3733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75356 w 7048214"/>
                <a:gd name="connsiteY2" fmla="*/ 107442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3733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75356 w 7048214"/>
                <a:gd name="connsiteY2" fmla="*/ 107442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53068 w 7048214"/>
                <a:gd name="connsiteY7" fmla="*/ 7162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75356 w 7048214"/>
                <a:gd name="connsiteY2" fmla="*/ 107442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7162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75356 w 7048214"/>
                <a:gd name="connsiteY2" fmla="*/ 108966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7162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46019 w 7048214"/>
                <a:gd name="connsiteY2" fmla="*/ 108966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7162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38685 w 7048214"/>
                <a:gd name="connsiteY2" fmla="*/ 137160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7162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60688 w 7048214"/>
                <a:gd name="connsiteY2" fmla="*/ 137160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7162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089660 h 3611880"/>
                <a:gd name="connsiteX2" fmla="*/ 2446019 w 7048214"/>
                <a:gd name="connsiteY2" fmla="*/ 138684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716280 h 3611880"/>
                <a:gd name="connsiteX8" fmla="*/ 7334 w 7048214"/>
                <a:gd name="connsiteY8" fmla="*/ 716280 h 3611880"/>
                <a:gd name="connsiteX0" fmla="*/ 7334 w 7048214"/>
                <a:gd name="connsiteY0" fmla="*/ 716280 h 3611880"/>
                <a:gd name="connsiteX1" fmla="*/ 0 w 7048214"/>
                <a:gd name="connsiteY1" fmla="*/ 1363980 h 3611880"/>
                <a:gd name="connsiteX2" fmla="*/ 2446019 w 7048214"/>
                <a:gd name="connsiteY2" fmla="*/ 1386840 h 3611880"/>
                <a:gd name="connsiteX3" fmla="*/ 2453354 w 7048214"/>
                <a:gd name="connsiteY3" fmla="*/ 3611880 h 3611880"/>
                <a:gd name="connsiteX4" fmla="*/ 7048214 w 7048214"/>
                <a:gd name="connsiteY4" fmla="*/ 3611880 h 3611880"/>
                <a:gd name="connsiteX5" fmla="*/ 7048214 w 7048214"/>
                <a:gd name="connsiteY5" fmla="*/ 0 h 3611880"/>
                <a:gd name="connsiteX6" fmla="*/ 2445734 w 7048214"/>
                <a:gd name="connsiteY6" fmla="*/ 0 h 3611880"/>
                <a:gd name="connsiteX7" fmla="*/ 2445734 w 7048214"/>
                <a:gd name="connsiteY7" fmla="*/ 716280 h 3611880"/>
                <a:gd name="connsiteX8" fmla="*/ 7334 w 7048214"/>
                <a:gd name="connsiteY8" fmla="*/ 716280 h 3611880"/>
                <a:gd name="connsiteX0" fmla="*/ 326 w 7041206"/>
                <a:gd name="connsiteY0" fmla="*/ 716280 h 3611880"/>
                <a:gd name="connsiteX1" fmla="*/ 7660 w 7041206"/>
                <a:gd name="connsiteY1" fmla="*/ 1394460 h 3611880"/>
                <a:gd name="connsiteX2" fmla="*/ 2439011 w 7041206"/>
                <a:gd name="connsiteY2" fmla="*/ 1386840 h 3611880"/>
                <a:gd name="connsiteX3" fmla="*/ 2446346 w 7041206"/>
                <a:gd name="connsiteY3" fmla="*/ 3611880 h 3611880"/>
                <a:gd name="connsiteX4" fmla="*/ 7041206 w 7041206"/>
                <a:gd name="connsiteY4" fmla="*/ 3611880 h 3611880"/>
                <a:gd name="connsiteX5" fmla="*/ 7041206 w 7041206"/>
                <a:gd name="connsiteY5" fmla="*/ 0 h 3611880"/>
                <a:gd name="connsiteX6" fmla="*/ 2438726 w 7041206"/>
                <a:gd name="connsiteY6" fmla="*/ 0 h 3611880"/>
                <a:gd name="connsiteX7" fmla="*/ 2438726 w 7041206"/>
                <a:gd name="connsiteY7" fmla="*/ 716280 h 3611880"/>
                <a:gd name="connsiteX8" fmla="*/ 326 w 7041206"/>
                <a:gd name="connsiteY8" fmla="*/ 716280 h 3611880"/>
                <a:gd name="connsiteX0" fmla="*/ 14669 w 7055549"/>
                <a:gd name="connsiteY0" fmla="*/ 716280 h 3611880"/>
                <a:gd name="connsiteX1" fmla="*/ 0 w 7055549"/>
                <a:gd name="connsiteY1" fmla="*/ 1394460 h 3611880"/>
                <a:gd name="connsiteX2" fmla="*/ 2453354 w 7055549"/>
                <a:gd name="connsiteY2" fmla="*/ 1386840 h 3611880"/>
                <a:gd name="connsiteX3" fmla="*/ 2460689 w 7055549"/>
                <a:gd name="connsiteY3" fmla="*/ 3611880 h 3611880"/>
                <a:gd name="connsiteX4" fmla="*/ 7055549 w 7055549"/>
                <a:gd name="connsiteY4" fmla="*/ 3611880 h 3611880"/>
                <a:gd name="connsiteX5" fmla="*/ 7055549 w 7055549"/>
                <a:gd name="connsiteY5" fmla="*/ 0 h 3611880"/>
                <a:gd name="connsiteX6" fmla="*/ 2453069 w 7055549"/>
                <a:gd name="connsiteY6" fmla="*/ 0 h 3611880"/>
                <a:gd name="connsiteX7" fmla="*/ 2453069 w 7055549"/>
                <a:gd name="connsiteY7" fmla="*/ 716280 h 3611880"/>
                <a:gd name="connsiteX8" fmla="*/ 14669 w 7055549"/>
                <a:gd name="connsiteY8" fmla="*/ 716280 h 3611880"/>
                <a:gd name="connsiteX0" fmla="*/ 7335 w 7055549"/>
                <a:gd name="connsiteY0" fmla="*/ 1066800 h 3611880"/>
                <a:gd name="connsiteX1" fmla="*/ 0 w 7055549"/>
                <a:gd name="connsiteY1" fmla="*/ 1394460 h 3611880"/>
                <a:gd name="connsiteX2" fmla="*/ 2453354 w 7055549"/>
                <a:gd name="connsiteY2" fmla="*/ 1386840 h 3611880"/>
                <a:gd name="connsiteX3" fmla="*/ 2460689 w 7055549"/>
                <a:gd name="connsiteY3" fmla="*/ 3611880 h 3611880"/>
                <a:gd name="connsiteX4" fmla="*/ 7055549 w 7055549"/>
                <a:gd name="connsiteY4" fmla="*/ 3611880 h 3611880"/>
                <a:gd name="connsiteX5" fmla="*/ 7055549 w 7055549"/>
                <a:gd name="connsiteY5" fmla="*/ 0 h 3611880"/>
                <a:gd name="connsiteX6" fmla="*/ 2453069 w 7055549"/>
                <a:gd name="connsiteY6" fmla="*/ 0 h 3611880"/>
                <a:gd name="connsiteX7" fmla="*/ 2453069 w 7055549"/>
                <a:gd name="connsiteY7" fmla="*/ 716280 h 3611880"/>
                <a:gd name="connsiteX8" fmla="*/ 7335 w 7055549"/>
                <a:gd name="connsiteY8" fmla="*/ 1066800 h 3611880"/>
                <a:gd name="connsiteX0" fmla="*/ 7335 w 7055549"/>
                <a:gd name="connsiteY0" fmla="*/ 1066800 h 3611880"/>
                <a:gd name="connsiteX1" fmla="*/ 0 w 7055549"/>
                <a:gd name="connsiteY1" fmla="*/ 1394460 h 3611880"/>
                <a:gd name="connsiteX2" fmla="*/ 2453354 w 7055549"/>
                <a:gd name="connsiteY2" fmla="*/ 1386840 h 3611880"/>
                <a:gd name="connsiteX3" fmla="*/ 2460689 w 7055549"/>
                <a:gd name="connsiteY3" fmla="*/ 3611880 h 3611880"/>
                <a:gd name="connsiteX4" fmla="*/ 7055549 w 7055549"/>
                <a:gd name="connsiteY4" fmla="*/ 3611880 h 3611880"/>
                <a:gd name="connsiteX5" fmla="*/ 7055549 w 7055549"/>
                <a:gd name="connsiteY5" fmla="*/ 0 h 3611880"/>
                <a:gd name="connsiteX6" fmla="*/ 2453069 w 7055549"/>
                <a:gd name="connsiteY6" fmla="*/ 0 h 3611880"/>
                <a:gd name="connsiteX7" fmla="*/ 2453069 w 7055549"/>
                <a:gd name="connsiteY7" fmla="*/ 1005840 h 3611880"/>
                <a:gd name="connsiteX8" fmla="*/ 7335 w 7055549"/>
                <a:gd name="connsiteY8" fmla="*/ 1066800 h 3611880"/>
                <a:gd name="connsiteX0" fmla="*/ 22004 w 7055549"/>
                <a:gd name="connsiteY0" fmla="*/ 1013460 h 3611880"/>
                <a:gd name="connsiteX1" fmla="*/ 0 w 7055549"/>
                <a:gd name="connsiteY1" fmla="*/ 1394460 h 3611880"/>
                <a:gd name="connsiteX2" fmla="*/ 2453354 w 7055549"/>
                <a:gd name="connsiteY2" fmla="*/ 1386840 h 3611880"/>
                <a:gd name="connsiteX3" fmla="*/ 2460689 w 7055549"/>
                <a:gd name="connsiteY3" fmla="*/ 3611880 h 3611880"/>
                <a:gd name="connsiteX4" fmla="*/ 7055549 w 7055549"/>
                <a:gd name="connsiteY4" fmla="*/ 3611880 h 3611880"/>
                <a:gd name="connsiteX5" fmla="*/ 7055549 w 7055549"/>
                <a:gd name="connsiteY5" fmla="*/ 0 h 3611880"/>
                <a:gd name="connsiteX6" fmla="*/ 2453069 w 7055549"/>
                <a:gd name="connsiteY6" fmla="*/ 0 h 3611880"/>
                <a:gd name="connsiteX7" fmla="*/ 2453069 w 7055549"/>
                <a:gd name="connsiteY7" fmla="*/ 1005840 h 3611880"/>
                <a:gd name="connsiteX8" fmla="*/ 22004 w 7055549"/>
                <a:gd name="connsiteY8" fmla="*/ 1013460 h 3611880"/>
                <a:gd name="connsiteX0" fmla="*/ 705 w 7056253"/>
                <a:gd name="connsiteY0" fmla="*/ 1013460 h 3611880"/>
                <a:gd name="connsiteX1" fmla="*/ 704 w 7056253"/>
                <a:gd name="connsiteY1" fmla="*/ 1394460 h 3611880"/>
                <a:gd name="connsiteX2" fmla="*/ 2454058 w 7056253"/>
                <a:gd name="connsiteY2" fmla="*/ 1386840 h 3611880"/>
                <a:gd name="connsiteX3" fmla="*/ 2461393 w 7056253"/>
                <a:gd name="connsiteY3" fmla="*/ 3611880 h 3611880"/>
                <a:gd name="connsiteX4" fmla="*/ 7056253 w 7056253"/>
                <a:gd name="connsiteY4" fmla="*/ 3611880 h 3611880"/>
                <a:gd name="connsiteX5" fmla="*/ 7056253 w 7056253"/>
                <a:gd name="connsiteY5" fmla="*/ 0 h 3611880"/>
                <a:gd name="connsiteX6" fmla="*/ 2453773 w 7056253"/>
                <a:gd name="connsiteY6" fmla="*/ 0 h 3611880"/>
                <a:gd name="connsiteX7" fmla="*/ 2453773 w 7056253"/>
                <a:gd name="connsiteY7" fmla="*/ 1005840 h 3611880"/>
                <a:gd name="connsiteX8" fmla="*/ 705 w 7056253"/>
                <a:gd name="connsiteY8" fmla="*/ 1013460 h 3611880"/>
                <a:gd name="connsiteX0" fmla="*/ 22003 w 7055549"/>
                <a:gd name="connsiteY0" fmla="*/ 1089660 h 3611880"/>
                <a:gd name="connsiteX1" fmla="*/ 0 w 7055549"/>
                <a:gd name="connsiteY1" fmla="*/ 1394460 h 3611880"/>
                <a:gd name="connsiteX2" fmla="*/ 2453354 w 7055549"/>
                <a:gd name="connsiteY2" fmla="*/ 1386840 h 3611880"/>
                <a:gd name="connsiteX3" fmla="*/ 2460689 w 7055549"/>
                <a:gd name="connsiteY3" fmla="*/ 3611880 h 3611880"/>
                <a:gd name="connsiteX4" fmla="*/ 7055549 w 7055549"/>
                <a:gd name="connsiteY4" fmla="*/ 3611880 h 3611880"/>
                <a:gd name="connsiteX5" fmla="*/ 7055549 w 7055549"/>
                <a:gd name="connsiteY5" fmla="*/ 0 h 3611880"/>
                <a:gd name="connsiteX6" fmla="*/ 2453069 w 7055549"/>
                <a:gd name="connsiteY6" fmla="*/ 0 h 3611880"/>
                <a:gd name="connsiteX7" fmla="*/ 2453069 w 7055549"/>
                <a:gd name="connsiteY7" fmla="*/ 1005840 h 3611880"/>
                <a:gd name="connsiteX8" fmla="*/ 22003 w 7055549"/>
                <a:gd name="connsiteY8" fmla="*/ 1089660 h 3611880"/>
                <a:gd name="connsiteX0" fmla="*/ 22003 w 7055549"/>
                <a:gd name="connsiteY0" fmla="*/ 1089660 h 3611880"/>
                <a:gd name="connsiteX1" fmla="*/ 0 w 7055549"/>
                <a:gd name="connsiteY1" fmla="*/ 1394460 h 3611880"/>
                <a:gd name="connsiteX2" fmla="*/ 2453354 w 7055549"/>
                <a:gd name="connsiteY2" fmla="*/ 1386840 h 3611880"/>
                <a:gd name="connsiteX3" fmla="*/ 2460689 w 7055549"/>
                <a:gd name="connsiteY3" fmla="*/ 3611880 h 3611880"/>
                <a:gd name="connsiteX4" fmla="*/ 7055549 w 7055549"/>
                <a:gd name="connsiteY4" fmla="*/ 3611880 h 3611880"/>
                <a:gd name="connsiteX5" fmla="*/ 7055549 w 7055549"/>
                <a:gd name="connsiteY5" fmla="*/ 0 h 3611880"/>
                <a:gd name="connsiteX6" fmla="*/ 2453069 w 7055549"/>
                <a:gd name="connsiteY6" fmla="*/ 0 h 3611880"/>
                <a:gd name="connsiteX7" fmla="*/ 2453069 w 7055549"/>
                <a:gd name="connsiteY7" fmla="*/ 1089660 h 3611880"/>
                <a:gd name="connsiteX8" fmla="*/ 22003 w 7055549"/>
                <a:gd name="connsiteY8" fmla="*/ 1089660 h 3611880"/>
                <a:gd name="connsiteX0" fmla="*/ 22003 w 7055549"/>
                <a:gd name="connsiteY0" fmla="*/ 1089660 h 3611880"/>
                <a:gd name="connsiteX1" fmla="*/ 0 w 7055549"/>
                <a:gd name="connsiteY1" fmla="*/ 1394460 h 3611880"/>
                <a:gd name="connsiteX2" fmla="*/ 2453354 w 7055549"/>
                <a:gd name="connsiteY2" fmla="*/ 1409700 h 3611880"/>
                <a:gd name="connsiteX3" fmla="*/ 2460689 w 7055549"/>
                <a:gd name="connsiteY3" fmla="*/ 3611880 h 3611880"/>
                <a:gd name="connsiteX4" fmla="*/ 7055549 w 7055549"/>
                <a:gd name="connsiteY4" fmla="*/ 3611880 h 3611880"/>
                <a:gd name="connsiteX5" fmla="*/ 7055549 w 7055549"/>
                <a:gd name="connsiteY5" fmla="*/ 0 h 3611880"/>
                <a:gd name="connsiteX6" fmla="*/ 2453069 w 7055549"/>
                <a:gd name="connsiteY6" fmla="*/ 0 h 3611880"/>
                <a:gd name="connsiteX7" fmla="*/ 2453069 w 7055549"/>
                <a:gd name="connsiteY7" fmla="*/ 1089660 h 3611880"/>
                <a:gd name="connsiteX8" fmla="*/ 22003 w 7055549"/>
                <a:gd name="connsiteY8" fmla="*/ 1089660 h 3611880"/>
                <a:gd name="connsiteX0" fmla="*/ 7335 w 7040881"/>
                <a:gd name="connsiteY0" fmla="*/ 1089660 h 3611880"/>
                <a:gd name="connsiteX1" fmla="*/ 0 w 7040881"/>
                <a:gd name="connsiteY1" fmla="*/ 1402080 h 3611880"/>
                <a:gd name="connsiteX2" fmla="*/ 2438686 w 7040881"/>
                <a:gd name="connsiteY2" fmla="*/ 1409700 h 3611880"/>
                <a:gd name="connsiteX3" fmla="*/ 2446021 w 7040881"/>
                <a:gd name="connsiteY3" fmla="*/ 3611880 h 3611880"/>
                <a:gd name="connsiteX4" fmla="*/ 7040881 w 7040881"/>
                <a:gd name="connsiteY4" fmla="*/ 3611880 h 3611880"/>
                <a:gd name="connsiteX5" fmla="*/ 7040881 w 7040881"/>
                <a:gd name="connsiteY5" fmla="*/ 0 h 3611880"/>
                <a:gd name="connsiteX6" fmla="*/ 2438401 w 7040881"/>
                <a:gd name="connsiteY6" fmla="*/ 0 h 3611880"/>
                <a:gd name="connsiteX7" fmla="*/ 2438401 w 7040881"/>
                <a:gd name="connsiteY7" fmla="*/ 1089660 h 3611880"/>
                <a:gd name="connsiteX8" fmla="*/ 7335 w 7040881"/>
                <a:gd name="connsiteY8" fmla="*/ 1089660 h 3611880"/>
                <a:gd name="connsiteX0" fmla="*/ 706 w 7034252"/>
                <a:gd name="connsiteY0" fmla="*/ 1089660 h 3611880"/>
                <a:gd name="connsiteX1" fmla="*/ 705 w 7034252"/>
                <a:gd name="connsiteY1" fmla="*/ 1440180 h 3611880"/>
                <a:gd name="connsiteX2" fmla="*/ 2432057 w 7034252"/>
                <a:gd name="connsiteY2" fmla="*/ 1409700 h 3611880"/>
                <a:gd name="connsiteX3" fmla="*/ 2439392 w 7034252"/>
                <a:gd name="connsiteY3" fmla="*/ 3611880 h 3611880"/>
                <a:gd name="connsiteX4" fmla="*/ 7034252 w 7034252"/>
                <a:gd name="connsiteY4" fmla="*/ 3611880 h 3611880"/>
                <a:gd name="connsiteX5" fmla="*/ 7034252 w 7034252"/>
                <a:gd name="connsiteY5" fmla="*/ 0 h 3611880"/>
                <a:gd name="connsiteX6" fmla="*/ 2431772 w 7034252"/>
                <a:gd name="connsiteY6" fmla="*/ 0 h 3611880"/>
                <a:gd name="connsiteX7" fmla="*/ 2431772 w 7034252"/>
                <a:gd name="connsiteY7" fmla="*/ 1089660 h 3611880"/>
                <a:gd name="connsiteX8" fmla="*/ 706 w 7034252"/>
                <a:gd name="connsiteY8" fmla="*/ 1089660 h 3611880"/>
                <a:gd name="connsiteX0" fmla="*/ 706 w 7034252"/>
                <a:gd name="connsiteY0" fmla="*/ 1089660 h 3611880"/>
                <a:gd name="connsiteX1" fmla="*/ 705 w 7034252"/>
                <a:gd name="connsiteY1" fmla="*/ 1432560 h 3611880"/>
                <a:gd name="connsiteX2" fmla="*/ 2432057 w 7034252"/>
                <a:gd name="connsiteY2" fmla="*/ 1409700 h 3611880"/>
                <a:gd name="connsiteX3" fmla="*/ 2439392 w 7034252"/>
                <a:gd name="connsiteY3" fmla="*/ 3611880 h 3611880"/>
                <a:gd name="connsiteX4" fmla="*/ 7034252 w 7034252"/>
                <a:gd name="connsiteY4" fmla="*/ 3611880 h 3611880"/>
                <a:gd name="connsiteX5" fmla="*/ 7034252 w 7034252"/>
                <a:gd name="connsiteY5" fmla="*/ 0 h 3611880"/>
                <a:gd name="connsiteX6" fmla="*/ 2431772 w 7034252"/>
                <a:gd name="connsiteY6" fmla="*/ 0 h 3611880"/>
                <a:gd name="connsiteX7" fmla="*/ 2431772 w 7034252"/>
                <a:gd name="connsiteY7" fmla="*/ 1089660 h 3611880"/>
                <a:gd name="connsiteX8" fmla="*/ 706 w 7034252"/>
                <a:gd name="connsiteY8" fmla="*/ 1089660 h 3611880"/>
                <a:gd name="connsiteX0" fmla="*/ 706 w 7034252"/>
                <a:gd name="connsiteY0" fmla="*/ 1089660 h 3611880"/>
                <a:gd name="connsiteX1" fmla="*/ 705 w 7034252"/>
                <a:gd name="connsiteY1" fmla="*/ 1432560 h 3611880"/>
                <a:gd name="connsiteX2" fmla="*/ 2432057 w 7034252"/>
                <a:gd name="connsiteY2" fmla="*/ 1432560 h 3611880"/>
                <a:gd name="connsiteX3" fmla="*/ 2439392 w 7034252"/>
                <a:gd name="connsiteY3" fmla="*/ 3611880 h 3611880"/>
                <a:gd name="connsiteX4" fmla="*/ 7034252 w 7034252"/>
                <a:gd name="connsiteY4" fmla="*/ 3611880 h 3611880"/>
                <a:gd name="connsiteX5" fmla="*/ 7034252 w 7034252"/>
                <a:gd name="connsiteY5" fmla="*/ 0 h 3611880"/>
                <a:gd name="connsiteX6" fmla="*/ 2431772 w 7034252"/>
                <a:gd name="connsiteY6" fmla="*/ 0 h 3611880"/>
                <a:gd name="connsiteX7" fmla="*/ 2431772 w 7034252"/>
                <a:gd name="connsiteY7" fmla="*/ 1089660 h 3611880"/>
                <a:gd name="connsiteX8" fmla="*/ 706 w 7034252"/>
                <a:gd name="connsiteY8" fmla="*/ 1089660 h 3611880"/>
                <a:gd name="connsiteX0" fmla="*/ 7336 w 7033547"/>
                <a:gd name="connsiteY0" fmla="*/ 1028700 h 3611880"/>
                <a:gd name="connsiteX1" fmla="*/ 0 w 7033547"/>
                <a:gd name="connsiteY1" fmla="*/ 1432560 h 3611880"/>
                <a:gd name="connsiteX2" fmla="*/ 2431352 w 7033547"/>
                <a:gd name="connsiteY2" fmla="*/ 1432560 h 3611880"/>
                <a:gd name="connsiteX3" fmla="*/ 2438687 w 7033547"/>
                <a:gd name="connsiteY3" fmla="*/ 3611880 h 3611880"/>
                <a:gd name="connsiteX4" fmla="*/ 7033547 w 7033547"/>
                <a:gd name="connsiteY4" fmla="*/ 3611880 h 3611880"/>
                <a:gd name="connsiteX5" fmla="*/ 7033547 w 7033547"/>
                <a:gd name="connsiteY5" fmla="*/ 0 h 3611880"/>
                <a:gd name="connsiteX6" fmla="*/ 2431067 w 7033547"/>
                <a:gd name="connsiteY6" fmla="*/ 0 h 3611880"/>
                <a:gd name="connsiteX7" fmla="*/ 2431067 w 7033547"/>
                <a:gd name="connsiteY7" fmla="*/ 1089660 h 3611880"/>
                <a:gd name="connsiteX8" fmla="*/ 7336 w 7033547"/>
                <a:gd name="connsiteY8" fmla="*/ 1028700 h 3611880"/>
                <a:gd name="connsiteX0" fmla="*/ 212 w 7048426"/>
                <a:gd name="connsiteY0" fmla="*/ 1028700 h 3611880"/>
                <a:gd name="connsiteX1" fmla="*/ 14879 w 7048426"/>
                <a:gd name="connsiteY1" fmla="*/ 1432560 h 3611880"/>
                <a:gd name="connsiteX2" fmla="*/ 2446231 w 7048426"/>
                <a:gd name="connsiteY2" fmla="*/ 1432560 h 3611880"/>
                <a:gd name="connsiteX3" fmla="*/ 2453566 w 7048426"/>
                <a:gd name="connsiteY3" fmla="*/ 3611880 h 3611880"/>
                <a:gd name="connsiteX4" fmla="*/ 7048426 w 7048426"/>
                <a:gd name="connsiteY4" fmla="*/ 3611880 h 3611880"/>
                <a:gd name="connsiteX5" fmla="*/ 7048426 w 7048426"/>
                <a:gd name="connsiteY5" fmla="*/ 0 h 3611880"/>
                <a:gd name="connsiteX6" fmla="*/ 2445946 w 7048426"/>
                <a:gd name="connsiteY6" fmla="*/ 0 h 3611880"/>
                <a:gd name="connsiteX7" fmla="*/ 2445946 w 7048426"/>
                <a:gd name="connsiteY7" fmla="*/ 1089660 h 3611880"/>
                <a:gd name="connsiteX8" fmla="*/ 212 w 7048426"/>
                <a:gd name="connsiteY8" fmla="*/ 1028700 h 3611880"/>
                <a:gd name="connsiteX0" fmla="*/ 2446 w 7050660"/>
                <a:gd name="connsiteY0" fmla="*/ 1028700 h 3611880"/>
                <a:gd name="connsiteX1" fmla="*/ 0 w 7050660"/>
                <a:gd name="connsiteY1" fmla="*/ 1432560 h 3611880"/>
                <a:gd name="connsiteX2" fmla="*/ 2448465 w 7050660"/>
                <a:gd name="connsiteY2" fmla="*/ 1432560 h 3611880"/>
                <a:gd name="connsiteX3" fmla="*/ 2455800 w 7050660"/>
                <a:gd name="connsiteY3" fmla="*/ 3611880 h 3611880"/>
                <a:gd name="connsiteX4" fmla="*/ 7050660 w 7050660"/>
                <a:gd name="connsiteY4" fmla="*/ 3611880 h 3611880"/>
                <a:gd name="connsiteX5" fmla="*/ 7050660 w 7050660"/>
                <a:gd name="connsiteY5" fmla="*/ 0 h 3611880"/>
                <a:gd name="connsiteX6" fmla="*/ 2448180 w 7050660"/>
                <a:gd name="connsiteY6" fmla="*/ 0 h 3611880"/>
                <a:gd name="connsiteX7" fmla="*/ 2448180 w 7050660"/>
                <a:gd name="connsiteY7" fmla="*/ 1089660 h 3611880"/>
                <a:gd name="connsiteX8" fmla="*/ 2446 w 7050660"/>
                <a:gd name="connsiteY8" fmla="*/ 1028700 h 3611880"/>
                <a:gd name="connsiteX0" fmla="*/ 2446 w 7050660"/>
                <a:gd name="connsiteY0" fmla="*/ 1028700 h 3611880"/>
                <a:gd name="connsiteX1" fmla="*/ 0 w 7050660"/>
                <a:gd name="connsiteY1" fmla="*/ 1432560 h 3611880"/>
                <a:gd name="connsiteX2" fmla="*/ 2448465 w 7050660"/>
                <a:gd name="connsiteY2" fmla="*/ 1432560 h 3611880"/>
                <a:gd name="connsiteX3" fmla="*/ 2455800 w 7050660"/>
                <a:gd name="connsiteY3" fmla="*/ 3611880 h 3611880"/>
                <a:gd name="connsiteX4" fmla="*/ 7050660 w 7050660"/>
                <a:gd name="connsiteY4" fmla="*/ 3611880 h 3611880"/>
                <a:gd name="connsiteX5" fmla="*/ 7050660 w 7050660"/>
                <a:gd name="connsiteY5" fmla="*/ 0 h 3611880"/>
                <a:gd name="connsiteX6" fmla="*/ 2448180 w 7050660"/>
                <a:gd name="connsiteY6" fmla="*/ 0 h 3611880"/>
                <a:gd name="connsiteX7" fmla="*/ 2450624 w 7050660"/>
                <a:gd name="connsiteY7" fmla="*/ 1026160 h 3611880"/>
                <a:gd name="connsiteX8" fmla="*/ 2446 w 7050660"/>
                <a:gd name="connsiteY8" fmla="*/ 1028700 h 3611880"/>
                <a:gd name="connsiteX0" fmla="*/ 2446 w 7050660"/>
                <a:gd name="connsiteY0" fmla="*/ 1028700 h 3611880"/>
                <a:gd name="connsiteX1" fmla="*/ 0 w 7050660"/>
                <a:gd name="connsiteY1" fmla="*/ 1432560 h 3611880"/>
                <a:gd name="connsiteX2" fmla="*/ 2460688 w 7050660"/>
                <a:gd name="connsiteY2" fmla="*/ 1384300 h 3611880"/>
                <a:gd name="connsiteX3" fmla="*/ 2455800 w 7050660"/>
                <a:gd name="connsiteY3" fmla="*/ 3611880 h 3611880"/>
                <a:gd name="connsiteX4" fmla="*/ 7050660 w 7050660"/>
                <a:gd name="connsiteY4" fmla="*/ 3611880 h 3611880"/>
                <a:gd name="connsiteX5" fmla="*/ 7050660 w 7050660"/>
                <a:gd name="connsiteY5" fmla="*/ 0 h 3611880"/>
                <a:gd name="connsiteX6" fmla="*/ 2448180 w 7050660"/>
                <a:gd name="connsiteY6" fmla="*/ 0 h 3611880"/>
                <a:gd name="connsiteX7" fmla="*/ 2450624 w 7050660"/>
                <a:gd name="connsiteY7" fmla="*/ 1026160 h 3611880"/>
                <a:gd name="connsiteX8" fmla="*/ 2446 w 7050660"/>
                <a:gd name="connsiteY8" fmla="*/ 1028700 h 3611880"/>
                <a:gd name="connsiteX0" fmla="*/ 2446 w 7050660"/>
                <a:gd name="connsiteY0" fmla="*/ 1028700 h 3611880"/>
                <a:gd name="connsiteX1" fmla="*/ 0 w 7050660"/>
                <a:gd name="connsiteY1" fmla="*/ 1363980 h 3611880"/>
                <a:gd name="connsiteX2" fmla="*/ 2460688 w 7050660"/>
                <a:gd name="connsiteY2" fmla="*/ 1384300 h 3611880"/>
                <a:gd name="connsiteX3" fmla="*/ 2455800 w 7050660"/>
                <a:gd name="connsiteY3" fmla="*/ 3611880 h 3611880"/>
                <a:gd name="connsiteX4" fmla="*/ 7050660 w 7050660"/>
                <a:gd name="connsiteY4" fmla="*/ 3611880 h 3611880"/>
                <a:gd name="connsiteX5" fmla="*/ 7050660 w 7050660"/>
                <a:gd name="connsiteY5" fmla="*/ 0 h 3611880"/>
                <a:gd name="connsiteX6" fmla="*/ 2448180 w 7050660"/>
                <a:gd name="connsiteY6" fmla="*/ 0 h 3611880"/>
                <a:gd name="connsiteX7" fmla="*/ 2450624 w 7050660"/>
                <a:gd name="connsiteY7" fmla="*/ 1026160 h 3611880"/>
                <a:gd name="connsiteX8" fmla="*/ 2446 w 7050660"/>
                <a:gd name="connsiteY8" fmla="*/ 1028700 h 3611880"/>
                <a:gd name="connsiteX0" fmla="*/ 2446 w 7050660"/>
                <a:gd name="connsiteY0" fmla="*/ 1028700 h 3611880"/>
                <a:gd name="connsiteX1" fmla="*/ 0 w 7050660"/>
                <a:gd name="connsiteY1" fmla="*/ 1381760 h 3611880"/>
                <a:gd name="connsiteX2" fmla="*/ 2460688 w 7050660"/>
                <a:gd name="connsiteY2" fmla="*/ 1384300 h 3611880"/>
                <a:gd name="connsiteX3" fmla="*/ 2455800 w 7050660"/>
                <a:gd name="connsiteY3" fmla="*/ 3611880 h 3611880"/>
                <a:gd name="connsiteX4" fmla="*/ 7050660 w 7050660"/>
                <a:gd name="connsiteY4" fmla="*/ 3611880 h 3611880"/>
                <a:gd name="connsiteX5" fmla="*/ 7050660 w 7050660"/>
                <a:gd name="connsiteY5" fmla="*/ 0 h 3611880"/>
                <a:gd name="connsiteX6" fmla="*/ 2448180 w 7050660"/>
                <a:gd name="connsiteY6" fmla="*/ 0 h 3611880"/>
                <a:gd name="connsiteX7" fmla="*/ 2450624 w 7050660"/>
                <a:gd name="connsiteY7" fmla="*/ 1026160 h 3611880"/>
                <a:gd name="connsiteX8" fmla="*/ 2446 w 7050660"/>
                <a:gd name="connsiteY8" fmla="*/ 1028700 h 3611880"/>
                <a:gd name="connsiteX0" fmla="*/ 2446 w 7050660"/>
                <a:gd name="connsiteY0" fmla="*/ 1028700 h 3611880"/>
                <a:gd name="connsiteX1" fmla="*/ 0 w 7050660"/>
                <a:gd name="connsiteY1" fmla="*/ 1381760 h 3611880"/>
                <a:gd name="connsiteX2" fmla="*/ 2448465 w 7050660"/>
                <a:gd name="connsiteY2" fmla="*/ 1386840 h 3611880"/>
                <a:gd name="connsiteX3" fmla="*/ 2455800 w 7050660"/>
                <a:gd name="connsiteY3" fmla="*/ 3611880 h 3611880"/>
                <a:gd name="connsiteX4" fmla="*/ 7050660 w 7050660"/>
                <a:gd name="connsiteY4" fmla="*/ 3611880 h 3611880"/>
                <a:gd name="connsiteX5" fmla="*/ 7050660 w 7050660"/>
                <a:gd name="connsiteY5" fmla="*/ 0 h 3611880"/>
                <a:gd name="connsiteX6" fmla="*/ 2448180 w 7050660"/>
                <a:gd name="connsiteY6" fmla="*/ 0 h 3611880"/>
                <a:gd name="connsiteX7" fmla="*/ 2450624 w 7050660"/>
                <a:gd name="connsiteY7" fmla="*/ 1026160 h 3611880"/>
                <a:gd name="connsiteX8" fmla="*/ 2446 w 7050660"/>
                <a:gd name="connsiteY8" fmla="*/ 1028700 h 3611880"/>
                <a:gd name="connsiteX0" fmla="*/ 2446 w 7050660"/>
                <a:gd name="connsiteY0" fmla="*/ 1028700 h 3611880"/>
                <a:gd name="connsiteX1" fmla="*/ 0 w 7050660"/>
                <a:gd name="connsiteY1" fmla="*/ 1381760 h 3611880"/>
                <a:gd name="connsiteX2" fmla="*/ 2455799 w 7050660"/>
                <a:gd name="connsiteY2" fmla="*/ 1386840 h 3611880"/>
                <a:gd name="connsiteX3" fmla="*/ 2455800 w 7050660"/>
                <a:gd name="connsiteY3" fmla="*/ 3611880 h 3611880"/>
                <a:gd name="connsiteX4" fmla="*/ 7050660 w 7050660"/>
                <a:gd name="connsiteY4" fmla="*/ 3611880 h 3611880"/>
                <a:gd name="connsiteX5" fmla="*/ 7050660 w 7050660"/>
                <a:gd name="connsiteY5" fmla="*/ 0 h 3611880"/>
                <a:gd name="connsiteX6" fmla="*/ 2448180 w 7050660"/>
                <a:gd name="connsiteY6" fmla="*/ 0 h 3611880"/>
                <a:gd name="connsiteX7" fmla="*/ 2450624 w 7050660"/>
                <a:gd name="connsiteY7" fmla="*/ 1026160 h 3611880"/>
                <a:gd name="connsiteX8" fmla="*/ 2446 w 7050660"/>
                <a:gd name="connsiteY8" fmla="*/ 1028700 h 361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0660" h="3611880">
                  <a:moveTo>
                    <a:pt x="2446" y="1028700"/>
                  </a:moveTo>
                  <a:cubicBezTo>
                    <a:pt x="1" y="1267460"/>
                    <a:pt x="2445" y="1143000"/>
                    <a:pt x="0" y="1381760"/>
                  </a:cubicBezTo>
                  <a:lnTo>
                    <a:pt x="2455799" y="1386840"/>
                  </a:lnTo>
                  <a:cubicBezTo>
                    <a:pt x="2460689" y="2235200"/>
                    <a:pt x="2450910" y="2763520"/>
                    <a:pt x="2455800" y="3611880"/>
                  </a:cubicBezTo>
                  <a:lnTo>
                    <a:pt x="7050660" y="3611880"/>
                  </a:lnTo>
                  <a:lnTo>
                    <a:pt x="7050660" y="0"/>
                  </a:lnTo>
                  <a:lnTo>
                    <a:pt x="2448180" y="0"/>
                  </a:lnTo>
                  <a:cubicBezTo>
                    <a:pt x="2450625" y="238760"/>
                    <a:pt x="2448179" y="787400"/>
                    <a:pt x="2450624" y="1026160"/>
                  </a:cubicBezTo>
                  <a:lnTo>
                    <a:pt x="2446" y="10287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96362" y="3864971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LCOM</a:t>
              </a:r>
              <a:endParaRPr lang="en-US" sz="1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96362" y="4177008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CBO</a:t>
              </a:r>
              <a:endParaRPr lang="en-US" sz="1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896362" y="4481808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WMC</a:t>
              </a:r>
              <a:endParaRPr lang="en-US" sz="1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57800" y="3429000"/>
            <a:ext cx="1716878" cy="2180120"/>
            <a:chOff x="3501390" y="2895600"/>
            <a:chExt cx="1451610" cy="2301425"/>
          </a:xfrm>
        </p:grpSpPr>
        <p:sp>
          <p:nvSpPr>
            <p:cNvPr id="52" name="Oval 51"/>
            <p:cNvSpPr/>
            <p:nvPr/>
          </p:nvSpPr>
          <p:spPr>
            <a:xfrm>
              <a:off x="3501390" y="426874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806190" y="385572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01390" y="342786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110990" y="3427866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110990" y="426874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648200" y="342899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648200" y="426987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377690" y="289560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806190" y="289560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4110990" y="489448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/>
            <p:cNvCxnSpPr>
              <a:stCxn id="60" idx="5"/>
            </p:cNvCxnSpPr>
            <p:nvPr/>
          </p:nvCxnSpPr>
          <p:spPr>
            <a:xfrm>
              <a:off x="4066353" y="3153831"/>
              <a:ext cx="892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3"/>
              <a:endCxn id="55" idx="7"/>
            </p:cNvCxnSpPr>
            <p:nvPr/>
          </p:nvCxnSpPr>
          <p:spPr>
            <a:xfrm flipH="1">
              <a:off x="4371153" y="3153831"/>
              <a:ext cx="511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9" idx="5"/>
              <a:endCxn id="57" idx="1"/>
            </p:cNvCxnSpPr>
            <p:nvPr/>
          </p:nvCxnSpPr>
          <p:spPr>
            <a:xfrm>
              <a:off x="4637853" y="3153831"/>
              <a:ext cx="54984" cy="31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7" idx="4"/>
              <a:endCxn id="58" idx="0"/>
            </p:cNvCxnSpPr>
            <p:nvPr/>
          </p:nvCxnSpPr>
          <p:spPr>
            <a:xfrm>
              <a:off x="4800600" y="3731534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5" idx="4"/>
              <a:endCxn id="56" idx="0"/>
            </p:cNvCxnSpPr>
            <p:nvPr/>
          </p:nvCxnSpPr>
          <p:spPr>
            <a:xfrm>
              <a:off x="4263390" y="3730403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5"/>
              <a:endCxn id="56" idx="1"/>
            </p:cNvCxnSpPr>
            <p:nvPr/>
          </p:nvCxnSpPr>
          <p:spPr>
            <a:xfrm>
              <a:off x="4066353" y="4113951"/>
              <a:ext cx="89274" cy="19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3"/>
              <a:endCxn id="52" idx="7"/>
            </p:cNvCxnSpPr>
            <p:nvPr/>
          </p:nvCxnSpPr>
          <p:spPr>
            <a:xfrm flipH="1">
              <a:off x="3761553" y="4113951"/>
              <a:ext cx="89274" cy="19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4" idx="5"/>
              <a:endCxn id="53" idx="1"/>
            </p:cNvCxnSpPr>
            <p:nvPr/>
          </p:nvCxnSpPr>
          <p:spPr>
            <a:xfrm>
              <a:off x="3761553" y="3686099"/>
              <a:ext cx="89274" cy="21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0" idx="3"/>
              <a:endCxn id="54" idx="7"/>
            </p:cNvCxnSpPr>
            <p:nvPr/>
          </p:nvCxnSpPr>
          <p:spPr>
            <a:xfrm flipH="1">
              <a:off x="3761553" y="3153831"/>
              <a:ext cx="89274" cy="31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5" idx="3"/>
              <a:endCxn id="53" idx="7"/>
            </p:cNvCxnSpPr>
            <p:nvPr/>
          </p:nvCxnSpPr>
          <p:spPr>
            <a:xfrm flipH="1">
              <a:off x="4066353" y="3686097"/>
              <a:ext cx="89274" cy="213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6" idx="4"/>
              <a:endCxn id="61" idx="0"/>
            </p:cNvCxnSpPr>
            <p:nvPr/>
          </p:nvCxnSpPr>
          <p:spPr>
            <a:xfrm>
              <a:off x="4263390" y="4571284"/>
              <a:ext cx="0" cy="323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Metrics, Code Smells, and Analysis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257800" y="3429000"/>
            <a:ext cx="1752600" cy="2180120"/>
            <a:chOff x="3882390" y="3351254"/>
            <a:chExt cx="1680210" cy="1677946"/>
          </a:xfrm>
        </p:grpSpPr>
        <p:sp>
          <p:nvSpPr>
            <p:cNvPr id="78" name="Oval 77"/>
            <p:cNvSpPr/>
            <p:nvPr/>
          </p:nvSpPr>
          <p:spPr>
            <a:xfrm>
              <a:off x="38823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3882390" y="3883522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491990" y="388352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4919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5029200" y="388465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866453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586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41871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Arrow Connector 85"/>
            <p:cNvCxnSpPr>
              <a:stCxn id="85" idx="5"/>
            </p:cNvCxnSpPr>
            <p:nvPr/>
          </p:nvCxnSpPr>
          <p:spPr>
            <a:xfrm>
              <a:off x="4447353" y="3609485"/>
              <a:ext cx="892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3"/>
              <a:endCxn id="80" idx="7"/>
            </p:cNvCxnSpPr>
            <p:nvPr/>
          </p:nvCxnSpPr>
          <p:spPr>
            <a:xfrm flipH="1">
              <a:off x="4752153" y="3609485"/>
              <a:ext cx="511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4" idx="5"/>
              <a:endCxn id="82" idx="1"/>
            </p:cNvCxnSpPr>
            <p:nvPr/>
          </p:nvCxnSpPr>
          <p:spPr>
            <a:xfrm>
              <a:off x="5018853" y="3609485"/>
              <a:ext cx="54984" cy="31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3"/>
              <a:endCxn id="83" idx="0"/>
            </p:cNvCxnSpPr>
            <p:nvPr/>
          </p:nvCxnSpPr>
          <p:spPr>
            <a:xfrm flipH="1">
              <a:off x="5018853" y="4142882"/>
              <a:ext cx="54984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0" idx="4"/>
              <a:endCxn id="81" idx="0"/>
            </p:cNvCxnSpPr>
            <p:nvPr/>
          </p:nvCxnSpPr>
          <p:spPr>
            <a:xfrm>
              <a:off x="4644390" y="4186057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9" idx="4"/>
              <a:endCxn id="78" idx="0"/>
            </p:cNvCxnSpPr>
            <p:nvPr/>
          </p:nvCxnSpPr>
          <p:spPr>
            <a:xfrm>
              <a:off x="4034790" y="4186059"/>
              <a:ext cx="0" cy="53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5" idx="3"/>
              <a:endCxn id="79" idx="7"/>
            </p:cNvCxnSpPr>
            <p:nvPr/>
          </p:nvCxnSpPr>
          <p:spPr>
            <a:xfrm flipH="1">
              <a:off x="4142553" y="3609485"/>
              <a:ext cx="89274" cy="31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257800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>
              <a:stCxn id="82" idx="5"/>
              <a:endCxn id="93" idx="0"/>
            </p:cNvCxnSpPr>
            <p:nvPr/>
          </p:nvCxnSpPr>
          <p:spPr>
            <a:xfrm>
              <a:off x="5289363" y="4142882"/>
              <a:ext cx="120837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9" name="Left Brace 98"/>
          <p:cNvSpPr/>
          <p:nvPr/>
        </p:nvSpPr>
        <p:spPr>
          <a:xfrm>
            <a:off x="4881882" y="3429000"/>
            <a:ext cx="147318" cy="2180119"/>
          </a:xfrm>
          <a:prstGeom prst="leftBrace">
            <a:avLst>
              <a:gd name="adj1" fmla="val 8333"/>
              <a:gd name="adj2" fmla="val 2623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Left Brace 99"/>
          <p:cNvSpPr/>
          <p:nvPr/>
        </p:nvSpPr>
        <p:spPr>
          <a:xfrm>
            <a:off x="4886964" y="3432403"/>
            <a:ext cx="147318" cy="2180119"/>
          </a:xfrm>
          <a:prstGeom prst="leftBrace">
            <a:avLst>
              <a:gd name="adj1" fmla="val 8333"/>
              <a:gd name="adj2" fmla="val 4231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 Brace 100"/>
          <p:cNvSpPr/>
          <p:nvPr/>
        </p:nvSpPr>
        <p:spPr>
          <a:xfrm>
            <a:off x="4886964" y="3423582"/>
            <a:ext cx="147318" cy="2180119"/>
          </a:xfrm>
          <a:prstGeom prst="leftBrace">
            <a:avLst>
              <a:gd name="adj1" fmla="val 8333"/>
              <a:gd name="adj2" fmla="val 5675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Left Brace 101"/>
          <p:cNvSpPr/>
          <p:nvPr/>
        </p:nvSpPr>
        <p:spPr>
          <a:xfrm rot="16200000">
            <a:off x="6106055" y="1528636"/>
            <a:ext cx="142456" cy="3647436"/>
          </a:xfrm>
          <a:prstGeom prst="leftBrace">
            <a:avLst>
              <a:gd name="adj1" fmla="val 8333"/>
              <a:gd name="adj2" fmla="val 491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2743200" cy="3593592"/>
          </a:xfrm>
        </p:spPr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Code Smell</a:t>
            </a:r>
          </a:p>
          <a:p>
            <a:pPr lvl="1"/>
            <a:r>
              <a:rPr lang="en-US" dirty="0" smtClean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1662" y="5797510"/>
                <a:ext cx="1244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𝑓𝑖𝑡𝑛𝑒𝑠𝑠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62" y="5797510"/>
                <a:ext cx="124418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70424" y="5799772"/>
                <a:ext cx="72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𝑤𝑚𝑐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24" y="5799772"/>
                <a:ext cx="72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330264" y="5799772"/>
                <a:ext cx="83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𝑐𝑏𝑜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64" y="5799772"/>
                <a:ext cx="8325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584911" y="5797510"/>
                <a:ext cx="882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𝑙𝑐𝑜𝑚</m:t>
                    </m:r>
                  </m:oMath>
                </a14:m>
                <a:r>
                  <a:rPr lang="en-US" dirty="0" smtClean="0"/>
                  <a:t> +</a:t>
                </a:r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911" y="5797510"/>
                <a:ext cx="88274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4353562" y="2895600"/>
            <a:ext cx="3647438" cy="304800"/>
            <a:chOff x="4353562" y="2895600"/>
            <a:chExt cx="3647438" cy="304800"/>
          </a:xfrm>
        </p:grpSpPr>
        <p:sp>
          <p:nvSpPr>
            <p:cNvPr id="110" name="Rectangle 109"/>
            <p:cNvSpPr/>
            <p:nvPr/>
          </p:nvSpPr>
          <p:spPr>
            <a:xfrm>
              <a:off x="4353562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Move Method</a:t>
              </a:r>
              <a:endParaRPr lang="en-US" sz="10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62880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Collapse</a:t>
              </a:r>
            </a:p>
            <a:p>
              <a:pPr algn="ctr"/>
              <a:r>
                <a:rPr lang="en-US" sz="1000" dirty="0" smtClean="0"/>
                <a:t>Hierarchy</a:t>
              </a:r>
              <a:endParaRPr lang="en-US" sz="10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77280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Extract Method</a:t>
              </a:r>
              <a:endParaRPr lang="en-US" sz="10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86600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Extract Class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7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8" grpId="0"/>
      <p:bldP spid="8" grpId="1"/>
      <p:bldP spid="9" grpId="0"/>
      <p:bldP spid="9" grpId="1"/>
      <p:bldP spid="98" grpId="0"/>
      <p:bldP spid="98" grpId="1"/>
      <p:bldP spid="108" grpId="0"/>
      <p:bldP spid="10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220467" y="2750820"/>
            <a:ext cx="7313933" cy="3611880"/>
          </a:xfrm>
          <a:custGeom>
            <a:avLst/>
            <a:gdLst>
              <a:gd name="connsiteX0" fmla="*/ 0 w 7040880"/>
              <a:gd name="connsiteY0" fmla="*/ 373380 h 3611880"/>
              <a:gd name="connsiteX1" fmla="*/ 0 w 7040880"/>
              <a:gd name="connsiteY1" fmla="*/ 716280 h 3611880"/>
              <a:gd name="connsiteX2" fmla="*/ 2446020 w 7040880"/>
              <a:gd name="connsiteY2" fmla="*/ 716280 h 3611880"/>
              <a:gd name="connsiteX3" fmla="*/ 2446020 w 7040880"/>
              <a:gd name="connsiteY3" fmla="*/ 3611880 h 3611880"/>
              <a:gd name="connsiteX4" fmla="*/ 7040880 w 7040880"/>
              <a:gd name="connsiteY4" fmla="*/ 3611880 h 3611880"/>
              <a:gd name="connsiteX5" fmla="*/ 7040880 w 7040880"/>
              <a:gd name="connsiteY5" fmla="*/ 0 h 3611880"/>
              <a:gd name="connsiteX6" fmla="*/ 2438400 w 7040880"/>
              <a:gd name="connsiteY6" fmla="*/ 0 h 3611880"/>
              <a:gd name="connsiteX7" fmla="*/ 2438400 w 7040880"/>
              <a:gd name="connsiteY7" fmla="*/ 373380 h 3611880"/>
              <a:gd name="connsiteX8" fmla="*/ 0 w 7040880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53354 w 7048214"/>
              <a:gd name="connsiteY2" fmla="*/ 71628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46019 w 7048214"/>
              <a:gd name="connsiteY2" fmla="*/ 105918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38685 w 7048214"/>
              <a:gd name="connsiteY2" fmla="*/ 106680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38685 w 7048214"/>
              <a:gd name="connsiteY2" fmla="*/ 110490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3733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3733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3733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53068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7442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75356 w 7048214"/>
              <a:gd name="connsiteY2" fmla="*/ 108966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46019 w 7048214"/>
              <a:gd name="connsiteY2" fmla="*/ 108966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38685 w 7048214"/>
              <a:gd name="connsiteY2" fmla="*/ 137160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60688 w 7048214"/>
              <a:gd name="connsiteY2" fmla="*/ 137160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089660 h 3611880"/>
              <a:gd name="connsiteX2" fmla="*/ 2446019 w 7048214"/>
              <a:gd name="connsiteY2" fmla="*/ 138684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7334 w 7048214"/>
              <a:gd name="connsiteY0" fmla="*/ 716280 h 3611880"/>
              <a:gd name="connsiteX1" fmla="*/ 0 w 7048214"/>
              <a:gd name="connsiteY1" fmla="*/ 1363980 h 3611880"/>
              <a:gd name="connsiteX2" fmla="*/ 2446019 w 7048214"/>
              <a:gd name="connsiteY2" fmla="*/ 1386840 h 3611880"/>
              <a:gd name="connsiteX3" fmla="*/ 2453354 w 7048214"/>
              <a:gd name="connsiteY3" fmla="*/ 3611880 h 3611880"/>
              <a:gd name="connsiteX4" fmla="*/ 7048214 w 7048214"/>
              <a:gd name="connsiteY4" fmla="*/ 3611880 h 3611880"/>
              <a:gd name="connsiteX5" fmla="*/ 7048214 w 7048214"/>
              <a:gd name="connsiteY5" fmla="*/ 0 h 3611880"/>
              <a:gd name="connsiteX6" fmla="*/ 2445734 w 7048214"/>
              <a:gd name="connsiteY6" fmla="*/ 0 h 3611880"/>
              <a:gd name="connsiteX7" fmla="*/ 2445734 w 7048214"/>
              <a:gd name="connsiteY7" fmla="*/ 716280 h 3611880"/>
              <a:gd name="connsiteX8" fmla="*/ 7334 w 7048214"/>
              <a:gd name="connsiteY8" fmla="*/ 716280 h 3611880"/>
              <a:gd name="connsiteX0" fmla="*/ 326 w 7041206"/>
              <a:gd name="connsiteY0" fmla="*/ 716280 h 3611880"/>
              <a:gd name="connsiteX1" fmla="*/ 7660 w 7041206"/>
              <a:gd name="connsiteY1" fmla="*/ 1394460 h 3611880"/>
              <a:gd name="connsiteX2" fmla="*/ 2439011 w 7041206"/>
              <a:gd name="connsiteY2" fmla="*/ 1386840 h 3611880"/>
              <a:gd name="connsiteX3" fmla="*/ 2446346 w 7041206"/>
              <a:gd name="connsiteY3" fmla="*/ 3611880 h 3611880"/>
              <a:gd name="connsiteX4" fmla="*/ 7041206 w 7041206"/>
              <a:gd name="connsiteY4" fmla="*/ 3611880 h 3611880"/>
              <a:gd name="connsiteX5" fmla="*/ 7041206 w 7041206"/>
              <a:gd name="connsiteY5" fmla="*/ 0 h 3611880"/>
              <a:gd name="connsiteX6" fmla="*/ 2438726 w 7041206"/>
              <a:gd name="connsiteY6" fmla="*/ 0 h 3611880"/>
              <a:gd name="connsiteX7" fmla="*/ 2438726 w 7041206"/>
              <a:gd name="connsiteY7" fmla="*/ 716280 h 3611880"/>
              <a:gd name="connsiteX8" fmla="*/ 326 w 7041206"/>
              <a:gd name="connsiteY8" fmla="*/ 716280 h 3611880"/>
              <a:gd name="connsiteX0" fmla="*/ 14669 w 7055549"/>
              <a:gd name="connsiteY0" fmla="*/ 716280 h 3611880"/>
              <a:gd name="connsiteX1" fmla="*/ 0 w 7055549"/>
              <a:gd name="connsiteY1" fmla="*/ 1394460 h 3611880"/>
              <a:gd name="connsiteX2" fmla="*/ 2453354 w 7055549"/>
              <a:gd name="connsiteY2" fmla="*/ 1386840 h 3611880"/>
              <a:gd name="connsiteX3" fmla="*/ 2460689 w 7055549"/>
              <a:gd name="connsiteY3" fmla="*/ 3611880 h 3611880"/>
              <a:gd name="connsiteX4" fmla="*/ 7055549 w 7055549"/>
              <a:gd name="connsiteY4" fmla="*/ 3611880 h 3611880"/>
              <a:gd name="connsiteX5" fmla="*/ 7055549 w 7055549"/>
              <a:gd name="connsiteY5" fmla="*/ 0 h 3611880"/>
              <a:gd name="connsiteX6" fmla="*/ 2453069 w 7055549"/>
              <a:gd name="connsiteY6" fmla="*/ 0 h 3611880"/>
              <a:gd name="connsiteX7" fmla="*/ 2453069 w 7055549"/>
              <a:gd name="connsiteY7" fmla="*/ 716280 h 3611880"/>
              <a:gd name="connsiteX8" fmla="*/ 14669 w 7055549"/>
              <a:gd name="connsiteY8" fmla="*/ 716280 h 3611880"/>
              <a:gd name="connsiteX0" fmla="*/ 7335 w 7055549"/>
              <a:gd name="connsiteY0" fmla="*/ 1066800 h 3611880"/>
              <a:gd name="connsiteX1" fmla="*/ 0 w 7055549"/>
              <a:gd name="connsiteY1" fmla="*/ 1394460 h 3611880"/>
              <a:gd name="connsiteX2" fmla="*/ 2453354 w 7055549"/>
              <a:gd name="connsiteY2" fmla="*/ 1386840 h 3611880"/>
              <a:gd name="connsiteX3" fmla="*/ 2460689 w 7055549"/>
              <a:gd name="connsiteY3" fmla="*/ 3611880 h 3611880"/>
              <a:gd name="connsiteX4" fmla="*/ 7055549 w 7055549"/>
              <a:gd name="connsiteY4" fmla="*/ 3611880 h 3611880"/>
              <a:gd name="connsiteX5" fmla="*/ 7055549 w 7055549"/>
              <a:gd name="connsiteY5" fmla="*/ 0 h 3611880"/>
              <a:gd name="connsiteX6" fmla="*/ 2453069 w 7055549"/>
              <a:gd name="connsiteY6" fmla="*/ 0 h 3611880"/>
              <a:gd name="connsiteX7" fmla="*/ 2453069 w 7055549"/>
              <a:gd name="connsiteY7" fmla="*/ 716280 h 3611880"/>
              <a:gd name="connsiteX8" fmla="*/ 7335 w 7055549"/>
              <a:gd name="connsiteY8" fmla="*/ 1066800 h 3611880"/>
              <a:gd name="connsiteX0" fmla="*/ 7335 w 7055549"/>
              <a:gd name="connsiteY0" fmla="*/ 1066800 h 3611880"/>
              <a:gd name="connsiteX1" fmla="*/ 0 w 7055549"/>
              <a:gd name="connsiteY1" fmla="*/ 1394460 h 3611880"/>
              <a:gd name="connsiteX2" fmla="*/ 2453354 w 7055549"/>
              <a:gd name="connsiteY2" fmla="*/ 1386840 h 3611880"/>
              <a:gd name="connsiteX3" fmla="*/ 2460689 w 7055549"/>
              <a:gd name="connsiteY3" fmla="*/ 3611880 h 3611880"/>
              <a:gd name="connsiteX4" fmla="*/ 7055549 w 7055549"/>
              <a:gd name="connsiteY4" fmla="*/ 3611880 h 3611880"/>
              <a:gd name="connsiteX5" fmla="*/ 7055549 w 7055549"/>
              <a:gd name="connsiteY5" fmla="*/ 0 h 3611880"/>
              <a:gd name="connsiteX6" fmla="*/ 2453069 w 7055549"/>
              <a:gd name="connsiteY6" fmla="*/ 0 h 3611880"/>
              <a:gd name="connsiteX7" fmla="*/ 2453069 w 7055549"/>
              <a:gd name="connsiteY7" fmla="*/ 1005840 h 3611880"/>
              <a:gd name="connsiteX8" fmla="*/ 7335 w 7055549"/>
              <a:gd name="connsiteY8" fmla="*/ 1066800 h 3611880"/>
              <a:gd name="connsiteX0" fmla="*/ 22004 w 7055549"/>
              <a:gd name="connsiteY0" fmla="*/ 1013460 h 3611880"/>
              <a:gd name="connsiteX1" fmla="*/ 0 w 7055549"/>
              <a:gd name="connsiteY1" fmla="*/ 1394460 h 3611880"/>
              <a:gd name="connsiteX2" fmla="*/ 2453354 w 7055549"/>
              <a:gd name="connsiteY2" fmla="*/ 1386840 h 3611880"/>
              <a:gd name="connsiteX3" fmla="*/ 2460689 w 7055549"/>
              <a:gd name="connsiteY3" fmla="*/ 3611880 h 3611880"/>
              <a:gd name="connsiteX4" fmla="*/ 7055549 w 7055549"/>
              <a:gd name="connsiteY4" fmla="*/ 3611880 h 3611880"/>
              <a:gd name="connsiteX5" fmla="*/ 7055549 w 7055549"/>
              <a:gd name="connsiteY5" fmla="*/ 0 h 3611880"/>
              <a:gd name="connsiteX6" fmla="*/ 2453069 w 7055549"/>
              <a:gd name="connsiteY6" fmla="*/ 0 h 3611880"/>
              <a:gd name="connsiteX7" fmla="*/ 2453069 w 7055549"/>
              <a:gd name="connsiteY7" fmla="*/ 1005840 h 3611880"/>
              <a:gd name="connsiteX8" fmla="*/ 22004 w 7055549"/>
              <a:gd name="connsiteY8" fmla="*/ 1013460 h 3611880"/>
              <a:gd name="connsiteX0" fmla="*/ 705 w 7056253"/>
              <a:gd name="connsiteY0" fmla="*/ 1013460 h 3611880"/>
              <a:gd name="connsiteX1" fmla="*/ 704 w 7056253"/>
              <a:gd name="connsiteY1" fmla="*/ 1394460 h 3611880"/>
              <a:gd name="connsiteX2" fmla="*/ 2454058 w 7056253"/>
              <a:gd name="connsiteY2" fmla="*/ 1386840 h 3611880"/>
              <a:gd name="connsiteX3" fmla="*/ 2461393 w 7056253"/>
              <a:gd name="connsiteY3" fmla="*/ 3611880 h 3611880"/>
              <a:gd name="connsiteX4" fmla="*/ 7056253 w 7056253"/>
              <a:gd name="connsiteY4" fmla="*/ 3611880 h 3611880"/>
              <a:gd name="connsiteX5" fmla="*/ 7056253 w 7056253"/>
              <a:gd name="connsiteY5" fmla="*/ 0 h 3611880"/>
              <a:gd name="connsiteX6" fmla="*/ 2453773 w 7056253"/>
              <a:gd name="connsiteY6" fmla="*/ 0 h 3611880"/>
              <a:gd name="connsiteX7" fmla="*/ 2453773 w 7056253"/>
              <a:gd name="connsiteY7" fmla="*/ 1005840 h 3611880"/>
              <a:gd name="connsiteX8" fmla="*/ 705 w 7056253"/>
              <a:gd name="connsiteY8" fmla="*/ 1013460 h 3611880"/>
              <a:gd name="connsiteX0" fmla="*/ 22003 w 7055549"/>
              <a:gd name="connsiteY0" fmla="*/ 1089660 h 3611880"/>
              <a:gd name="connsiteX1" fmla="*/ 0 w 7055549"/>
              <a:gd name="connsiteY1" fmla="*/ 1394460 h 3611880"/>
              <a:gd name="connsiteX2" fmla="*/ 2453354 w 7055549"/>
              <a:gd name="connsiteY2" fmla="*/ 1386840 h 3611880"/>
              <a:gd name="connsiteX3" fmla="*/ 2460689 w 7055549"/>
              <a:gd name="connsiteY3" fmla="*/ 3611880 h 3611880"/>
              <a:gd name="connsiteX4" fmla="*/ 7055549 w 7055549"/>
              <a:gd name="connsiteY4" fmla="*/ 3611880 h 3611880"/>
              <a:gd name="connsiteX5" fmla="*/ 7055549 w 7055549"/>
              <a:gd name="connsiteY5" fmla="*/ 0 h 3611880"/>
              <a:gd name="connsiteX6" fmla="*/ 2453069 w 7055549"/>
              <a:gd name="connsiteY6" fmla="*/ 0 h 3611880"/>
              <a:gd name="connsiteX7" fmla="*/ 2453069 w 7055549"/>
              <a:gd name="connsiteY7" fmla="*/ 1005840 h 3611880"/>
              <a:gd name="connsiteX8" fmla="*/ 22003 w 7055549"/>
              <a:gd name="connsiteY8" fmla="*/ 1089660 h 3611880"/>
              <a:gd name="connsiteX0" fmla="*/ 22003 w 7055549"/>
              <a:gd name="connsiteY0" fmla="*/ 1089660 h 3611880"/>
              <a:gd name="connsiteX1" fmla="*/ 0 w 7055549"/>
              <a:gd name="connsiteY1" fmla="*/ 1394460 h 3611880"/>
              <a:gd name="connsiteX2" fmla="*/ 2453354 w 7055549"/>
              <a:gd name="connsiteY2" fmla="*/ 1386840 h 3611880"/>
              <a:gd name="connsiteX3" fmla="*/ 2460689 w 7055549"/>
              <a:gd name="connsiteY3" fmla="*/ 3611880 h 3611880"/>
              <a:gd name="connsiteX4" fmla="*/ 7055549 w 7055549"/>
              <a:gd name="connsiteY4" fmla="*/ 3611880 h 3611880"/>
              <a:gd name="connsiteX5" fmla="*/ 7055549 w 7055549"/>
              <a:gd name="connsiteY5" fmla="*/ 0 h 3611880"/>
              <a:gd name="connsiteX6" fmla="*/ 2453069 w 7055549"/>
              <a:gd name="connsiteY6" fmla="*/ 0 h 3611880"/>
              <a:gd name="connsiteX7" fmla="*/ 2453069 w 7055549"/>
              <a:gd name="connsiteY7" fmla="*/ 1089660 h 3611880"/>
              <a:gd name="connsiteX8" fmla="*/ 22003 w 7055549"/>
              <a:gd name="connsiteY8" fmla="*/ 1089660 h 3611880"/>
              <a:gd name="connsiteX0" fmla="*/ 22003 w 7055549"/>
              <a:gd name="connsiteY0" fmla="*/ 1089660 h 3611880"/>
              <a:gd name="connsiteX1" fmla="*/ 0 w 7055549"/>
              <a:gd name="connsiteY1" fmla="*/ 1394460 h 3611880"/>
              <a:gd name="connsiteX2" fmla="*/ 2453354 w 7055549"/>
              <a:gd name="connsiteY2" fmla="*/ 1409700 h 3611880"/>
              <a:gd name="connsiteX3" fmla="*/ 2460689 w 7055549"/>
              <a:gd name="connsiteY3" fmla="*/ 3611880 h 3611880"/>
              <a:gd name="connsiteX4" fmla="*/ 7055549 w 7055549"/>
              <a:gd name="connsiteY4" fmla="*/ 3611880 h 3611880"/>
              <a:gd name="connsiteX5" fmla="*/ 7055549 w 7055549"/>
              <a:gd name="connsiteY5" fmla="*/ 0 h 3611880"/>
              <a:gd name="connsiteX6" fmla="*/ 2453069 w 7055549"/>
              <a:gd name="connsiteY6" fmla="*/ 0 h 3611880"/>
              <a:gd name="connsiteX7" fmla="*/ 2453069 w 7055549"/>
              <a:gd name="connsiteY7" fmla="*/ 1089660 h 3611880"/>
              <a:gd name="connsiteX8" fmla="*/ 22003 w 7055549"/>
              <a:gd name="connsiteY8" fmla="*/ 1089660 h 3611880"/>
              <a:gd name="connsiteX0" fmla="*/ 7335 w 7040881"/>
              <a:gd name="connsiteY0" fmla="*/ 1089660 h 3611880"/>
              <a:gd name="connsiteX1" fmla="*/ 0 w 7040881"/>
              <a:gd name="connsiteY1" fmla="*/ 1402080 h 3611880"/>
              <a:gd name="connsiteX2" fmla="*/ 2438686 w 7040881"/>
              <a:gd name="connsiteY2" fmla="*/ 1409700 h 3611880"/>
              <a:gd name="connsiteX3" fmla="*/ 2446021 w 7040881"/>
              <a:gd name="connsiteY3" fmla="*/ 3611880 h 3611880"/>
              <a:gd name="connsiteX4" fmla="*/ 7040881 w 7040881"/>
              <a:gd name="connsiteY4" fmla="*/ 3611880 h 3611880"/>
              <a:gd name="connsiteX5" fmla="*/ 7040881 w 7040881"/>
              <a:gd name="connsiteY5" fmla="*/ 0 h 3611880"/>
              <a:gd name="connsiteX6" fmla="*/ 2438401 w 7040881"/>
              <a:gd name="connsiteY6" fmla="*/ 0 h 3611880"/>
              <a:gd name="connsiteX7" fmla="*/ 2438401 w 7040881"/>
              <a:gd name="connsiteY7" fmla="*/ 1089660 h 3611880"/>
              <a:gd name="connsiteX8" fmla="*/ 7335 w 7040881"/>
              <a:gd name="connsiteY8" fmla="*/ 1089660 h 3611880"/>
              <a:gd name="connsiteX0" fmla="*/ 706 w 7034252"/>
              <a:gd name="connsiteY0" fmla="*/ 1089660 h 3611880"/>
              <a:gd name="connsiteX1" fmla="*/ 705 w 7034252"/>
              <a:gd name="connsiteY1" fmla="*/ 1440180 h 3611880"/>
              <a:gd name="connsiteX2" fmla="*/ 2432057 w 7034252"/>
              <a:gd name="connsiteY2" fmla="*/ 1409700 h 3611880"/>
              <a:gd name="connsiteX3" fmla="*/ 2439392 w 7034252"/>
              <a:gd name="connsiteY3" fmla="*/ 3611880 h 3611880"/>
              <a:gd name="connsiteX4" fmla="*/ 7034252 w 7034252"/>
              <a:gd name="connsiteY4" fmla="*/ 3611880 h 3611880"/>
              <a:gd name="connsiteX5" fmla="*/ 7034252 w 7034252"/>
              <a:gd name="connsiteY5" fmla="*/ 0 h 3611880"/>
              <a:gd name="connsiteX6" fmla="*/ 2431772 w 7034252"/>
              <a:gd name="connsiteY6" fmla="*/ 0 h 3611880"/>
              <a:gd name="connsiteX7" fmla="*/ 2431772 w 7034252"/>
              <a:gd name="connsiteY7" fmla="*/ 1089660 h 3611880"/>
              <a:gd name="connsiteX8" fmla="*/ 706 w 7034252"/>
              <a:gd name="connsiteY8" fmla="*/ 1089660 h 3611880"/>
              <a:gd name="connsiteX0" fmla="*/ 706 w 7034252"/>
              <a:gd name="connsiteY0" fmla="*/ 1089660 h 3611880"/>
              <a:gd name="connsiteX1" fmla="*/ 705 w 7034252"/>
              <a:gd name="connsiteY1" fmla="*/ 1432560 h 3611880"/>
              <a:gd name="connsiteX2" fmla="*/ 2432057 w 7034252"/>
              <a:gd name="connsiteY2" fmla="*/ 1409700 h 3611880"/>
              <a:gd name="connsiteX3" fmla="*/ 2439392 w 7034252"/>
              <a:gd name="connsiteY3" fmla="*/ 3611880 h 3611880"/>
              <a:gd name="connsiteX4" fmla="*/ 7034252 w 7034252"/>
              <a:gd name="connsiteY4" fmla="*/ 3611880 h 3611880"/>
              <a:gd name="connsiteX5" fmla="*/ 7034252 w 7034252"/>
              <a:gd name="connsiteY5" fmla="*/ 0 h 3611880"/>
              <a:gd name="connsiteX6" fmla="*/ 2431772 w 7034252"/>
              <a:gd name="connsiteY6" fmla="*/ 0 h 3611880"/>
              <a:gd name="connsiteX7" fmla="*/ 2431772 w 7034252"/>
              <a:gd name="connsiteY7" fmla="*/ 1089660 h 3611880"/>
              <a:gd name="connsiteX8" fmla="*/ 706 w 7034252"/>
              <a:gd name="connsiteY8" fmla="*/ 1089660 h 3611880"/>
              <a:gd name="connsiteX0" fmla="*/ 706 w 7034252"/>
              <a:gd name="connsiteY0" fmla="*/ 1089660 h 3611880"/>
              <a:gd name="connsiteX1" fmla="*/ 705 w 7034252"/>
              <a:gd name="connsiteY1" fmla="*/ 1432560 h 3611880"/>
              <a:gd name="connsiteX2" fmla="*/ 2432057 w 7034252"/>
              <a:gd name="connsiteY2" fmla="*/ 1432560 h 3611880"/>
              <a:gd name="connsiteX3" fmla="*/ 2439392 w 7034252"/>
              <a:gd name="connsiteY3" fmla="*/ 3611880 h 3611880"/>
              <a:gd name="connsiteX4" fmla="*/ 7034252 w 7034252"/>
              <a:gd name="connsiteY4" fmla="*/ 3611880 h 3611880"/>
              <a:gd name="connsiteX5" fmla="*/ 7034252 w 7034252"/>
              <a:gd name="connsiteY5" fmla="*/ 0 h 3611880"/>
              <a:gd name="connsiteX6" fmla="*/ 2431772 w 7034252"/>
              <a:gd name="connsiteY6" fmla="*/ 0 h 3611880"/>
              <a:gd name="connsiteX7" fmla="*/ 2431772 w 7034252"/>
              <a:gd name="connsiteY7" fmla="*/ 1089660 h 3611880"/>
              <a:gd name="connsiteX8" fmla="*/ 706 w 7034252"/>
              <a:gd name="connsiteY8" fmla="*/ 1089660 h 3611880"/>
              <a:gd name="connsiteX0" fmla="*/ 7336 w 7033547"/>
              <a:gd name="connsiteY0" fmla="*/ 1028700 h 3611880"/>
              <a:gd name="connsiteX1" fmla="*/ 0 w 7033547"/>
              <a:gd name="connsiteY1" fmla="*/ 1432560 h 3611880"/>
              <a:gd name="connsiteX2" fmla="*/ 2431352 w 7033547"/>
              <a:gd name="connsiteY2" fmla="*/ 1432560 h 3611880"/>
              <a:gd name="connsiteX3" fmla="*/ 2438687 w 7033547"/>
              <a:gd name="connsiteY3" fmla="*/ 3611880 h 3611880"/>
              <a:gd name="connsiteX4" fmla="*/ 7033547 w 7033547"/>
              <a:gd name="connsiteY4" fmla="*/ 3611880 h 3611880"/>
              <a:gd name="connsiteX5" fmla="*/ 7033547 w 7033547"/>
              <a:gd name="connsiteY5" fmla="*/ 0 h 3611880"/>
              <a:gd name="connsiteX6" fmla="*/ 2431067 w 7033547"/>
              <a:gd name="connsiteY6" fmla="*/ 0 h 3611880"/>
              <a:gd name="connsiteX7" fmla="*/ 2431067 w 7033547"/>
              <a:gd name="connsiteY7" fmla="*/ 1089660 h 3611880"/>
              <a:gd name="connsiteX8" fmla="*/ 7336 w 7033547"/>
              <a:gd name="connsiteY8" fmla="*/ 1028700 h 3611880"/>
              <a:gd name="connsiteX0" fmla="*/ 212 w 7048426"/>
              <a:gd name="connsiteY0" fmla="*/ 1028700 h 3611880"/>
              <a:gd name="connsiteX1" fmla="*/ 14879 w 7048426"/>
              <a:gd name="connsiteY1" fmla="*/ 1432560 h 3611880"/>
              <a:gd name="connsiteX2" fmla="*/ 2446231 w 7048426"/>
              <a:gd name="connsiteY2" fmla="*/ 1432560 h 3611880"/>
              <a:gd name="connsiteX3" fmla="*/ 2453566 w 7048426"/>
              <a:gd name="connsiteY3" fmla="*/ 3611880 h 3611880"/>
              <a:gd name="connsiteX4" fmla="*/ 7048426 w 7048426"/>
              <a:gd name="connsiteY4" fmla="*/ 3611880 h 3611880"/>
              <a:gd name="connsiteX5" fmla="*/ 7048426 w 7048426"/>
              <a:gd name="connsiteY5" fmla="*/ 0 h 3611880"/>
              <a:gd name="connsiteX6" fmla="*/ 2445946 w 7048426"/>
              <a:gd name="connsiteY6" fmla="*/ 0 h 3611880"/>
              <a:gd name="connsiteX7" fmla="*/ 2445946 w 7048426"/>
              <a:gd name="connsiteY7" fmla="*/ 1089660 h 3611880"/>
              <a:gd name="connsiteX8" fmla="*/ 212 w 7048426"/>
              <a:gd name="connsiteY8" fmla="*/ 1028700 h 3611880"/>
              <a:gd name="connsiteX0" fmla="*/ 2446 w 7050660"/>
              <a:gd name="connsiteY0" fmla="*/ 1028700 h 3611880"/>
              <a:gd name="connsiteX1" fmla="*/ 0 w 7050660"/>
              <a:gd name="connsiteY1" fmla="*/ 1432560 h 3611880"/>
              <a:gd name="connsiteX2" fmla="*/ 2448465 w 7050660"/>
              <a:gd name="connsiteY2" fmla="*/ 1432560 h 3611880"/>
              <a:gd name="connsiteX3" fmla="*/ 2455800 w 7050660"/>
              <a:gd name="connsiteY3" fmla="*/ 3611880 h 3611880"/>
              <a:gd name="connsiteX4" fmla="*/ 7050660 w 7050660"/>
              <a:gd name="connsiteY4" fmla="*/ 3611880 h 3611880"/>
              <a:gd name="connsiteX5" fmla="*/ 7050660 w 7050660"/>
              <a:gd name="connsiteY5" fmla="*/ 0 h 3611880"/>
              <a:gd name="connsiteX6" fmla="*/ 2448180 w 7050660"/>
              <a:gd name="connsiteY6" fmla="*/ 0 h 3611880"/>
              <a:gd name="connsiteX7" fmla="*/ 2448180 w 7050660"/>
              <a:gd name="connsiteY7" fmla="*/ 1089660 h 3611880"/>
              <a:gd name="connsiteX8" fmla="*/ 2446 w 7050660"/>
              <a:gd name="connsiteY8" fmla="*/ 1028700 h 3611880"/>
              <a:gd name="connsiteX0" fmla="*/ 2446 w 7050660"/>
              <a:gd name="connsiteY0" fmla="*/ 1028700 h 3611880"/>
              <a:gd name="connsiteX1" fmla="*/ 0 w 7050660"/>
              <a:gd name="connsiteY1" fmla="*/ 1432560 h 3611880"/>
              <a:gd name="connsiteX2" fmla="*/ 2448465 w 7050660"/>
              <a:gd name="connsiteY2" fmla="*/ 1432560 h 3611880"/>
              <a:gd name="connsiteX3" fmla="*/ 2455800 w 7050660"/>
              <a:gd name="connsiteY3" fmla="*/ 3611880 h 3611880"/>
              <a:gd name="connsiteX4" fmla="*/ 7050660 w 7050660"/>
              <a:gd name="connsiteY4" fmla="*/ 3611880 h 3611880"/>
              <a:gd name="connsiteX5" fmla="*/ 7050660 w 7050660"/>
              <a:gd name="connsiteY5" fmla="*/ 0 h 3611880"/>
              <a:gd name="connsiteX6" fmla="*/ 2448180 w 7050660"/>
              <a:gd name="connsiteY6" fmla="*/ 0 h 3611880"/>
              <a:gd name="connsiteX7" fmla="*/ 2450624 w 7050660"/>
              <a:gd name="connsiteY7" fmla="*/ 1026160 h 3611880"/>
              <a:gd name="connsiteX8" fmla="*/ 2446 w 7050660"/>
              <a:gd name="connsiteY8" fmla="*/ 1028700 h 3611880"/>
              <a:gd name="connsiteX0" fmla="*/ 2446 w 7050660"/>
              <a:gd name="connsiteY0" fmla="*/ 1028700 h 3611880"/>
              <a:gd name="connsiteX1" fmla="*/ 0 w 7050660"/>
              <a:gd name="connsiteY1" fmla="*/ 1432560 h 3611880"/>
              <a:gd name="connsiteX2" fmla="*/ 2460688 w 7050660"/>
              <a:gd name="connsiteY2" fmla="*/ 1384300 h 3611880"/>
              <a:gd name="connsiteX3" fmla="*/ 2455800 w 7050660"/>
              <a:gd name="connsiteY3" fmla="*/ 3611880 h 3611880"/>
              <a:gd name="connsiteX4" fmla="*/ 7050660 w 7050660"/>
              <a:gd name="connsiteY4" fmla="*/ 3611880 h 3611880"/>
              <a:gd name="connsiteX5" fmla="*/ 7050660 w 7050660"/>
              <a:gd name="connsiteY5" fmla="*/ 0 h 3611880"/>
              <a:gd name="connsiteX6" fmla="*/ 2448180 w 7050660"/>
              <a:gd name="connsiteY6" fmla="*/ 0 h 3611880"/>
              <a:gd name="connsiteX7" fmla="*/ 2450624 w 7050660"/>
              <a:gd name="connsiteY7" fmla="*/ 1026160 h 3611880"/>
              <a:gd name="connsiteX8" fmla="*/ 2446 w 7050660"/>
              <a:gd name="connsiteY8" fmla="*/ 1028700 h 3611880"/>
              <a:gd name="connsiteX0" fmla="*/ 2446 w 7050660"/>
              <a:gd name="connsiteY0" fmla="*/ 1028700 h 3611880"/>
              <a:gd name="connsiteX1" fmla="*/ 0 w 7050660"/>
              <a:gd name="connsiteY1" fmla="*/ 1363980 h 3611880"/>
              <a:gd name="connsiteX2" fmla="*/ 2460688 w 7050660"/>
              <a:gd name="connsiteY2" fmla="*/ 1384300 h 3611880"/>
              <a:gd name="connsiteX3" fmla="*/ 2455800 w 7050660"/>
              <a:gd name="connsiteY3" fmla="*/ 3611880 h 3611880"/>
              <a:gd name="connsiteX4" fmla="*/ 7050660 w 7050660"/>
              <a:gd name="connsiteY4" fmla="*/ 3611880 h 3611880"/>
              <a:gd name="connsiteX5" fmla="*/ 7050660 w 7050660"/>
              <a:gd name="connsiteY5" fmla="*/ 0 h 3611880"/>
              <a:gd name="connsiteX6" fmla="*/ 2448180 w 7050660"/>
              <a:gd name="connsiteY6" fmla="*/ 0 h 3611880"/>
              <a:gd name="connsiteX7" fmla="*/ 2450624 w 7050660"/>
              <a:gd name="connsiteY7" fmla="*/ 1026160 h 3611880"/>
              <a:gd name="connsiteX8" fmla="*/ 2446 w 7050660"/>
              <a:gd name="connsiteY8" fmla="*/ 1028700 h 3611880"/>
              <a:gd name="connsiteX0" fmla="*/ 2446 w 7050660"/>
              <a:gd name="connsiteY0" fmla="*/ 1028700 h 3611880"/>
              <a:gd name="connsiteX1" fmla="*/ 0 w 7050660"/>
              <a:gd name="connsiteY1" fmla="*/ 1381760 h 3611880"/>
              <a:gd name="connsiteX2" fmla="*/ 2460688 w 7050660"/>
              <a:gd name="connsiteY2" fmla="*/ 1384300 h 3611880"/>
              <a:gd name="connsiteX3" fmla="*/ 2455800 w 7050660"/>
              <a:gd name="connsiteY3" fmla="*/ 3611880 h 3611880"/>
              <a:gd name="connsiteX4" fmla="*/ 7050660 w 7050660"/>
              <a:gd name="connsiteY4" fmla="*/ 3611880 h 3611880"/>
              <a:gd name="connsiteX5" fmla="*/ 7050660 w 7050660"/>
              <a:gd name="connsiteY5" fmla="*/ 0 h 3611880"/>
              <a:gd name="connsiteX6" fmla="*/ 2448180 w 7050660"/>
              <a:gd name="connsiteY6" fmla="*/ 0 h 3611880"/>
              <a:gd name="connsiteX7" fmla="*/ 2450624 w 7050660"/>
              <a:gd name="connsiteY7" fmla="*/ 1026160 h 3611880"/>
              <a:gd name="connsiteX8" fmla="*/ 2446 w 7050660"/>
              <a:gd name="connsiteY8" fmla="*/ 1028700 h 3611880"/>
              <a:gd name="connsiteX0" fmla="*/ 2446 w 7050660"/>
              <a:gd name="connsiteY0" fmla="*/ 1028700 h 3611880"/>
              <a:gd name="connsiteX1" fmla="*/ 0 w 7050660"/>
              <a:gd name="connsiteY1" fmla="*/ 1381760 h 3611880"/>
              <a:gd name="connsiteX2" fmla="*/ 2448465 w 7050660"/>
              <a:gd name="connsiteY2" fmla="*/ 1386840 h 3611880"/>
              <a:gd name="connsiteX3" fmla="*/ 2455800 w 7050660"/>
              <a:gd name="connsiteY3" fmla="*/ 3611880 h 3611880"/>
              <a:gd name="connsiteX4" fmla="*/ 7050660 w 7050660"/>
              <a:gd name="connsiteY4" fmla="*/ 3611880 h 3611880"/>
              <a:gd name="connsiteX5" fmla="*/ 7050660 w 7050660"/>
              <a:gd name="connsiteY5" fmla="*/ 0 h 3611880"/>
              <a:gd name="connsiteX6" fmla="*/ 2448180 w 7050660"/>
              <a:gd name="connsiteY6" fmla="*/ 0 h 3611880"/>
              <a:gd name="connsiteX7" fmla="*/ 2450624 w 7050660"/>
              <a:gd name="connsiteY7" fmla="*/ 1026160 h 3611880"/>
              <a:gd name="connsiteX8" fmla="*/ 2446 w 7050660"/>
              <a:gd name="connsiteY8" fmla="*/ 1028700 h 3611880"/>
              <a:gd name="connsiteX0" fmla="*/ 2446 w 7050660"/>
              <a:gd name="connsiteY0" fmla="*/ 1028700 h 3611880"/>
              <a:gd name="connsiteX1" fmla="*/ 0 w 7050660"/>
              <a:gd name="connsiteY1" fmla="*/ 1381760 h 3611880"/>
              <a:gd name="connsiteX2" fmla="*/ 2455799 w 7050660"/>
              <a:gd name="connsiteY2" fmla="*/ 1386840 h 3611880"/>
              <a:gd name="connsiteX3" fmla="*/ 2455800 w 7050660"/>
              <a:gd name="connsiteY3" fmla="*/ 3611880 h 3611880"/>
              <a:gd name="connsiteX4" fmla="*/ 7050660 w 7050660"/>
              <a:gd name="connsiteY4" fmla="*/ 3611880 h 3611880"/>
              <a:gd name="connsiteX5" fmla="*/ 7050660 w 7050660"/>
              <a:gd name="connsiteY5" fmla="*/ 0 h 3611880"/>
              <a:gd name="connsiteX6" fmla="*/ 2448180 w 7050660"/>
              <a:gd name="connsiteY6" fmla="*/ 0 h 3611880"/>
              <a:gd name="connsiteX7" fmla="*/ 2450624 w 7050660"/>
              <a:gd name="connsiteY7" fmla="*/ 1026160 h 3611880"/>
              <a:gd name="connsiteX8" fmla="*/ 2446 w 7050660"/>
              <a:gd name="connsiteY8" fmla="*/ 1028700 h 3611880"/>
              <a:gd name="connsiteX0" fmla="*/ 590 w 7048804"/>
              <a:gd name="connsiteY0" fmla="*/ 1028700 h 3611880"/>
              <a:gd name="connsiteX1" fmla="*/ 1811 w 7048804"/>
              <a:gd name="connsiteY1" fmla="*/ 2094230 h 3611880"/>
              <a:gd name="connsiteX2" fmla="*/ 2453943 w 7048804"/>
              <a:gd name="connsiteY2" fmla="*/ 1386840 h 3611880"/>
              <a:gd name="connsiteX3" fmla="*/ 2453944 w 7048804"/>
              <a:gd name="connsiteY3" fmla="*/ 3611880 h 3611880"/>
              <a:gd name="connsiteX4" fmla="*/ 7048804 w 7048804"/>
              <a:gd name="connsiteY4" fmla="*/ 3611880 h 3611880"/>
              <a:gd name="connsiteX5" fmla="*/ 7048804 w 7048804"/>
              <a:gd name="connsiteY5" fmla="*/ 0 h 3611880"/>
              <a:gd name="connsiteX6" fmla="*/ 2446324 w 7048804"/>
              <a:gd name="connsiteY6" fmla="*/ 0 h 3611880"/>
              <a:gd name="connsiteX7" fmla="*/ 2448768 w 7048804"/>
              <a:gd name="connsiteY7" fmla="*/ 1026160 h 3611880"/>
              <a:gd name="connsiteX8" fmla="*/ 590 w 7048804"/>
              <a:gd name="connsiteY8" fmla="*/ 1028700 h 3611880"/>
              <a:gd name="connsiteX0" fmla="*/ 590 w 7048804"/>
              <a:gd name="connsiteY0" fmla="*/ 1028700 h 3611880"/>
              <a:gd name="connsiteX1" fmla="*/ 1811 w 7048804"/>
              <a:gd name="connsiteY1" fmla="*/ 2094230 h 3611880"/>
              <a:gd name="connsiteX2" fmla="*/ 2453943 w 7048804"/>
              <a:gd name="connsiteY2" fmla="*/ 2015490 h 3611880"/>
              <a:gd name="connsiteX3" fmla="*/ 2453944 w 7048804"/>
              <a:gd name="connsiteY3" fmla="*/ 3611880 h 3611880"/>
              <a:gd name="connsiteX4" fmla="*/ 7048804 w 7048804"/>
              <a:gd name="connsiteY4" fmla="*/ 3611880 h 3611880"/>
              <a:gd name="connsiteX5" fmla="*/ 7048804 w 7048804"/>
              <a:gd name="connsiteY5" fmla="*/ 0 h 3611880"/>
              <a:gd name="connsiteX6" fmla="*/ 2446324 w 7048804"/>
              <a:gd name="connsiteY6" fmla="*/ 0 h 3611880"/>
              <a:gd name="connsiteX7" fmla="*/ 2448768 w 7048804"/>
              <a:gd name="connsiteY7" fmla="*/ 1026160 h 3611880"/>
              <a:gd name="connsiteX8" fmla="*/ 590 w 7048804"/>
              <a:gd name="connsiteY8" fmla="*/ 1028700 h 3611880"/>
              <a:gd name="connsiteX0" fmla="*/ 590 w 7048804"/>
              <a:gd name="connsiteY0" fmla="*/ 1028700 h 3611880"/>
              <a:gd name="connsiteX1" fmla="*/ 1811 w 7048804"/>
              <a:gd name="connsiteY1" fmla="*/ 2094230 h 3611880"/>
              <a:gd name="connsiteX2" fmla="*/ 2453943 w 7048804"/>
              <a:gd name="connsiteY2" fmla="*/ 2084070 h 3611880"/>
              <a:gd name="connsiteX3" fmla="*/ 2453944 w 7048804"/>
              <a:gd name="connsiteY3" fmla="*/ 3611880 h 3611880"/>
              <a:gd name="connsiteX4" fmla="*/ 7048804 w 7048804"/>
              <a:gd name="connsiteY4" fmla="*/ 3611880 h 3611880"/>
              <a:gd name="connsiteX5" fmla="*/ 7048804 w 7048804"/>
              <a:gd name="connsiteY5" fmla="*/ 0 h 3611880"/>
              <a:gd name="connsiteX6" fmla="*/ 2446324 w 7048804"/>
              <a:gd name="connsiteY6" fmla="*/ 0 h 3611880"/>
              <a:gd name="connsiteX7" fmla="*/ 2448768 w 7048804"/>
              <a:gd name="connsiteY7" fmla="*/ 1026160 h 3611880"/>
              <a:gd name="connsiteX8" fmla="*/ 590 w 7048804"/>
              <a:gd name="connsiteY8" fmla="*/ 1028700 h 3611880"/>
              <a:gd name="connsiteX0" fmla="*/ 299 w 7048513"/>
              <a:gd name="connsiteY0" fmla="*/ 1028700 h 3611880"/>
              <a:gd name="connsiteX1" fmla="*/ 8855 w 7048513"/>
              <a:gd name="connsiteY1" fmla="*/ 2044700 h 3611880"/>
              <a:gd name="connsiteX2" fmla="*/ 2453652 w 7048513"/>
              <a:gd name="connsiteY2" fmla="*/ 2084070 h 3611880"/>
              <a:gd name="connsiteX3" fmla="*/ 2453653 w 7048513"/>
              <a:gd name="connsiteY3" fmla="*/ 3611880 h 3611880"/>
              <a:gd name="connsiteX4" fmla="*/ 7048513 w 7048513"/>
              <a:gd name="connsiteY4" fmla="*/ 3611880 h 3611880"/>
              <a:gd name="connsiteX5" fmla="*/ 7048513 w 7048513"/>
              <a:gd name="connsiteY5" fmla="*/ 0 h 3611880"/>
              <a:gd name="connsiteX6" fmla="*/ 2446033 w 7048513"/>
              <a:gd name="connsiteY6" fmla="*/ 0 h 3611880"/>
              <a:gd name="connsiteX7" fmla="*/ 2448477 w 7048513"/>
              <a:gd name="connsiteY7" fmla="*/ 1026160 h 3611880"/>
              <a:gd name="connsiteX8" fmla="*/ 299 w 7048513"/>
              <a:gd name="connsiteY8" fmla="*/ 1028700 h 3611880"/>
              <a:gd name="connsiteX0" fmla="*/ 299 w 7048513"/>
              <a:gd name="connsiteY0" fmla="*/ 1028700 h 3611880"/>
              <a:gd name="connsiteX1" fmla="*/ 8855 w 7048513"/>
              <a:gd name="connsiteY1" fmla="*/ 2044700 h 3611880"/>
              <a:gd name="connsiteX2" fmla="*/ 2457319 w 7048513"/>
              <a:gd name="connsiteY2" fmla="*/ 2034540 h 3611880"/>
              <a:gd name="connsiteX3" fmla="*/ 2453653 w 7048513"/>
              <a:gd name="connsiteY3" fmla="*/ 3611880 h 3611880"/>
              <a:gd name="connsiteX4" fmla="*/ 7048513 w 7048513"/>
              <a:gd name="connsiteY4" fmla="*/ 3611880 h 3611880"/>
              <a:gd name="connsiteX5" fmla="*/ 7048513 w 7048513"/>
              <a:gd name="connsiteY5" fmla="*/ 0 h 3611880"/>
              <a:gd name="connsiteX6" fmla="*/ 2446033 w 7048513"/>
              <a:gd name="connsiteY6" fmla="*/ 0 h 3611880"/>
              <a:gd name="connsiteX7" fmla="*/ 2448477 w 7048513"/>
              <a:gd name="connsiteY7" fmla="*/ 1026160 h 3611880"/>
              <a:gd name="connsiteX8" fmla="*/ 299 w 7048513"/>
              <a:gd name="connsiteY8" fmla="*/ 1028700 h 3611880"/>
              <a:gd name="connsiteX0" fmla="*/ 299 w 7048513"/>
              <a:gd name="connsiteY0" fmla="*/ 1028700 h 3611880"/>
              <a:gd name="connsiteX1" fmla="*/ 8855 w 7048513"/>
              <a:gd name="connsiteY1" fmla="*/ 2044700 h 3611880"/>
              <a:gd name="connsiteX2" fmla="*/ 2438984 w 7048513"/>
              <a:gd name="connsiteY2" fmla="*/ 2045970 h 3611880"/>
              <a:gd name="connsiteX3" fmla="*/ 2453653 w 7048513"/>
              <a:gd name="connsiteY3" fmla="*/ 3611880 h 3611880"/>
              <a:gd name="connsiteX4" fmla="*/ 7048513 w 7048513"/>
              <a:gd name="connsiteY4" fmla="*/ 3611880 h 3611880"/>
              <a:gd name="connsiteX5" fmla="*/ 7048513 w 7048513"/>
              <a:gd name="connsiteY5" fmla="*/ 0 h 3611880"/>
              <a:gd name="connsiteX6" fmla="*/ 2446033 w 7048513"/>
              <a:gd name="connsiteY6" fmla="*/ 0 h 3611880"/>
              <a:gd name="connsiteX7" fmla="*/ 2448477 w 7048513"/>
              <a:gd name="connsiteY7" fmla="*/ 1026160 h 3611880"/>
              <a:gd name="connsiteX8" fmla="*/ 299 w 7048513"/>
              <a:gd name="connsiteY8" fmla="*/ 1028700 h 3611880"/>
              <a:gd name="connsiteX0" fmla="*/ 299 w 7048513"/>
              <a:gd name="connsiteY0" fmla="*/ 1028700 h 3611880"/>
              <a:gd name="connsiteX1" fmla="*/ 8855 w 7048513"/>
              <a:gd name="connsiteY1" fmla="*/ 2044700 h 3611880"/>
              <a:gd name="connsiteX2" fmla="*/ 2449985 w 7048513"/>
              <a:gd name="connsiteY2" fmla="*/ 2045970 h 3611880"/>
              <a:gd name="connsiteX3" fmla="*/ 2453653 w 7048513"/>
              <a:gd name="connsiteY3" fmla="*/ 3611880 h 3611880"/>
              <a:gd name="connsiteX4" fmla="*/ 7048513 w 7048513"/>
              <a:gd name="connsiteY4" fmla="*/ 3611880 h 3611880"/>
              <a:gd name="connsiteX5" fmla="*/ 7048513 w 7048513"/>
              <a:gd name="connsiteY5" fmla="*/ 0 h 3611880"/>
              <a:gd name="connsiteX6" fmla="*/ 2446033 w 7048513"/>
              <a:gd name="connsiteY6" fmla="*/ 0 h 3611880"/>
              <a:gd name="connsiteX7" fmla="*/ 2448477 w 7048513"/>
              <a:gd name="connsiteY7" fmla="*/ 1026160 h 3611880"/>
              <a:gd name="connsiteX8" fmla="*/ 299 w 7048513"/>
              <a:gd name="connsiteY8" fmla="*/ 1028700 h 3611880"/>
              <a:gd name="connsiteX0" fmla="*/ 2446 w 7039658"/>
              <a:gd name="connsiteY0" fmla="*/ 1771650 h 3611880"/>
              <a:gd name="connsiteX1" fmla="*/ 0 w 7039658"/>
              <a:gd name="connsiteY1" fmla="*/ 2044700 h 3611880"/>
              <a:gd name="connsiteX2" fmla="*/ 2441130 w 7039658"/>
              <a:gd name="connsiteY2" fmla="*/ 2045970 h 3611880"/>
              <a:gd name="connsiteX3" fmla="*/ 2444798 w 7039658"/>
              <a:gd name="connsiteY3" fmla="*/ 3611880 h 3611880"/>
              <a:gd name="connsiteX4" fmla="*/ 7039658 w 7039658"/>
              <a:gd name="connsiteY4" fmla="*/ 3611880 h 3611880"/>
              <a:gd name="connsiteX5" fmla="*/ 7039658 w 7039658"/>
              <a:gd name="connsiteY5" fmla="*/ 0 h 3611880"/>
              <a:gd name="connsiteX6" fmla="*/ 2437178 w 7039658"/>
              <a:gd name="connsiteY6" fmla="*/ 0 h 3611880"/>
              <a:gd name="connsiteX7" fmla="*/ 2439622 w 7039658"/>
              <a:gd name="connsiteY7" fmla="*/ 1026160 h 3611880"/>
              <a:gd name="connsiteX8" fmla="*/ 2446 w 7039658"/>
              <a:gd name="connsiteY8" fmla="*/ 1771650 h 3611880"/>
              <a:gd name="connsiteX0" fmla="*/ 2446 w 7039658"/>
              <a:gd name="connsiteY0" fmla="*/ 1771650 h 3611880"/>
              <a:gd name="connsiteX1" fmla="*/ 0 w 7039658"/>
              <a:gd name="connsiteY1" fmla="*/ 2044700 h 3611880"/>
              <a:gd name="connsiteX2" fmla="*/ 2441130 w 7039658"/>
              <a:gd name="connsiteY2" fmla="*/ 2045970 h 3611880"/>
              <a:gd name="connsiteX3" fmla="*/ 2444798 w 7039658"/>
              <a:gd name="connsiteY3" fmla="*/ 3611880 h 3611880"/>
              <a:gd name="connsiteX4" fmla="*/ 7039658 w 7039658"/>
              <a:gd name="connsiteY4" fmla="*/ 3611880 h 3611880"/>
              <a:gd name="connsiteX5" fmla="*/ 7039658 w 7039658"/>
              <a:gd name="connsiteY5" fmla="*/ 0 h 3611880"/>
              <a:gd name="connsiteX6" fmla="*/ 2437178 w 7039658"/>
              <a:gd name="connsiteY6" fmla="*/ 0 h 3611880"/>
              <a:gd name="connsiteX7" fmla="*/ 2443289 w 7039658"/>
              <a:gd name="connsiteY7" fmla="*/ 1734820 h 3611880"/>
              <a:gd name="connsiteX8" fmla="*/ 2446 w 7039658"/>
              <a:gd name="connsiteY8" fmla="*/ 1771650 h 3611880"/>
              <a:gd name="connsiteX0" fmla="*/ 2446 w 7039658"/>
              <a:gd name="connsiteY0" fmla="*/ 1771650 h 3611880"/>
              <a:gd name="connsiteX1" fmla="*/ 0 w 7039658"/>
              <a:gd name="connsiteY1" fmla="*/ 2044700 h 3611880"/>
              <a:gd name="connsiteX2" fmla="*/ 2441130 w 7039658"/>
              <a:gd name="connsiteY2" fmla="*/ 2045970 h 3611880"/>
              <a:gd name="connsiteX3" fmla="*/ 2444798 w 7039658"/>
              <a:gd name="connsiteY3" fmla="*/ 3611880 h 3611880"/>
              <a:gd name="connsiteX4" fmla="*/ 7039658 w 7039658"/>
              <a:gd name="connsiteY4" fmla="*/ 3611880 h 3611880"/>
              <a:gd name="connsiteX5" fmla="*/ 7039658 w 7039658"/>
              <a:gd name="connsiteY5" fmla="*/ 0 h 3611880"/>
              <a:gd name="connsiteX6" fmla="*/ 2437178 w 7039658"/>
              <a:gd name="connsiteY6" fmla="*/ 0 h 3611880"/>
              <a:gd name="connsiteX7" fmla="*/ 2446956 w 7039658"/>
              <a:gd name="connsiteY7" fmla="*/ 1753870 h 3611880"/>
              <a:gd name="connsiteX8" fmla="*/ 2446 w 7039658"/>
              <a:gd name="connsiteY8" fmla="*/ 1771650 h 3611880"/>
              <a:gd name="connsiteX0" fmla="*/ 2446 w 7039658"/>
              <a:gd name="connsiteY0" fmla="*/ 1771650 h 3611880"/>
              <a:gd name="connsiteX1" fmla="*/ 0 w 7039658"/>
              <a:gd name="connsiteY1" fmla="*/ 2044700 h 3611880"/>
              <a:gd name="connsiteX2" fmla="*/ 2441130 w 7039658"/>
              <a:gd name="connsiteY2" fmla="*/ 2045970 h 3611880"/>
              <a:gd name="connsiteX3" fmla="*/ 2444798 w 7039658"/>
              <a:gd name="connsiteY3" fmla="*/ 3611880 h 3611880"/>
              <a:gd name="connsiteX4" fmla="*/ 7039658 w 7039658"/>
              <a:gd name="connsiteY4" fmla="*/ 3611880 h 3611880"/>
              <a:gd name="connsiteX5" fmla="*/ 7039658 w 7039658"/>
              <a:gd name="connsiteY5" fmla="*/ 0 h 3611880"/>
              <a:gd name="connsiteX6" fmla="*/ 2437178 w 7039658"/>
              <a:gd name="connsiteY6" fmla="*/ 0 h 3611880"/>
              <a:gd name="connsiteX7" fmla="*/ 2446956 w 7039658"/>
              <a:gd name="connsiteY7" fmla="*/ 1765300 h 3611880"/>
              <a:gd name="connsiteX8" fmla="*/ 2446 w 7039658"/>
              <a:gd name="connsiteY8" fmla="*/ 1771650 h 3611880"/>
              <a:gd name="connsiteX0" fmla="*/ 2446 w 7039658"/>
              <a:gd name="connsiteY0" fmla="*/ 1771650 h 3611880"/>
              <a:gd name="connsiteX1" fmla="*/ 0 w 7039658"/>
              <a:gd name="connsiteY1" fmla="*/ 2044700 h 3611880"/>
              <a:gd name="connsiteX2" fmla="*/ 2441130 w 7039658"/>
              <a:gd name="connsiteY2" fmla="*/ 2045970 h 3611880"/>
              <a:gd name="connsiteX3" fmla="*/ 2444798 w 7039658"/>
              <a:gd name="connsiteY3" fmla="*/ 3611880 h 3611880"/>
              <a:gd name="connsiteX4" fmla="*/ 7039658 w 7039658"/>
              <a:gd name="connsiteY4" fmla="*/ 3611880 h 3611880"/>
              <a:gd name="connsiteX5" fmla="*/ 7039658 w 7039658"/>
              <a:gd name="connsiteY5" fmla="*/ 0 h 3611880"/>
              <a:gd name="connsiteX6" fmla="*/ 2437178 w 7039658"/>
              <a:gd name="connsiteY6" fmla="*/ 0 h 3611880"/>
              <a:gd name="connsiteX7" fmla="*/ 2446956 w 7039658"/>
              <a:gd name="connsiteY7" fmla="*/ 1776730 h 3611880"/>
              <a:gd name="connsiteX8" fmla="*/ 2446 w 7039658"/>
              <a:gd name="connsiteY8" fmla="*/ 1771650 h 361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9658" h="3611880">
                <a:moveTo>
                  <a:pt x="2446" y="1771650"/>
                </a:moveTo>
                <a:cubicBezTo>
                  <a:pt x="1" y="2010410"/>
                  <a:pt x="2445" y="1805940"/>
                  <a:pt x="0" y="2044700"/>
                </a:cubicBezTo>
                <a:lnTo>
                  <a:pt x="2441130" y="2045970"/>
                </a:lnTo>
                <a:cubicBezTo>
                  <a:pt x="2446020" y="2894330"/>
                  <a:pt x="2439908" y="2763520"/>
                  <a:pt x="2444798" y="3611880"/>
                </a:cubicBezTo>
                <a:lnTo>
                  <a:pt x="7039658" y="3611880"/>
                </a:lnTo>
                <a:lnTo>
                  <a:pt x="7039658" y="0"/>
                </a:lnTo>
                <a:lnTo>
                  <a:pt x="2437178" y="0"/>
                </a:lnTo>
                <a:cubicBezTo>
                  <a:pt x="2439623" y="238760"/>
                  <a:pt x="2444511" y="1537970"/>
                  <a:pt x="2446956" y="1776730"/>
                </a:cubicBezTo>
                <a:lnTo>
                  <a:pt x="2446" y="177165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Metrics, Code Smells, and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2743200" cy="3593592"/>
          </a:xfrm>
        </p:spPr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Code Smell</a:t>
            </a:r>
          </a:p>
          <a:p>
            <a:pPr lvl="1"/>
            <a:r>
              <a:rPr lang="en-US" dirty="0" smtClean="0"/>
              <a:t>Application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grpSp>
        <p:nvGrpSpPr>
          <p:cNvPr id="108" name="Group 107"/>
          <p:cNvGrpSpPr/>
          <p:nvPr/>
        </p:nvGrpSpPr>
        <p:grpSpPr>
          <a:xfrm>
            <a:off x="5257800" y="3429000"/>
            <a:ext cx="1716878" cy="2180120"/>
            <a:chOff x="3501390" y="2895600"/>
            <a:chExt cx="1451610" cy="2301425"/>
          </a:xfrm>
        </p:grpSpPr>
        <p:sp>
          <p:nvSpPr>
            <p:cNvPr id="109" name="Oval 108"/>
            <p:cNvSpPr/>
            <p:nvPr/>
          </p:nvSpPr>
          <p:spPr>
            <a:xfrm>
              <a:off x="3501390" y="426874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3806190" y="385572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501390" y="342786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110990" y="3427866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10990" y="426874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648200" y="3428997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48200" y="426987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377690" y="289560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3806190" y="289560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4110990" y="4894488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9" name="Straight Arrow Connector 118"/>
            <p:cNvCxnSpPr>
              <a:stCxn id="117" idx="5"/>
            </p:cNvCxnSpPr>
            <p:nvPr/>
          </p:nvCxnSpPr>
          <p:spPr>
            <a:xfrm>
              <a:off x="4066353" y="3153831"/>
              <a:ext cx="892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6" idx="3"/>
              <a:endCxn id="112" idx="7"/>
            </p:cNvCxnSpPr>
            <p:nvPr/>
          </p:nvCxnSpPr>
          <p:spPr>
            <a:xfrm flipH="1">
              <a:off x="4371153" y="3153831"/>
              <a:ext cx="511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6" idx="5"/>
              <a:endCxn id="114" idx="1"/>
            </p:cNvCxnSpPr>
            <p:nvPr/>
          </p:nvCxnSpPr>
          <p:spPr>
            <a:xfrm>
              <a:off x="4637853" y="3153831"/>
              <a:ext cx="54984" cy="31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4" idx="4"/>
              <a:endCxn id="115" idx="0"/>
            </p:cNvCxnSpPr>
            <p:nvPr/>
          </p:nvCxnSpPr>
          <p:spPr>
            <a:xfrm>
              <a:off x="4800600" y="3731534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2" idx="4"/>
              <a:endCxn id="113" idx="0"/>
            </p:cNvCxnSpPr>
            <p:nvPr/>
          </p:nvCxnSpPr>
          <p:spPr>
            <a:xfrm>
              <a:off x="4263390" y="3730403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0" idx="5"/>
              <a:endCxn id="113" idx="1"/>
            </p:cNvCxnSpPr>
            <p:nvPr/>
          </p:nvCxnSpPr>
          <p:spPr>
            <a:xfrm>
              <a:off x="4066353" y="4113951"/>
              <a:ext cx="89274" cy="19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0" idx="3"/>
              <a:endCxn id="109" idx="7"/>
            </p:cNvCxnSpPr>
            <p:nvPr/>
          </p:nvCxnSpPr>
          <p:spPr>
            <a:xfrm flipH="1">
              <a:off x="3761553" y="4113951"/>
              <a:ext cx="89274" cy="19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1" idx="5"/>
              <a:endCxn id="110" idx="1"/>
            </p:cNvCxnSpPr>
            <p:nvPr/>
          </p:nvCxnSpPr>
          <p:spPr>
            <a:xfrm>
              <a:off x="3761553" y="3686099"/>
              <a:ext cx="89274" cy="21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7" idx="3"/>
              <a:endCxn id="111" idx="7"/>
            </p:cNvCxnSpPr>
            <p:nvPr/>
          </p:nvCxnSpPr>
          <p:spPr>
            <a:xfrm flipH="1">
              <a:off x="3761553" y="3153831"/>
              <a:ext cx="89274" cy="31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2" idx="3"/>
              <a:endCxn id="110" idx="7"/>
            </p:cNvCxnSpPr>
            <p:nvPr/>
          </p:nvCxnSpPr>
          <p:spPr>
            <a:xfrm flipH="1">
              <a:off x="4066353" y="3686097"/>
              <a:ext cx="89274" cy="2139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3" idx="4"/>
              <a:endCxn id="118" idx="0"/>
            </p:cNvCxnSpPr>
            <p:nvPr/>
          </p:nvCxnSpPr>
          <p:spPr>
            <a:xfrm>
              <a:off x="4263390" y="4571284"/>
              <a:ext cx="0" cy="323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5257800" y="3429000"/>
            <a:ext cx="1752600" cy="2180120"/>
            <a:chOff x="3882390" y="3351254"/>
            <a:chExt cx="1680210" cy="1677946"/>
          </a:xfrm>
        </p:grpSpPr>
        <p:sp>
          <p:nvSpPr>
            <p:cNvPr id="131" name="Oval 130"/>
            <p:cNvSpPr/>
            <p:nvPr/>
          </p:nvSpPr>
          <p:spPr>
            <a:xfrm>
              <a:off x="38823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882390" y="3883522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1990" y="388352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19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5029200" y="388465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866453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586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1871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9" name="Straight Arrow Connector 138"/>
            <p:cNvCxnSpPr>
              <a:stCxn id="138" idx="5"/>
            </p:cNvCxnSpPr>
            <p:nvPr/>
          </p:nvCxnSpPr>
          <p:spPr>
            <a:xfrm>
              <a:off x="4447353" y="3609485"/>
              <a:ext cx="892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7" idx="3"/>
              <a:endCxn id="133" idx="7"/>
            </p:cNvCxnSpPr>
            <p:nvPr/>
          </p:nvCxnSpPr>
          <p:spPr>
            <a:xfrm flipH="1">
              <a:off x="4752153" y="3609485"/>
              <a:ext cx="511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7" idx="5"/>
              <a:endCxn id="135" idx="1"/>
            </p:cNvCxnSpPr>
            <p:nvPr/>
          </p:nvCxnSpPr>
          <p:spPr>
            <a:xfrm>
              <a:off x="5018853" y="3609485"/>
              <a:ext cx="54984" cy="31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5" idx="3"/>
              <a:endCxn id="136" idx="0"/>
            </p:cNvCxnSpPr>
            <p:nvPr/>
          </p:nvCxnSpPr>
          <p:spPr>
            <a:xfrm flipH="1">
              <a:off x="5018853" y="4142882"/>
              <a:ext cx="54984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3" idx="4"/>
              <a:endCxn id="134" idx="0"/>
            </p:cNvCxnSpPr>
            <p:nvPr/>
          </p:nvCxnSpPr>
          <p:spPr>
            <a:xfrm>
              <a:off x="4644390" y="4186057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2" idx="4"/>
              <a:endCxn id="131" idx="0"/>
            </p:cNvCxnSpPr>
            <p:nvPr/>
          </p:nvCxnSpPr>
          <p:spPr>
            <a:xfrm>
              <a:off x="4034790" y="4186059"/>
              <a:ext cx="0" cy="53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8" idx="3"/>
              <a:endCxn id="132" idx="7"/>
            </p:cNvCxnSpPr>
            <p:nvPr/>
          </p:nvCxnSpPr>
          <p:spPr>
            <a:xfrm flipH="1">
              <a:off x="4142553" y="3609485"/>
              <a:ext cx="89274" cy="31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257800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7" name="Straight Arrow Connector 146"/>
            <p:cNvCxnSpPr>
              <a:stCxn id="135" idx="5"/>
              <a:endCxn id="146" idx="0"/>
            </p:cNvCxnSpPr>
            <p:nvPr/>
          </p:nvCxnSpPr>
          <p:spPr>
            <a:xfrm>
              <a:off x="5289363" y="4142882"/>
              <a:ext cx="120837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9" name="Left Brace 148"/>
          <p:cNvSpPr/>
          <p:nvPr/>
        </p:nvSpPr>
        <p:spPr>
          <a:xfrm>
            <a:off x="4886964" y="3432403"/>
            <a:ext cx="147318" cy="2180119"/>
          </a:xfrm>
          <a:prstGeom prst="leftBrace">
            <a:avLst>
              <a:gd name="adj1" fmla="val 8333"/>
              <a:gd name="adj2" fmla="val 4231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Left Brace 150"/>
          <p:cNvSpPr/>
          <p:nvPr/>
        </p:nvSpPr>
        <p:spPr>
          <a:xfrm rot="16200000">
            <a:off x="6106055" y="1528636"/>
            <a:ext cx="142456" cy="3647436"/>
          </a:xfrm>
          <a:prstGeom prst="leftBrace">
            <a:avLst>
              <a:gd name="adj1" fmla="val 8333"/>
              <a:gd name="adj2" fmla="val 491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3911607" y="4177008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CodeSmell</a:t>
            </a:r>
            <a:endParaRPr lang="en-US" sz="1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353562" y="2895600"/>
            <a:ext cx="3647438" cy="304800"/>
            <a:chOff x="4353562" y="2895600"/>
            <a:chExt cx="3647438" cy="304800"/>
          </a:xfrm>
        </p:grpSpPr>
        <p:sp>
          <p:nvSpPr>
            <p:cNvPr id="154" name="Rectangle 153"/>
            <p:cNvSpPr/>
            <p:nvPr/>
          </p:nvSpPr>
          <p:spPr>
            <a:xfrm>
              <a:off x="4353562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Move Field</a:t>
              </a:r>
              <a:endParaRPr lang="en-US" sz="10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62880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Pull up Field</a:t>
              </a:r>
              <a:endParaRPr lang="en-US" sz="10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177280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Push down Method</a:t>
              </a:r>
              <a:endParaRPr lang="en-US" sz="10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086600" y="2895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Extract Class</a:t>
              </a:r>
              <a:endParaRPr lang="en-US" sz="1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88873" y="5613322"/>
                <a:ext cx="3327514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𝑐𝑜𝑛𝑣𝑒𝑟𝑔𝑒𝑛𝑐𝑒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𝑐𝑜𝑑𝑒𝑠𝑚𝑒𝑙𝑙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73" y="5613322"/>
                <a:ext cx="3327514" cy="763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3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9" grpId="0" animBg="1"/>
      <p:bldP spid="149" grpId="1" animBg="1"/>
      <p:bldP spid="151" grpId="0" animBg="1"/>
      <p:bldP spid="151" grpId="1" animBg="1"/>
      <p:bldP spid="152" grpId="0" animBg="1"/>
      <p:bldP spid="152" grpId="1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Output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3124200"/>
            <a:ext cx="2057400" cy="2484920"/>
            <a:chOff x="3882390" y="3351254"/>
            <a:chExt cx="1680210" cy="1677946"/>
          </a:xfrm>
        </p:grpSpPr>
        <p:sp>
          <p:nvSpPr>
            <p:cNvPr id="5" name="Oval 4"/>
            <p:cNvSpPr/>
            <p:nvPr/>
          </p:nvSpPr>
          <p:spPr>
            <a:xfrm>
              <a:off x="38823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882390" y="3883522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91990" y="3883520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491990" y="472440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3884651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866453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586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187190" y="3351254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5"/>
            </p:cNvCxnSpPr>
            <p:nvPr/>
          </p:nvCxnSpPr>
          <p:spPr>
            <a:xfrm>
              <a:off x="4447353" y="3609485"/>
              <a:ext cx="892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3"/>
              <a:endCxn id="7" idx="7"/>
            </p:cNvCxnSpPr>
            <p:nvPr/>
          </p:nvCxnSpPr>
          <p:spPr>
            <a:xfrm flipH="1">
              <a:off x="4752153" y="3609485"/>
              <a:ext cx="51174" cy="31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5"/>
              <a:endCxn id="9" idx="1"/>
            </p:cNvCxnSpPr>
            <p:nvPr/>
          </p:nvCxnSpPr>
          <p:spPr>
            <a:xfrm>
              <a:off x="5018853" y="3609485"/>
              <a:ext cx="54984" cy="31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0" idx="0"/>
            </p:cNvCxnSpPr>
            <p:nvPr/>
          </p:nvCxnSpPr>
          <p:spPr>
            <a:xfrm flipH="1">
              <a:off x="5018853" y="4142882"/>
              <a:ext cx="54984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8" idx="0"/>
            </p:cNvCxnSpPr>
            <p:nvPr/>
          </p:nvCxnSpPr>
          <p:spPr>
            <a:xfrm>
              <a:off x="4644390" y="4186057"/>
              <a:ext cx="0" cy="538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4"/>
              <a:endCxn id="5" idx="0"/>
            </p:cNvCxnSpPr>
            <p:nvPr/>
          </p:nvCxnSpPr>
          <p:spPr>
            <a:xfrm>
              <a:off x="4034790" y="4186059"/>
              <a:ext cx="0" cy="53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6" idx="7"/>
            </p:cNvCxnSpPr>
            <p:nvPr/>
          </p:nvCxnSpPr>
          <p:spPr>
            <a:xfrm flipH="1">
              <a:off x="4142553" y="3609485"/>
              <a:ext cx="89274" cy="31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257800" y="4726663"/>
              <a:ext cx="304800" cy="302537"/>
            </a:xfrm>
            <a:prstGeom prst="ellipse">
              <a:avLst/>
            </a:prstGeom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/>
            <p:cNvCxnSpPr>
              <a:stCxn id="9" idx="5"/>
              <a:endCxn id="20" idx="0"/>
            </p:cNvCxnSpPr>
            <p:nvPr/>
          </p:nvCxnSpPr>
          <p:spPr>
            <a:xfrm>
              <a:off x="5289363" y="4142882"/>
              <a:ext cx="120837" cy="58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895600" y="2895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Node represents: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portion of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UML Entity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1"/>
            <a:endCxn id="11" idx="6"/>
          </p:cNvCxnSpPr>
          <p:nvPr/>
        </p:nvCxnSpPr>
        <p:spPr>
          <a:xfrm flipH="1" flipV="1">
            <a:off x="2055844" y="3348218"/>
            <a:ext cx="839756" cy="9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  <a:endCxn id="9" idx="6"/>
          </p:cNvCxnSpPr>
          <p:nvPr/>
        </p:nvCxnSpPr>
        <p:spPr>
          <a:xfrm flipH="1">
            <a:off x="2387081" y="3357265"/>
            <a:ext cx="508519" cy="780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0" idx="7"/>
          </p:cNvCxnSpPr>
          <p:nvPr/>
        </p:nvCxnSpPr>
        <p:spPr>
          <a:xfrm flipH="1">
            <a:off x="2612343" y="3357265"/>
            <a:ext cx="283257" cy="1869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0400" y="4419600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Edge represents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association between elements</a:t>
            </a:r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2406406" y="4648200"/>
            <a:ext cx="793994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</p:cNvCxnSpPr>
          <p:nvPr/>
        </p:nvCxnSpPr>
        <p:spPr>
          <a:xfrm flipH="1" flipV="1">
            <a:off x="2034850" y="3742342"/>
            <a:ext cx="1165550" cy="1000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1603" y="57150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Individual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71800" y="2777606"/>
            <a:ext cx="5693621" cy="3283988"/>
            <a:chOff x="2971800" y="2777606"/>
            <a:chExt cx="5693621" cy="3283988"/>
          </a:xfrm>
        </p:grpSpPr>
        <p:sp>
          <p:nvSpPr>
            <p:cNvPr id="39" name="Up Arrow 38"/>
            <p:cNvSpPr/>
            <p:nvPr/>
          </p:nvSpPr>
          <p:spPr>
            <a:xfrm rot="5400000">
              <a:off x="4024884" y="2826006"/>
              <a:ext cx="484632" cy="2590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24200" y="3520259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Using EMF Library</a:t>
              </a:r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2777606"/>
              <a:ext cx="2950421" cy="3283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63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2" grpId="0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Verification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Verification</a:t>
            </a:r>
          </a:p>
          <a:p>
            <a:pPr lvl="1"/>
            <a:r>
              <a:rPr lang="en-US" dirty="0" smtClean="0"/>
              <a:t>Design experiments using injected faults</a:t>
            </a:r>
          </a:p>
          <a:p>
            <a:pPr lvl="1"/>
            <a:r>
              <a:rPr lang="en-US" dirty="0" smtClean="0"/>
              <a:t>Compare Generated UML with original code/UML</a:t>
            </a:r>
          </a:p>
          <a:p>
            <a:pPr lvl="1"/>
            <a:r>
              <a:rPr lang="en-US" dirty="0" smtClean="0"/>
              <a:t>Implementation verification via </a:t>
            </a:r>
            <a:r>
              <a:rPr lang="en-US" dirty="0" smtClean="0"/>
              <a:t>Integration </a:t>
            </a:r>
            <a:r>
              <a:rPr lang="en-US" dirty="0" smtClean="0"/>
              <a:t>and Regression testing using NMI Build and Test Laboratory.</a:t>
            </a:r>
          </a:p>
          <a:p>
            <a:pPr lvl="1"/>
            <a:endParaRPr lang="en-US" dirty="0"/>
          </a:p>
          <a:p>
            <a:r>
              <a:rPr lang="en-US" dirty="0" smtClean="0"/>
              <a:t>Metrics Verification</a:t>
            </a:r>
          </a:p>
          <a:p>
            <a:pPr lvl="1"/>
            <a:r>
              <a:rPr lang="en-US" dirty="0" smtClean="0"/>
              <a:t>JUnit Tests for implementation verification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endParaRPr lang="en-US" dirty="0"/>
          </a:p>
          <a:p>
            <a:r>
              <a:rPr lang="en-US" dirty="0" smtClean="0"/>
              <a:t>CodeSmell Verification</a:t>
            </a:r>
          </a:p>
          <a:p>
            <a:pPr lvl="1"/>
            <a:r>
              <a:rPr lang="en-US" dirty="0" smtClean="0"/>
              <a:t>JUnit Tests for implementation verification</a:t>
            </a:r>
          </a:p>
          <a:p>
            <a:pPr lvl="1"/>
            <a:r>
              <a:rPr lang="en-US" dirty="0" smtClean="0"/>
              <a:t>Reporting</a:t>
            </a:r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8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3226</TotalTime>
  <Words>272</Words>
  <Application>Microsoft Office PowerPoint</Application>
  <PresentationFormat>On-screen Show (4:3)</PresentationFormat>
  <Paragraphs>118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TrueRefactor</vt:lpstr>
      <vt:lpstr>The Problem</vt:lpstr>
      <vt:lpstr>General Process</vt:lpstr>
      <vt:lpstr>Metrics, Code Smells, and Analysis</vt:lpstr>
      <vt:lpstr>Metrics, Code Smells, and Analysis</vt:lpstr>
      <vt:lpstr>Metrics, Code Smells, and Analysis</vt:lpstr>
      <vt:lpstr>Metrics, Code Smells, and Analysis</vt:lpstr>
      <vt:lpstr>UML Output</vt:lpstr>
      <vt:lpstr>Operational Verification</vt:lpstr>
      <vt:lpstr>Expected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TrueRefactor</dc:title>
  <dc:creator>Isaac</dc:creator>
  <cp:lastModifiedBy>Isaac</cp:lastModifiedBy>
  <cp:revision>44</cp:revision>
  <dcterms:created xsi:type="dcterms:W3CDTF">2010-11-16T11:16:42Z</dcterms:created>
  <dcterms:modified xsi:type="dcterms:W3CDTF">2010-12-14T05:57:12Z</dcterms:modified>
</cp:coreProperties>
</file>