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461200" cy="43434000"/>
  <p:defaultTextStyle>
    <a:defPPr>
      <a:defRPr lang="en-US"/>
    </a:defPPr>
    <a:lvl1pPr marL="0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72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45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417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88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361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833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306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778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4D9"/>
    <a:srgbClr val="B2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5778" autoAdjust="0"/>
  </p:normalViewPr>
  <p:slideViewPr>
    <p:cSldViewPr>
      <p:cViewPr>
        <p:scale>
          <a:sx n="25" d="100"/>
          <a:sy n="25" d="100"/>
        </p:scale>
        <p:origin x="-374" y="1430"/>
      </p:cViewPr>
      <p:guideLst>
        <p:guide orient="horz" pos="10368"/>
        <p:guide pos="1382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4000">
                <a:solidFill>
                  <a:schemeClr val="tx1"/>
                </a:solidFill>
              </a:defRPr>
            </a:pPr>
            <a:r>
              <a:rPr lang="en-US" sz="4000" dirty="0" smtClean="0">
                <a:solidFill>
                  <a:schemeClr val="tx1"/>
                </a:solidFill>
              </a:rPr>
              <a:t>Direct </a:t>
            </a:r>
            <a:r>
              <a:rPr lang="en-US" sz="4000" dirty="0">
                <a:solidFill>
                  <a:schemeClr val="tx1"/>
                </a:solidFill>
              </a:rPr>
              <a:t>Metrics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Complexity</c:v>
                </c:pt>
                <c:pt idx="1">
                  <c:v>Coupling</c:v>
                </c:pt>
                <c:pt idx="2">
                  <c:v>Cohesion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Complexity</c:v>
                </c:pt>
                <c:pt idx="1">
                  <c:v>Coupling</c:v>
                </c:pt>
                <c:pt idx="2">
                  <c:v>Cohesion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Complexity</c:v>
                </c:pt>
                <c:pt idx="1">
                  <c:v>Coupling</c:v>
                </c:pt>
                <c:pt idx="2">
                  <c:v>Cohesion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Complexity</c:v>
                </c:pt>
                <c:pt idx="1">
                  <c:v>Coupling</c:v>
                </c:pt>
                <c:pt idx="2">
                  <c:v>Cohesion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2.5</c:v>
                </c:pt>
                <c:pt idx="1">
                  <c:v>1.9</c:v>
                </c:pt>
                <c:pt idx="2">
                  <c:v>2.2999999999999998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893312"/>
        <c:axId val="107349696"/>
      </c:barChart>
      <c:catAx>
        <c:axId val="106893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 b="1">
                <a:solidFill>
                  <a:schemeClr val="tx1"/>
                </a:solidFill>
              </a:defRPr>
            </a:pPr>
            <a:endParaRPr lang="en-US"/>
          </a:p>
        </c:txPr>
        <c:crossAx val="107349696"/>
        <c:crosses val="autoZero"/>
        <c:auto val="1"/>
        <c:lblAlgn val="ctr"/>
        <c:lblOffset val="100"/>
        <c:noMultiLvlLbl val="0"/>
      </c:catAx>
      <c:valAx>
        <c:axId val="107349696"/>
        <c:scaling>
          <c:orientation val="minMax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3600" dirty="0" smtClean="0"/>
                  <a:t>Count</a:t>
                </a:r>
                <a:endParaRPr lang="en-US" sz="36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 b="1">
                <a:solidFill>
                  <a:schemeClr val="tx1"/>
                </a:solidFill>
              </a:defRPr>
            </a:pPr>
            <a:endParaRPr lang="en-US"/>
          </a:p>
        </c:txPr>
        <c:crossAx val="10689331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360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title>
      <c:tx>
        <c:rich>
          <a:bodyPr/>
          <a:lstStyle/>
          <a:p>
            <a:pPr>
              <a:defRPr sz="3600">
                <a:solidFill>
                  <a:schemeClr val="tx1"/>
                </a:solidFill>
              </a:defRPr>
            </a:pPr>
            <a:r>
              <a:rPr lang="en-US" sz="3600">
                <a:solidFill>
                  <a:schemeClr val="tx1"/>
                </a:solidFill>
              </a:rPr>
              <a:t>Percent Increase in Indirect Measures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21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38</c:v>
                </c:pt>
                <c:pt idx="2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17</c:v>
                </c:pt>
                <c:pt idx="1">
                  <c:v>2</c:v>
                </c:pt>
                <c:pt idx="2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6894848"/>
        <c:axId val="107351424"/>
      </c:barChart>
      <c:catAx>
        <c:axId val="10689484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 b="1">
                <a:solidFill>
                  <a:schemeClr val="tx1"/>
                </a:solidFill>
              </a:defRPr>
            </a:pPr>
            <a:endParaRPr lang="en-US"/>
          </a:p>
        </c:txPr>
        <c:crossAx val="107351424"/>
        <c:crosses val="autoZero"/>
        <c:auto val="1"/>
        <c:lblAlgn val="ctr"/>
        <c:lblOffset val="100"/>
        <c:noMultiLvlLbl val="0"/>
      </c:catAx>
      <c:valAx>
        <c:axId val="107351424"/>
        <c:scaling>
          <c:orientation val="minMax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3600">
                    <a:solidFill>
                      <a:schemeClr val="tx1"/>
                    </a:solidFill>
                  </a:defRPr>
                </a:pPr>
                <a:r>
                  <a:rPr lang="en-US" sz="3600" dirty="0">
                    <a:solidFill>
                      <a:schemeClr val="tx1"/>
                    </a:solidFill>
                  </a:rPr>
                  <a:t>Percent Increase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 b="1">
                <a:solidFill>
                  <a:schemeClr val="tx1"/>
                </a:solidFill>
              </a:defRPr>
            </a:pPr>
            <a:endParaRPr lang="en-US"/>
          </a:p>
        </c:txPr>
        <c:crossAx val="10689484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360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520" cy="2171700"/>
          </a:xfrm>
          <a:prstGeom prst="rect">
            <a:avLst/>
          </a:prstGeom>
        </p:spPr>
        <p:txBody>
          <a:bodyPr vert="horz" lIns="433660" tIns="216832" rIns="433660" bIns="216832" rtlCol="0"/>
          <a:lstStyle>
            <a:lvl1pPr algn="l">
              <a:defRPr sz="5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7167" y="0"/>
            <a:ext cx="14066520" cy="2171700"/>
          </a:xfrm>
          <a:prstGeom prst="rect">
            <a:avLst/>
          </a:prstGeom>
        </p:spPr>
        <p:txBody>
          <a:bodyPr vert="horz" lIns="433660" tIns="216832" rIns="433660" bIns="216832" rtlCol="0"/>
          <a:lstStyle>
            <a:lvl1pPr algn="r">
              <a:defRPr sz="5800"/>
            </a:lvl1pPr>
          </a:lstStyle>
          <a:p>
            <a:fld id="{1D37C6E1-C826-4C59-B971-9051D773EED1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73688" y="3260725"/>
            <a:ext cx="21715412" cy="1628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33660" tIns="216832" rIns="433660" bIns="2168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120" y="20631150"/>
            <a:ext cx="25968960" cy="19545300"/>
          </a:xfrm>
          <a:prstGeom prst="rect">
            <a:avLst/>
          </a:prstGeom>
        </p:spPr>
        <p:txBody>
          <a:bodyPr vert="horz" lIns="433660" tIns="216832" rIns="433660" bIns="21683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1254763"/>
            <a:ext cx="14066520" cy="2171700"/>
          </a:xfrm>
          <a:prstGeom prst="rect">
            <a:avLst/>
          </a:prstGeom>
        </p:spPr>
        <p:txBody>
          <a:bodyPr vert="horz" lIns="433660" tIns="216832" rIns="433660" bIns="216832" rtlCol="0" anchor="b"/>
          <a:lstStyle>
            <a:lvl1pPr algn="l">
              <a:defRPr sz="5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7167" y="41254763"/>
            <a:ext cx="14066520" cy="2171700"/>
          </a:xfrm>
          <a:prstGeom prst="rect">
            <a:avLst/>
          </a:prstGeom>
        </p:spPr>
        <p:txBody>
          <a:bodyPr vert="horz" lIns="433660" tIns="216832" rIns="433660" bIns="216832" rtlCol="0" anchor="b"/>
          <a:lstStyle>
            <a:lvl1pPr algn="r">
              <a:defRPr sz="5800"/>
            </a:lvl1pPr>
          </a:lstStyle>
          <a:p>
            <a:fld id="{92621037-6666-46FF-AB75-E35DC45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4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21037-6666-46FF-AB75-E35DC45D6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7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6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5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2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8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472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945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41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7888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36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683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30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5778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472" indent="0">
              <a:buNone/>
              <a:defRPr sz="9600" b="1"/>
            </a:lvl2pPr>
            <a:lvl3pPr marL="4388945" indent="0">
              <a:buNone/>
              <a:defRPr sz="8600" b="1"/>
            </a:lvl3pPr>
            <a:lvl4pPr marL="6583417" indent="0">
              <a:buNone/>
              <a:defRPr sz="7700" b="1"/>
            </a:lvl4pPr>
            <a:lvl5pPr marL="8777888" indent="0">
              <a:buNone/>
              <a:defRPr sz="7700" b="1"/>
            </a:lvl5pPr>
            <a:lvl6pPr marL="10972361" indent="0">
              <a:buNone/>
              <a:defRPr sz="7700" b="1"/>
            </a:lvl6pPr>
            <a:lvl7pPr marL="13166833" indent="0">
              <a:buNone/>
              <a:defRPr sz="7700" b="1"/>
            </a:lvl7pPr>
            <a:lvl8pPr marL="15361306" indent="0">
              <a:buNone/>
              <a:defRPr sz="7700" b="1"/>
            </a:lvl8pPr>
            <a:lvl9pPr marL="17555778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472" indent="0">
              <a:buNone/>
              <a:defRPr sz="9600" b="1"/>
            </a:lvl2pPr>
            <a:lvl3pPr marL="4388945" indent="0">
              <a:buNone/>
              <a:defRPr sz="8600" b="1"/>
            </a:lvl3pPr>
            <a:lvl4pPr marL="6583417" indent="0">
              <a:buNone/>
              <a:defRPr sz="7700" b="1"/>
            </a:lvl4pPr>
            <a:lvl5pPr marL="8777888" indent="0">
              <a:buNone/>
              <a:defRPr sz="7700" b="1"/>
            </a:lvl5pPr>
            <a:lvl6pPr marL="10972361" indent="0">
              <a:buNone/>
              <a:defRPr sz="7700" b="1"/>
            </a:lvl6pPr>
            <a:lvl7pPr marL="13166833" indent="0">
              <a:buNone/>
              <a:defRPr sz="7700" b="1"/>
            </a:lvl7pPr>
            <a:lvl8pPr marL="15361306" indent="0">
              <a:buNone/>
              <a:defRPr sz="7700" b="1"/>
            </a:lvl8pPr>
            <a:lvl9pPr marL="17555778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3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8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472" indent="0">
              <a:buNone/>
              <a:defRPr sz="5800"/>
            </a:lvl2pPr>
            <a:lvl3pPr marL="4388945" indent="0">
              <a:buNone/>
              <a:defRPr sz="4800"/>
            </a:lvl3pPr>
            <a:lvl4pPr marL="6583417" indent="0">
              <a:buNone/>
              <a:defRPr sz="4300"/>
            </a:lvl4pPr>
            <a:lvl5pPr marL="8777888" indent="0">
              <a:buNone/>
              <a:defRPr sz="4300"/>
            </a:lvl5pPr>
            <a:lvl6pPr marL="10972361" indent="0">
              <a:buNone/>
              <a:defRPr sz="4300"/>
            </a:lvl6pPr>
            <a:lvl7pPr marL="13166833" indent="0">
              <a:buNone/>
              <a:defRPr sz="4300"/>
            </a:lvl7pPr>
            <a:lvl8pPr marL="15361306" indent="0">
              <a:buNone/>
              <a:defRPr sz="4300"/>
            </a:lvl8pPr>
            <a:lvl9pPr marL="17555778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472" indent="0">
              <a:buNone/>
              <a:defRPr sz="13400"/>
            </a:lvl2pPr>
            <a:lvl3pPr marL="4388945" indent="0">
              <a:buNone/>
              <a:defRPr sz="11500"/>
            </a:lvl3pPr>
            <a:lvl4pPr marL="6583417" indent="0">
              <a:buNone/>
              <a:defRPr sz="9600"/>
            </a:lvl4pPr>
            <a:lvl5pPr marL="8777888" indent="0">
              <a:buNone/>
              <a:defRPr sz="9600"/>
            </a:lvl5pPr>
            <a:lvl6pPr marL="10972361" indent="0">
              <a:buNone/>
              <a:defRPr sz="9600"/>
            </a:lvl6pPr>
            <a:lvl7pPr marL="13166833" indent="0">
              <a:buNone/>
              <a:defRPr sz="9600"/>
            </a:lvl7pPr>
            <a:lvl8pPr marL="15361306" indent="0">
              <a:buNone/>
              <a:defRPr sz="9600"/>
            </a:lvl8pPr>
            <a:lvl9pPr marL="17555778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472" indent="0">
              <a:buNone/>
              <a:defRPr sz="5800"/>
            </a:lvl2pPr>
            <a:lvl3pPr marL="4388945" indent="0">
              <a:buNone/>
              <a:defRPr sz="4800"/>
            </a:lvl3pPr>
            <a:lvl4pPr marL="6583417" indent="0">
              <a:buNone/>
              <a:defRPr sz="4300"/>
            </a:lvl4pPr>
            <a:lvl5pPr marL="8777888" indent="0">
              <a:buNone/>
              <a:defRPr sz="4300"/>
            </a:lvl5pPr>
            <a:lvl6pPr marL="10972361" indent="0">
              <a:buNone/>
              <a:defRPr sz="4300"/>
            </a:lvl6pPr>
            <a:lvl7pPr marL="13166833" indent="0">
              <a:buNone/>
              <a:defRPr sz="4300"/>
            </a:lvl7pPr>
            <a:lvl8pPr marL="15361306" indent="0">
              <a:buNone/>
              <a:defRPr sz="4300"/>
            </a:lvl8pPr>
            <a:lvl9pPr marL="17555778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1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B1B4D9"/>
            </a:gs>
            <a:gs pos="53000">
              <a:srgbClr val="D4DEFF"/>
            </a:gs>
            <a:gs pos="83000">
              <a:srgbClr val="D4DEFF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894" tIns="219448" rIns="438894" bIns="21944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894" tIns="219448" rIns="438894" bIns="21944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894" tIns="219448" rIns="438894" bIns="219448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69D0-C6B1-4F8A-A24E-AC0A64B50A1D}" type="datetimeFigureOut">
              <a:rPr lang="en-US" smtClean="0"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894" tIns="219448" rIns="438894" bIns="219448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894" tIns="219448" rIns="438894" bIns="219448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2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94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854" indent="-1645854" algn="l" defTabSz="4388945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17" indent="-1371545" algn="l" defTabSz="4388945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80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653" indent="-1097236" algn="l" defTabSz="4388945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125" indent="-1097236" algn="l" defTabSz="4388945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598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070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541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014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72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45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417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88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361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833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306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778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0"/>
            <a:ext cx="37142038" cy="3785648"/>
          </a:xfrm>
          <a:prstGeom prst="rect">
            <a:avLst/>
          </a:prstGeom>
          <a:solidFill>
            <a:schemeClr val="tx1"/>
          </a:solidFill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Automated Refactoring of Legacy Software Systems to Current Best Practices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516" y="15443541"/>
            <a:ext cx="4042884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5.  </a:t>
            </a:r>
            <a:r>
              <a:rPr lang="en-US" sz="6000" b="1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473" y="12226331"/>
            <a:ext cx="13258800" cy="3416316"/>
          </a:xfrm>
          <a:prstGeom prst="rect">
            <a:avLst/>
          </a:prstGeom>
          <a:noFill/>
        </p:spPr>
        <p:txBody>
          <a:bodyPr wrap="square" lIns="91436" tIns="45718" rIns="91436" bIns="45718" numCol="1" rtlCol="0">
            <a:spAutoFit/>
          </a:bodyPr>
          <a:lstStyle/>
          <a:p>
            <a:pPr marL="342887" indent="-342887" algn="just" defTabSz="1371545">
              <a:buFont typeface="Arial" pitchFamily="34" charset="0"/>
              <a:buChar char="•"/>
            </a:pPr>
            <a:r>
              <a:rPr lang="en-US" sz="3600" dirty="0"/>
              <a:t>Refactoring is provided by manipulating entities within a graph structure representing the content of an entire source code base of an application</a:t>
            </a:r>
          </a:p>
          <a:p>
            <a:pPr marL="342887" indent="-342887" algn="just" defTabSz="1371545">
              <a:buFont typeface="Arial" pitchFamily="34" charset="0"/>
              <a:buChar char="•"/>
            </a:pPr>
            <a:r>
              <a:rPr lang="en-US" sz="3600" dirty="0"/>
              <a:t>These </a:t>
            </a:r>
            <a:r>
              <a:rPr lang="en-US" sz="3600" dirty="0" smtClean="0"/>
              <a:t>operations implement a defined technique which modifies the structure </a:t>
            </a:r>
            <a:r>
              <a:rPr lang="en-US" sz="3600" dirty="0"/>
              <a:t>of the software without changing its overall function.</a:t>
            </a:r>
          </a:p>
          <a:p>
            <a:pPr marL="342887" indent="-342887" algn="just" defTabSz="1371545">
              <a:buFont typeface="Arial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smtClean="0"/>
              <a:t>refactoring operations </a:t>
            </a:r>
            <a:r>
              <a:rPr lang="en-US" sz="3600" dirty="0"/>
              <a:t>used are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1" y="4510207"/>
            <a:ext cx="43238030" cy="166198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5400" b="1" dirty="0"/>
              <a:t>Objective</a:t>
            </a:r>
            <a:r>
              <a:rPr lang="en-US" sz="5400" dirty="0"/>
              <a:t>: </a:t>
            </a:r>
            <a:r>
              <a:rPr lang="en-US" sz="4800" dirty="0"/>
              <a:t>To restructure software in order to increase the understandability, reusability, and maintainability as a means to quantify the rationality of a program. In effect, </a:t>
            </a:r>
          </a:p>
          <a:p>
            <a:r>
              <a:rPr lang="en-US" sz="4800" dirty="0"/>
              <a:t>                      unveiling the potentially lost subjective knowledge and processes embedded into the original code by the Software Engineers.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53908746"/>
              </p:ext>
            </p:extLst>
          </p:nvPr>
        </p:nvGraphicFramePr>
        <p:xfrm>
          <a:off x="15532896" y="16201638"/>
          <a:ext cx="13266420" cy="8083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0" y="6400800"/>
            <a:ext cx="438912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Chart 115"/>
          <p:cNvGraphicFramePr/>
          <p:nvPr>
            <p:extLst>
              <p:ext uri="{D42A27DB-BD31-4B8C-83A1-F6EECF244321}">
                <p14:modId xmlns:p14="http://schemas.microsoft.com/office/powerpoint/2010/main" val="3158746681"/>
              </p:ext>
            </p:extLst>
          </p:nvPr>
        </p:nvGraphicFramePr>
        <p:xfrm>
          <a:off x="15706367" y="24446184"/>
          <a:ext cx="12860892" cy="7634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4782800" y="6636602"/>
            <a:ext cx="0" cy="2566982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9413200" y="6636602"/>
            <a:ext cx="0" cy="2566981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38200" y="11404937"/>
            <a:ext cx="13258800" cy="1015663"/>
          </a:xfrm>
          <a:prstGeom prst="rect">
            <a:avLst/>
          </a:prstGeom>
          <a:noFill/>
          <a:ln w="2857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2.  Refactoring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1060" y="6602555"/>
            <a:ext cx="13258800" cy="1015663"/>
          </a:xfrm>
          <a:prstGeom prst="rect">
            <a:avLst/>
          </a:prstGeom>
          <a:noFill/>
          <a:ln w="2857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1.  Introduction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-1"/>
            <a:ext cx="3421380" cy="4276725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9820" y="-2"/>
            <a:ext cx="3421380" cy="4276725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429000" y="2971800"/>
            <a:ext cx="4724399" cy="12618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Isaac </a:t>
            </a:r>
            <a:r>
              <a:rPr lang="en-US" sz="4000" dirty="0" err="1" smtClean="0">
                <a:solidFill>
                  <a:schemeClr val="bg1"/>
                </a:solidFill>
              </a:rPr>
              <a:t>Griffifth</a:t>
            </a:r>
            <a:endParaRPr lang="en-US" sz="4000" dirty="0" smtClean="0">
              <a:solidFill>
                <a:schemeClr val="bg1"/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isaacgriffith@gmail.com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4747200" y="3005316"/>
            <a:ext cx="5715000" cy="12618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Stephani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Scheilke</a:t>
            </a:r>
            <a:endParaRPr lang="en-US" sz="4000" dirty="0" smtClean="0">
              <a:solidFill>
                <a:schemeClr val="bg1"/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stephani.scheilke@gmail.com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143263" y="15620029"/>
            <a:ext cx="1190101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886" indent="-342887" algn="just" defTabSz="1371545">
              <a:buFont typeface="Arial" pitchFamily="34" charset="0"/>
              <a:buChar char="•"/>
            </a:pPr>
            <a:r>
              <a:rPr lang="en-US" sz="3600" dirty="0"/>
              <a:t>Move Method</a:t>
            </a:r>
          </a:p>
          <a:p>
            <a:pPr marL="342886" indent="-342887" algn="just" defTabSz="1371545">
              <a:buFont typeface="Arial" pitchFamily="34" charset="0"/>
              <a:buChar char="•"/>
            </a:pPr>
            <a:r>
              <a:rPr lang="en-US" sz="3600" dirty="0"/>
              <a:t>Move Field</a:t>
            </a:r>
          </a:p>
          <a:p>
            <a:pPr marL="342886" indent="-342887" algn="just" defTabSz="1371545">
              <a:buFont typeface="Arial" pitchFamily="34" charset="0"/>
              <a:buChar char="•"/>
            </a:pPr>
            <a:r>
              <a:rPr lang="en-US" sz="3600" dirty="0"/>
              <a:t>Pull Up Method</a:t>
            </a:r>
          </a:p>
          <a:p>
            <a:pPr marL="342886" indent="-342887" algn="just" defTabSz="1371545">
              <a:buFont typeface="Arial" pitchFamily="34" charset="0"/>
              <a:buChar char="•"/>
            </a:pPr>
            <a:r>
              <a:rPr lang="en-US" sz="3600" dirty="0"/>
              <a:t>Pull Up </a:t>
            </a:r>
            <a:r>
              <a:rPr lang="en-US" sz="3600" dirty="0" smtClean="0"/>
              <a:t>Field</a:t>
            </a:r>
          </a:p>
          <a:p>
            <a:pPr marL="342886" indent="-342887" algn="just" defTabSz="1371545">
              <a:buFont typeface="Arial" pitchFamily="34" charset="0"/>
              <a:buChar char="•"/>
            </a:pPr>
            <a:r>
              <a:rPr lang="en-US" sz="3600" dirty="0" smtClean="0"/>
              <a:t>Collapse Hierarchy</a:t>
            </a:r>
          </a:p>
          <a:p>
            <a:pPr marL="342886" indent="-342887" algn="just" defTabSz="1371545">
              <a:buFont typeface="Arial" pitchFamily="34" charset="0"/>
              <a:buChar char="•"/>
            </a:pPr>
            <a:r>
              <a:rPr lang="en-US" sz="3600" dirty="0" smtClean="0"/>
              <a:t>Push Down Field</a:t>
            </a:r>
          </a:p>
          <a:p>
            <a:pPr marL="342886" indent="-342887" algn="just" defTabSz="1371545">
              <a:buFont typeface="Arial" pitchFamily="34" charset="0"/>
              <a:buChar char="•"/>
            </a:pPr>
            <a:r>
              <a:rPr lang="en-US" sz="3600" dirty="0" smtClean="0"/>
              <a:t>Push Down Method</a:t>
            </a:r>
          </a:p>
          <a:p>
            <a:pPr marL="342886" indent="-342887" algn="just" defTabSz="1371545">
              <a:buFont typeface="Arial" pitchFamily="34" charset="0"/>
              <a:buChar char="•"/>
            </a:pPr>
            <a:r>
              <a:rPr lang="en-US" sz="3600" dirty="0" smtClean="0"/>
              <a:t>Move Class</a:t>
            </a:r>
            <a:endParaRPr lang="en-US" sz="3600" dirty="0"/>
          </a:p>
        </p:txBody>
      </p:sp>
      <p:grpSp>
        <p:nvGrpSpPr>
          <p:cNvPr id="1067" name="Group 1066"/>
          <p:cNvGrpSpPr/>
          <p:nvPr/>
        </p:nvGrpSpPr>
        <p:grpSpPr>
          <a:xfrm>
            <a:off x="838199" y="18287042"/>
            <a:ext cx="13206073" cy="2591758"/>
            <a:chOff x="838199" y="29718013"/>
            <a:chExt cx="13206073" cy="2591758"/>
          </a:xfrm>
        </p:grpSpPr>
        <p:grpSp>
          <p:nvGrpSpPr>
            <p:cNvPr id="134" name="Group 133"/>
            <p:cNvGrpSpPr/>
            <p:nvPr/>
          </p:nvGrpSpPr>
          <p:grpSpPr>
            <a:xfrm>
              <a:off x="838199" y="29718013"/>
              <a:ext cx="13206073" cy="1950503"/>
              <a:chOff x="1295400" y="24823426"/>
              <a:chExt cx="12496800" cy="1604707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1828800" y="24823426"/>
                <a:ext cx="1143000" cy="43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Class A</a:t>
                </a: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295400" y="25673681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M1</a:t>
                </a: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743200" y="25673682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M2</a:t>
                </a:r>
              </a:p>
            </p:txBody>
          </p:sp>
          <p:cxnSp>
            <p:nvCxnSpPr>
              <p:cNvPr id="138" name="Straight Connector 137"/>
              <p:cNvCxnSpPr>
                <a:stCxn id="135" idx="2"/>
                <a:endCxn id="136" idx="0"/>
              </p:cNvCxnSpPr>
              <p:nvPr/>
            </p:nvCxnSpPr>
            <p:spPr>
              <a:xfrm flipH="1">
                <a:off x="1714500" y="25256516"/>
                <a:ext cx="685800" cy="41716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35" idx="2"/>
                <a:endCxn id="137" idx="0"/>
              </p:cNvCxnSpPr>
              <p:nvPr/>
            </p:nvCxnSpPr>
            <p:spPr>
              <a:xfrm>
                <a:off x="2400300" y="25256516"/>
                <a:ext cx="762000" cy="4171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5257800" y="24823426"/>
                <a:ext cx="1143000" cy="43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Class B</a:t>
                </a: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4724400" y="25673682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M1</a:t>
                </a: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172200" y="25673682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M2</a:t>
                </a:r>
              </a:p>
            </p:txBody>
          </p:sp>
          <p:cxnSp>
            <p:nvCxnSpPr>
              <p:cNvPr id="143" name="Straight Connector 142"/>
              <p:cNvCxnSpPr>
                <a:stCxn id="140" idx="2"/>
                <a:endCxn id="141" idx="0"/>
              </p:cNvCxnSpPr>
              <p:nvPr/>
            </p:nvCxnSpPr>
            <p:spPr>
              <a:xfrm flipH="1">
                <a:off x="5143500" y="25256516"/>
                <a:ext cx="685800" cy="4171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40" idx="2"/>
                <a:endCxn id="142" idx="0"/>
              </p:cNvCxnSpPr>
              <p:nvPr/>
            </p:nvCxnSpPr>
            <p:spPr>
              <a:xfrm>
                <a:off x="5829300" y="25256516"/>
                <a:ext cx="762000" cy="4171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37" idx="7"/>
                <a:endCxn id="140" idx="1"/>
              </p:cNvCxnSpPr>
              <p:nvPr/>
            </p:nvCxnSpPr>
            <p:spPr>
              <a:xfrm flipV="1">
                <a:off x="3458648" y="25039971"/>
                <a:ext cx="1799152" cy="71182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stealth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 rot="20179482">
                <a:off x="3261552" y="25048359"/>
                <a:ext cx="1912518" cy="329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Move from A to B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8382000" y="24835482"/>
                <a:ext cx="1143000" cy="43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Class A</a:t>
                </a: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848600" y="25685737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M1</a:t>
                </a: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9296400" y="25685738"/>
                <a:ext cx="838200" cy="533400"/>
              </a:xfrm>
              <a:prstGeom prst="ellipse">
                <a:avLst/>
              </a:prstGeom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M2</a:t>
                </a:r>
              </a:p>
            </p:txBody>
          </p:sp>
          <p:cxnSp>
            <p:nvCxnSpPr>
              <p:cNvPr id="150" name="Straight Connector 149"/>
              <p:cNvCxnSpPr>
                <a:stCxn id="147" idx="2"/>
                <a:endCxn id="148" idx="0"/>
              </p:cNvCxnSpPr>
              <p:nvPr/>
            </p:nvCxnSpPr>
            <p:spPr>
              <a:xfrm flipH="1">
                <a:off x="8267700" y="25268572"/>
                <a:ext cx="685800" cy="41716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47" idx="2"/>
                <a:endCxn id="149" idx="0"/>
              </p:cNvCxnSpPr>
              <p:nvPr/>
            </p:nvCxnSpPr>
            <p:spPr>
              <a:xfrm>
                <a:off x="8953500" y="25268572"/>
                <a:ext cx="762000" cy="417166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52" name="Rectangle 151"/>
              <p:cNvSpPr/>
              <p:nvPr/>
            </p:nvSpPr>
            <p:spPr>
              <a:xfrm>
                <a:off x="11811000" y="24835482"/>
                <a:ext cx="1143000" cy="43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Class B</a:t>
                </a: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0972800" y="25685738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M1</a:t>
                </a: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1963400" y="25685738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M2</a:t>
                </a:r>
              </a:p>
            </p:txBody>
          </p:sp>
          <p:cxnSp>
            <p:nvCxnSpPr>
              <p:cNvPr id="155" name="Straight Connector 154"/>
              <p:cNvCxnSpPr>
                <a:stCxn id="152" idx="2"/>
                <a:endCxn id="153" idx="0"/>
              </p:cNvCxnSpPr>
              <p:nvPr/>
            </p:nvCxnSpPr>
            <p:spPr>
              <a:xfrm flipH="1">
                <a:off x="11391900" y="25268572"/>
                <a:ext cx="990600" cy="4171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52" idx="2"/>
                <a:endCxn id="154" idx="0"/>
              </p:cNvCxnSpPr>
              <p:nvPr/>
            </p:nvCxnSpPr>
            <p:spPr>
              <a:xfrm>
                <a:off x="12382500" y="25268572"/>
                <a:ext cx="0" cy="4171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>
                <a:off x="12954000" y="25685738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M3</a:t>
                </a:r>
              </a:p>
            </p:txBody>
          </p:sp>
          <p:cxnSp>
            <p:nvCxnSpPr>
              <p:cNvPr id="158" name="Straight Connector 157"/>
              <p:cNvCxnSpPr>
                <a:stCxn id="152" idx="2"/>
                <a:endCxn id="157" idx="0"/>
              </p:cNvCxnSpPr>
              <p:nvPr/>
            </p:nvCxnSpPr>
            <p:spPr>
              <a:xfrm>
                <a:off x="12382500" y="25268572"/>
                <a:ext cx="990600" cy="4171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Arc 158"/>
              <p:cNvSpPr/>
              <p:nvPr/>
            </p:nvSpPr>
            <p:spPr>
              <a:xfrm rot="5400000">
                <a:off x="11318455" y="24373490"/>
                <a:ext cx="413586" cy="3695699"/>
              </a:xfrm>
              <a:prstGeom prst="arc">
                <a:avLst>
                  <a:gd name="adj1" fmla="val 16200000"/>
                  <a:gd name="adj2" fmla="val 5488515"/>
                </a:avLst>
              </a:prstGeom>
              <a:ln w="57150">
                <a:solidFill>
                  <a:srgbClr val="FF0000"/>
                </a:solidFill>
                <a:prstDash val="sysDot"/>
                <a:headEnd type="stealth" w="lg" len="lg"/>
                <a:tailEnd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Striped Right Arrow 159"/>
              <p:cNvSpPr/>
              <p:nvPr/>
            </p:nvSpPr>
            <p:spPr>
              <a:xfrm>
                <a:off x="6946392" y="24847541"/>
                <a:ext cx="978408" cy="484632"/>
              </a:xfrm>
              <a:prstGeom prst="striped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66" name="TextBox 1065"/>
            <p:cNvSpPr txBox="1"/>
            <p:nvPr/>
          </p:nvSpPr>
          <p:spPr>
            <a:xfrm>
              <a:off x="3052916" y="31724996"/>
              <a:ext cx="7985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Figure 1.  Move Method Refactoring Technique</a:t>
              </a:r>
              <a:endParaRPr lang="en-US" sz="3200" dirty="0"/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785474" y="24999091"/>
            <a:ext cx="13334386" cy="1015659"/>
          </a:xfrm>
          <a:prstGeom prst="rect">
            <a:avLst/>
          </a:prstGeom>
          <a:noFill/>
          <a:ln w="2857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3.  </a:t>
            </a:r>
            <a:r>
              <a:rPr lang="en-US" sz="6000" b="1" dirty="0" smtClean="0">
                <a:solidFill>
                  <a:schemeClr val="tx1"/>
                </a:solidFill>
              </a:rPr>
              <a:t>Metrics and Measures</a:t>
            </a:r>
            <a:endParaRPr lang="en-US" sz="6000" b="1" dirty="0">
              <a:solidFill>
                <a:schemeClr val="tx1"/>
              </a:solidFill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1053602" y="26060400"/>
            <a:ext cx="13066258" cy="5791200"/>
            <a:chOff x="2143262" y="16721006"/>
            <a:chExt cx="11976598" cy="5791200"/>
          </a:xfrm>
        </p:grpSpPr>
        <p:grpSp>
          <p:nvGrpSpPr>
            <p:cNvPr id="246" name="Group 245"/>
            <p:cNvGrpSpPr/>
            <p:nvPr/>
          </p:nvGrpSpPr>
          <p:grpSpPr>
            <a:xfrm>
              <a:off x="2143262" y="16748289"/>
              <a:ext cx="3815563" cy="5503035"/>
              <a:chOff x="2143262" y="16748288"/>
              <a:chExt cx="3815563" cy="5503035"/>
            </a:xfrm>
          </p:grpSpPr>
          <p:sp>
            <p:nvSpPr>
              <p:cNvPr id="261" name="Freeform 260"/>
              <p:cNvSpPr/>
              <p:nvPr/>
            </p:nvSpPr>
            <p:spPr>
              <a:xfrm>
                <a:off x="2143263" y="16748288"/>
                <a:ext cx="3815562" cy="1234912"/>
              </a:xfrm>
              <a:custGeom>
                <a:avLst/>
                <a:gdLst>
                  <a:gd name="connsiteX0" fmla="*/ 0 w 3286230"/>
                  <a:gd name="connsiteY0" fmla="*/ 205823 h 1234912"/>
                  <a:gd name="connsiteX1" fmla="*/ 205823 w 3286230"/>
                  <a:gd name="connsiteY1" fmla="*/ 0 h 1234912"/>
                  <a:gd name="connsiteX2" fmla="*/ 3080407 w 3286230"/>
                  <a:gd name="connsiteY2" fmla="*/ 0 h 1234912"/>
                  <a:gd name="connsiteX3" fmla="*/ 3286230 w 3286230"/>
                  <a:gd name="connsiteY3" fmla="*/ 205823 h 1234912"/>
                  <a:gd name="connsiteX4" fmla="*/ 3286230 w 3286230"/>
                  <a:gd name="connsiteY4" fmla="*/ 1029089 h 1234912"/>
                  <a:gd name="connsiteX5" fmla="*/ 3080407 w 3286230"/>
                  <a:gd name="connsiteY5" fmla="*/ 1234912 h 1234912"/>
                  <a:gd name="connsiteX6" fmla="*/ 205823 w 3286230"/>
                  <a:gd name="connsiteY6" fmla="*/ 1234912 h 1234912"/>
                  <a:gd name="connsiteX7" fmla="*/ 0 w 3286230"/>
                  <a:gd name="connsiteY7" fmla="*/ 1029089 h 1234912"/>
                  <a:gd name="connsiteX8" fmla="*/ 0 w 3286230"/>
                  <a:gd name="connsiteY8" fmla="*/ 205823 h 1234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86230" h="1234912">
                    <a:moveTo>
                      <a:pt x="0" y="205823"/>
                    </a:moveTo>
                    <a:cubicBezTo>
                      <a:pt x="0" y="92150"/>
                      <a:pt x="92150" y="0"/>
                      <a:pt x="205823" y="0"/>
                    </a:cubicBezTo>
                    <a:lnTo>
                      <a:pt x="3080407" y="0"/>
                    </a:lnTo>
                    <a:cubicBezTo>
                      <a:pt x="3194080" y="0"/>
                      <a:pt x="3286230" y="92150"/>
                      <a:pt x="3286230" y="205823"/>
                    </a:cubicBezTo>
                    <a:lnTo>
                      <a:pt x="3286230" y="1029089"/>
                    </a:lnTo>
                    <a:cubicBezTo>
                      <a:pt x="3286230" y="1142762"/>
                      <a:pt x="3194080" y="1234912"/>
                      <a:pt x="3080407" y="1234912"/>
                    </a:cubicBezTo>
                    <a:lnTo>
                      <a:pt x="205823" y="1234912"/>
                    </a:lnTo>
                    <a:cubicBezTo>
                      <a:pt x="92150" y="1234912"/>
                      <a:pt x="0" y="1142762"/>
                      <a:pt x="0" y="1029089"/>
                    </a:cubicBezTo>
                    <a:lnTo>
                      <a:pt x="0" y="205823"/>
                    </a:lnTo>
                    <a:close/>
                  </a:path>
                </a:pathLst>
              </a:custGeom>
              <a:ln>
                <a:noFill/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82880" tIns="182203" rIns="182203" bIns="182203" numCol="1" spcCol="1270" anchor="ctr" anchorCtr="0">
                <a:noAutofit/>
              </a:bodyPr>
              <a:lstStyle/>
              <a:p>
                <a:pPr algn="ctr" defTabSz="142234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dirty="0">
                    <a:solidFill>
                      <a:schemeClr val="tx1"/>
                    </a:solidFill>
                  </a:rPr>
                  <a:t>Maintainability</a:t>
                </a:r>
              </a:p>
            </p:txBody>
          </p:sp>
          <p:sp>
            <p:nvSpPr>
              <p:cNvPr id="258" name="Freeform 257"/>
              <p:cNvSpPr/>
              <p:nvPr/>
            </p:nvSpPr>
            <p:spPr>
              <a:xfrm>
                <a:off x="2143263" y="21016411"/>
                <a:ext cx="3815561" cy="1234912"/>
              </a:xfrm>
              <a:custGeom>
                <a:avLst/>
                <a:gdLst>
                  <a:gd name="connsiteX0" fmla="*/ 0 w 4605853"/>
                  <a:gd name="connsiteY0" fmla="*/ 205823 h 1234912"/>
                  <a:gd name="connsiteX1" fmla="*/ 205823 w 4605853"/>
                  <a:gd name="connsiteY1" fmla="*/ 0 h 1234912"/>
                  <a:gd name="connsiteX2" fmla="*/ 4400030 w 4605853"/>
                  <a:gd name="connsiteY2" fmla="*/ 0 h 1234912"/>
                  <a:gd name="connsiteX3" fmla="*/ 4605853 w 4605853"/>
                  <a:gd name="connsiteY3" fmla="*/ 205823 h 1234912"/>
                  <a:gd name="connsiteX4" fmla="*/ 4605853 w 4605853"/>
                  <a:gd name="connsiteY4" fmla="*/ 1029089 h 1234912"/>
                  <a:gd name="connsiteX5" fmla="*/ 4400030 w 4605853"/>
                  <a:gd name="connsiteY5" fmla="*/ 1234912 h 1234912"/>
                  <a:gd name="connsiteX6" fmla="*/ 205823 w 4605853"/>
                  <a:gd name="connsiteY6" fmla="*/ 1234912 h 1234912"/>
                  <a:gd name="connsiteX7" fmla="*/ 0 w 4605853"/>
                  <a:gd name="connsiteY7" fmla="*/ 1029089 h 1234912"/>
                  <a:gd name="connsiteX8" fmla="*/ 0 w 4605853"/>
                  <a:gd name="connsiteY8" fmla="*/ 205823 h 1234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5853" h="1234912">
                    <a:moveTo>
                      <a:pt x="0" y="205823"/>
                    </a:moveTo>
                    <a:cubicBezTo>
                      <a:pt x="0" y="92150"/>
                      <a:pt x="92150" y="0"/>
                      <a:pt x="205823" y="0"/>
                    </a:cubicBezTo>
                    <a:lnTo>
                      <a:pt x="4400030" y="0"/>
                    </a:lnTo>
                    <a:cubicBezTo>
                      <a:pt x="4513703" y="0"/>
                      <a:pt x="4605853" y="92150"/>
                      <a:pt x="4605853" y="205823"/>
                    </a:cubicBezTo>
                    <a:lnTo>
                      <a:pt x="4605853" y="1029089"/>
                    </a:lnTo>
                    <a:cubicBezTo>
                      <a:pt x="4605853" y="1142762"/>
                      <a:pt x="4513703" y="1234912"/>
                      <a:pt x="4400030" y="1234912"/>
                    </a:cubicBezTo>
                    <a:lnTo>
                      <a:pt x="205823" y="1234912"/>
                    </a:lnTo>
                    <a:cubicBezTo>
                      <a:pt x="92150" y="1234912"/>
                      <a:pt x="0" y="1142762"/>
                      <a:pt x="0" y="1029089"/>
                    </a:cubicBezTo>
                    <a:lnTo>
                      <a:pt x="0" y="205823"/>
                    </a:lnTo>
                    <a:close/>
                  </a:path>
                </a:pathLst>
              </a:custGeom>
              <a:ln>
                <a:noFill/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82880" tIns="182203" rIns="182203" bIns="182203" numCol="1" spcCol="1270" anchor="ctr" anchorCtr="0">
                <a:noAutofit/>
              </a:bodyPr>
              <a:lstStyle/>
              <a:p>
                <a:pPr algn="ctr" defTabSz="142234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600" dirty="0">
                    <a:solidFill>
                      <a:schemeClr val="tx1"/>
                    </a:solidFill>
                  </a:rPr>
                  <a:t>Understandability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Freeform 258"/>
              <p:cNvSpPr/>
              <p:nvPr/>
            </p:nvSpPr>
            <p:spPr>
              <a:xfrm>
                <a:off x="2143262" y="18862405"/>
                <a:ext cx="3815561" cy="1234912"/>
              </a:xfrm>
              <a:custGeom>
                <a:avLst/>
                <a:gdLst>
                  <a:gd name="connsiteX0" fmla="*/ 0 w 2709715"/>
                  <a:gd name="connsiteY0" fmla="*/ 205823 h 1234912"/>
                  <a:gd name="connsiteX1" fmla="*/ 205823 w 2709715"/>
                  <a:gd name="connsiteY1" fmla="*/ 0 h 1234912"/>
                  <a:gd name="connsiteX2" fmla="*/ 2503892 w 2709715"/>
                  <a:gd name="connsiteY2" fmla="*/ 0 h 1234912"/>
                  <a:gd name="connsiteX3" fmla="*/ 2709715 w 2709715"/>
                  <a:gd name="connsiteY3" fmla="*/ 205823 h 1234912"/>
                  <a:gd name="connsiteX4" fmla="*/ 2709715 w 2709715"/>
                  <a:gd name="connsiteY4" fmla="*/ 1029089 h 1234912"/>
                  <a:gd name="connsiteX5" fmla="*/ 2503892 w 2709715"/>
                  <a:gd name="connsiteY5" fmla="*/ 1234912 h 1234912"/>
                  <a:gd name="connsiteX6" fmla="*/ 205823 w 2709715"/>
                  <a:gd name="connsiteY6" fmla="*/ 1234912 h 1234912"/>
                  <a:gd name="connsiteX7" fmla="*/ 0 w 2709715"/>
                  <a:gd name="connsiteY7" fmla="*/ 1029089 h 1234912"/>
                  <a:gd name="connsiteX8" fmla="*/ 0 w 2709715"/>
                  <a:gd name="connsiteY8" fmla="*/ 205823 h 1234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9715" h="1234912">
                    <a:moveTo>
                      <a:pt x="0" y="205823"/>
                    </a:moveTo>
                    <a:cubicBezTo>
                      <a:pt x="0" y="92150"/>
                      <a:pt x="92150" y="0"/>
                      <a:pt x="205823" y="0"/>
                    </a:cubicBezTo>
                    <a:lnTo>
                      <a:pt x="2503892" y="0"/>
                    </a:lnTo>
                    <a:cubicBezTo>
                      <a:pt x="2617565" y="0"/>
                      <a:pt x="2709715" y="92150"/>
                      <a:pt x="2709715" y="205823"/>
                    </a:cubicBezTo>
                    <a:lnTo>
                      <a:pt x="2709715" y="1029089"/>
                    </a:lnTo>
                    <a:cubicBezTo>
                      <a:pt x="2709715" y="1142762"/>
                      <a:pt x="2617565" y="1234912"/>
                      <a:pt x="2503892" y="1234912"/>
                    </a:cubicBezTo>
                    <a:lnTo>
                      <a:pt x="205823" y="1234912"/>
                    </a:lnTo>
                    <a:cubicBezTo>
                      <a:pt x="92150" y="1234912"/>
                      <a:pt x="0" y="1142762"/>
                      <a:pt x="0" y="1029089"/>
                    </a:cubicBezTo>
                    <a:lnTo>
                      <a:pt x="0" y="205823"/>
                    </a:lnTo>
                    <a:close/>
                  </a:path>
                </a:pathLst>
              </a:custGeom>
              <a:ln>
                <a:noFill/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82880" tIns="182203" rIns="182203" bIns="182203" numCol="1" spcCol="1270" anchor="ctr" anchorCtr="0">
                <a:noAutofit/>
              </a:bodyPr>
              <a:lstStyle/>
              <a:p>
                <a:pPr algn="ctr" defTabSz="142234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dirty="0">
                    <a:solidFill>
                      <a:schemeClr val="tx1"/>
                    </a:solidFill>
                  </a:rPr>
                  <a:t>Reusability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6" name="Rectangle 235"/>
            <p:cNvSpPr/>
            <p:nvPr/>
          </p:nvSpPr>
          <p:spPr>
            <a:xfrm>
              <a:off x="6194757" y="16721006"/>
              <a:ext cx="792510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0" lvl="1" indent="-228590" algn="just" defTabSz="1066757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dirty="0"/>
                <a:t>Measures the amount of cohesion, coupling, and complexity of software components</a:t>
              </a:r>
            </a:p>
            <a:p>
              <a:pPr marL="228590" lvl="1" indent="-228590" algn="just" defTabSz="1066757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dirty="0"/>
                <a:t>Metric</a:t>
              </a:r>
              <a:r>
                <a:rPr lang="en-US" sz="3200" dirty="0" smtClean="0"/>
                <a:t>:  Coupling Between Objects, </a:t>
              </a:r>
              <a:r>
                <a:rPr lang="en-US" sz="3200" dirty="0" err="1" smtClean="0"/>
                <a:t>Cyclomatic</a:t>
              </a:r>
              <a:r>
                <a:rPr lang="en-US" sz="3200" dirty="0" smtClean="0"/>
                <a:t> Complexity and Lack of Cohesion in Classes</a:t>
              </a:r>
              <a:endParaRPr lang="en-US" sz="3200" dirty="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6169502" y="18862406"/>
              <a:ext cx="795035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0" lvl="1" indent="-228590" algn="just" defTabSz="1066757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dirty="0"/>
                <a:t>Measure of the cohesion components of the software</a:t>
              </a:r>
            </a:p>
            <a:p>
              <a:pPr marL="228590" lvl="1" indent="-228590" algn="just" defTabSz="1066757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dirty="0"/>
                <a:t>Metric</a:t>
              </a:r>
              <a:r>
                <a:rPr lang="en-US" sz="3200" dirty="0" smtClean="0"/>
                <a:t>: Coupling between Objects and Lack of Cohesion in Classes</a:t>
              </a:r>
              <a:endParaRPr lang="en-US" sz="3200" dirty="0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174401" y="21016412"/>
              <a:ext cx="7945459" cy="14957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590" lvl="1" indent="-228590" algn="just" defTabSz="1066757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dirty="0"/>
                <a:t>Measures the complexity of each component of the software</a:t>
              </a:r>
            </a:p>
            <a:p>
              <a:pPr marL="228590" lvl="1" indent="-228590" algn="just" defTabSz="1066757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dirty="0"/>
                <a:t>Metric: </a:t>
              </a:r>
              <a:r>
                <a:rPr lang="en-US" sz="3200" dirty="0" err="1" smtClean="0"/>
                <a:t>Cyclomatic</a:t>
              </a:r>
              <a:r>
                <a:rPr lang="en-US" sz="3200" dirty="0" smtClean="0"/>
                <a:t> Complexity</a:t>
              </a:r>
              <a:endParaRPr lang="en-US" sz="3200" dirty="0"/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15544800" y="6604341"/>
            <a:ext cx="5562600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4.  Basic Process</a:t>
            </a:r>
            <a:endParaRPr lang="en-US" sz="6000" b="1" dirty="0">
              <a:solidFill>
                <a:schemeClr val="tx1"/>
              </a:solidFill>
            </a:endParaRPr>
          </a:p>
        </p:txBody>
      </p:sp>
      <p:grpSp>
        <p:nvGrpSpPr>
          <p:cNvPr id="1076" name="Group 1075"/>
          <p:cNvGrpSpPr/>
          <p:nvPr/>
        </p:nvGrpSpPr>
        <p:grpSpPr>
          <a:xfrm>
            <a:off x="30081618" y="6900298"/>
            <a:ext cx="13121412" cy="9101702"/>
            <a:chOff x="30081618" y="6704708"/>
            <a:chExt cx="13121412" cy="7182057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81618" y="6704708"/>
              <a:ext cx="13121412" cy="6477892"/>
            </a:xfrm>
            <a:prstGeom prst="rect">
              <a:avLst/>
            </a:prstGeom>
          </p:spPr>
        </p:pic>
        <p:sp>
          <p:nvSpPr>
            <p:cNvPr id="265" name="TextBox 264"/>
            <p:cNvSpPr txBox="1"/>
            <p:nvPr/>
          </p:nvSpPr>
          <p:spPr>
            <a:xfrm>
              <a:off x="32998082" y="13301990"/>
              <a:ext cx="84548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Figure 3.  Example Resultant UML Documentation</a:t>
              </a:r>
              <a:endParaRPr lang="en-US" sz="3200" dirty="0"/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30022800" y="16154400"/>
            <a:ext cx="13180230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6.  Mathematical Implications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0022800" y="21412200"/>
            <a:ext cx="13180230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7.  Philosophical Implications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0022800" y="24841200"/>
            <a:ext cx="13180230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8.  Conclusions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7351224"/>
            <a:ext cx="124008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This work presents an attempt to provide </a:t>
            </a:r>
            <a:r>
              <a:rPr lang="en-US" sz="3600" dirty="0" smtClean="0"/>
              <a:t>empirical approach </a:t>
            </a:r>
            <a:r>
              <a:rPr lang="en-US" sz="3600" dirty="0"/>
              <a:t>to:</a:t>
            </a:r>
          </a:p>
          <a:p>
            <a:pPr marL="571588" indent="-571500" algn="just">
              <a:buFont typeface="Arial" pitchFamily="34" charset="0"/>
              <a:buChar char="•"/>
            </a:pPr>
            <a:r>
              <a:rPr lang="en-US" sz="3600" dirty="0" smtClean="0"/>
              <a:t>Analysis </a:t>
            </a:r>
            <a:r>
              <a:rPr lang="en-US" sz="3600" dirty="0"/>
              <a:t>of metrics </a:t>
            </a:r>
            <a:r>
              <a:rPr lang="en-US" sz="3600" dirty="0" smtClean="0"/>
              <a:t>that indirectly measure the behavior concepts of maintainability, reusability, and understandability of software projects.</a:t>
            </a:r>
          </a:p>
          <a:p>
            <a:pPr marL="571588" indent="-571500" algn="just">
              <a:buFont typeface="Arial" pitchFamily="34" charset="0"/>
              <a:buChar char="•"/>
            </a:pPr>
            <a:r>
              <a:rPr lang="en-US" sz="3600" dirty="0" smtClean="0"/>
              <a:t>Software </a:t>
            </a:r>
            <a:r>
              <a:rPr lang="en-US" sz="3600" dirty="0"/>
              <a:t>Engineering issues dealing with automated refactoring the understandability of software by multiple </a:t>
            </a:r>
            <a:r>
              <a:rPr lang="en-US" sz="3600" dirty="0" smtClean="0"/>
              <a:t>engineers</a:t>
            </a:r>
          </a:p>
          <a:p>
            <a:pPr marL="571588" indent="-571500" algn="just">
              <a:buFont typeface="Arial" pitchFamily="34" charset="0"/>
              <a:buChar char="•"/>
            </a:pPr>
            <a:endParaRPr lang="en-US" sz="2000" dirty="0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0" y="4267200"/>
            <a:ext cx="438912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153400" y="3066871"/>
            <a:ext cx="265938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3600" dirty="0" smtClean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5392400" y="7543800"/>
            <a:ext cx="13487400" cy="7823775"/>
            <a:chOff x="15392400" y="7543800"/>
            <a:chExt cx="13487400" cy="782377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2400" y="7543800"/>
              <a:ext cx="13487400" cy="730380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18295620" y="14782800"/>
              <a:ext cx="72600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Figure </a:t>
              </a:r>
              <a:r>
                <a:rPr lang="en-US" sz="3200" dirty="0" smtClean="0"/>
                <a:t>4.  Basic Process Data Flow Diagram</a:t>
              </a:r>
              <a:endParaRPr lang="en-US" sz="32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081619" y="22402800"/>
            <a:ext cx="13121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Introduces an example of a new paradigm in Computer Science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Produces an example of Dark Programing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Provides empirical evidence towards a more defined understanding of program darkness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081617" y="17324754"/>
            <a:ext cx="131214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Provides the quantification of the behavior of program execution in the form of metrics, which provide a tool to analyze the necessary qualities of software to ensure that it complies with current best practices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3600" dirty="0" smtClean="0"/>
              <a:t>Quantification of the notion of Code Smells providing an overall measure of the effect of refactoring on source code across a project.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053603" y="21412200"/>
            <a:ext cx="129906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itchFamily="34" charset="0"/>
              <a:buChar char="•"/>
            </a:pPr>
            <a:r>
              <a:rPr lang="en-US" sz="3600" dirty="0" smtClean="0"/>
              <a:t>Code Smells: Provide a set of heuristics by which we can measure the effectiveness of refactoring over an entire software project’s source code base.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3600" dirty="0" smtClean="0"/>
              <a:t>Combining the Quantified Heuristics of Code Smells with the metrics below we can adequately refactor a system and verify it meets current best practices.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14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459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</dc:creator>
  <cp:lastModifiedBy>Isaac</cp:lastModifiedBy>
  <cp:revision>94</cp:revision>
  <cp:lastPrinted>2010-10-15T03:02:55Z</cp:lastPrinted>
  <dcterms:created xsi:type="dcterms:W3CDTF">2010-10-10T00:55:24Z</dcterms:created>
  <dcterms:modified xsi:type="dcterms:W3CDTF">2010-10-28T14:30:38Z</dcterms:modified>
</cp:coreProperties>
</file>