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43" autoAdjust="0"/>
  </p:normalViewPr>
  <p:slideViewPr>
    <p:cSldViewPr>
      <p:cViewPr>
        <p:scale>
          <a:sx n="100" d="100"/>
          <a:sy n="100" d="100"/>
        </p:scale>
        <p:origin x="9998" y="-5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1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 dirty="0" smtClean="0"/>
              <a:t>Direct </a:t>
            </a:r>
            <a:r>
              <a:rPr lang="en-US" sz="3600" dirty="0"/>
              <a:t>Metrics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Trial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2.5</c:v>
                </c:pt>
                <c:pt idx="1">
                  <c:v>1.9</c:v>
                </c:pt>
                <c:pt idx="2">
                  <c:v>2.2999999999999998</c:v>
                </c:pt>
                <c:pt idx="3">
                  <c:v>5.0999999999999996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844480"/>
        <c:axId val="135237568"/>
      </c:barChart>
      <c:catAx>
        <c:axId val="778444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5237568"/>
        <c:crosses val="autoZero"/>
        <c:auto val="1"/>
        <c:lblAlgn val="ctr"/>
        <c:lblOffset val="100"/>
        <c:noMultiLvlLbl val="0"/>
      </c:catAx>
      <c:valAx>
        <c:axId val="1352375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78444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Percent Increase</a:t>
            </a:r>
            <a:r>
              <a:rPr lang="en-US" sz="3600" baseline="0" dirty="0" smtClean="0"/>
              <a:t> in Indirect Measures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21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38</c:v>
                </c:pt>
                <c:pt idx="2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</c:v>
                </c:pt>
                <c:pt idx="1">
                  <c:v>2</c:v>
                </c:pt>
                <c:pt idx="2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59424"/>
        <c:axId val="87986688"/>
      </c:barChart>
      <c:catAx>
        <c:axId val="355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87986688"/>
        <c:crosses val="autoZero"/>
        <c:auto val="1"/>
        <c:lblAlgn val="ctr"/>
        <c:lblOffset val="100"/>
        <c:noMultiLvlLbl val="0"/>
      </c:catAx>
      <c:valAx>
        <c:axId val="87986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Percent Increase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594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7C6E1-C826-4C59-B971-9051D773EED1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21037-6666-46FF-AB75-E35DC45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4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21037-6666-46FF-AB75-E35DC45D6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69D0-C6B1-4F8A-A24E-AC0A64B50A1D}" type="datetimeFigureOut">
              <a:rPr lang="en-US" smtClean="0"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1" y="685800"/>
            <a:ext cx="439887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/>
              <a:t>Dark </a:t>
            </a:r>
            <a:r>
              <a:rPr lang="en-US" sz="9600" dirty="0" smtClean="0"/>
              <a:t>Programming and The </a:t>
            </a:r>
            <a:r>
              <a:rPr lang="en-US" sz="9600" dirty="0" smtClean="0"/>
              <a:t>Quantification of Rationality and Understanding in </a:t>
            </a:r>
            <a:r>
              <a:rPr lang="en-US" sz="9600" dirty="0" smtClean="0"/>
              <a:t>Software</a:t>
            </a:r>
            <a:endParaRPr lang="en-US" sz="9600" dirty="0" smtClean="0"/>
          </a:p>
          <a:p>
            <a:pPr algn="ctr"/>
            <a:r>
              <a:rPr lang="en-US" sz="7200" dirty="0" smtClean="0"/>
              <a:t>Isaac Griffith, </a:t>
            </a:r>
            <a:r>
              <a:rPr lang="en-US" sz="7200" dirty="0" err="1" smtClean="0"/>
              <a:t>Stephani</a:t>
            </a:r>
            <a:r>
              <a:rPr lang="en-US" sz="7200" dirty="0" smtClean="0"/>
              <a:t> </a:t>
            </a:r>
            <a:r>
              <a:rPr lang="en-US" sz="7200" dirty="0" err="1" smtClean="0"/>
              <a:t>Schielke</a:t>
            </a:r>
            <a:r>
              <a:rPr lang="en-US" sz="7200" dirty="0" smtClean="0"/>
              <a:t>, and Scott Wahl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15540516" y="13224867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3 Results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0022800" y="25305603"/>
            <a:ext cx="13180231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5 Conclusions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486400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</a:t>
            </a:r>
            <a:r>
              <a:rPr lang="en-US" sz="4800" dirty="0" smtClean="0"/>
              <a:t> 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07558" y="14154359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4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000" y="14435257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2 Methodology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73" y="15316200"/>
            <a:ext cx="13258800" cy="167122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1371600"/>
            <a:r>
              <a:rPr lang="en-US" sz="3600" b="1" dirty="0"/>
              <a:t>Evolutionary Algorithm</a:t>
            </a:r>
          </a:p>
          <a:p>
            <a:pPr marL="342900" indent="-342900" defTabSz="1371600">
              <a:buFont typeface="Arial" pitchFamily="34" charset="0"/>
              <a:buChar char="•"/>
            </a:pPr>
            <a:r>
              <a:rPr lang="en-US" sz="3600" dirty="0"/>
              <a:t>Randomly apply refactoring to generate different code graphs</a:t>
            </a:r>
          </a:p>
          <a:p>
            <a:pPr defTabSz="1371600"/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defTabSz="1371600"/>
            <a:endParaRPr lang="en-US" sz="3600" dirty="0"/>
          </a:p>
          <a:p>
            <a:pPr defTabSz="1371600"/>
            <a:endParaRPr lang="en-US" sz="3600" dirty="0"/>
          </a:p>
          <a:p>
            <a:pPr defTabSz="1371600"/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defTabSz="1371600"/>
            <a:endParaRPr lang="en-US" sz="3600" b="1" dirty="0" smtClean="0"/>
          </a:p>
          <a:p>
            <a:pPr defTabSz="1371600"/>
            <a:r>
              <a:rPr lang="en-US" sz="3600" b="1" dirty="0" smtClean="0"/>
              <a:t>Refactoring</a:t>
            </a:r>
            <a:endParaRPr lang="en-US" sz="3600" b="1" dirty="0" smtClean="0"/>
          </a:p>
          <a:p>
            <a:pPr marL="342900" indent="-342900" defTabSz="1371600">
              <a:buFont typeface="Arial" pitchFamily="34" charset="0"/>
              <a:buChar char="•"/>
            </a:pPr>
            <a:r>
              <a:rPr lang="en-US" sz="3600" dirty="0" smtClean="0"/>
              <a:t>Uses graph manipulations to modify source code </a:t>
            </a:r>
            <a:r>
              <a:rPr lang="en-US" sz="3600" dirty="0" smtClean="0"/>
              <a:t>graph</a:t>
            </a:r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r>
              <a:rPr lang="en-US" sz="3600" i="1" dirty="0" smtClean="0"/>
              <a:t>Move Method (Field)</a:t>
            </a:r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defTabSz="1371600"/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r>
              <a:rPr lang="en-US" sz="3600" i="1" dirty="0" smtClean="0"/>
              <a:t>Pull-Up Method (Field)</a:t>
            </a:r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defTabSz="1371600"/>
            <a:endParaRPr lang="en-US" sz="3600" dirty="0" smtClean="0"/>
          </a:p>
          <a:p>
            <a:pPr defTabSz="1371600"/>
            <a:endParaRPr lang="en-US" sz="3600" dirty="0"/>
          </a:p>
          <a:p>
            <a:pPr defTabSz="1371600"/>
            <a:endParaRPr lang="en-US" sz="3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96999" y="3733800"/>
            <a:ext cx="424060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Objective: </a:t>
            </a:r>
            <a:r>
              <a:rPr lang="en-US" sz="4800" dirty="0" smtClean="0"/>
              <a:t>To restructure software </a:t>
            </a:r>
            <a:r>
              <a:rPr lang="en-US" sz="4800" dirty="0" smtClean="0"/>
              <a:t>in </a:t>
            </a:r>
            <a:r>
              <a:rPr lang="en-US" sz="4800" dirty="0" smtClean="0"/>
              <a:t>order to increase the understandability, reusability, and </a:t>
            </a:r>
            <a:r>
              <a:rPr lang="en-US" sz="4800" dirty="0" smtClean="0"/>
              <a:t>maintainability as a means to quantify the rationality of a program. In effect,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              </a:t>
            </a:r>
            <a:r>
              <a:rPr lang="en-US" sz="4800" dirty="0" smtClean="0"/>
              <a:t>unveiling the potentially lost subjective knowledge and processes embedded into the original code of the software</a:t>
            </a:r>
            <a:endParaRPr lang="en-US" sz="48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97000" y="6324600"/>
            <a:ext cx="13300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This work presents an attempt to provide empirical answers to: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Philosophy of Computer Science questions regarding</a:t>
            </a:r>
          </a:p>
          <a:p>
            <a:pPr marL="2766060" lvl="1" indent="-571500">
              <a:buFont typeface="Arial" pitchFamily="34" charset="0"/>
              <a:buChar char="•"/>
            </a:pPr>
            <a:r>
              <a:rPr lang="en-US" sz="3600" dirty="0" smtClean="0"/>
              <a:t>Rationality of so-called Dark Programming</a:t>
            </a:r>
          </a:p>
          <a:p>
            <a:pPr marL="2766060" lvl="1" indent="-571500">
              <a:buFont typeface="Arial" pitchFamily="34" charset="0"/>
              <a:buChar char="•"/>
            </a:pPr>
            <a:r>
              <a:rPr lang="en-US" sz="3600" dirty="0" smtClean="0"/>
              <a:t>The connection between subjectivity and objectivity in the program design process and its link to rationality and understanding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Mathematical issues involved with</a:t>
            </a:r>
          </a:p>
          <a:p>
            <a:pPr marL="2766060" lvl="1" indent="-571500">
              <a:buFont typeface="Arial" pitchFamily="34" charset="0"/>
              <a:buChar char="•"/>
            </a:pPr>
            <a:r>
              <a:rPr lang="en-US" sz="3600" dirty="0" smtClean="0"/>
              <a:t>Analysis of metrics to measure these qualities over the scope of large projects</a:t>
            </a:r>
          </a:p>
          <a:p>
            <a:pPr marL="2766060" lvl="1" indent="-571500">
              <a:buFont typeface="Arial" pitchFamily="34" charset="0"/>
              <a:buChar char="•"/>
            </a:pPr>
            <a:r>
              <a:rPr lang="en-US" sz="3600" dirty="0" smtClean="0"/>
              <a:t>Definition of graph manipulations representing refactoring techniques</a:t>
            </a:r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Software Engineering issues dealing with automated refactoring the understandability of software by multiple engineers</a:t>
            </a:r>
            <a:endParaRPr lang="en-US" sz="36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0007559" y="15014705"/>
            <a:ext cx="1327404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Mathematical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sz="3600" dirty="0" smtClean="0"/>
          </a:p>
          <a:p>
            <a:r>
              <a:rPr lang="en-US" sz="3600" b="1" dirty="0" smtClean="0"/>
              <a:t>Computational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sz="3600" dirty="0" smtClean="0"/>
          </a:p>
          <a:p>
            <a:endParaRPr lang="en-US" sz="3600" dirty="0" smtClean="0"/>
          </a:p>
          <a:p>
            <a:r>
              <a:rPr lang="en-US" sz="3600" b="1" dirty="0" smtClean="0"/>
              <a:t>Philosophical</a:t>
            </a:r>
            <a:endParaRPr lang="en-US" sz="3600" b="1" dirty="0"/>
          </a:p>
        </p:txBody>
      </p:sp>
      <p:sp>
        <p:nvSpPr>
          <p:cNvPr id="19" name="Rectangle 18"/>
          <p:cNvSpPr/>
          <p:nvPr/>
        </p:nvSpPr>
        <p:spPr>
          <a:xfrm>
            <a:off x="1828800" y="24545472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1295400" y="25395727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2743200" y="25395728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23" name="Straight Connector 22"/>
          <p:cNvCxnSpPr>
            <a:stCxn id="19" idx="2"/>
            <a:endCxn id="20" idx="0"/>
          </p:cNvCxnSpPr>
          <p:nvPr/>
        </p:nvCxnSpPr>
        <p:spPr>
          <a:xfrm flipH="1">
            <a:off x="1714500" y="24978562"/>
            <a:ext cx="685800" cy="417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2"/>
            <a:endCxn id="21" idx="0"/>
          </p:cNvCxnSpPr>
          <p:nvPr/>
        </p:nvCxnSpPr>
        <p:spPr>
          <a:xfrm>
            <a:off x="2400300" y="24978562"/>
            <a:ext cx="7620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57800" y="24545472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B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4724400" y="25395728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28" name="Oval 27"/>
          <p:cNvSpPr/>
          <p:nvPr/>
        </p:nvSpPr>
        <p:spPr>
          <a:xfrm>
            <a:off x="6172200" y="25395728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29" name="Straight Connector 28"/>
          <p:cNvCxnSpPr>
            <a:stCxn id="26" idx="2"/>
            <a:endCxn id="27" idx="0"/>
          </p:cNvCxnSpPr>
          <p:nvPr/>
        </p:nvCxnSpPr>
        <p:spPr>
          <a:xfrm flipH="1">
            <a:off x="5143500" y="24978562"/>
            <a:ext cx="6858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>
            <a:off x="5829300" y="24978562"/>
            <a:ext cx="7620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7"/>
            <a:endCxn id="26" idx="1"/>
          </p:cNvCxnSpPr>
          <p:nvPr/>
        </p:nvCxnSpPr>
        <p:spPr>
          <a:xfrm flipV="1">
            <a:off x="3458648" y="24762017"/>
            <a:ext cx="1799152" cy="71182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20387029">
            <a:off x="3207279" y="24734939"/>
            <a:ext cx="2021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Move from A to B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8382000" y="24557528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7848600" y="25407783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9296400" y="25407784"/>
            <a:ext cx="838200" cy="5334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43" name="Straight Connector 42"/>
          <p:cNvCxnSpPr>
            <a:stCxn id="40" idx="2"/>
            <a:endCxn id="41" idx="0"/>
          </p:cNvCxnSpPr>
          <p:nvPr/>
        </p:nvCxnSpPr>
        <p:spPr>
          <a:xfrm flipH="1">
            <a:off x="8267700" y="24990618"/>
            <a:ext cx="685800" cy="417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2"/>
            <a:endCxn id="42" idx="0"/>
          </p:cNvCxnSpPr>
          <p:nvPr/>
        </p:nvCxnSpPr>
        <p:spPr>
          <a:xfrm>
            <a:off x="8953500" y="24990618"/>
            <a:ext cx="762000" cy="41716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11811000" y="24557528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B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10972800" y="25407784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>
          <a:xfrm>
            <a:off x="11963400" y="25407784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48" name="Straight Connector 47"/>
          <p:cNvCxnSpPr>
            <a:stCxn id="45" idx="2"/>
            <a:endCxn id="46" idx="0"/>
          </p:cNvCxnSpPr>
          <p:nvPr/>
        </p:nvCxnSpPr>
        <p:spPr>
          <a:xfrm flipH="1">
            <a:off x="11391900" y="24990618"/>
            <a:ext cx="9906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2"/>
            <a:endCxn id="47" idx="0"/>
          </p:cNvCxnSpPr>
          <p:nvPr/>
        </p:nvCxnSpPr>
        <p:spPr>
          <a:xfrm>
            <a:off x="12382500" y="24990618"/>
            <a:ext cx="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2954000" y="25407784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M3</a:t>
            </a:r>
            <a:endParaRPr lang="en-US" sz="2000" dirty="0"/>
          </a:p>
        </p:txBody>
      </p:sp>
      <p:cxnSp>
        <p:nvCxnSpPr>
          <p:cNvPr id="52" name="Straight Connector 51"/>
          <p:cNvCxnSpPr>
            <a:stCxn id="45" idx="2"/>
            <a:endCxn id="50" idx="0"/>
          </p:cNvCxnSpPr>
          <p:nvPr/>
        </p:nvCxnSpPr>
        <p:spPr>
          <a:xfrm>
            <a:off x="12382500" y="24990618"/>
            <a:ext cx="9906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5400000">
            <a:off x="11068048" y="24093336"/>
            <a:ext cx="914402" cy="3695699"/>
          </a:xfrm>
          <a:prstGeom prst="arc">
            <a:avLst>
              <a:gd name="adj1" fmla="val 16200000"/>
              <a:gd name="adj2" fmla="val 5488515"/>
            </a:avLst>
          </a:prstGeom>
          <a:ln w="19050">
            <a:prstDash val="sysDot"/>
            <a:headEnd type="stealth" w="lg" len="lg"/>
            <a:tailEnd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766673" y="29550000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B</a:t>
            </a:r>
            <a:endParaRPr lang="en-US" sz="2400" dirty="0"/>
          </a:p>
        </p:txBody>
      </p:sp>
      <p:sp>
        <p:nvSpPr>
          <p:cNvPr id="56" name="Oval 55"/>
          <p:cNvSpPr/>
          <p:nvPr/>
        </p:nvSpPr>
        <p:spPr>
          <a:xfrm>
            <a:off x="2233273" y="30400255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3681073" y="30400256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58" name="Straight Connector 57"/>
          <p:cNvCxnSpPr>
            <a:stCxn id="55" idx="2"/>
            <a:endCxn id="56" idx="0"/>
          </p:cNvCxnSpPr>
          <p:nvPr/>
        </p:nvCxnSpPr>
        <p:spPr>
          <a:xfrm flipH="1">
            <a:off x="2652373" y="29983090"/>
            <a:ext cx="685800" cy="417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2"/>
            <a:endCxn id="57" idx="0"/>
          </p:cNvCxnSpPr>
          <p:nvPr/>
        </p:nvCxnSpPr>
        <p:spPr>
          <a:xfrm>
            <a:off x="3338173" y="29983090"/>
            <a:ext cx="7620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766673" y="27846187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  <a:endParaRPr lang="en-US" sz="2400" dirty="0"/>
          </a:p>
        </p:txBody>
      </p:sp>
      <p:sp>
        <p:nvSpPr>
          <p:cNvPr id="61" name="Oval 60"/>
          <p:cNvSpPr/>
          <p:nvPr/>
        </p:nvSpPr>
        <p:spPr>
          <a:xfrm>
            <a:off x="1623673" y="28696443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62" name="Oval 61"/>
          <p:cNvSpPr/>
          <p:nvPr/>
        </p:nvSpPr>
        <p:spPr>
          <a:xfrm>
            <a:off x="4290673" y="28696443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63" name="Straight Connector 62"/>
          <p:cNvCxnSpPr>
            <a:stCxn id="60" idx="2"/>
            <a:endCxn id="61" idx="0"/>
          </p:cNvCxnSpPr>
          <p:nvPr/>
        </p:nvCxnSpPr>
        <p:spPr>
          <a:xfrm flipH="1">
            <a:off x="2042773" y="28279277"/>
            <a:ext cx="12954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2"/>
            <a:endCxn id="62" idx="0"/>
          </p:cNvCxnSpPr>
          <p:nvPr/>
        </p:nvCxnSpPr>
        <p:spPr>
          <a:xfrm>
            <a:off x="3338173" y="28279277"/>
            <a:ext cx="13716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0" idx="2"/>
            <a:endCxn id="55" idx="0"/>
          </p:cNvCxnSpPr>
          <p:nvPr/>
        </p:nvCxnSpPr>
        <p:spPr>
          <a:xfrm>
            <a:off x="3338173" y="28279277"/>
            <a:ext cx="0" cy="127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>
            <a:off x="3924913" y="28038056"/>
            <a:ext cx="1561487" cy="2401669"/>
          </a:xfrm>
          <a:custGeom>
            <a:avLst/>
            <a:gdLst>
              <a:gd name="connsiteX0" fmla="*/ 579120 w 2323487"/>
              <a:gd name="connsiteY0" fmla="*/ 2575560 h 2575560"/>
              <a:gd name="connsiteX1" fmla="*/ 2316480 w 2323487"/>
              <a:gd name="connsiteY1" fmla="*/ 990600 h 2575560"/>
              <a:gd name="connsiteX2" fmla="*/ 0 w 2323487"/>
              <a:gd name="connsiteY2" fmla="*/ 0 h 257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3487" h="2575560">
                <a:moveTo>
                  <a:pt x="579120" y="2575560"/>
                </a:moveTo>
                <a:cubicBezTo>
                  <a:pt x="1496060" y="1997710"/>
                  <a:pt x="2413000" y="1419860"/>
                  <a:pt x="2316480" y="990600"/>
                </a:cubicBezTo>
                <a:cubicBezTo>
                  <a:pt x="2219960" y="561340"/>
                  <a:pt x="1109980" y="280670"/>
                  <a:pt x="0" y="0"/>
                </a:cubicBezTo>
              </a:path>
            </a:pathLst>
          </a:custGeom>
          <a:ln w="19050">
            <a:prstDash val="sysDot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7719673" y="29589469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B</a:t>
            </a:r>
            <a:endParaRPr lang="en-US" sz="2400" dirty="0"/>
          </a:p>
        </p:txBody>
      </p:sp>
      <p:sp>
        <p:nvSpPr>
          <p:cNvPr id="89" name="Oval 88"/>
          <p:cNvSpPr/>
          <p:nvPr/>
        </p:nvSpPr>
        <p:spPr>
          <a:xfrm>
            <a:off x="7186273" y="30439724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cxnSp>
        <p:nvCxnSpPr>
          <p:cNvPr id="91" name="Straight Connector 90"/>
          <p:cNvCxnSpPr>
            <a:stCxn id="88" idx="2"/>
            <a:endCxn id="89" idx="0"/>
          </p:cNvCxnSpPr>
          <p:nvPr/>
        </p:nvCxnSpPr>
        <p:spPr>
          <a:xfrm flipH="1">
            <a:off x="7605373" y="30022559"/>
            <a:ext cx="685800" cy="417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2"/>
          </p:cNvCxnSpPr>
          <p:nvPr/>
        </p:nvCxnSpPr>
        <p:spPr>
          <a:xfrm>
            <a:off x="8291173" y="30022559"/>
            <a:ext cx="762000" cy="41716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3" name="Rectangle 92"/>
          <p:cNvSpPr/>
          <p:nvPr/>
        </p:nvSpPr>
        <p:spPr>
          <a:xfrm>
            <a:off x="7719673" y="27885656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  <a:endParaRPr lang="en-US" sz="2400" dirty="0"/>
          </a:p>
        </p:txBody>
      </p:sp>
      <p:sp>
        <p:nvSpPr>
          <p:cNvPr id="94" name="Oval 93"/>
          <p:cNvSpPr/>
          <p:nvPr/>
        </p:nvSpPr>
        <p:spPr>
          <a:xfrm>
            <a:off x="6576673" y="28735912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95" name="Oval 94"/>
          <p:cNvSpPr/>
          <p:nvPr/>
        </p:nvSpPr>
        <p:spPr>
          <a:xfrm>
            <a:off x="9525000" y="28735912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M3</a:t>
            </a:r>
            <a:endParaRPr lang="en-US" sz="2000" dirty="0"/>
          </a:p>
        </p:txBody>
      </p:sp>
      <p:cxnSp>
        <p:nvCxnSpPr>
          <p:cNvPr id="96" name="Straight Connector 95"/>
          <p:cNvCxnSpPr>
            <a:stCxn id="93" idx="2"/>
            <a:endCxn id="94" idx="0"/>
          </p:cNvCxnSpPr>
          <p:nvPr/>
        </p:nvCxnSpPr>
        <p:spPr>
          <a:xfrm flipH="1">
            <a:off x="6995773" y="28318746"/>
            <a:ext cx="12954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2"/>
            <a:endCxn id="95" idx="0"/>
          </p:cNvCxnSpPr>
          <p:nvPr/>
        </p:nvCxnSpPr>
        <p:spPr>
          <a:xfrm>
            <a:off x="8291173" y="28318746"/>
            <a:ext cx="1652927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3" idx="2"/>
            <a:endCxn id="88" idx="0"/>
          </p:cNvCxnSpPr>
          <p:nvPr/>
        </p:nvCxnSpPr>
        <p:spPr>
          <a:xfrm>
            <a:off x="8291173" y="28318746"/>
            <a:ext cx="0" cy="127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634073" y="30439725"/>
            <a:ext cx="838200" cy="5334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M2</a:t>
            </a:r>
            <a:endParaRPr lang="en-US" sz="2000" dirty="0">
              <a:ln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8458200" y="28735912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103" name="Straight Connector 102"/>
          <p:cNvCxnSpPr>
            <a:stCxn id="101" idx="0"/>
            <a:endCxn id="93" idx="2"/>
          </p:cNvCxnSpPr>
          <p:nvPr/>
        </p:nvCxnSpPr>
        <p:spPr>
          <a:xfrm flipH="1" flipV="1">
            <a:off x="8291173" y="28318746"/>
            <a:ext cx="586127" cy="417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triped Right Arrow 103"/>
          <p:cNvSpPr/>
          <p:nvPr/>
        </p:nvSpPr>
        <p:spPr>
          <a:xfrm>
            <a:off x="5598265" y="29095635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triped Right Arrow 104"/>
          <p:cNvSpPr/>
          <p:nvPr/>
        </p:nvSpPr>
        <p:spPr>
          <a:xfrm>
            <a:off x="6946392" y="24569587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5540516" y="14142541"/>
            <a:ext cx="13258800" cy="189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30022800" y="6324600"/>
            <a:ext cx="13258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Resultant UML Documentation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555949" y="6400800"/>
            <a:ext cx="13258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Metrics and Measures</a:t>
            </a:r>
            <a:endParaRPr lang="en-US" sz="3600" b="1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038040" y="5493603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Results Continued</a:t>
            </a:r>
            <a:endParaRPr lang="en-US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5540516" y="5486400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Methodology Continued</a:t>
            </a:r>
            <a:endParaRPr lang="en-US" sz="4800" dirty="0" smtClean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20132285"/>
              </p:ext>
            </p:extLst>
          </p:nvPr>
        </p:nvGraphicFramePr>
        <p:xfrm>
          <a:off x="15532896" y="14387393"/>
          <a:ext cx="13266420" cy="9076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3505200"/>
            <a:ext cx="43891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431000" y="7848600"/>
            <a:ext cx="2281716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</a:t>
            </a:r>
          </a:p>
          <a:p>
            <a:pPr algn="ctr"/>
            <a:r>
              <a:rPr lang="en-US" sz="2400" dirty="0" smtClean="0"/>
              <a:t>Rationality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22440900" y="7848600"/>
            <a:ext cx="29718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Subjectivity –Objectivity</a:t>
            </a:r>
          </a:p>
          <a:p>
            <a:pPr algn="ctr"/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17373600" y="9677400"/>
            <a:ext cx="2895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</a:t>
            </a:r>
            <a:r>
              <a:rPr lang="en-US" sz="2400" dirty="0" smtClean="0"/>
              <a:t>aintainability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20726400" y="9677400"/>
            <a:ext cx="2362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Reusability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23545800" y="9677400"/>
            <a:ext cx="3581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Understandability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16459200" y="11353799"/>
            <a:ext cx="2209800" cy="1371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Coupling</a:t>
            </a:r>
          </a:p>
          <a:p>
            <a:pPr algn="ctr"/>
            <a:r>
              <a:rPr lang="en-US" sz="2400" dirty="0" smtClean="0"/>
              <a:t>Between</a:t>
            </a:r>
          </a:p>
          <a:p>
            <a:pPr algn="ctr"/>
            <a:r>
              <a:rPr lang="en-US" sz="2400" dirty="0" smtClean="0"/>
              <a:t>Classes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19202400" y="11353800"/>
            <a:ext cx="2362200" cy="1371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Lack of Cohesion in Methods</a:t>
            </a:r>
            <a:endParaRPr lang="en-US" sz="2400" dirty="0"/>
          </a:p>
        </p:txBody>
      </p:sp>
      <p:sp>
        <p:nvSpPr>
          <p:cNvPr id="80" name="Oval 79"/>
          <p:cNvSpPr/>
          <p:nvPr/>
        </p:nvSpPr>
        <p:spPr>
          <a:xfrm>
            <a:off x="26136600" y="11353801"/>
            <a:ext cx="2247900" cy="13715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Cyclomatic</a:t>
            </a:r>
            <a:endParaRPr lang="en-US" sz="2400" dirty="0"/>
          </a:p>
          <a:p>
            <a:pPr algn="ctr"/>
            <a:r>
              <a:rPr lang="en-US" sz="2400" dirty="0" smtClean="0"/>
              <a:t>Complexity</a:t>
            </a:r>
            <a:endParaRPr lang="en-US" sz="2400" dirty="0"/>
          </a:p>
        </p:txBody>
      </p:sp>
      <p:sp>
        <p:nvSpPr>
          <p:cNvPr id="81" name="Oval 80"/>
          <p:cNvSpPr/>
          <p:nvPr/>
        </p:nvSpPr>
        <p:spPr>
          <a:xfrm>
            <a:off x="22498050" y="11353801"/>
            <a:ext cx="2133600" cy="13715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Weighted</a:t>
            </a:r>
          </a:p>
          <a:p>
            <a:pPr algn="ctr"/>
            <a:r>
              <a:rPr lang="en-US" sz="2400" dirty="0" smtClean="0"/>
              <a:t>Methods </a:t>
            </a:r>
          </a:p>
          <a:p>
            <a:pPr algn="ctr"/>
            <a:r>
              <a:rPr lang="en-US" sz="2400" dirty="0" smtClean="0"/>
              <a:t>Per Class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0726400" y="6446937"/>
            <a:ext cx="2671284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</a:t>
            </a:r>
          </a:p>
          <a:p>
            <a:pPr algn="ctr"/>
            <a:r>
              <a:rPr lang="en-US" sz="2400" dirty="0" smtClean="0"/>
              <a:t>Darkness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stCxn id="33" idx="4"/>
            <a:endCxn id="10" idx="0"/>
          </p:cNvCxnSpPr>
          <p:nvPr/>
        </p:nvCxnSpPr>
        <p:spPr>
          <a:xfrm flipH="1">
            <a:off x="20571858" y="7361337"/>
            <a:ext cx="1490184" cy="4872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  <a:endCxn id="13" idx="0"/>
          </p:cNvCxnSpPr>
          <p:nvPr/>
        </p:nvCxnSpPr>
        <p:spPr>
          <a:xfrm>
            <a:off x="22062042" y="7361337"/>
            <a:ext cx="1864758" cy="4872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4"/>
            <a:endCxn id="24" idx="0"/>
          </p:cNvCxnSpPr>
          <p:nvPr/>
        </p:nvCxnSpPr>
        <p:spPr>
          <a:xfrm>
            <a:off x="20571858" y="9067800"/>
            <a:ext cx="4764642" cy="6096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0"/>
            <a:endCxn id="10" idx="4"/>
          </p:cNvCxnSpPr>
          <p:nvPr/>
        </p:nvCxnSpPr>
        <p:spPr>
          <a:xfrm flipH="1" flipV="1">
            <a:off x="20571858" y="9067800"/>
            <a:ext cx="1335642" cy="6096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0"/>
          </p:cNvCxnSpPr>
          <p:nvPr/>
        </p:nvCxnSpPr>
        <p:spPr>
          <a:xfrm flipV="1">
            <a:off x="18821400" y="9067800"/>
            <a:ext cx="1750458" cy="6096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4" idx="0"/>
            <a:endCxn id="13" idx="4"/>
          </p:cNvCxnSpPr>
          <p:nvPr/>
        </p:nvCxnSpPr>
        <p:spPr>
          <a:xfrm flipH="1" flipV="1">
            <a:off x="23926800" y="9067800"/>
            <a:ext cx="1409700" cy="6096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6" idx="4"/>
            <a:endCxn id="31" idx="0"/>
          </p:cNvCxnSpPr>
          <p:nvPr/>
        </p:nvCxnSpPr>
        <p:spPr>
          <a:xfrm flipH="1">
            <a:off x="17564100" y="10591800"/>
            <a:ext cx="1257300" cy="76199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32" idx="0"/>
          </p:cNvCxnSpPr>
          <p:nvPr/>
        </p:nvCxnSpPr>
        <p:spPr>
          <a:xfrm>
            <a:off x="18821400" y="10591800"/>
            <a:ext cx="1562100" cy="76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2" idx="4"/>
            <a:endCxn id="32" idx="0"/>
          </p:cNvCxnSpPr>
          <p:nvPr/>
        </p:nvCxnSpPr>
        <p:spPr>
          <a:xfrm flipH="1">
            <a:off x="20383500" y="10591800"/>
            <a:ext cx="1524000" cy="76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4"/>
            <a:endCxn id="81" idx="0"/>
          </p:cNvCxnSpPr>
          <p:nvPr/>
        </p:nvCxnSpPr>
        <p:spPr>
          <a:xfrm flipH="1">
            <a:off x="23564850" y="10591800"/>
            <a:ext cx="1771650" cy="76200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6" idx="4"/>
            <a:endCxn id="81" idx="0"/>
          </p:cNvCxnSpPr>
          <p:nvPr/>
        </p:nvCxnSpPr>
        <p:spPr>
          <a:xfrm>
            <a:off x="18821400" y="10591800"/>
            <a:ext cx="4743450" cy="76200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4" idx="4"/>
            <a:endCxn id="80" idx="0"/>
          </p:cNvCxnSpPr>
          <p:nvPr/>
        </p:nvCxnSpPr>
        <p:spPr>
          <a:xfrm>
            <a:off x="25336500" y="10591800"/>
            <a:ext cx="1924050" cy="76200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Chart 115"/>
          <p:cNvGraphicFramePr/>
          <p:nvPr>
            <p:extLst>
              <p:ext uri="{D42A27DB-BD31-4B8C-83A1-F6EECF244321}">
                <p14:modId xmlns:p14="http://schemas.microsoft.com/office/powerpoint/2010/main" val="1358372511"/>
              </p:ext>
            </p:extLst>
          </p:nvPr>
        </p:nvGraphicFramePr>
        <p:xfrm>
          <a:off x="15714108" y="23831147"/>
          <a:ext cx="12860892" cy="8352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7" name="Freeform 116"/>
          <p:cNvSpPr/>
          <p:nvPr/>
        </p:nvSpPr>
        <p:spPr>
          <a:xfrm rot="2131778">
            <a:off x="9695792" y="29285977"/>
            <a:ext cx="1220788" cy="1765679"/>
          </a:xfrm>
          <a:custGeom>
            <a:avLst/>
            <a:gdLst>
              <a:gd name="connsiteX0" fmla="*/ 579120 w 2323487"/>
              <a:gd name="connsiteY0" fmla="*/ 2575560 h 2575560"/>
              <a:gd name="connsiteX1" fmla="*/ 2316480 w 2323487"/>
              <a:gd name="connsiteY1" fmla="*/ 990600 h 2575560"/>
              <a:gd name="connsiteX2" fmla="*/ 0 w 2323487"/>
              <a:gd name="connsiteY2" fmla="*/ 0 h 257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3487" h="2575560">
                <a:moveTo>
                  <a:pt x="579120" y="2575560"/>
                </a:moveTo>
                <a:cubicBezTo>
                  <a:pt x="1496060" y="1997710"/>
                  <a:pt x="2413000" y="1419860"/>
                  <a:pt x="2316480" y="990600"/>
                </a:cubicBezTo>
                <a:cubicBezTo>
                  <a:pt x="2219960" y="561340"/>
                  <a:pt x="1109980" y="280670"/>
                  <a:pt x="0" y="0"/>
                </a:cubicBezTo>
              </a:path>
            </a:pathLst>
          </a:custGeom>
          <a:ln w="19050">
            <a:prstDash val="sysDot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618" y="7300377"/>
            <a:ext cx="13121412" cy="64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271</Words>
  <Application>Microsoft Office PowerPoint</Application>
  <PresentationFormat>Custom</PresentationFormat>
  <Paragraphs>161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Isaac</cp:lastModifiedBy>
  <cp:revision>36</cp:revision>
  <dcterms:created xsi:type="dcterms:W3CDTF">2010-10-10T00:55:24Z</dcterms:created>
  <dcterms:modified xsi:type="dcterms:W3CDTF">2010-10-10T09:45:52Z</dcterms:modified>
</cp:coreProperties>
</file>