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461200" cy="43434000"/>
  <p:defaultTextStyle>
    <a:defPPr>
      <a:defRPr lang="en-US"/>
    </a:defPPr>
    <a:lvl1pPr marL="0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72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45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417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88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361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833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306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778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778" autoAdjust="0"/>
  </p:normalViewPr>
  <p:slideViewPr>
    <p:cSldViewPr>
      <p:cViewPr varScale="1">
        <p:scale>
          <a:sx n="17" d="100"/>
          <a:sy n="17" d="100"/>
        </p:scale>
        <p:origin x="-1574" y="-178"/>
      </p:cViewPr>
      <p:guideLst>
        <p:guide orient="horz" pos="10368"/>
        <p:guide pos="1382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600" dirty="0" smtClean="0">
                <a:solidFill>
                  <a:schemeClr val="bg1"/>
                </a:solidFill>
              </a:rPr>
              <a:t>Direct </a:t>
            </a:r>
            <a:r>
              <a:rPr lang="en-US" sz="3600" dirty="0">
                <a:solidFill>
                  <a:schemeClr val="bg1"/>
                </a:solidFill>
              </a:rPr>
              <a:t>Metrics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2.5</c:v>
                </c:pt>
                <c:pt idx="1">
                  <c:v>1.9</c:v>
                </c:pt>
                <c:pt idx="2">
                  <c:v>2.2999999999999998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460544"/>
        <c:axId val="36389440"/>
      </c:barChart>
      <c:catAx>
        <c:axId val="36460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chemeClr val="lt1">
                <a:hueOff val="0"/>
                <a:satOff val="0"/>
                <a:lumOff val="0"/>
              </a:schemeClr>
            </a:solidFill>
          </a:ln>
        </c:spPr>
        <c:txPr>
          <a:bodyPr/>
          <a:lstStyle/>
          <a:p>
            <a:pPr>
              <a:defRPr sz="3200" b="1">
                <a:solidFill>
                  <a:schemeClr val="bg1"/>
                </a:solidFill>
              </a:defRPr>
            </a:pPr>
            <a:endParaRPr lang="en-US"/>
          </a:p>
        </c:txPr>
        <c:crossAx val="36389440"/>
        <c:crosses val="autoZero"/>
        <c:auto val="1"/>
        <c:lblAlgn val="ctr"/>
        <c:lblOffset val="100"/>
        <c:noMultiLvlLbl val="0"/>
      </c:catAx>
      <c:valAx>
        <c:axId val="36389440"/>
        <c:scaling>
          <c:orientation val="minMax"/>
        </c:scaling>
        <c:delete val="0"/>
        <c:axPos val="l"/>
        <c:majorGridlines>
          <c:spPr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lt1">
                <a:hueOff val="0"/>
                <a:satOff val="0"/>
                <a:lumOff val="0"/>
              </a:schemeClr>
            </a:solidFill>
          </a:ln>
        </c:spPr>
        <c:txPr>
          <a:bodyPr/>
          <a:lstStyle/>
          <a:p>
            <a:pPr>
              <a:defRPr sz="3200" b="1">
                <a:solidFill>
                  <a:schemeClr val="bg1"/>
                </a:solidFill>
              </a:defRPr>
            </a:pPr>
            <a:endParaRPr lang="en-US"/>
          </a:p>
        </c:txPr>
        <c:crossAx val="3646054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32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title>
      <c:tx>
        <c:rich>
          <a:bodyPr/>
          <a:lstStyle/>
          <a:p>
            <a:pPr>
              <a:defRPr sz="3600">
                <a:solidFill>
                  <a:schemeClr val="bg1"/>
                </a:solidFill>
              </a:defRPr>
            </a:pPr>
            <a:r>
              <a:rPr lang="en-US" sz="3600">
                <a:solidFill>
                  <a:schemeClr val="bg1"/>
                </a:solidFill>
              </a:rPr>
              <a:t>Percent Increase in Indirect Measures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21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38</c:v>
                </c:pt>
                <c:pt idx="2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17</c:v>
                </c:pt>
                <c:pt idx="1">
                  <c:v>2</c:v>
                </c:pt>
                <c:pt idx="2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476800"/>
        <c:axId val="36391168"/>
      </c:barChart>
      <c:catAx>
        <c:axId val="384768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2800" b="1">
                <a:solidFill>
                  <a:schemeClr val="bg1"/>
                </a:solidFill>
              </a:defRPr>
            </a:pPr>
            <a:endParaRPr lang="en-US"/>
          </a:p>
        </c:txPr>
        <c:crossAx val="36391168"/>
        <c:crosses val="autoZero"/>
        <c:auto val="1"/>
        <c:lblAlgn val="ctr"/>
        <c:lblOffset val="100"/>
        <c:noMultiLvlLbl val="0"/>
      </c:catAx>
      <c:valAx>
        <c:axId val="36391168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3200">
                    <a:solidFill>
                      <a:schemeClr val="bg1"/>
                    </a:solidFill>
                  </a:defRPr>
                </a:pPr>
                <a:r>
                  <a:rPr lang="en-US" sz="3200">
                    <a:solidFill>
                      <a:schemeClr val="bg1"/>
                    </a:solidFill>
                  </a:rPr>
                  <a:t>Percent Increase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2800" b="1">
                <a:solidFill>
                  <a:schemeClr val="bg1"/>
                </a:solidFill>
              </a:defRPr>
            </a:pPr>
            <a:endParaRPr lang="en-US"/>
          </a:p>
        </c:txPr>
        <c:crossAx val="3847680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36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/>
          <a:lstStyle>
            <a:lvl1pPr algn="l">
              <a:defRPr sz="5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7167" y="0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/>
          <a:lstStyle>
            <a:lvl1pPr algn="r">
              <a:defRPr sz="5800"/>
            </a:lvl1pPr>
          </a:lstStyle>
          <a:p>
            <a:fld id="{1D37C6E1-C826-4C59-B971-9051D773EED1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73688" y="3260725"/>
            <a:ext cx="21715412" cy="1628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3660" tIns="216832" rIns="433660" bIns="2168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120" y="20631150"/>
            <a:ext cx="25968960" cy="19545300"/>
          </a:xfrm>
          <a:prstGeom prst="rect">
            <a:avLst/>
          </a:prstGeom>
        </p:spPr>
        <p:txBody>
          <a:bodyPr vert="horz" lIns="433660" tIns="216832" rIns="433660" bIns="21683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4763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 anchor="b"/>
          <a:lstStyle>
            <a:lvl1pPr algn="l">
              <a:defRPr sz="5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7167" y="41254763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 anchor="b"/>
          <a:lstStyle>
            <a:lvl1pPr algn="r">
              <a:defRPr sz="5800"/>
            </a:lvl1pPr>
          </a:lstStyle>
          <a:p>
            <a:fld id="{92621037-6666-46FF-AB75-E35DC45D6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4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21037-6666-46FF-AB75-E35DC45D6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6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5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8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472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945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41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788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36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683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30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577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472" indent="0">
              <a:buNone/>
              <a:defRPr sz="9600" b="1"/>
            </a:lvl2pPr>
            <a:lvl3pPr marL="4388945" indent="0">
              <a:buNone/>
              <a:defRPr sz="8600" b="1"/>
            </a:lvl3pPr>
            <a:lvl4pPr marL="6583417" indent="0">
              <a:buNone/>
              <a:defRPr sz="7700" b="1"/>
            </a:lvl4pPr>
            <a:lvl5pPr marL="8777888" indent="0">
              <a:buNone/>
              <a:defRPr sz="7700" b="1"/>
            </a:lvl5pPr>
            <a:lvl6pPr marL="10972361" indent="0">
              <a:buNone/>
              <a:defRPr sz="7700" b="1"/>
            </a:lvl6pPr>
            <a:lvl7pPr marL="13166833" indent="0">
              <a:buNone/>
              <a:defRPr sz="7700" b="1"/>
            </a:lvl7pPr>
            <a:lvl8pPr marL="15361306" indent="0">
              <a:buNone/>
              <a:defRPr sz="7700" b="1"/>
            </a:lvl8pPr>
            <a:lvl9pPr marL="17555778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472" indent="0">
              <a:buNone/>
              <a:defRPr sz="9600" b="1"/>
            </a:lvl2pPr>
            <a:lvl3pPr marL="4388945" indent="0">
              <a:buNone/>
              <a:defRPr sz="8600" b="1"/>
            </a:lvl3pPr>
            <a:lvl4pPr marL="6583417" indent="0">
              <a:buNone/>
              <a:defRPr sz="7700" b="1"/>
            </a:lvl4pPr>
            <a:lvl5pPr marL="8777888" indent="0">
              <a:buNone/>
              <a:defRPr sz="7700" b="1"/>
            </a:lvl5pPr>
            <a:lvl6pPr marL="10972361" indent="0">
              <a:buNone/>
              <a:defRPr sz="7700" b="1"/>
            </a:lvl6pPr>
            <a:lvl7pPr marL="13166833" indent="0">
              <a:buNone/>
              <a:defRPr sz="7700" b="1"/>
            </a:lvl7pPr>
            <a:lvl8pPr marL="15361306" indent="0">
              <a:buNone/>
              <a:defRPr sz="7700" b="1"/>
            </a:lvl8pPr>
            <a:lvl9pPr marL="17555778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472" indent="0">
              <a:buNone/>
              <a:defRPr sz="5800"/>
            </a:lvl2pPr>
            <a:lvl3pPr marL="4388945" indent="0">
              <a:buNone/>
              <a:defRPr sz="4800"/>
            </a:lvl3pPr>
            <a:lvl4pPr marL="6583417" indent="0">
              <a:buNone/>
              <a:defRPr sz="4300"/>
            </a:lvl4pPr>
            <a:lvl5pPr marL="8777888" indent="0">
              <a:buNone/>
              <a:defRPr sz="4300"/>
            </a:lvl5pPr>
            <a:lvl6pPr marL="10972361" indent="0">
              <a:buNone/>
              <a:defRPr sz="4300"/>
            </a:lvl6pPr>
            <a:lvl7pPr marL="13166833" indent="0">
              <a:buNone/>
              <a:defRPr sz="4300"/>
            </a:lvl7pPr>
            <a:lvl8pPr marL="15361306" indent="0">
              <a:buNone/>
              <a:defRPr sz="4300"/>
            </a:lvl8pPr>
            <a:lvl9pPr marL="17555778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472" indent="0">
              <a:buNone/>
              <a:defRPr sz="13400"/>
            </a:lvl2pPr>
            <a:lvl3pPr marL="4388945" indent="0">
              <a:buNone/>
              <a:defRPr sz="11500"/>
            </a:lvl3pPr>
            <a:lvl4pPr marL="6583417" indent="0">
              <a:buNone/>
              <a:defRPr sz="9600"/>
            </a:lvl4pPr>
            <a:lvl5pPr marL="8777888" indent="0">
              <a:buNone/>
              <a:defRPr sz="9600"/>
            </a:lvl5pPr>
            <a:lvl6pPr marL="10972361" indent="0">
              <a:buNone/>
              <a:defRPr sz="9600"/>
            </a:lvl6pPr>
            <a:lvl7pPr marL="13166833" indent="0">
              <a:buNone/>
              <a:defRPr sz="9600"/>
            </a:lvl7pPr>
            <a:lvl8pPr marL="15361306" indent="0">
              <a:buNone/>
              <a:defRPr sz="9600"/>
            </a:lvl8pPr>
            <a:lvl9pPr marL="17555778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472" indent="0">
              <a:buNone/>
              <a:defRPr sz="5800"/>
            </a:lvl2pPr>
            <a:lvl3pPr marL="4388945" indent="0">
              <a:buNone/>
              <a:defRPr sz="4800"/>
            </a:lvl3pPr>
            <a:lvl4pPr marL="6583417" indent="0">
              <a:buNone/>
              <a:defRPr sz="4300"/>
            </a:lvl4pPr>
            <a:lvl5pPr marL="8777888" indent="0">
              <a:buNone/>
              <a:defRPr sz="4300"/>
            </a:lvl5pPr>
            <a:lvl6pPr marL="10972361" indent="0">
              <a:buNone/>
              <a:defRPr sz="4300"/>
            </a:lvl6pPr>
            <a:lvl7pPr marL="13166833" indent="0">
              <a:buNone/>
              <a:defRPr sz="4300"/>
            </a:lvl7pPr>
            <a:lvl8pPr marL="15361306" indent="0">
              <a:buNone/>
              <a:defRPr sz="4300"/>
            </a:lvl8pPr>
            <a:lvl9pPr marL="17555778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1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94" tIns="219448" rIns="438894" bIns="2194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894" tIns="219448" rIns="438894" bIns="2194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94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854" indent="-1645854" algn="l" defTabSz="4388945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17" indent="-1371545" algn="l" defTabSz="4388945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80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653" indent="-1097236" algn="l" defTabSz="4388945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125" indent="-1097236" algn="l" defTabSz="4388945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598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070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541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014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72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45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417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88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361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833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306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778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0"/>
            <a:ext cx="37142038" cy="304698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Dark Programming and The </a:t>
            </a:r>
            <a:r>
              <a:rPr lang="en-US" sz="9600" dirty="0" smtClean="0">
                <a:solidFill>
                  <a:schemeClr val="bg1"/>
                </a:solidFill>
              </a:rPr>
              <a:t>Quantifying </a:t>
            </a:r>
            <a:r>
              <a:rPr lang="en-US" sz="9600" dirty="0">
                <a:solidFill>
                  <a:schemeClr val="bg1"/>
                </a:solidFill>
              </a:rPr>
              <a:t>of Rationality and </a:t>
            </a:r>
            <a:r>
              <a:rPr lang="en-US" sz="9600" dirty="0" smtClean="0">
                <a:solidFill>
                  <a:schemeClr val="bg1"/>
                </a:solidFill>
              </a:rPr>
              <a:t>Understanding </a:t>
            </a:r>
            <a:r>
              <a:rPr lang="en-US" sz="9600" dirty="0">
                <a:solidFill>
                  <a:schemeClr val="bg1"/>
                </a:solidFill>
              </a:rPr>
              <a:t>in </a:t>
            </a:r>
            <a:r>
              <a:rPr lang="en-US" sz="9600" dirty="0" smtClean="0">
                <a:solidFill>
                  <a:schemeClr val="bg1"/>
                </a:solidFill>
              </a:rPr>
              <a:t>Software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516" y="15240000"/>
            <a:ext cx="4042884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/>
              <a:t>5.  </a:t>
            </a:r>
            <a:r>
              <a:rPr lang="en-US" sz="6000" b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73" y="12607331"/>
            <a:ext cx="13258800" cy="3416316"/>
          </a:xfrm>
          <a:prstGeom prst="rect">
            <a:avLst/>
          </a:prstGeom>
          <a:noFill/>
        </p:spPr>
        <p:txBody>
          <a:bodyPr wrap="square" lIns="91436" tIns="45718" rIns="91436" bIns="45718" numCol="1" rtlCol="0">
            <a:spAutoFit/>
          </a:bodyPr>
          <a:lstStyle/>
          <a:p>
            <a:pPr marL="342887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Refactoring is provided by manipulating entities within a graph structure representing the content of an entire source code base of an application</a:t>
            </a:r>
          </a:p>
          <a:p>
            <a:pPr marL="342887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These </a:t>
            </a:r>
            <a:r>
              <a:rPr lang="en-US" sz="3600" dirty="0" smtClean="0">
                <a:solidFill>
                  <a:schemeClr val="bg1"/>
                </a:solidFill>
              </a:rPr>
              <a:t>operations implement a defined technique which modifies the structure </a:t>
            </a:r>
            <a:r>
              <a:rPr lang="en-US" sz="3600" dirty="0">
                <a:solidFill>
                  <a:schemeClr val="bg1"/>
                </a:solidFill>
              </a:rPr>
              <a:t>of the software without changing its overall function.</a:t>
            </a:r>
          </a:p>
          <a:p>
            <a:pPr marL="342887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 smtClean="0">
                <a:solidFill>
                  <a:schemeClr val="bg1"/>
                </a:solidFill>
              </a:rPr>
              <a:t>refactoring operations </a:t>
            </a:r>
            <a:r>
              <a:rPr lang="en-US" sz="3600" dirty="0">
                <a:solidFill>
                  <a:schemeClr val="bg1"/>
                </a:solidFill>
              </a:rPr>
              <a:t>used are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4510207"/>
            <a:ext cx="43238030" cy="166198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Objective</a:t>
            </a:r>
            <a:r>
              <a:rPr lang="en-US" sz="5400" dirty="0">
                <a:solidFill>
                  <a:schemeClr val="bg1"/>
                </a:solidFill>
              </a:rPr>
              <a:t>: </a:t>
            </a:r>
            <a:r>
              <a:rPr lang="en-US" sz="4800" dirty="0">
                <a:solidFill>
                  <a:schemeClr val="bg1"/>
                </a:solidFill>
              </a:rPr>
              <a:t>To restructure software in order to increase the understandability, reusability, and maintainability as a means to quantify the rationality of a program. In effect, 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                    unveiling the potentially lost subjective knowledge and processes embedded into the original code by the Software Engineers.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11463927"/>
              </p:ext>
            </p:extLst>
          </p:nvPr>
        </p:nvGraphicFramePr>
        <p:xfrm>
          <a:off x="15532896" y="16201638"/>
          <a:ext cx="13266420" cy="808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4343400"/>
            <a:ext cx="43891200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Chart 115"/>
          <p:cNvGraphicFramePr/>
          <p:nvPr>
            <p:extLst>
              <p:ext uri="{D42A27DB-BD31-4B8C-83A1-F6EECF244321}">
                <p14:modId xmlns:p14="http://schemas.microsoft.com/office/powerpoint/2010/main" val="3081971577"/>
              </p:ext>
            </p:extLst>
          </p:nvPr>
        </p:nvGraphicFramePr>
        <p:xfrm>
          <a:off x="15706367" y="24446184"/>
          <a:ext cx="12860892" cy="7634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4782800" y="6636602"/>
            <a:ext cx="0" cy="2566982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413200" y="6636602"/>
            <a:ext cx="0" cy="2566981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8200" y="11632567"/>
            <a:ext cx="13258800" cy="1015663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2.  Refactoring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1060" y="6602555"/>
            <a:ext cx="13258800" cy="1015663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1.  Introduction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-1"/>
            <a:ext cx="3421380" cy="427672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820" y="-2"/>
            <a:ext cx="3421380" cy="4276725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429000" y="3143071"/>
            <a:ext cx="472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Isaac </a:t>
            </a:r>
            <a:r>
              <a:rPr lang="en-US" sz="3600" dirty="0" err="1" smtClean="0">
                <a:solidFill>
                  <a:schemeClr val="bg1"/>
                </a:solidFill>
              </a:rPr>
              <a:t>Griffifth</a:t>
            </a:r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isaacgriffith@gmail.com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4747200" y="3143071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Stephani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Scheilke</a:t>
            </a:r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stephani.scheilke@gmail.com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43263" y="16001029"/>
            <a:ext cx="1190101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Move Method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Move Field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Pull Up Method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Pull Up </a:t>
            </a:r>
            <a:r>
              <a:rPr lang="en-US" sz="3600" dirty="0" smtClean="0">
                <a:solidFill>
                  <a:schemeClr val="bg1"/>
                </a:solidFill>
              </a:rPr>
              <a:t>Field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Collapse Hierarchy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Push Down Field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Push Down Method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Move Class</a:t>
            </a:r>
            <a:endParaRPr lang="en-US" sz="3600" dirty="0"/>
          </a:p>
        </p:txBody>
      </p:sp>
      <p:grpSp>
        <p:nvGrpSpPr>
          <p:cNvPr id="1067" name="Group 1066"/>
          <p:cNvGrpSpPr/>
          <p:nvPr/>
        </p:nvGrpSpPr>
        <p:grpSpPr>
          <a:xfrm>
            <a:off x="838199" y="18668042"/>
            <a:ext cx="13206073" cy="2591758"/>
            <a:chOff x="838199" y="29718013"/>
            <a:chExt cx="13206073" cy="2591758"/>
          </a:xfrm>
        </p:grpSpPr>
        <p:grpSp>
          <p:nvGrpSpPr>
            <p:cNvPr id="134" name="Group 133"/>
            <p:cNvGrpSpPr/>
            <p:nvPr/>
          </p:nvGrpSpPr>
          <p:grpSpPr>
            <a:xfrm>
              <a:off x="838199" y="29718013"/>
              <a:ext cx="13206073" cy="1950503"/>
              <a:chOff x="1295400" y="24823426"/>
              <a:chExt cx="12496800" cy="1604707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828800" y="24823426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Class A</a:t>
                </a: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295400" y="25673681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M1</a:t>
                </a: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7432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M2</a:t>
                </a:r>
              </a:p>
            </p:txBody>
          </p:sp>
          <p:cxnSp>
            <p:nvCxnSpPr>
              <p:cNvPr id="138" name="Straight Connector 137"/>
              <p:cNvCxnSpPr>
                <a:stCxn id="135" idx="2"/>
                <a:endCxn id="136" idx="0"/>
              </p:cNvCxnSpPr>
              <p:nvPr/>
            </p:nvCxnSpPr>
            <p:spPr>
              <a:xfrm flipH="1">
                <a:off x="1714500" y="25256516"/>
                <a:ext cx="685800" cy="417165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35" idx="2"/>
                <a:endCxn id="137" idx="0"/>
              </p:cNvCxnSpPr>
              <p:nvPr/>
            </p:nvCxnSpPr>
            <p:spPr>
              <a:xfrm>
                <a:off x="2400300" y="25256516"/>
                <a:ext cx="76200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5257800" y="24823426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Class B</a:t>
                </a: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7244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M1</a:t>
                </a: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1722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M2</a:t>
                </a:r>
              </a:p>
            </p:txBody>
          </p:sp>
          <p:cxnSp>
            <p:nvCxnSpPr>
              <p:cNvPr id="143" name="Straight Connector 142"/>
              <p:cNvCxnSpPr>
                <a:stCxn id="140" idx="2"/>
                <a:endCxn id="141" idx="0"/>
              </p:cNvCxnSpPr>
              <p:nvPr/>
            </p:nvCxnSpPr>
            <p:spPr>
              <a:xfrm flipH="1">
                <a:off x="5143500" y="25256516"/>
                <a:ext cx="68580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0" idx="2"/>
                <a:endCxn id="142" idx="0"/>
              </p:cNvCxnSpPr>
              <p:nvPr/>
            </p:nvCxnSpPr>
            <p:spPr>
              <a:xfrm>
                <a:off x="5829300" y="25256516"/>
                <a:ext cx="76200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37" idx="7"/>
                <a:endCxn id="140" idx="1"/>
              </p:cNvCxnSpPr>
              <p:nvPr/>
            </p:nvCxnSpPr>
            <p:spPr>
              <a:xfrm flipV="1">
                <a:off x="3458648" y="25039971"/>
                <a:ext cx="1799152" cy="711826"/>
              </a:xfrm>
              <a:prstGeom prst="straightConnector1">
                <a:avLst/>
              </a:prstGeom>
              <a:ln w="57150">
                <a:solidFill>
                  <a:schemeClr val="tx2">
                    <a:lumMod val="40000"/>
                    <a:lumOff val="60000"/>
                  </a:schemeClr>
                </a:solidFill>
                <a:prstDash val="sysDot"/>
                <a:tailEnd type="stealth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 rot="20179482">
                <a:off x="3207279" y="25012893"/>
                <a:ext cx="20210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Move from A to B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8382000" y="24835482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Class A</a:t>
                </a: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848600" y="25685737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M1</a:t>
                </a: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9296400" y="25685738"/>
                <a:ext cx="838200" cy="533400"/>
              </a:xfrm>
              <a:prstGeom prst="ellipse">
                <a:avLst/>
              </a:prstGeom>
              <a:ln>
                <a:solidFill>
                  <a:srgbClr val="B2C1DA"/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M2</a:t>
                </a:r>
              </a:p>
            </p:txBody>
          </p:sp>
          <p:cxnSp>
            <p:nvCxnSpPr>
              <p:cNvPr id="150" name="Straight Connector 149"/>
              <p:cNvCxnSpPr>
                <a:stCxn id="147" idx="2"/>
                <a:endCxn id="148" idx="0"/>
              </p:cNvCxnSpPr>
              <p:nvPr/>
            </p:nvCxnSpPr>
            <p:spPr>
              <a:xfrm flipH="1">
                <a:off x="8267700" y="25268572"/>
                <a:ext cx="685800" cy="417165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7" idx="2"/>
                <a:endCxn id="149" idx="0"/>
              </p:cNvCxnSpPr>
              <p:nvPr/>
            </p:nvCxnSpPr>
            <p:spPr>
              <a:xfrm>
                <a:off x="8953500" y="25268572"/>
                <a:ext cx="762000" cy="417166"/>
              </a:xfrm>
              <a:prstGeom prst="line">
                <a:avLst/>
              </a:prstGeom>
              <a:ln w="57150">
                <a:solidFill>
                  <a:schemeClr val="tx2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52" name="Rectangle 151"/>
              <p:cNvSpPr/>
              <p:nvPr/>
            </p:nvSpPr>
            <p:spPr>
              <a:xfrm>
                <a:off x="11811000" y="24835482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Class B</a:t>
                </a: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09728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M1</a:t>
                </a: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19634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M2</a:t>
                </a:r>
              </a:p>
            </p:txBody>
          </p:sp>
          <p:cxnSp>
            <p:nvCxnSpPr>
              <p:cNvPr id="155" name="Straight Connector 154"/>
              <p:cNvCxnSpPr>
                <a:stCxn id="152" idx="2"/>
                <a:endCxn id="153" idx="0"/>
              </p:cNvCxnSpPr>
              <p:nvPr/>
            </p:nvCxnSpPr>
            <p:spPr>
              <a:xfrm flipH="1">
                <a:off x="11391900" y="25268572"/>
                <a:ext cx="99060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52" idx="2"/>
                <a:endCxn id="154" idx="0"/>
              </p:cNvCxnSpPr>
              <p:nvPr/>
            </p:nvCxnSpPr>
            <p:spPr>
              <a:xfrm>
                <a:off x="12382500" y="25268572"/>
                <a:ext cx="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129540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M3</a:t>
                </a:r>
              </a:p>
            </p:txBody>
          </p:sp>
          <p:cxnSp>
            <p:nvCxnSpPr>
              <p:cNvPr id="158" name="Straight Connector 157"/>
              <p:cNvCxnSpPr>
                <a:stCxn id="152" idx="2"/>
                <a:endCxn id="157" idx="0"/>
              </p:cNvCxnSpPr>
              <p:nvPr/>
            </p:nvCxnSpPr>
            <p:spPr>
              <a:xfrm>
                <a:off x="12382500" y="25268572"/>
                <a:ext cx="99060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Arc 158"/>
              <p:cNvSpPr/>
              <p:nvPr/>
            </p:nvSpPr>
            <p:spPr>
              <a:xfrm rot="5400000">
                <a:off x="11318455" y="24373490"/>
                <a:ext cx="413586" cy="3695699"/>
              </a:xfrm>
              <a:prstGeom prst="arc">
                <a:avLst>
                  <a:gd name="adj1" fmla="val 16200000"/>
                  <a:gd name="adj2" fmla="val 5488515"/>
                </a:avLst>
              </a:prstGeom>
              <a:ln w="57150">
                <a:solidFill>
                  <a:schemeClr val="tx2">
                    <a:lumMod val="40000"/>
                    <a:lumOff val="60000"/>
                  </a:schemeClr>
                </a:solidFill>
                <a:prstDash val="sysDot"/>
                <a:headEnd type="stealth" w="lg" len="lg"/>
                <a:tailEnd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Striped Right Arrow 159"/>
              <p:cNvSpPr/>
              <p:nvPr/>
            </p:nvSpPr>
            <p:spPr>
              <a:xfrm>
                <a:off x="6946392" y="24847541"/>
                <a:ext cx="978408" cy="484632"/>
              </a:xfrm>
              <a:prstGeom prst="striped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6" name="TextBox 1065"/>
            <p:cNvSpPr txBox="1"/>
            <p:nvPr/>
          </p:nvSpPr>
          <p:spPr>
            <a:xfrm>
              <a:off x="3052916" y="31724996"/>
              <a:ext cx="80119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Figure X  Example Refactoring Graph Operation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785474" y="21463341"/>
            <a:ext cx="13334386" cy="1015659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3.  Metrics </a:t>
            </a:r>
            <a:r>
              <a:rPr lang="en-US" sz="6000" b="1" dirty="0">
                <a:solidFill>
                  <a:schemeClr val="bg1"/>
                </a:solidFill>
              </a:rPr>
              <a:t>and Measures</a:t>
            </a:r>
          </a:p>
        </p:txBody>
      </p:sp>
      <p:grpSp>
        <p:nvGrpSpPr>
          <p:cNvPr id="225" name="Group 224"/>
          <p:cNvGrpSpPr/>
          <p:nvPr/>
        </p:nvGrpSpPr>
        <p:grpSpPr>
          <a:xfrm>
            <a:off x="1219200" y="22661950"/>
            <a:ext cx="12900660" cy="9342050"/>
            <a:chOff x="1219200" y="13563600"/>
            <a:chExt cx="12900660" cy="9342050"/>
          </a:xfrm>
        </p:grpSpPr>
        <p:sp>
          <p:nvSpPr>
            <p:cNvPr id="226" name="Oval 225"/>
            <p:cNvSpPr/>
            <p:nvPr/>
          </p:nvSpPr>
          <p:spPr>
            <a:xfrm>
              <a:off x="1219201" y="20497800"/>
              <a:ext cx="1522244" cy="1522514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27" name="Group 226"/>
            <p:cNvGrpSpPr/>
            <p:nvPr/>
          </p:nvGrpSpPr>
          <p:grpSpPr>
            <a:xfrm>
              <a:off x="1219200" y="13563600"/>
              <a:ext cx="12900660" cy="9342050"/>
              <a:chOff x="1219200" y="13563600"/>
              <a:chExt cx="12900660" cy="9342050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1219201" y="15849600"/>
                <a:ext cx="1522244" cy="1522514"/>
              </a:xfrm>
              <a:prstGeom prst="ellipse">
                <a:avLst/>
              </a:prstGeom>
              <a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1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dk2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9" name="Oval 228"/>
              <p:cNvSpPr/>
              <p:nvPr/>
            </p:nvSpPr>
            <p:spPr>
              <a:xfrm>
                <a:off x="1874889" y="17455707"/>
                <a:ext cx="213734" cy="213734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30" name="Oval 229"/>
              <p:cNvSpPr/>
              <p:nvPr/>
            </p:nvSpPr>
            <p:spPr>
              <a:xfrm>
                <a:off x="1874889" y="17755890"/>
                <a:ext cx="213734" cy="213734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grpSp>
            <p:nvGrpSpPr>
              <p:cNvPr id="231" name="Group 230"/>
              <p:cNvGrpSpPr/>
              <p:nvPr/>
            </p:nvGrpSpPr>
            <p:grpSpPr>
              <a:xfrm>
                <a:off x="1219200" y="13563600"/>
                <a:ext cx="12900660" cy="9342050"/>
                <a:chOff x="1219200" y="13563600"/>
                <a:chExt cx="12900660" cy="9342050"/>
              </a:xfrm>
            </p:grpSpPr>
            <p:sp>
              <p:nvSpPr>
                <p:cNvPr id="232" name="Freeform 231"/>
                <p:cNvSpPr/>
                <p:nvPr/>
              </p:nvSpPr>
              <p:spPr>
                <a:xfrm>
                  <a:off x="7425788" y="14233796"/>
                  <a:ext cx="6694072" cy="1894560"/>
                </a:xfrm>
                <a:custGeom>
                  <a:avLst/>
                  <a:gdLst>
                    <a:gd name="connsiteX0" fmla="*/ 0 w 3286230"/>
                    <a:gd name="connsiteY0" fmla="*/ 205823 h 1234912"/>
                    <a:gd name="connsiteX1" fmla="*/ 205823 w 3286230"/>
                    <a:gd name="connsiteY1" fmla="*/ 0 h 1234912"/>
                    <a:gd name="connsiteX2" fmla="*/ 3080407 w 3286230"/>
                    <a:gd name="connsiteY2" fmla="*/ 0 h 1234912"/>
                    <a:gd name="connsiteX3" fmla="*/ 3286230 w 3286230"/>
                    <a:gd name="connsiteY3" fmla="*/ 205823 h 1234912"/>
                    <a:gd name="connsiteX4" fmla="*/ 3286230 w 3286230"/>
                    <a:gd name="connsiteY4" fmla="*/ 1029089 h 1234912"/>
                    <a:gd name="connsiteX5" fmla="*/ 3080407 w 3286230"/>
                    <a:gd name="connsiteY5" fmla="*/ 1234912 h 1234912"/>
                    <a:gd name="connsiteX6" fmla="*/ 205823 w 3286230"/>
                    <a:gd name="connsiteY6" fmla="*/ 1234912 h 1234912"/>
                    <a:gd name="connsiteX7" fmla="*/ 0 w 3286230"/>
                    <a:gd name="connsiteY7" fmla="*/ 1029089 h 1234912"/>
                    <a:gd name="connsiteX8" fmla="*/ 0 w 3286230"/>
                    <a:gd name="connsiteY8" fmla="*/ 205823 h 123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86230" h="1234912">
                      <a:moveTo>
                        <a:pt x="0" y="205823"/>
                      </a:moveTo>
                      <a:cubicBezTo>
                        <a:pt x="0" y="92150"/>
                        <a:pt x="92150" y="0"/>
                        <a:pt x="205823" y="0"/>
                      </a:cubicBezTo>
                      <a:lnTo>
                        <a:pt x="3080407" y="0"/>
                      </a:lnTo>
                      <a:cubicBezTo>
                        <a:pt x="3194080" y="0"/>
                        <a:pt x="3286230" y="92150"/>
                        <a:pt x="3286230" y="205823"/>
                      </a:cubicBezTo>
                      <a:lnTo>
                        <a:pt x="3286230" y="1029089"/>
                      </a:lnTo>
                      <a:cubicBezTo>
                        <a:pt x="3286230" y="1142762"/>
                        <a:pt x="3194080" y="1234912"/>
                        <a:pt x="3080407" y="1234912"/>
                      </a:cubicBezTo>
                      <a:lnTo>
                        <a:pt x="205823" y="1234912"/>
                      </a:lnTo>
                      <a:cubicBezTo>
                        <a:pt x="92150" y="1234912"/>
                        <a:pt x="0" y="1142762"/>
                        <a:pt x="0" y="1029089"/>
                      </a:cubicBezTo>
                      <a:lnTo>
                        <a:pt x="0" y="205823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182880" tIns="182203" rIns="182203" bIns="182203" numCol="1" spcCol="1270" anchor="ctr" anchorCtr="0">
                  <a:noAutofit/>
                </a:bodyPr>
                <a:lstStyle/>
                <a:p>
                  <a:pPr algn="ctr" defTabSz="1422343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200" dirty="0"/>
                </a:p>
              </p:txBody>
            </p:sp>
            <p:grpSp>
              <p:nvGrpSpPr>
                <p:cNvPr id="233" name="Group 232"/>
                <p:cNvGrpSpPr/>
                <p:nvPr/>
              </p:nvGrpSpPr>
              <p:grpSpPr>
                <a:xfrm>
                  <a:off x="1219200" y="13884114"/>
                  <a:ext cx="4739625" cy="8760654"/>
                  <a:chOff x="1219200" y="13884113"/>
                  <a:chExt cx="4739625" cy="876065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220633" y="14782799"/>
                    <a:ext cx="4738192" cy="7861968"/>
                    <a:chOff x="1220633" y="14782799"/>
                    <a:chExt cx="4738192" cy="7861968"/>
                  </a:xfrm>
                </p:grpSpPr>
                <p:sp>
                  <p:nvSpPr>
                    <p:cNvPr id="248" name="Oval 247"/>
                    <p:cNvSpPr/>
                    <p:nvPr/>
                  </p:nvSpPr>
                  <p:spPr>
                    <a:xfrm>
                      <a:off x="1874888" y="19583400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49" name="Oval 248"/>
                    <p:cNvSpPr/>
                    <p:nvPr/>
                  </p:nvSpPr>
                  <p:spPr>
                    <a:xfrm>
                      <a:off x="1874888" y="19883583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0" name="Oval 249"/>
                    <p:cNvSpPr/>
                    <p:nvPr/>
                  </p:nvSpPr>
                  <p:spPr>
                    <a:xfrm>
                      <a:off x="1873455" y="20210000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1" name="Oval 250"/>
                    <p:cNvSpPr/>
                    <p:nvPr/>
                  </p:nvSpPr>
                  <p:spPr>
                    <a:xfrm>
                      <a:off x="1295400" y="15159756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2" name="Oval 251"/>
                    <p:cNvSpPr/>
                    <p:nvPr/>
                  </p:nvSpPr>
                  <p:spPr>
                    <a:xfrm>
                      <a:off x="1590934" y="14971277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>
                      <a:off x="1887788" y="14782799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4" name="Oval 253"/>
                    <p:cNvSpPr/>
                    <p:nvPr/>
                  </p:nvSpPr>
                  <p:spPr>
                    <a:xfrm>
                      <a:off x="2184642" y="14971277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5" name="Oval 254"/>
                    <p:cNvSpPr/>
                    <p:nvPr/>
                  </p:nvSpPr>
                  <p:spPr>
                    <a:xfrm>
                      <a:off x="2481496" y="15159756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6" name="Oval 255"/>
                    <p:cNvSpPr/>
                    <p:nvPr/>
                  </p:nvSpPr>
                  <p:spPr>
                    <a:xfrm>
                      <a:off x="1887788" y="15180112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7" name="Oval 256"/>
                    <p:cNvSpPr/>
                    <p:nvPr/>
                  </p:nvSpPr>
                  <p:spPr>
                    <a:xfrm>
                      <a:off x="1887788" y="15578179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8" name="Freeform 257"/>
                    <p:cNvSpPr/>
                    <p:nvPr/>
                  </p:nvSpPr>
                  <p:spPr>
                    <a:xfrm>
                      <a:off x="2143263" y="21409855"/>
                      <a:ext cx="3815561" cy="1234912"/>
                    </a:xfrm>
                    <a:custGeom>
                      <a:avLst/>
                      <a:gdLst>
                        <a:gd name="connsiteX0" fmla="*/ 0 w 4605853"/>
                        <a:gd name="connsiteY0" fmla="*/ 205823 h 1234912"/>
                        <a:gd name="connsiteX1" fmla="*/ 205823 w 4605853"/>
                        <a:gd name="connsiteY1" fmla="*/ 0 h 1234912"/>
                        <a:gd name="connsiteX2" fmla="*/ 4400030 w 4605853"/>
                        <a:gd name="connsiteY2" fmla="*/ 0 h 1234912"/>
                        <a:gd name="connsiteX3" fmla="*/ 4605853 w 4605853"/>
                        <a:gd name="connsiteY3" fmla="*/ 205823 h 1234912"/>
                        <a:gd name="connsiteX4" fmla="*/ 4605853 w 4605853"/>
                        <a:gd name="connsiteY4" fmla="*/ 1029089 h 1234912"/>
                        <a:gd name="connsiteX5" fmla="*/ 4400030 w 4605853"/>
                        <a:gd name="connsiteY5" fmla="*/ 1234912 h 1234912"/>
                        <a:gd name="connsiteX6" fmla="*/ 205823 w 4605853"/>
                        <a:gd name="connsiteY6" fmla="*/ 1234912 h 1234912"/>
                        <a:gd name="connsiteX7" fmla="*/ 0 w 4605853"/>
                        <a:gd name="connsiteY7" fmla="*/ 1029089 h 1234912"/>
                        <a:gd name="connsiteX8" fmla="*/ 0 w 4605853"/>
                        <a:gd name="connsiteY8" fmla="*/ 205823 h 1234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605853" h="1234912">
                          <a:moveTo>
                            <a:pt x="0" y="205823"/>
                          </a:moveTo>
                          <a:cubicBezTo>
                            <a:pt x="0" y="92150"/>
                            <a:pt x="92150" y="0"/>
                            <a:pt x="205823" y="0"/>
                          </a:cubicBezTo>
                          <a:lnTo>
                            <a:pt x="4400030" y="0"/>
                          </a:lnTo>
                          <a:cubicBezTo>
                            <a:pt x="4513703" y="0"/>
                            <a:pt x="4605853" y="92150"/>
                            <a:pt x="4605853" y="205823"/>
                          </a:cubicBezTo>
                          <a:lnTo>
                            <a:pt x="4605853" y="1029089"/>
                          </a:lnTo>
                          <a:cubicBezTo>
                            <a:pt x="4605853" y="1142762"/>
                            <a:pt x="4513703" y="1234912"/>
                            <a:pt x="4400030" y="1234912"/>
                          </a:cubicBezTo>
                          <a:lnTo>
                            <a:pt x="205823" y="1234912"/>
                          </a:lnTo>
                          <a:cubicBezTo>
                            <a:pt x="92150" y="1234912"/>
                            <a:pt x="0" y="1142762"/>
                            <a:pt x="0" y="1029089"/>
                          </a:cubicBezTo>
                          <a:lnTo>
                            <a:pt x="0" y="205823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scene3d>
                      <a:camera prst="orthographicFront"/>
                      <a:lightRig rig="flat" dir="t"/>
                    </a:scene3d>
                    <a:sp3d prstMaterial="dkEdge">
                      <a:bevelT w="8200" h="38100"/>
                    </a:sp3d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82880" tIns="182203" rIns="182203" bIns="182203" numCol="1" spcCol="1270" anchor="ctr" anchorCtr="0">
                      <a:noAutofit/>
                    </a:bodyPr>
                    <a:lstStyle/>
                    <a:p>
                      <a:pPr algn="ctr" defTabSz="1422343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dirty="0"/>
                        <a:t>Understandability</a:t>
                      </a:r>
                      <a:endParaRPr lang="en-US" sz="2000" dirty="0"/>
                    </a:p>
                  </p:txBody>
                </p:sp>
                <p:sp>
                  <p:nvSpPr>
                    <p:cNvPr id="259" name="Freeform 258"/>
                    <p:cNvSpPr/>
                    <p:nvPr/>
                  </p:nvSpPr>
                  <p:spPr>
                    <a:xfrm>
                      <a:off x="2143262" y="18862405"/>
                      <a:ext cx="3815561" cy="1234912"/>
                    </a:xfrm>
                    <a:custGeom>
                      <a:avLst/>
                      <a:gdLst>
                        <a:gd name="connsiteX0" fmla="*/ 0 w 2709715"/>
                        <a:gd name="connsiteY0" fmla="*/ 205823 h 1234912"/>
                        <a:gd name="connsiteX1" fmla="*/ 205823 w 2709715"/>
                        <a:gd name="connsiteY1" fmla="*/ 0 h 1234912"/>
                        <a:gd name="connsiteX2" fmla="*/ 2503892 w 2709715"/>
                        <a:gd name="connsiteY2" fmla="*/ 0 h 1234912"/>
                        <a:gd name="connsiteX3" fmla="*/ 2709715 w 2709715"/>
                        <a:gd name="connsiteY3" fmla="*/ 205823 h 1234912"/>
                        <a:gd name="connsiteX4" fmla="*/ 2709715 w 2709715"/>
                        <a:gd name="connsiteY4" fmla="*/ 1029089 h 1234912"/>
                        <a:gd name="connsiteX5" fmla="*/ 2503892 w 2709715"/>
                        <a:gd name="connsiteY5" fmla="*/ 1234912 h 1234912"/>
                        <a:gd name="connsiteX6" fmla="*/ 205823 w 2709715"/>
                        <a:gd name="connsiteY6" fmla="*/ 1234912 h 1234912"/>
                        <a:gd name="connsiteX7" fmla="*/ 0 w 2709715"/>
                        <a:gd name="connsiteY7" fmla="*/ 1029089 h 1234912"/>
                        <a:gd name="connsiteX8" fmla="*/ 0 w 2709715"/>
                        <a:gd name="connsiteY8" fmla="*/ 205823 h 1234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709715" h="1234912">
                          <a:moveTo>
                            <a:pt x="0" y="205823"/>
                          </a:moveTo>
                          <a:cubicBezTo>
                            <a:pt x="0" y="92150"/>
                            <a:pt x="92150" y="0"/>
                            <a:pt x="205823" y="0"/>
                          </a:cubicBezTo>
                          <a:lnTo>
                            <a:pt x="2503892" y="0"/>
                          </a:lnTo>
                          <a:cubicBezTo>
                            <a:pt x="2617565" y="0"/>
                            <a:pt x="2709715" y="92150"/>
                            <a:pt x="2709715" y="205823"/>
                          </a:cubicBezTo>
                          <a:lnTo>
                            <a:pt x="2709715" y="1029089"/>
                          </a:lnTo>
                          <a:cubicBezTo>
                            <a:pt x="2709715" y="1142762"/>
                            <a:pt x="2617565" y="1234912"/>
                            <a:pt x="2503892" y="1234912"/>
                          </a:cubicBezTo>
                          <a:lnTo>
                            <a:pt x="205823" y="1234912"/>
                          </a:lnTo>
                          <a:cubicBezTo>
                            <a:pt x="92150" y="1234912"/>
                            <a:pt x="0" y="1142762"/>
                            <a:pt x="0" y="1029089"/>
                          </a:cubicBezTo>
                          <a:lnTo>
                            <a:pt x="0" y="205823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scene3d>
                      <a:camera prst="orthographicFront"/>
                      <a:lightRig rig="flat" dir="t"/>
                    </a:scene3d>
                    <a:sp3d prstMaterial="dkEdge">
                      <a:bevelT w="8200" h="38100"/>
                    </a:sp3d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82880" tIns="182203" rIns="182203" bIns="182203" numCol="1" spcCol="1270" anchor="ctr" anchorCtr="0">
                      <a:noAutofit/>
                    </a:bodyPr>
                    <a:lstStyle/>
                    <a:p>
                      <a:pPr algn="ctr" defTabSz="1422343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200" dirty="0"/>
                        <a:t>Reusability</a:t>
                      </a:r>
                      <a:endParaRPr lang="en-US" sz="2000" dirty="0"/>
                    </a:p>
                  </p:txBody>
                </p:sp>
                <p:sp>
                  <p:nvSpPr>
                    <p:cNvPr id="260" name="Oval 259"/>
                    <p:cNvSpPr/>
                    <p:nvPr/>
                  </p:nvSpPr>
                  <p:spPr>
                    <a:xfrm>
                      <a:off x="1220633" y="17983200"/>
                      <a:ext cx="1522244" cy="1522514"/>
                    </a:xfrm>
                    <a:prstGeom prst="ellipse">
                      <a:avLst/>
                    </a:prstGeom>
                    <a:blipFill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style>
                    <a:lnRef idx="1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rgbClr r="0" g="0" b="0"/>
                    </a:fillRef>
                    <a:effectRef idx="1">
                      <a:schemeClr val="dk2">
                        <a:tint val="5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61" name="Freeform 260"/>
                    <p:cNvSpPr/>
                    <p:nvPr/>
                  </p:nvSpPr>
                  <p:spPr>
                    <a:xfrm>
                      <a:off x="2143263" y="16748288"/>
                      <a:ext cx="3815562" cy="1234912"/>
                    </a:xfrm>
                    <a:custGeom>
                      <a:avLst/>
                      <a:gdLst>
                        <a:gd name="connsiteX0" fmla="*/ 0 w 3286230"/>
                        <a:gd name="connsiteY0" fmla="*/ 205823 h 1234912"/>
                        <a:gd name="connsiteX1" fmla="*/ 205823 w 3286230"/>
                        <a:gd name="connsiteY1" fmla="*/ 0 h 1234912"/>
                        <a:gd name="connsiteX2" fmla="*/ 3080407 w 3286230"/>
                        <a:gd name="connsiteY2" fmla="*/ 0 h 1234912"/>
                        <a:gd name="connsiteX3" fmla="*/ 3286230 w 3286230"/>
                        <a:gd name="connsiteY3" fmla="*/ 205823 h 1234912"/>
                        <a:gd name="connsiteX4" fmla="*/ 3286230 w 3286230"/>
                        <a:gd name="connsiteY4" fmla="*/ 1029089 h 1234912"/>
                        <a:gd name="connsiteX5" fmla="*/ 3080407 w 3286230"/>
                        <a:gd name="connsiteY5" fmla="*/ 1234912 h 1234912"/>
                        <a:gd name="connsiteX6" fmla="*/ 205823 w 3286230"/>
                        <a:gd name="connsiteY6" fmla="*/ 1234912 h 1234912"/>
                        <a:gd name="connsiteX7" fmla="*/ 0 w 3286230"/>
                        <a:gd name="connsiteY7" fmla="*/ 1029089 h 1234912"/>
                        <a:gd name="connsiteX8" fmla="*/ 0 w 3286230"/>
                        <a:gd name="connsiteY8" fmla="*/ 205823 h 1234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286230" h="1234912">
                          <a:moveTo>
                            <a:pt x="0" y="205823"/>
                          </a:moveTo>
                          <a:cubicBezTo>
                            <a:pt x="0" y="92150"/>
                            <a:pt x="92150" y="0"/>
                            <a:pt x="205823" y="0"/>
                          </a:cubicBezTo>
                          <a:lnTo>
                            <a:pt x="3080407" y="0"/>
                          </a:lnTo>
                          <a:cubicBezTo>
                            <a:pt x="3194080" y="0"/>
                            <a:pt x="3286230" y="92150"/>
                            <a:pt x="3286230" y="205823"/>
                          </a:cubicBezTo>
                          <a:lnTo>
                            <a:pt x="3286230" y="1029089"/>
                          </a:lnTo>
                          <a:cubicBezTo>
                            <a:pt x="3286230" y="1142762"/>
                            <a:pt x="3194080" y="1234912"/>
                            <a:pt x="3080407" y="1234912"/>
                          </a:cubicBezTo>
                          <a:lnTo>
                            <a:pt x="205823" y="1234912"/>
                          </a:lnTo>
                          <a:cubicBezTo>
                            <a:pt x="92150" y="1234912"/>
                            <a:pt x="0" y="1142762"/>
                            <a:pt x="0" y="1029089"/>
                          </a:cubicBezTo>
                          <a:lnTo>
                            <a:pt x="0" y="205823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scene3d>
                      <a:camera prst="orthographicFront"/>
                      <a:lightRig rig="flat" dir="t"/>
                    </a:scene3d>
                    <a:sp3d prstMaterial="dkEdge">
                      <a:bevelT w="8200" h="38100"/>
                    </a:sp3d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82880" tIns="182203" rIns="182203" bIns="182203" numCol="1" spcCol="1270" anchor="ctr" anchorCtr="0">
                      <a:noAutofit/>
                    </a:bodyPr>
                    <a:lstStyle/>
                    <a:p>
                      <a:pPr algn="ctr" defTabSz="1422343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200" dirty="0"/>
                        <a:t>Maintainability</a:t>
                      </a:r>
                    </a:p>
                  </p:txBody>
                </p:sp>
              </p:grpSp>
              <p:sp>
                <p:nvSpPr>
                  <p:cNvPr id="247" name="Freeform 246"/>
                  <p:cNvSpPr/>
                  <p:nvPr/>
                </p:nvSpPr>
                <p:spPr>
                  <a:xfrm>
                    <a:off x="1219200" y="13884113"/>
                    <a:ext cx="4028970" cy="746286"/>
                  </a:xfrm>
                  <a:custGeom>
                    <a:avLst/>
                    <a:gdLst>
                      <a:gd name="connsiteX0" fmla="*/ 0 w 3286230"/>
                      <a:gd name="connsiteY0" fmla="*/ 205823 h 1234912"/>
                      <a:gd name="connsiteX1" fmla="*/ 205823 w 3286230"/>
                      <a:gd name="connsiteY1" fmla="*/ 0 h 1234912"/>
                      <a:gd name="connsiteX2" fmla="*/ 3080407 w 3286230"/>
                      <a:gd name="connsiteY2" fmla="*/ 0 h 1234912"/>
                      <a:gd name="connsiteX3" fmla="*/ 3286230 w 3286230"/>
                      <a:gd name="connsiteY3" fmla="*/ 205823 h 1234912"/>
                      <a:gd name="connsiteX4" fmla="*/ 3286230 w 3286230"/>
                      <a:gd name="connsiteY4" fmla="*/ 1029089 h 1234912"/>
                      <a:gd name="connsiteX5" fmla="*/ 3080407 w 3286230"/>
                      <a:gd name="connsiteY5" fmla="*/ 1234912 h 1234912"/>
                      <a:gd name="connsiteX6" fmla="*/ 205823 w 3286230"/>
                      <a:gd name="connsiteY6" fmla="*/ 1234912 h 1234912"/>
                      <a:gd name="connsiteX7" fmla="*/ 0 w 3286230"/>
                      <a:gd name="connsiteY7" fmla="*/ 1029089 h 1234912"/>
                      <a:gd name="connsiteX8" fmla="*/ 0 w 3286230"/>
                      <a:gd name="connsiteY8" fmla="*/ 205823 h 1234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86230" h="1234912">
                        <a:moveTo>
                          <a:pt x="0" y="205823"/>
                        </a:moveTo>
                        <a:cubicBezTo>
                          <a:pt x="0" y="92150"/>
                          <a:pt x="92150" y="0"/>
                          <a:pt x="205823" y="0"/>
                        </a:cubicBezTo>
                        <a:lnTo>
                          <a:pt x="3080407" y="0"/>
                        </a:lnTo>
                        <a:cubicBezTo>
                          <a:pt x="3194080" y="0"/>
                          <a:pt x="3286230" y="92150"/>
                          <a:pt x="3286230" y="205823"/>
                        </a:cubicBezTo>
                        <a:lnTo>
                          <a:pt x="3286230" y="1029089"/>
                        </a:lnTo>
                        <a:cubicBezTo>
                          <a:pt x="3286230" y="1142762"/>
                          <a:pt x="3194080" y="1234912"/>
                          <a:pt x="3080407" y="1234912"/>
                        </a:cubicBezTo>
                        <a:lnTo>
                          <a:pt x="205823" y="1234912"/>
                        </a:lnTo>
                        <a:cubicBezTo>
                          <a:pt x="92150" y="1234912"/>
                          <a:pt x="0" y="1142762"/>
                          <a:pt x="0" y="1029089"/>
                        </a:cubicBezTo>
                        <a:lnTo>
                          <a:pt x="0" y="205823"/>
                        </a:lnTo>
                        <a:close/>
                      </a:path>
                    </a:pathLst>
                  </a:custGeom>
                  <a:ln>
                    <a:noFill/>
                  </a:ln>
                  <a:scene3d>
                    <a:camera prst="orthographicFront"/>
                    <a:lightRig rig="flat" dir="t"/>
                  </a:scene3d>
                  <a:sp3d prstMaterial="dkEdge">
                    <a:bevelT w="8200" h="38100"/>
                  </a:sp3d>
                </p:spPr>
                <p:style>
                  <a:lnRef idx="0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  <p:txBody>
                  <a:bodyPr spcFirstLastPara="0" vert="horz" wrap="square" lIns="182880" tIns="182203" rIns="182203" bIns="182203" numCol="1" spcCol="1270" anchor="ctr" anchorCtr="0">
                    <a:noAutofit/>
                  </a:bodyPr>
                  <a:lstStyle/>
                  <a:p>
                    <a:pPr algn="ctr" defTabSz="1422343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200" dirty="0"/>
                      <a:t>Program Rationality</a:t>
                    </a: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 rot="5400000">
                  <a:off x="5367242" y="13758958"/>
                  <a:ext cx="1399830" cy="1009114"/>
                  <a:chOff x="5610570" y="14935200"/>
                  <a:chExt cx="1399830" cy="1009114"/>
                </a:xfrm>
              </p:grpSpPr>
              <p:sp>
                <p:nvSpPr>
                  <p:cNvPr id="239" name="Oval 238"/>
                  <p:cNvSpPr/>
                  <p:nvPr/>
                </p:nvSpPr>
                <p:spPr>
                  <a:xfrm>
                    <a:off x="5610570" y="15312157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5906104" y="15123678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6202958" y="14935200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2" name="Oval 241"/>
                  <p:cNvSpPr/>
                  <p:nvPr/>
                </p:nvSpPr>
                <p:spPr>
                  <a:xfrm>
                    <a:off x="6499812" y="15123678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6796666" y="15312157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4" name="Oval 243"/>
                  <p:cNvSpPr/>
                  <p:nvPr/>
                </p:nvSpPr>
                <p:spPr>
                  <a:xfrm>
                    <a:off x="6202958" y="15332513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5" name="Oval 244"/>
                  <p:cNvSpPr/>
                  <p:nvPr/>
                </p:nvSpPr>
                <p:spPr>
                  <a:xfrm>
                    <a:off x="6202958" y="15730580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</p:grpSp>
            <p:sp>
              <p:nvSpPr>
                <p:cNvPr id="235" name="Freeform 234"/>
                <p:cNvSpPr/>
                <p:nvPr/>
              </p:nvSpPr>
              <p:spPr>
                <a:xfrm>
                  <a:off x="6846011" y="13884114"/>
                  <a:ext cx="4028970" cy="746286"/>
                </a:xfrm>
                <a:custGeom>
                  <a:avLst/>
                  <a:gdLst>
                    <a:gd name="connsiteX0" fmla="*/ 0 w 3286230"/>
                    <a:gd name="connsiteY0" fmla="*/ 205823 h 1234912"/>
                    <a:gd name="connsiteX1" fmla="*/ 205823 w 3286230"/>
                    <a:gd name="connsiteY1" fmla="*/ 0 h 1234912"/>
                    <a:gd name="connsiteX2" fmla="*/ 3080407 w 3286230"/>
                    <a:gd name="connsiteY2" fmla="*/ 0 h 1234912"/>
                    <a:gd name="connsiteX3" fmla="*/ 3286230 w 3286230"/>
                    <a:gd name="connsiteY3" fmla="*/ 205823 h 1234912"/>
                    <a:gd name="connsiteX4" fmla="*/ 3286230 w 3286230"/>
                    <a:gd name="connsiteY4" fmla="*/ 1029089 h 1234912"/>
                    <a:gd name="connsiteX5" fmla="*/ 3080407 w 3286230"/>
                    <a:gd name="connsiteY5" fmla="*/ 1234912 h 1234912"/>
                    <a:gd name="connsiteX6" fmla="*/ 205823 w 3286230"/>
                    <a:gd name="connsiteY6" fmla="*/ 1234912 h 1234912"/>
                    <a:gd name="connsiteX7" fmla="*/ 0 w 3286230"/>
                    <a:gd name="connsiteY7" fmla="*/ 1029089 h 1234912"/>
                    <a:gd name="connsiteX8" fmla="*/ 0 w 3286230"/>
                    <a:gd name="connsiteY8" fmla="*/ 205823 h 123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86230" h="1234912">
                      <a:moveTo>
                        <a:pt x="0" y="205823"/>
                      </a:moveTo>
                      <a:cubicBezTo>
                        <a:pt x="0" y="92150"/>
                        <a:pt x="92150" y="0"/>
                        <a:pt x="205823" y="0"/>
                      </a:cubicBezTo>
                      <a:lnTo>
                        <a:pt x="3080407" y="0"/>
                      </a:lnTo>
                      <a:cubicBezTo>
                        <a:pt x="3194080" y="0"/>
                        <a:pt x="3286230" y="92150"/>
                        <a:pt x="3286230" y="205823"/>
                      </a:cubicBezTo>
                      <a:lnTo>
                        <a:pt x="3286230" y="1029089"/>
                      </a:lnTo>
                      <a:cubicBezTo>
                        <a:pt x="3286230" y="1142762"/>
                        <a:pt x="3194080" y="1234912"/>
                        <a:pt x="3080407" y="1234912"/>
                      </a:cubicBezTo>
                      <a:lnTo>
                        <a:pt x="205823" y="1234912"/>
                      </a:lnTo>
                      <a:cubicBezTo>
                        <a:pt x="92150" y="1234912"/>
                        <a:pt x="0" y="1142762"/>
                        <a:pt x="0" y="1029089"/>
                      </a:cubicBezTo>
                      <a:lnTo>
                        <a:pt x="0" y="205823"/>
                      </a:lnTo>
                      <a:close/>
                    </a:path>
                  </a:pathLst>
                </a:custGeom>
                <a:ln>
                  <a:noFill/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182880" tIns="182203" rIns="182203" bIns="182203" numCol="1" spcCol="1270" anchor="ctr" anchorCtr="0">
                  <a:noAutofit/>
                </a:bodyPr>
                <a:lstStyle/>
                <a:p>
                  <a:pPr algn="ctr" defTabSz="1422343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200" dirty="0" smtClean="0"/>
                    <a:t>Program Darkness</a:t>
                  </a:r>
                  <a:endParaRPr lang="en-US" sz="3200" dirty="0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6194757" y="16721006"/>
                  <a:ext cx="7925103" cy="14957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Measures the amount of cohesion, coupling, and complexity of software components</a:t>
                  </a:r>
                </a:p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Metric:</a:t>
                  </a: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6169502" y="18862406"/>
                  <a:ext cx="7950358" cy="14957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Measure of the cohesion components of the software</a:t>
                  </a:r>
                </a:p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Metric:</a:t>
                  </a: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6174401" y="21409856"/>
                  <a:ext cx="7945459" cy="14957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Measures the complexity of each component of the software</a:t>
                  </a:r>
                </a:p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Metric: </a:t>
                  </a:r>
                </a:p>
              </p:txBody>
            </p:sp>
          </p:grpSp>
        </p:grpSp>
      </p:grpSp>
      <p:grpSp>
        <p:nvGrpSpPr>
          <p:cNvPr id="161" name="Group 160"/>
          <p:cNvGrpSpPr/>
          <p:nvPr/>
        </p:nvGrpSpPr>
        <p:grpSpPr>
          <a:xfrm>
            <a:off x="15384688" y="7893297"/>
            <a:ext cx="13053629" cy="7270503"/>
            <a:chOff x="15384688" y="7893297"/>
            <a:chExt cx="13053629" cy="7270503"/>
          </a:xfrm>
        </p:grpSpPr>
        <p:sp>
          <p:nvSpPr>
            <p:cNvPr id="263" name="Freeform 262"/>
            <p:cNvSpPr/>
            <p:nvPr/>
          </p:nvSpPr>
          <p:spPr>
            <a:xfrm>
              <a:off x="23627195" y="13451627"/>
              <a:ext cx="2270531" cy="94484"/>
            </a:xfrm>
            <a:custGeom>
              <a:avLst/>
              <a:gdLst>
                <a:gd name="connsiteX0" fmla="*/ 0 w 2116043"/>
                <a:gd name="connsiteY0" fmla="*/ 40913 h 81826"/>
                <a:gd name="connsiteX1" fmla="*/ 2116043 w 2116043"/>
                <a:gd name="connsiteY1" fmla="*/ 40913 h 8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043" h="81826">
                  <a:moveTo>
                    <a:pt x="0" y="40913"/>
                  </a:moveTo>
                  <a:lnTo>
                    <a:pt x="2116043" y="40913"/>
                  </a:lnTo>
                </a:path>
              </a:pathLst>
            </a:custGeom>
            <a:noFill/>
            <a:ln w="76200">
              <a:solidFill>
                <a:srgbClr val="B2C1DA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7820" tIns="-11989" rIns="1017821" bIns="-11988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/>
            </a:p>
          </p:txBody>
        </p:sp>
        <p:grpSp>
          <p:nvGrpSpPr>
            <p:cNvPr id="1068" name="Group 1067"/>
            <p:cNvGrpSpPr/>
            <p:nvPr/>
          </p:nvGrpSpPr>
          <p:grpSpPr>
            <a:xfrm>
              <a:off x="15384688" y="7893297"/>
              <a:ext cx="13053629" cy="7270503"/>
              <a:chOff x="15384688" y="6445497"/>
              <a:chExt cx="13053629" cy="7270503"/>
            </a:xfrm>
          </p:grpSpPr>
          <p:grpSp>
            <p:nvGrpSpPr>
              <p:cNvPr id="1064" name="Group 1063"/>
              <p:cNvGrpSpPr/>
              <p:nvPr/>
            </p:nvGrpSpPr>
            <p:grpSpPr>
              <a:xfrm>
                <a:off x="15384688" y="6445497"/>
                <a:ext cx="13053629" cy="7270503"/>
                <a:chOff x="15384688" y="6445497"/>
                <a:chExt cx="13053629" cy="7270503"/>
              </a:xfrm>
            </p:grpSpPr>
            <p:sp>
              <p:nvSpPr>
                <p:cNvPr id="1063" name="Bent Arrow 1062"/>
                <p:cNvSpPr/>
                <p:nvPr/>
              </p:nvSpPr>
              <p:spPr>
                <a:xfrm flipV="1">
                  <a:off x="16615834" y="9731476"/>
                  <a:ext cx="3489183" cy="2679159"/>
                </a:xfrm>
                <a:prstGeom prst="bentArrow">
                  <a:avLst>
                    <a:gd name="adj1" fmla="val 13510"/>
                    <a:gd name="adj2" fmla="val 11036"/>
                    <a:gd name="adj3" fmla="val 21094"/>
                    <a:gd name="adj4" fmla="val 28960"/>
                  </a:avLst>
                </a:prstGeom>
                <a:gradFill flip="none" rotWithShape="1">
                  <a:gsLst>
                    <a:gs pos="87000">
                      <a:srgbClr val="B2C1DA"/>
                    </a:gs>
                    <a:gs pos="15000">
                      <a:srgbClr val="0A128C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54" name="Group 1053"/>
                <p:cNvGrpSpPr/>
                <p:nvPr/>
              </p:nvGrpSpPr>
              <p:grpSpPr>
                <a:xfrm>
                  <a:off x="15384688" y="7210676"/>
                  <a:ext cx="12809312" cy="3990724"/>
                  <a:chOff x="15384688" y="6486623"/>
                  <a:chExt cx="12809312" cy="3990724"/>
                </a:xfrm>
              </p:grpSpPr>
              <p:grpSp>
                <p:nvGrpSpPr>
                  <p:cNvPr id="1024" name="Group 1023"/>
                  <p:cNvGrpSpPr/>
                  <p:nvPr/>
                </p:nvGrpSpPr>
                <p:grpSpPr>
                  <a:xfrm>
                    <a:off x="15384688" y="6504578"/>
                    <a:ext cx="7752737" cy="3972769"/>
                    <a:chOff x="16615679" y="6602555"/>
                    <a:chExt cx="7752737" cy="3972769"/>
                  </a:xfrm>
                </p:grpSpPr>
                <p:sp>
                  <p:nvSpPr>
                    <p:cNvPr id="1025" name="Freeform 1024"/>
                    <p:cNvSpPr/>
                    <p:nvPr/>
                  </p:nvSpPr>
                  <p:spPr>
                    <a:xfrm>
                      <a:off x="16868532" y="7450986"/>
                      <a:ext cx="2380801" cy="784582"/>
                    </a:xfrm>
                    <a:custGeom>
                      <a:avLst/>
                      <a:gdLst>
                        <a:gd name="connsiteX0" fmla="*/ 0 w 2380801"/>
                        <a:gd name="connsiteY0" fmla="*/ 0 h 784582"/>
                        <a:gd name="connsiteX1" fmla="*/ 2380801 w 2380801"/>
                        <a:gd name="connsiteY1" fmla="*/ 0 h 784582"/>
                        <a:gd name="connsiteX2" fmla="*/ 2380801 w 2380801"/>
                        <a:gd name="connsiteY2" fmla="*/ 784582 h 784582"/>
                        <a:gd name="connsiteX3" fmla="*/ 0 w 2380801"/>
                        <a:gd name="connsiteY3" fmla="*/ 784582 h 784582"/>
                        <a:gd name="connsiteX4" fmla="*/ 0 w 2380801"/>
                        <a:gd name="connsiteY4" fmla="*/ 0 h 7845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80801" h="784582">
                          <a:moveTo>
                            <a:pt x="0" y="0"/>
                          </a:moveTo>
                          <a:lnTo>
                            <a:pt x="2380801" y="0"/>
                          </a:lnTo>
                          <a:lnTo>
                            <a:pt x="2380801" y="784582"/>
                          </a:lnTo>
                          <a:lnTo>
                            <a:pt x="0" y="7845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59690" tIns="59690" rIns="59690" bIns="59690" numCol="1" spcCol="1270" anchor="ctr" anchorCtr="0">
                      <a:noAutofit/>
                    </a:bodyPr>
                    <a:lstStyle/>
                    <a:p>
                      <a:pPr lvl="0" algn="ctr" defTabSz="20891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4700" kern="1200" dirty="0" smtClean="0">
                          <a:solidFill>
                            <a:schemeClr val="bg1"/>
                          </a:solidFill>
                        </a:rPr>
                        <a:t>Refactor</a:t>
                      </a:r>
                    </a:p>
                  </p:txBody>
                </p:sp>
                <p:sp>
                  <p:nvSpPr>
                    <p:cNvPr id="1031" name="Freeform 1030"/>
                    <p:cNvSpPr/>
                    <p:nvPr/>
                  </p:nvSpPr>
                  <p:spPr>
                    <a:xfrm>
                      <a:off x="16615679" y="9105400"/>
                      <a:ext cx="2886507" cy="1469924"/>
                    </a:xfrm>
                    <a:custGeom>
                      <a:avLst/>
                      <a:gdLst>
                        <a:gd name="connsiteX0" fmla="*/ 0 w 2886507"/>
                        <a:gd name="connsiteY0" fmla="*/ 0 h 1469924"/>
                        <a:gd name="connsiteX1" fmla="*/ 2886507 w 2886507"/>
                        <a:gd name="connsiteY1" fmla="*/ 0 h 1469924"/>
                        <a:gd name="connsiteX2" fmla="*/ 2886507 w 2886507"/>
                        <a:gd name="connsiteY2" fmla="*/ 1469924 h 1469924"/>
                        <a:gd name="connsiteX3" fmla="*/ 0 w 2886507"/>
                        <a:gd name="connsiteY3" fmla="*/ 1469924 h 1469924"/>
                        <a:gd name="connsiteX4" fmla="*/ 0 w 2886507"/>
                        <a:gd name="connsiteY4" fmla="*/ 0 h 14699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86507" h="1469924">
                          <a:moveTo>
                            <a:pt x="0" y="0"/>
                          </a:moveTo>
                          <a:lnTo>
                            <a:pt x="2886507" y="0"/>
                          </a:lnTo>
                          <a:lnTo>
                            <a:pt x="2886507" y="1469924"/>
                          </a:lnTo>
                          <a:lnTo>
                            <a:pt x="0" y="146992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45720" tIns="45720" rIns="45720" bIns="45720" numCol="1" spcCol="1270" anchor="ctr" anchorCtr="0">
                      <a:noAutofit/>
                    </a:bodyPr>
                    <a:lstStyle/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Evolutionary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Algorithm</a:t>
                      </a:r>
                      <a:endParaRPr lang="en-US" sz="3600" kern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032" name="Oval 1031"/>
                    <p:cNvSpPr/>
                    <p:nvPr/>
                  </p:nvSpPr>
                  <p:spPr>
                    <a:xfrm>
                      <a:off x="16865827" y="7212364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3" name="Oval 1032"/>
                    <p:cNvSpPr/>
                    <p:nvPr/>
                  </p:nvSpPr>
                  <p:spPr>
                    <a:xfrm>
                      <a:off x="16998394" y="6947230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4" name="Oval 1033"/>
                    <p:cNvSpPr/>
                    <p:nvPr/>
                  </p:nvSpPr>
                  <p:spPr>
                    <a:xfrm>
                      <a:off x="17316556" y="7000257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5" name="Oval 1034"/>
                    <p:cNvSpPr/>
                    <p:nvPr/>
                  </p:nvSpPr>
                  <p:spPr>
                    <a:xfrm>
                      <a:off x="17581690" y="6708608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6" name="Oval 1035"/>
                    <p:cNvSpPr/>
                    <p:nvPr/>
                  </p:nvSpPr>
                  <p:spPr>
                    <a:xfrm>
                      <a:off x="17926365" y="6602555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7" name="Oval 1036"/>
                    <p:cNvSpPr/>
                    <p:nvPr/>
                  </p:nvSpPr>
                  <p:spPr>
                    <a:xfrm>
                      <a:off x="18350581" y="6788149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8" name="Oval 1037"/>
                    <p:cNvSpPr/>
                    <p:nvPr/>
                  </p:nvSpPr>
                  <p:spPr>
                    <a:xfrm>
                      <a:off x="18615716" y="6920716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9" name="Oval 1038"/>
                    <p:cNvSpPr/>
                    <p:nvPr/>
                  </p:nvSpPr>
                  <p:spPr>
                    <a:xfrm>
                      <a:off x="18986904" y="7212364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0" name="Oval 1039"/>
                    <p:cNvSpPr/>
                    <p:nvPr/>
                  </p:nvSpPr>
                  <p:spPr>
                    <a:xfrm>
                      <a:off x="19145985" y="7504013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1" name="Oval 1040"/>
                    <p:cNvSpPr/>
                    <p:nvPr/>
                  </p:nvSpPr>
                  <p:spPr>
                    <a:xfrm>
                      <a:off x="17767285" y="6947230"/>
                      <a:ext cx="486982" cy="4869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2" name="Oval 1041"/>
                    <p:cNvSpPr/>
                    <p:nvPr/>
                  </p:nvSpPr>
                  <p:spPr>
                    <a:xfrm>
                      <a:off x="16733259" y="7954742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3" name="Oval 1042"/>
                    <p:cNvSpPr/>
                    <p:nvPr/>
                  </p:nvSpPr>
                  <p:spPr>
                    <a:xfrm>
                      <a:off x="16892340" y="8193363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4" name="Oval 1043"/>
                    <p:cNvSpPr/>
                    <p:nvPr/>
                  </p:nvSpPr>
                  <p:spPr>
                    <a:xfrm>
                      <a:off x="17290042" y="8405471"/>
                      <a:ext cx="432873" cy="4328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5" name="Oval 1044"/>
                    <p:cNvSpPr/>
                    <p:nvPr/>
                  </p:nvSpPr>
                  <p:spPr>
                    <a:xfrm>
                      <a:off x="17846825" y="8750146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6" name="Oval 1045"/>
                    <p:cNvSpPr/>
                    <p:nvPr/>
                  </p:nvSpPr>
                  <p:spPr>
                    <a:xfrm>
                      <a:off x="17952879" y="8405471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7" name="Oval 1046"/>
                    <p:cNvSpPr/>
                    <p:nvPr/>
                  </p:nvSpPr>
                  <p:spPr>
                    <a:xfrm>
                      <a:off x="18218014" y="8776659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8" name="Oval 1047"/>
                    <p:cNvSpPr/>
                    <p:nvPr/>
                  </p:nvSpPr>
                  <p:spPr>
                    <a:xfrm>
                      <a:off x="18456635" y="8352444"/>
                      <a:ext cx="432873" cy="4328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9" name="Oval 1048"/>
                    <p:cNvSpPr/>
                    <p:nvPr/>
                  </p:nvSpPr>
                  <p:spPr>
                    <a:xfrm>
                      <a:off x="19039931" y="8246390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50" name="Chevron 1049"/>
                    <p:cNvSpPr/>
                    <p:nvPr/>
                  </p:nvSpPr>
                  <p:spPr>
                    <a:xfrm>
                      <a:off x="19834884" y="6999816"/>
                      <a:ext cx="874009" cy="1668579"/>
                    </a:xfrm>
                    <a:prstGeom prst="chevron">
                      <a:avLst>
                        <a:gd name="adj" fmla="val 62310"/>
                      </a:avLst>
                    </a:prstGeom>
                  </p:spPr>
                  <p:style>
                    <a:ln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51" name="Chevron 1050"/>
                    <p:cNvSpPr/>
                    <p:nvPr/>
                  </p:nvSpPr>
                  <p:spPr>
                    <a:xfrm>
                      <a:off x="20549982" y="6999816"/>
                      <a:ext cx="874009" cy="1668579"/>
                    </a:xfrm>
                    <a:prstGeom prst="chevron">
                      <a:avLst>
                        <a:gd name="adj" fmla="val 62310"/>
                      </a:avLst>
                    </a:prstGeom>
                  </p:spPr>
                  <p:style>
                    <a:ln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52" name="Freeform 1051"/>
                    <p:cNvSpPr/>
                    <p:nvPr/>
                  </p:nvSpPr>
                  <p:spPr>
                    <a:xfrm>
                      <a:off x="21869409" y="6636607"/>
                      <a:ext cx="2499007" cy="2499007"/>
                    </a:xfrm>
                    <a:custGeom>
                      <a:avLst/>
                      <a:gdLst>
                        <a:gd name="connsiteX0" fmla="*/ 0 w 2499007"/>
                        <a:gd name="connsiteY0" fmla="*/ 1249504 h 2499007"/>
                        <a:gd name="connsiteX1" fmla="*/ 1249504 w 2499007"/>
                        <a:gd name="connsiteY1" fmla="*/ 0 h 2499007"/>
                        <a:gd name="connsiteX2" fmla="*/ 2499008 w 2499007"/>
                        <a:gd name="connsiteY2" fmla="*/ 1249504 h 2499007"/>
                        <a:gd name="connsiteX3" fmla="*/ 1249504 w 2499007"/>
                        <a:gd name="connsiteY3" fmla="*/ 2499008 h 2499007"/>
                        <a:gd name="connsiteX4" fmla="*/ 0 w 2499007"/>
                        <a:gd name="connsiteY4" fmla="*/ 1249504 h 24990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99007" h="2499007">
                          <a:moveTo>
                            <a:pt x="0" y="1249504"/>
                          </a:moveTo>
                          <a:cubicBezTo>
                            <a:pt x="0" y="559422"/>
                            <a:pt x="559422" y="0"/>
                            <a:pt x="1249504" y="0"/>
                          </a:cubicBezTo>
                          <a:cubicBezTo>
                            <a:pt x="1939586" y="0"/>
                            <a:pt x="2499008" y="559422"/>
                            <a:pt x="2499008" y="1249504"/>
                          </a:cubicBezTo>
                          <a:cubicBezTo>
                            <a:pt x="2499008" y="1939586"/>
                            <a:pt x="1939586" y="2499008"/>
                            <a:pt x="1249504" y="2499008"/>
                          </a:cubicBezTo>
                          <a:cubicBezTo>
                            <a:pt x="559422" y="2499008"/>
                            <a:pt x="0" y="1939586"/>
                            <a:pt x="0" y="1249504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65971" tIns="365971" rIns="365971" bIns="365971" numCol="1" spcCol="1270" anchor="ctr" anchorCtr="0">
                      <a:noAutofit/>
                    </a:bodyPr>
                    <a:lstStyle/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Modify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en-US" sz="3600" kern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053" name="Freeform 1052"/>
                    <p:cNvSpPr/>
                    <p:nvPr/>
                  </p:nvSpPr>
                  <p:spPr>
                    <a:xfrm>
                      <a:off x="21945595" y="9105400"/>
                      <a:ext cx="2383661" cy="1469924"/>
                    </a:xfrm>
                    <a:custGeom>
                      <a:avLst/>
                      <a:gdLst>
                        <a:gd name="connsiteX0" fmla="*/ 0 w 2383661"/>
                        <a:gd name="connsiteY0" fmla="*/ 0 h 1469924"/>
                        <a:gd name="connsiteX1" fmla="*/ 2383661 w 2383661"/>
                        <a:gd name="connsiteY1" fmla="*/ 0 h 1469924"/>
                        <a:gd name="connsiteX2" fmla="*/ 2383661 w 2383661"/>
                        <a:gd name="connsiteY2" fmla="*/ 1469924 h 1469924"/>
                        <a:gd name="connsiteX3" fmla="*/ 0 w 2383661"/>
                        <a:gd name="connsiteY3" fmla="*/ 1469924 h 1469924"/>
                        <a:gd name="connsiteX4" fmla="*/ 0 w 2383661"/>
                        <a:gd name="connsiteY4" fmla="*/ 0 h 14699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83661" h="1469924">
                          <a:moveTo>
                            <a:pt x="0" y="0"/>
                          </a:moveTo>
                          <a:lnTo>
                            <a:pt x="2383661" y="0"/>
                          </a:lnTo>
                          <a:lnTo>
                            <a:pt x="2383661" y="1469924"/>
                          </a:lnTo>
                          <a:lnTo>
                            <a:pt x="0" y="146992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45720" tIns="45720" rIns="45720" bIns="45720" numCol="1" spcCol="1270" anchor="ctr" anchorCtr="0">
                      <a:noAutofit/>
                    </a:bodyPr>
                    <a:lstStyle/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Refactoring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Operations</a:t>
                      </a:r>
                      <a:endParaRPr lang="en-US" sz="3600" kern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87" name="Chevron 186"/>
                  <p:cNvSpPr/>
                  <p:nvPr/>
                </p:nvSpPr>
                <p:spPr>
                  <a:xfrm>
                    <a:off x="23556893" y="6901838"/>
                    <a:ext cx="874009" cy="1668579"/>
                  </a:xfrm>
                  <a:prstGeom prst="chevron">
                    <a:avLst>
                      <a:gd name="adj" fmla="val 62310"/>
                    </a:avLst>
                  </a:prstGeom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8" name="Chevron 187"/>
                  <p:cNvSpPr/>
                  <p:nvPr/>
                </p:nvSpPr>
                <p:spPr>
                  <a:xfrm>
                    <a:off x="24271991" y="6901838"/>
                    <a:ext cx="874009" cy="1668579"/>
                  </a:xfrm>
                  <a:prstGeom prst="chevron">
                    <a:avLst>
                      <a:gd name="adj" fmla="val 62310"/>
                    </a:avLst>
                  </a:prstGeom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9" name="Freeform 188"/>
                  <p:cNvSpPr/>
                  <p:nvPr/>
                </p:nvSpPr>
                <p:spPr>
                  <a:xfrm>
                    <a:off x="25694993" y="6486623"/>
                    <a:ext cx="2499007" cy="2499007"/>
                  </a:xfrm>
                  <a:custGeom>
                    <a:avLst/>
                    <a:gdLst>
                      <a:gd name="connsiteX0" fmla="*/ 0 w 2499007"/>
                      <a:gd name="connsiteY0" fmla="*/ 1249504 h 2499007"/>
                      <a:gd name="connsiteX1" fmla="*/ 1249504 w 2499007"/>
                      <a:gd name="connsiteY1" fmla="*/ 0 h 2499007"/>
                      <a:gd name="connsiteX2" fmla="*/ 2499008 w 2499007"/>
                      <a:gd name="connsiteY2" fmla="*/ 1249504 h 2499007"/>
                      <a:gd name="connsiteX3" fmla="*/ 1249504 w 2499007"/>
                      <a:gd name="connsiteY3" fmla="*/ 2499008 h 2499007"/>
                      <a:gd name="connsiteX4" fmla="*/ 0 w 2499007"/>
                      <a:gd name="connsiteY4" fmla="*/ 1249504 h 2499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99007" h="2499007">
                        <a:moveTo>
                          <a:pt x="0" y="1249504"/>
                        </a:moveTo>
                        <a:cubicBezTo>
                          <a:pt x="0" y="559422"/>
                          <a:pt x="559422" y="0"/>
                          <a:pt x="1249504" y="0"/>
                        </a:cubicBezTo>
                        <a:cubicBezTo>
                          <a:pt x="1939586" y="0"/>
                          <a:pt x="2499008" y="559422"/>
                          <a:pt x="2499008" y="1249504"/>
                        </a:cubicBezTo>
                        <a:cubicBezTo>
                          <a:pt x="2499008" y="1939586"/>
                          <a:pt x="1939586" y="2499008"/>
                          <a:pt x="1249504" y="2499008"/>
                        </a:cubicBezTo>
                        <a:cubicBezTo>
                          <a:pt x="559422" y="2499008"/>
                          <a:pt x="0" y="1939586"/>
                          <a:pt x="0" y="1249504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65971" tIns="365971" rIns="365971" bIns="365971" numCol="1" spcCol="1270" anchor="ctr" anchorCtr="0">
                    <a:noAutofit/>
                  </a:bodyPr>
                  <a:lstStyle/>
                  <a:p>
                    <a:pPr lvl="0" algn="ctr" defTabSz="1600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dirty="0" smtClean="0">
                        <a:solidFill>
                          <a:schemeClr val="bg1"/>
                        </a:solidFill>
                      </a:rPr>
                      <a:t>Calculate</a:t>
                    </a:r>
                  </a:p>
                  <a:p>
                    <a:pPr lvl="0" algn="ctr" defTabSz="1600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>
                        <a:solidFill>
                          <a:schemeClr val="bg1"/>
                        </a:solidFill>
                      </a:rPr>
                      <a:t>Metrics</a:t>
                    </a:r>
                    <a:endParaRPr lang="en-US" sz="3600" kern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57" name="Group 1056"/>
                <p:cNvGrpSpPr/>
                <p:nvPr/>
              </p:nvGrpSpPr>
              <p:grpSpPr>
                <a:xfrm>
                  <a:off x="20105018" y="10439400"/>
                  <a:ext cx="8333299" cy="3276600"/>
                  <a:chOff x="20105018" y="10439400"/>
                  <a:chExt cx="8333299" cy="3276600"/>
                </a:xfrm>
              </p:grpSpPr>
              <p:sp>
                <p:nvSpPr>
                  <p:cNvPr id="1059" name="Freeform 1058"/>
                  <p:cNvSpPr/>
                  <p:nvPr/>
                </p:nvSpPr>
                <p:spPr>
                  <a:xfrm rot="19713002">
                    <a:off x="23474795" y="11435926"/>
                    <a:ext cx="2270531" cy="94484"/>
                  </a:xfrm>
                  <a:custGeom>
                    <a:avLst/>
                    <a:gdLst>
                      <a:gd name="connsiteX0" fmla="*/ 0 w 2116043"/>
                      <a:gd name="connsiteY0" fmla="*/ 40913 h 81826"/>
                      <a:gd name="connsiteX1" fmla="*/ 2116043 w 2116043"/>
                      <a:gd name="connsiteY1" fmla="*/ 40913 h 81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16043" h="81826">
                        <a:moveTo>
                          <a:pt x="0" y="40913"/>
                        </a:moveTo>
                        <a:lnTo>
                          <a:pt x="2116043" y="40913"/>
                        </a:lnTo>
                      </a:path>
                    </a:pathLst>
                  </a:custGeom>
                  <a:noFill/>
                  <a:ln w="76200">
                    <a:solidFill>
                      <a:srgbClr val="B2C1DA"/>
                    </a:solidFill>
                  </a:ln>
                </p:spPr>
                <p:style>
                  <a:lnRef idx="2">
                    <a:schemeClr val="accent1">
                      <a:shade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017820" tIns="-11989" rIns="1017821" bIns="-11988" numCol="1" spcCol="1270" anchor="ctr" anchorCtr="0">
                    <a:noAutofit/>
                  </a:bodyPr>
                  <a:lstStyle/>
                  <a:p>
                    <a:pPr lvl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700" kern="1200"/>
                  </a:p>
                </p:txBody>
              </p:sp>
              <p:sp>
                <p:nvSpPr>
                  <p:cNvPr id="1058" name="Freeform 1057"/>
                  <p:cNvSpPr/>
                  <p:nvPr/>
                </p:nvSpPr>
                <p:spPr>
                  <a:xfrm>
                    <a:off x="20105018" y="11391750"/>
                    <a:ext cx="3592078" cy="1278316"/>
                  </a:xfrm>
                  <a:custGeom>
                    <a:avLst/>
                    <a:gdLst>
                      <a:gd name="connsiteX0" fmla="*/ 0 w 4669175"/>
                      <a:gd name="connsiteY0" fmla="*/ 165900 h 1659004"/>
                      <a:gd name="connsiteX1" fmla="*/ 165900 w 4669175"/>
                      <a:gd name="connsiteY1" fmla="*/ 0 h 1659004"/>
                      <a:gd name="connsiteX2" fmla="*/ 4503275 w 4669175"/>
                      <a:gd name="connsiteY2" fmla="*/ 0 h 1659004"/>
                      <a:gd name="connsiteX3" fmla="*/ 4669175 w 4669175"/>
                      <a:gd name="connsiteY3" fmla="*/ 165900 h 1659004"/>
                      <a:gd name="connsiteX4" fmla="*/ 4669175 w 4669175"/>
                      <a:gd name="connsiteY4" fmla="*/ 1493104 h 1659004"/>
                      <a:gd name="connsiteX5" fmla="*/ 4503275 w 4669175"/>
                      <a:gd name="connsiteY5" fmla="*/ 1659004 h 1659004"/>
                      <a:gd name="connsiteX6" fmla="*/ 165900 w 4669175"/>
                      <a:gd name="connsiteY6" fmla="*/ 1659004 h 1659004"/>
                      <a:gd name="connsiteX7" fmla="*/ 0 w 4669175"/>
                      <a:gd name="connsiteY7" fmla="*/ 1493104 h 1659004"/>
                      <a:gd name="connsiteX8" fmla="*/ 0 w 4669175"/>
                      <a:gd name="connsiteY8" fmla="*/ 165900 h 1659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69175" h="1659004">
                        <a:moveTo>
                          <a:pt x="0" y="165900"/>
                        </a:moveTo>
                        <a:cubicBezTo>
                          <a:pt x="0" y="74276"/>
                          <a:pt x="74276" y="0"/>
                          <a:pt x="165900" y="0"/>
                        </a:cubicBezTo>
                        <a:lnTo>
                          <a:pt x="4503275" y="0"/>
                        </a:lnTo>
                        <a:cubicBezTo>
                          <a:pt x="4594899" y="0"/>
                          <a:pt x="4669175" y="74276"/>
                          <a:pt x="4669175" y="165900"/>
                        </a:cubicBezTo>
                        <a:lnTo>
                          <a:pt x="4669175" y="1493104"/>
                        </a:lnTo>
                        <a:cubicBezTo>
                          <a:pt x="4669175" y="1584728"/>
                          <a:pt x="4594899" y="1659004"/>
                          <a:pt x="4503275" y="1659004"/>
                        </a:cubicBezTo>
                        <a:lnTo>
                          <a:pt x="165900" y="1659004"/>
                        </a:lnTo>
                        <a:cubicBezTo>
                          <a:pt x="74276" y="1659004"/>
                          <a:pt x="0" y="1584728"/>
                          <a:pt x="0" y="1493104"/>
                        </a:cubicBezTo>
                        <a:lnTo>
                          <a:pt x="0" y="165900"/>
                        </a:lnTo>
                        <a:close/>
                      </a:path>
                    </a:pathLst>
                  </a:custGeom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1611" tIns="81611" rIns="81611" bIns="81611" numCol="1" spcCol="1270" anchor="ctr" anchorCtr="0">
                    <a:noAutofit/>
                  </a:bodyPr>
                  <a:lstStyle/>
                  <a:p>
                    <a:pPr lvl="0" algn="ctr" defTabSz="2311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>
                        <a:solidFill>
                          <a:schemeClr val="bg1"/>
                        </a:solidFill>
                      </a:rPr>
                      <a:t>Generate Documentation</a:t>
                    </a:r>
                    <a:endParaRPr lang="en-US" sz="3600" kern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60" name="Freeform 1059"/>
                  <p:cNvSpPr/>
                  <p:nvPr/>
                </p:nvSpPr>
                <p:spPr>
                  <a:xfrm>
                    <a:off x="25564767" y="10439400"/>
                    <a:ext cx="2873550" cy="941754"/>
                  </a:xfrm>
                  <a:custGeom>
                    <a:avLst/>
                    <a:gdLst>
                      <a:gd name="connsiteX0" fmla="*/ 0 w 2913005"/>
                      <a:gd name="connsiteY0" fmla="*/ 116872 h 1168718"/>
                      <a:gd name="connsiteX1" fmla="*/ 116872 w 2913005"/>
                      <a:gd name="connsiteY1" fmla="*/ 0 h 1168718"/>
                      <a:gd name="connsiteX2" fmla="*/ 2796133 w 2913005"/>
                      <a:gd name="connsiteY2" fmla="*/ 0 h 1168718"/>
                      <a:gd name="connsiteX3" fmla="*/ 2913005 w 2913005"/>
                      <a:gd name="connsiteY3" fmla="*/ 116872 h 1168718"/>
                      <a:gd name="connsiteX4" fmla="*/ 2913005 w 2913005"/>
                      <a:gd name="connsiteY4" fmla="*/ 1051846 h 1168718"/>
                      <a:gd name="connsiteX5" fmla="*/ 2796133 w 2913005"/>
                      <a:gd name="connsiteY5" fmla="*/ 1168718 h 1168718"/>
                      <a:gd name="connsiteX6" fmla="*/ 116872 w 2913005"/>
                      <a:gd name="connsiteY6" fmla="*/ 1168718 h 1168718"/>
                      <a:gd name="connsiteX7" fmla="*/ 0 w 2913005"/>
                      <a:gd name="connsiteY7" fmla="*/ 1051846 h 1168718"/>
                      <a:gd name="connsiteX8" fmla="*/ 0 w 2913005"/>
                      <a:gd name="connsiteY8" fmla="*/ 116872 h 11687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13005" h="1168718">
                        <a:moveTo>
                          <a:pt x="0" y="116872"/>
                        </a:moveTo>
                        <a:cubicBezTo>
                          <a:pt x="0" y="52325"/>
                          <a:pt x="52325" y="0"/>
                          <a:pt x="116872" y="0"/>
                        </a:cubicBezTo>
                        <a:lnTo>
                          <a:pt x="2796133" y="0"/>
                        </a:lnTo>
                        <a:cubicBezTo>
                          <a:pt x="2860680" y="0"/>
                          <a:pt x="2913005" y="52325"/>
                          <a:pt x="2913005" y="116872"/>
                        </a:cubicBezTo>
                        <a:lnTo>
                          <a:pt x="2913005" y="1051846"/>
                        </a:lnTo>
                        <a:cubicBezTo>
                          <a:pt x="2913005" y="1116393"/>
                          <a:pt x="2860680" y="1168718"/>
                          <a:pt x="2796133" y="1168718"/>
                        </a:cubicBezTo>
                        <a:lnTo>
                          <a:pt x="116872" y="1168718"/>
                        </a:lnTo>
                        <a:cubicBezTo>
                          <a:pt x="52325" y="1168718"/>
                          <a:pt x="0" y="1116393"/>
                          <a:pt x="0" y="1051846"/>
                        </a:cubicBezTo>
                        <a:lnTo>
                          <a:pt x="0" y="116872"/>
                        </a:lnTo>
                        <a:close/>
                      </a:path>
                    </a:pathLst>
                  </a:custGeom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7251" tIns="67251" rIns="67251" bIns="67251" numCol="1" spcCol="1270" anchor="ctr" anchorCtr="0">
                    <a:noAutofit/>
                  </a:bodyPr>
                  <a:lstStyle/>
                  <a:p>
                    <a:pPr lvl="0" algn="ctr" defTabSz="2311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/>
                      <a:t>UML</a:t>
                    </a:r>
                    <a:endParaRPr lang="en-US" sz="3600" kern="1200" dirty="0"/>
                  </a:p>
                </p:txBody>
              </p:sp>
              <p:sp>
                <p:nvSpPr>
                  <p:cNvPr id="1061" name="Freeform 1060"/>
                  <p:cNvSpPr/>
                  <p:nvPr/>
                </p:nvSpPr>
                <p:spPr>
                  <a:xfrm rot="1945733">
                    <a:off x="23521555" y="12691544"/>
                    <a:ext cx="2474768" cy="60850"/>
                  </a:xfrm>
                  <a:custGeom>
                    <a:avLst/>
                    <a:gdLst>
                      <a:gd name="connsiteX0" fmla="*/ 0 w 2016175"/>
                      <a:gd name="connsiteY0" fmla="*/ 40913 h 81826"/>
                      <a:gd name="connsiteX1" fmla="*/ 2016175 w 2016175"/>
                      <a:gd name="connsiteY1" fmla="*/ 40913 h 81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16175" h="81826">
                        <a:moveTo>
                          <a:pt x="0" y="40913"/>
                        </a:moveTo>
                        <a:lnTo>
                          <a:pt x="2016175" y="40913"/>
                        </a:lnTo>
                      </a:path>
                    </a:pathLst>
                  </a:custGeom>
                  <a:noFill/>
                  <a:ln w="76200">
                    <a:solidFill>
                      <a:srgbClr val="B2C1DA"/>
                    </a:solidFill>
                  </a:ln>
                </p:spPr>
                <p:style>
                  <a:lnRef idx="2">
                    <a:schemeClr val="accent1">
                      <a:shade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970382" tIns="-9492" rIns="970383" bIns="-9491" numCol="1" spcCol="1270" anchor="ctr" anchorCtr="0">
                    <a:noAutofit/>
                  </a:bodyPr>
                  <a:lstStyle/>
                  <a:p>
                    <a:pPr lvl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700" kern="1200"/>
                  </a:p>
                </p:txBody>
              </p:sp>
              <p:sp>
                <p:nvSpPr>
                  <p:cNvPr id="1062" name="Freeform 1061"/>
                  <p:cNvSpPr/>
                  <p:nvPr/>
                </p:nvSpPr>
                <p:spPr>
                  <a:xfrm>
                    <a:off x="25564767" y="12729655"/>
                    <a:ext cx="2873550" cy="986345"/>
                  </a:xfrm>
                  <a:custGeom>
                    <a:avLst/>
                    <a:gdLst>
                      <a:gd name="connsiteX0" fmla="*/ 0 w 2873550"/>
                      <a:gd name="connsiteY0" fmla="*/ 163923 h 1639230"/>
                      <a:gd name="connsiteX1" fmla="*/ 163923 w 2873550"/>
                      <a:gd name="connsiteY1" fmla="*/ 0 h 1639230"/>
                      <a:gd name="connsiteX2" fmla="*/ 2709627 w 2873550"/>
                      <a:gd name="connsiteY2" fmla="*/ 0 h 1639230"/>
                      <a:gd name="connsiteX3" fmla="*/ 2873550 w 2873550"/>
                      <a:gd name="connsiteY3" fmla="*/ 163923 h 1639230"/>
                      <a:gd name="connsiteX4" fmla="*/ 2873550 w 2873550"/>
                      <a:gd name="connsiteY4" fmla="*/ 1475307 h 1639230"/>
                      <a:gd name="connsiteX5" fmla="*/ 2709627 w 2873550"/>
                      <a:gd name="connsiteY5" fmla="*/ 1639230 h 1639230"/>
                      <a:gd name="connsiteX6" fmla="*/ 163923 w 2873550"/>
                      <a:gd name="connsiteY6" fmla="*/ 1639230 h 1639230"/>
                      <a:gd name="connsiteX7" fmla="*/ 0 w 2873550"/>
                      <a:gd name="connsiteY7" fmla="*/ 1475307 h 1639230"/>
                      <a:gd name="connsiteX8" fmla="*/ 0 w 2873550"/>
                      <a:gd name="connsiteY8" fmla="*/ 163923 h 1639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73550" h="1639230">
                        <a:moveTo>
                          <a:pt x="0" y="163923"/>
                        </a:moveTo>
                        <a:cubicBezTo>
                          <a:pt x="0" y="73391"/>
                          <a:pt x="73391" y="0"/>
                          <a:pt x="163923" y="0"/>
                        </a:cubicBezTo>
                        <a:lnTo>
                          <a:pt x="2709627" y="0"/>
                        </a:lnTo>
                        <a:cubicBezTo>
                          <a:pt x="2800159" y="0"/>
                          <a:pt x="2873550" y="73391"/>
                          <a:pt x="2873550" y="163923"/>
                        </a:cubicBezTo>
                        <a:lnTo>
                          <a:pt x="2873550" y="1475307"/>
                        </a:lnTo>
                        <a:cubicBezTo>
                          <a:pt x="2873550" y="1565839"/>
                          <a:pt x="2800159" y="1639230"/>
                          <a:pt x="2709627" y="1639230"/>
                        </a:cubicBezTo>
                        <a:lnTo>
                          <a:pt x="163923" y="1639230"/>
                        </a:lnTo>
                        <a:cubicBezTo>
                          <a:pt x="73391" y="1639230"/>
                          <a:pt x="0" y="1565839"/>
                          <a:pt x="0" y="1475307"/>
                        </a:cubicBezTo>
                        <a:lnTo>
                          <a:pt x="0" y="163923"/>
                        </a:lnTo>
                        <a:close/>
                      </a:path>
                    </a:pathLst>
                  </a:custGeom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1031" tIns="81031" rIns="81031" bIns="81031" numCol="1" spcCol="1270" anchor="ctr" anchorCtr="0">
                    <a:noAutofit/>
                  </a:bodyPr>
                  <a:lstStyle/>
                  <a:p>
                    <a:pPr lvl="0" algn="ctr" defTabSz="2311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/>
                      <a:t>Source Code</a:t>
                    </a:r>
                    <a:endParaRPr lang="en-US" sz="3600" kern="1200" dirty="0"/>
                  </a:p>
                </p:txBody>
              </p:sp>
            </p:grpSp>
            <p:sp>
              <p:nvSpPr>
                <p:cNvPr id="1056" name="U-Turn Arrow 1055"/>
                <p:cNvSpPr/>
                <p:nvPr/>
              </p:nvSpPr>
              <p:spPr>
                <a:xfrm flipH="1">
                  <a:off x="16615832" y="6445497"/>
                  <a:ext cx="10385709" cy="664889"/>
                </a:xfrm>
                <a:prstGeom prst="uturnArrow">
                  <a:avLst>
                    <a:gd name="adj1" fmla="val 25000"/>
                    <a:gd name="adj2" fmla="val 25000"/>
                    <a:gd name="adj3" fmla="val 42925"/>
                    <a:gd name="adj4" fmla="val 43750"/>
                    <a:gd name="adj5" fmla="val 98900"/>
                  </a:avLst>
                </a:prstGeom>
                <a:solidFill>
                  <a:srgbClr val="B2C1DA"/>
                </a:solidFill>
                <a:ln>
                  <a:solidFill>
                    <a:srgbClr val="B2C1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65" name="TextBox 1064"/>
              <p:cNvSpPr txBox="1"/>
              <p:nvPr/>
            </p:nvSpPr>
            <p:spPr>
              <a:xfrm>
                <a:off x="19909273" y="12992935"/>
                <a:ext cx="4072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Figure X  The Basic Process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2" name="Freeform 261"/>
            <p:cNvSpPr/>
            <p:nvPr/>
          </p:nvSpPr>
          <p:spPr>
            <a:xfrm>
              <a:off x="25549050" y="13002846"/>
              <a:ext cx="2873550" cy="941754"/>
            </a:xfrm>
            <a:custGeom>
              <a:avLst/>
              <a:gdLst>
                <a:gd name="connsiteX0" fmla="*/ 0 w 2913005"/>
                <a:gd name="connsiteY0" fmla="*/ 116872 h 1168718"/>
                <a:gd name="connsiteX1" fmla="*/ 116872 w 2913005"/>
                <a:gd name="connsiteY1" fmla="*/ 0 h 1168718"/>
                <a:gd name="connsiteX2" fmla="*/ 2796133 w 2913005"/>
                <a:gd name="connsiteY2" fmla="*/ 0 h 1168718"/>
                <a:gd name="connsiteX3" fmla="*/ 2913005 w 2913005"/>
                <a:gd name="connsiteY3" fmla="*/ 116872 h 1168718"/>
                <a:gd name="connsiteX4" fmla="*/ 2913005 w 2913005"/>
                <a:gd name="connsiteY4" fmla="*/ 1051846 h 1168718"/>
                <a:gd name="connsiteX5" fmla="*/ 2796133 w 2913005"/>
                <a:gd name="connsiteY5" fmla="*/ 1168718 h 1168718"/>
                <a:gd name="connsiteX6" fmla="*/ 116872 w 2913005"/>
                <a:gd name="connsiteY6" fmla="*/ 1168718 h 1168718"/>
                <a:gd name="connsiteX7" fmla="*/ 0 w 2913005"/>
                <a:gd name="connsiteY7" fmla="*/ 1051846 h 1168718"/>
                <a:gd name="connsiteX8" fmla="*/ 0 w 2913005"/>
                <a:gd name="connsiteY8" fmla="*/ 116872 h 116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3005" h="1168718">
                  <a:moveTo>
                    <a:pt x="0" y="116872"/>
                  </a:moveTo>
                  <a:cubicBezTo>
                    <a:pt x="0" y="52325"/>
                    <a:pt x="52325" y="0"/>
                    <a:pt x="116872" y="0"/>
                  </a:cubicBezTo>
                  <a:lnTo>
                    <a:pt x="2796133" y="0"/>
                  </a:lnTo>
                  <a:cubicBezTo>
                    <a:pt x="2860680" y="0"/>
                    <a:pt x="2913005" y="52325"/>
                    <a:pt x="2913005" y="116872"/>
                  </a:cubicBezTo>
                  <a:lnTo>
                    <a:pt x="2913005" y="1051846"/>
                  </a:lnTo>
                  <a:cubicBezTo>
                    <a:pt x="2913005" y="1116393"/>
                    <a:pt x="2860680" y="1168718"/>
                    <a:pt x="2796133" y="1168718"/>
                  </a:cubicBezTo>
                  <a:lnTo>
                    <a:pt x="116872" y="1168718"/>
                  </a:lnTo>
                  <a:cubicBezTo>
                    <a:pt x="52325" y="1168718"/>
                    <a:pt x="0" y="1116393"/>
                    <a:pt x="0" y="1051846"/>
                  </a:cubicBezTo>
                  <a:lnTo>
                    <a:pt x="0" y="11687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51" tIns="67251" rIns="67251" bIns="6725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Reports</a:t>
              </a:r>
              <a:endParaRPr lang="en-US" sz="3600" kern="1200" dirty="0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15544800" y="6604341"/>
            <a:ext cx="556260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/>
              <a:t>4.  Basic Process</a:t>
            </a:r>
            <a:endParaRPr lang="en-US" sz="6000" b="1" dirty="0"/>
          </a:p>
        </p:txBody>
      </p:sp>
      <p:grpSp>
        <p:nvGrpSpPr>
          <p:cNvPr id="1076" name="Group 1075"/>
          <p:cNvGrpSpPr/>
          <p:nvPr/>
        </p:nvGrpSpPr>
        <p:grpSpPr>
          <a:xfrm>
            <a:off x="30081618" y="6704708"/>
            <a:ext cx="13121412" cy="7120502"/>
            <a:chOff x="30081618" y="6704708"/>
            <a:chExt cx="13121412" cy="7120502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1618" y="6704708"/>
              <a:ext cx="13121412" cy="6477892"/>
            </a:xfrm>
            <a:prstGeom prst="rect">
              <a:avLst/>
            </a:prstGeom>
          </p:spPr>
        </p:pic>
        <p:sp>
          <p:nvSpPr>
            <p:cNvPr id="265" name="TextBox 264"/>
            <p:cNvSpPr txBox="1"/>
            <p:nvPr/>
          </p:nvSpPr>
          <p:spPr>
            <a:xfrm>
              <a:off x="32998082" y="13301990"/>
              <a:ext cx="732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Figure X  Example Resultant UML Documentation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30022800" y="14224341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/>
              <a:t>6.  Mathematical Implications</a:t>
            </a:r>
            <a:endParaRPr lang="en-US" sz="60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30022800" y="19482141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/>
              <a:t>7.  Philosophical Implications</a:t>
            </a:r>
            <a:endParaRPr lang="en-US" sz="6000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30022800" y="25197141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/>
              <a:t>8.  Conclusions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914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270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Isaac</cp:lastModifiedBy>
  <cp:revision>72</cp:revision>
  <cp:lastPrinted>2010-10-15T02:21:51Z</cp:lastPrinted>
  <dcterms:created xsi:type="dcterms:W3CDTF">2010-10-10T00:55:24Z</dcterms:created>
  <dcterms:modified xsi:type="dcterms:W3CDTF">2010-10-15T02:24:20Z</dcterms:modified>
</cp:coreProperties>
</file>