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3" r:id="rId3"/>
    <p:sldId id="378" r:id="rId4"/>
    <p:sldId id="379" r:id="rId5"/>
    <p:sldId id="380" r:id="rId6"/>
    <p:sldId id="381" r:id="rId7"/>
    <p:sldId id="342" r:id="rId8"/>
    <p:sldId id="327" r:id="rId9"/>
    <p:sldId id="382" r:id="rId10"/>
    <p:sldId id="383" r:id="rId11"/>
    <p:sldId id="384" r:id="rId12"/>
    <p:sldId id="393" r:id="rId13"/>
    <p:sldId id="394" r:id="rId14"/>
    <p:sldId id="395" r:id="rId15"/>
    <p:sldId id="396" r:id="rId16"/>
    <p:sldId id="397" r:id="rId17"/>
    <p:sldId id="398" r:id="rId18"/>
    <p:sldId id="392" r:id="rId19"/>
    <p:sldId id="391" r:id="rId20"/>
    <p:sldId id="390" r:id="rId21"/>
    <p:sldId id="389" r:id="rId22"/>
    <p:sldId id="387" r:id="rId23"/>
    <p:sldId id="386" r:id="rId24"/>
    <p:sldId id="3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B35E3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2980" autoAdjust="0"/>
  </p:normalViewPr>
  <p:slideViewPr>
    <p:cSldViewPr snapToGrid="0">
      <p:cViewPr varScale="1">
        <p:scale>
          <a:sx n="102" d="100"/>
          <a:sy n="102" d="100"/>
        </p:scale>
        <p:origin x="396" y="84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2837D-4141-4667-95F6-91CC5B05AF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E945D84-0881-4CF7-B8AD-5E5FCC239636}">
      <dgm:prSet/>
      <dgm:spPr/>
      <dgm:t>
        <a:bodyPr/>
        <a:lstStyle/>
        <a:p>
          <a:r>
            <a:rPr lang="en-US" dirty="0"/>
            <a:t>Obtain overview:</a:t>
          </a:r>
        </a:p>
      </dgm:t>
    </dgm:pt>
    <dgm:pt modelId="{924545C1-8793-4488-B31B-B9BE988CCFAC}" type="parTrans" cxnId="{B4260478-8972-4E9F-9966-B4AE57012949}">
      <dgm:prSet/>
      <dgm:spPr/>
      <dgm:t>
        <a:bodyPr/>
        <a:lstStyle/>
        <a:p>
          <a:endParaRPr lang="en-US"/>
        </a:p>
      </dgm:t>
    </dgm:pt>
    <dgm:pt modelId="{11E61016-C0D2-4826-902C-DAE4FF1D1921}" type="sibTrans" cxnId="{B4260478-8972-4E9F-9966-B4AE57012949}">
      <dgm:prSet/>
      <dgm:spPr/>
      <dgm:t>
        <a:bodyPr/>
        <a:lstStyle/>
        <a:p>
          <a:endParaRPr lang="en-US"/>
        </a:p>
      </dgm:t>
    </dgm:pt>
    <dgm:pt modelId="{57B4F9A5-573E-42C5-9EB3-80D5060D96E4}">
      <dgm:prSet/>
      <dgm:spPr/>
      <dgm:t>
        <a:bodyPr/>
        <a:lstStyle/>
        <a:p>
          <a:r>
            <a:rPr lang="en-US" dirty="0"/>
            <a:t>core ideas</a:t>
          </a:r>
        </a:p>
      </dgm:t>
    </dgm:pt>
    <dgm:pt modelId="{A98FBC1B-0151-4718-9B36-A4F6700138B8}" type="parTrans" cxnId="{7CE879CC-A471-45E4-BC04-3A266037D9A2}">
      <dgm:prSet/>
      <dgm:spPr/>
      <dgm:t>
        <a:bodyPr/>
        <a:lstStyle/>
        <a:p>
          <a:endParaRPr lang="en-US"/>
        </a:p>
      </dgm:t>
    </dgm:pt>
    <dgm:pt modelId="{AC59773B-1B73-4BBD-A466-B60F9624FBD5}" type="sibTrans" cxnId="{7CE879CC-A471-45E4-BC04-3A266037D9A2}">
      <dgm:prSet/>
      <dgm:spPr/>
      <dgm:t>
        <a:bodyPr/>
        <a:lstStyle/>
        <a:p>
          <a:endParaRPr lang="en-US"/>
        </a:p>
      </dgm:t>
    </dgm:pt>
    <dgm:pt modelId="{68E9231E-D9C1-40A7-A263-B254C4621C2F}">
      <dgm:prSet/>
      <dgm:spPr/>
      <dgm:t>
        <a:bodyPr/>
        <a:lstStyle/>
        <a:p>
          <a:r>
            <a:rPr lang="en-US" dirty="0"/>
            <a:t>discuss selection of specific methods</a:t>
          </a:r>
        </a:p>
      </dgm:t>
    </dgm:pt>
    <dgm:pt modelId="{17822742-C5A0-4DF7-838B-2A73A8174D2F}" type="parTrans" cxnId="{3013A579-27DF-411E-975F-E3DF39726A7F}">
      <dgm:prSet/>
      <dgm:spPr/>
      <dgm:t>
        <a:bodyPr/>
        <a:lstStyle/>
        <a:p>
          <a:endParaRPr lang="en-US"/>
        </a:p>
      </dgm:t>
    </dgm:pt>
    <dgm:pt modelId="{6CABA69D-F9EE-42DD-AD95-40B128FE11F7}" type="sibTrans" cxnId="{3013A579-27DF-411E-975F-E3DF39726A7F}">
      <dgm:prSet/>
      <dgm:spPr/>
      <dgm:t>
        <a:bodyPr/>
        <a:lstStyle/>
        <a:p>
          <a:endParaRPr lang="en-US"/>
        </a:p>
      </dgm:t>
    </dgm:pt>
    <dgm:pt modelId="{216093B0-6C24-41AD-9EF8-84DBF0C8D564}">
      <dgm:prSet/>
      <dgm:spPr/>
      <dgm:t>
        <a:bodyPr/>
        <a:lstStyle/>
        <a:p>
          <a:r>
            <a:rPr lang="en-US"/>
            <a:t>Preparation for further self-study </a:t>
          </a:r>
        </a:p>
      </dgm:t>
    </dgm:pt>
    <dgm:pt modelId="{36422179-4C27-4DF9-BE7D-D3E33CB5AB9F}" type="parTrans" cxnId="{E66F105A-5510-4D4B-8B1D-3DF0276E2D13}">
      <dgm:prSet/>
      <dgm:spPr/>
      <dgm:t>
        <a:bodyPr/>
        <a:lstStyle/>
        <a:p>
          <a:endParaRPr lang="en-US"/>
        </a:p>
      </dgm:t>
    </dgm:pt>
    <dgm:pt modelId="{1B489D73-5EB6-4274-9165-170A5FF39E85}" type="sibTrans" cxnId="{E66F105A-5510-4D4B-8B1D-3DF0276E2D13}">
      <dgm:prSet/>
      <dgm:spPr/>
      <dgm:t>
        <a:bodyPr/>
        <a:lstStyle/>
        <a:p>
          <a:endParaRPr lang="en-US"/>
        </a:p>
      </dgm:t>
    </dgm:pt>
    <dgm:pt modelId="{37CC15BD-4F4C-41D0-8A9B-721FAA2DF879}" type="pres">
      <dgm:prSet presAssocID="{0122837D-4141-4667-95F6-91CC5B05AF7F}" presName="root" presStyleCnt="0">
        <dgm:presLayoutVars>
          <dgm:dir/>
          <dgm:resizeHandles val="exact"/>
        </dgm:presLayoutVars>
      </dgm:prSet>
      <dgm:spPr/>
    </dgm:pt>
    <dgm:pt modelId="{264CAC55-599F-486C-BA26-7F304CDFD864}" type="pres">
      <dgm:prSet presAssocID="{DE945D84-0881-4CF7-B8AD-5E5FCC239636}" presName="compNode" presStyleCnt="0"/>
      <dgm:spPr/>
    </dgm:pt>
    <dgm:pt modelId="{F22EFC18-9DF0-47F6-8FF8-14E6ED7419F8}" type="pres">
      <dgm:prSet presAssocID="{DE945D84-0881-4CF7-B8AD-5E5FCC239636}" presName="bgRect" presStyleLbl="bgShp" presStyleIdx="0" presStyleCnt="4"/>
      <dgm:spPr/>
    </dgm:pt>
    <dgm:pt modelId="{0E768801-14E4-4CA1-8929-216DB0D47168}" type="pres">
      <dgm:prSet presAssocID="{DE945D84-0881-4CF7-B8AD-5E5FCC2396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17D4252-C3F1-4BDE-9933-1E78ED306661}" type="pres">
      <dgm:prSet presAssocID="{DE945D84-0881-4CF7-B8AD-5E5FCC239636}" presName="spaceRect" presStyleCnt="0"/>
      <dgm:spPr/>
    </dgm:pt>
    <dgm:pt modelId="{FAF17DD0-C433-4B30-AF65-A5522B1FDD38}" type="pres">
      <dgm:prSet presAssocID="{DE945D84-0881-4CF7-B8AD-5E5FCC239636}" presName="parTx" presStyleLbl="revTx" presStyleIdx="0" presStyleCnt="4">
        <dgm:presLayoutVars>
          <dgm:chMax val="0"/>
          <dgm:chPref val="0"/>
        </dgm:presLayoutVars>
      </dgm:prSet>
      <dgm:spPr/>
    </dgm:pt>
    <dgm:pt modelId="{F82D9F2D-23F4-4A1B-9E4F-E2B9FA2AE88F}" type="pres">
      <dgm:prSet presAssocID="{11E61016-C0D2-4826-902C-DAE4FF1D1921}" presName="sibTrans" presStyleCnt="0"/>
      <dgm:spPr/>
    </dgm:pt>
    <dgm:pt modelId="{05DEEB93-FA5A-4415-8692-6B9DC8F51B65}" type="pres">
      <dgm:prSet presAssocID="{57B4F9A5-573E-42C5-9EB3-80D5060D96E4}" presName="compNode" presStyleCnt="0"/>
      <dgm:spPr/>
    </dgm:pt>
    <dgm:pt modelId="{6ADC983B-BE3A-44DD-A68C-E1A8C042FE07}" type="pres">
      <dgm:prSet presAssocID="{57B4F9A5-573E-42C5-9EB3-80D5060D96E4}" presName="bgRect" presStyleLbl="bgShp" presStyleIdx="1" presStyleCnt="4"/>
      <dgm:spPr/>
    </dgm:pt>
    <dgm:pt modelId="{6E124E53-DA93-4EA5-AAF0-5B0107DA9803}" type="pres">
      <dgm:prSet presAssocID="{57B4F9A5-573E-42C5-9EB3-80D5060D96E4}" presName="iconRect" presStyleLbl="node1" presStyleIdx="1" presStyleCnt="4" custLinFactX="100000" custLinFactNeighborX="138710" custLinFactNeighborY="85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5DDC5D9-9176-439A-AE2C-200EC46CA744}" type="pres">
      <dgm:prSet presAssocID="{57B4F9A5-573E-42C5-9EB3-80D5060D96E4}" presName="spaceRect" presStyleCnt="0"/>
      <dgm:spPr/>
    </dgm:pt>
    <dgm:pt modelId="{678258F7-35B1-48AA-89A9-D544D8CD4562}" type="pres">
      <dgm:prSet presAssocID="{57B4F9A5-573E-42C5-9EB3-80D5060D96E4}" presName="parTx" presStyleLbl="revTx" presStyleIdx="1" presStyleCnt="4" custScaleX="49299">
        <dgm:presLayoutVars>
          <dgm:chMax val="0"/>
          <dgm:chPref val="0"/>
        </dgm:presLayoutVars>
      </dgm:prSet>
      <dgm:spPr/>
    </dgm:pt>
    <dgm:pt modelId="{A9B7C1F0-0F8B-4524-B792-F5941A00A48D}" type="pres">
      <dgm:prSet presAssocID="{AC59773B-1B73-4BBD-A466-B60F9624FBD5}" presName="sibTrans" presStyleCnt="0"/>
      <dgm:spPr/>
    </dgm:pt>
    <dgm:pt modelId="{638B5011-137D-4F66-9959-2FCA1BF2FDA7}" type="pres">
      <dgm:prSet presAssocID="{68E9231E-D9C1-40A7-A263-B254C4621C2F}" presName="compNode" presStyleCnt="0"/>
      <dgm:spPr/>
    </dgm:pt>
    <dgm:pt modelId="{4568CFED-8F02-4F85-A994-3723DC100C99}" type="pres">
      <dgm:prSet presAssocID="{68E9231E-D9C1-40A7-A263-B254C4621C2F}" presName="bgRect" presStyleLbl="bgShp" presStyleIdx="2" presStyleCnt="4" custLinFactNeighborY="-2402"/>
      <dgm:spPr/>
    </dgm:pt>
    <dgm:pt modelId="{1E641BFA-EE4F-4D29-A3CB-50CD14799BD8}" type="pres">
      <dgm:prSet presAssocID="{68E9231E-D9C1-40A7-A263-B254C4621C2F}" presName="iconRect" presStyleLbl="node1" presStyleIdx="2" presStyleCnt="4" custLinFactX="100000" custLinFactNeighborX="134343" custLinFactNeighborY="-1164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188508D-5DFA-438E-B2E9-E814773AE9D8}" type="pres">
      <dgm:prSet presAssocID="{68E9231E-D9C1-40A7-A263-B254C4621C2F}" presName="spaceRect" presStyleCnt="0"/>
      <dgm:spPr/>
    </dgm:pt>
    <dgm:pt modelId="{0477420F-2CD5-4171-929F-113D25E31989}" type="pres">
      <dgm:prSet presAssocID="{68E9231E-D9C1-40A7-A263-B254C4621C2F}" presName="parTx" presStyleLbl="revTx" presStyleIdx="2" presStyleCnt="4" custScaleX="47237">
        <dgm:presLayoutVars>
          <dgm:chMax val="0"/>
          <dgm:chPref val="0"/>
        </dgm:presLayoutVars>
      </dgm:prSet>
      <dgm:spPr/>
    </dgm:pt>
    <dgm:pt modelId="{A5EA6277-6DCB-47F5-A592-B9C5B4694CE0}" type="pres">
      <dgm:prSet presAssocID="{6CABA69D-F9EE-42DD-AD95-40B128FE11F7}" presName="sibTrans" presStyleCnt="0"/>
      <dgm:spPr/>
    </dgm:pt>
    <dgm:pt modelId="{D60B4D6A-ABAE-41F1-A7AF-C7519BC6C0C1}" type="pres">
      <dgm:prSet presAssocID="{216093B0-6C24-41AD-9EF8-84DBF0C8D564}" presName="compNode" presStyleCnt="0"/>
      <dgm:spPr/>
    </dgm:pt>
    <dgm:pt modelId="{56ABE96B-2C5C-49FB-B02B-40F8C0F2C3F3}" type="pres">
      <dgm:prSet presAssocID="{216093B0-6C24-41AD-9EF8-84DBF0C8D564}" presName="bgRect" presStyleLbl="bgShp" presStyleIdx="3" presStyleCnt="4"/>
      <dgm:spPr/>
    </dgm:pt>
    <dgm:pt modelId="{AE3D4484-67C2-46EC-A1F0-EC24145A115D}" type="pres">
      <dgm:prSet presAssocID="{216093B0-6C24-41AD-9EF8-84DBF0C8D5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17739BC-A3A1-4254-9156-B56F8521938E}" type="pres">
      <dgm:prSet presAssocID="{216093B0-6C24-41AD-9EF8-84DBF0C8D564}" presName="spaceRect" presStyleCnt="0"/>
      <dgm:spPr/>
    </dgm:pt>
    <dgm:pt modelId="{B4C3E882-4666-45A6-94F3-DB66E6A647A3}" type="pres">
      <dgm:prSet presAssocID="{216093B0-6C24-41AD-9EF8-84DBF0C8D56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49DE29-2A62-4E80-9A0A-41CA1ADBCA02}" type="presOf" srcId="{DE945D84-0881-4CF7-B8AD-5E5FCC239636}" destId="{FAF17DD0-C433-4B30-AF65-A5522B1FDD38}" srcOrd="0" destOrd="0" presId="urn:microsoft.com/office/officeart/2018/2/layout/IconVerticalSolidList"/>
    <dgm:cxn modelId="{2866DB32-4421-42E3-9E0A-5F4146ECC253}" type="presOf" srcId="{216093B0-6C24-41AD-9EF8-84DBF0C8D564}" destId="{B4C3E882-4666-45A6-94F3-DB66E6A647A3}" srcOrd="0" destOrd="0" presId="urn:microsoft.com/office/officeart/2018/2/layout/IconVerticalSolidList"/>
    <dgm:cxn modelId="{5625A337-881F-4F70-9CF2-BB1671D597EC}" type="presOf" srcId="{0122837D-4141-4667-95F6-91CC5B05AF7F}" destId="{37CC15BD-4F4C-41D0-8A9B-721FAA2DF879}" srcOrd="0" destOrd="0" presId="urn:microsoft.com/office/officeart/2018/2/layout/IconVerticalSolidList"/>
    <dgm:cxn modelId="{CED9B966-AAD8-42E7-B923-A373AFCD0C4F}" type="presOf" srcId="{68E9231E-D9C1-40A7-A263-B254C4621C2F}" destId="{0477420F-2CD5-4171-929F-113D25E31989}" srcOrd="0" destOrd="0" presId="urn:microsoft.com/office/officeart/2018/2/layout/IconVerticalSolidList"/>
    <dgm:cxn modelId="{B4260478-8972-4E9F-9966-B4AE57012949}" srcId="{0122837D-4141-4667-95F6-91CC5B05AF7F}" destId="{DE945D84-0881-4CF7-B8AD-5E5FCC239636}" srcOrd="0" destOrd="0" parTransId="{924545C1-8793-4488-B31B-B9BE988CCFAC}" sibTransId="{11E61016-C0D2-4826-902C-DAE4FF1D1921}"/>
    <dgm:cxn modelId="{3013A579-27DF-411E-975F-E3DF39726A7F}" srcId="{0122837D-4141-4667-95F6-91CC5B05AF7F}" destId="{68E9231E-D9C1-40A7-A263-B254C4621C2F}" srcOrd="2" destOrd="0" parTransId="{17822742-C5A0-4DF7-838B-2A73A8174D2F}" sibTransId="{6CABA69D-F9EE-42DD-AD95-40B128FE11F7}"/>
    <dgm:cxn modelId="{E66F105A-5510-4D4B-8B1D-3DF0276E2D13}" srcId="{0122837D-4141-4667-95F6-91CC5B05AF7F}" destId="{216093B0-6C24-41AD-9EF8-84DBF0C8D564}" srcOrd="3" destOrd="0" parTransId="{36422179-4C27-4DF9-BE7D-D3E33CB5AB9F}" sibTransId="{1B489D73-5EB6-4274-9165-170A5FF39E85}"/>
    <dgm:cxn modelId="{F61689A3-42AE-48DE-9005-D031A30BBC7A}" type="presOf" srcId="{57B4F9A5-573E-42C5-9EB3-80D5060D96E4}" destId="{678258F7-35B1-48AA-89A9-D544D8CD4562}" srcOrd="0" destOrd="0" presId="urn:microsoft.com/office/officeart/2018/2/layout/IconVerticalSolidList"/>
    <dgm:cxn modelId="{7CE879CC-A471-45E4-BC04-3A266037D9A2}" srcId="{0122837D-4141-4667-95F6-91CC5B05AF7F}" destId="{57B4F9A5-573E-42C5-9EB3-80D5060D96E4}" srcOrd="1" destOrd="0" parTransId="{A98FBC1B-0151-4718-9B36-A4F6700138B8}" sibTransId="{AC59773B-1B73-4BBD-A466-B60F9624FBD5}"/>
    <dgm:cxn modelId="{92F07E52-D233-4D8E-82E4-CFBC4CE71911}" type="presParOf" srcId="{37CC15BD-4F4C-41D0-8A9B-721FAA2DF879}" destId="{264CAC55-599F-486C-BA26-7F304CDFD864}" srcOrd="0" destOrd="0" presId="urn:microsoft.com/office/officeart/2018/2/layout/IconVerticalSolidList"/>
    <dgm:cxn modelId="{B3FA058D-48AF-4BC0-A541-05BA140314E3}" type="presParOf" srcId="{264CAC55-599F-486C-BA26-7F304CDFD864}" destId="{F22EFC18-9DF0-47F6-8FF8-14E6ED7419F8}" srcOrd="0" destOrd="0" presId="urn:microsoft.com/office/officeart/2018/2/layout/IconVerticalSolidList"/>
    <dgm:cxn modelId="{740AAA2A-6819-4449-996A-B13FFDA29F45}" type="presParOf" srcId="{264CAC55-599F-486C-BA26-7F304CDFD864}" destId="{0E768801-14E4-4CA1-8929-216DB0D47168}" srcOrd="1" destOrd="0" presId="urn:microsoft.com/office/officeart/2018/2/layout/IconVerticalSolidList"/>
    <dgm:cxn modelId="{9CD2B409-99B8-4B62-BBD4-C8584209EAF4}" type="presParOf" srcId="{264CAC55-599F-486C-BA26-7F304CDFD864}" destId="{C17D4252-C3F1-4BDE-9933-1E78ED306661}" srcOrd="2" destOrd="0" presId="urn:microsoft.com/office/officeart/2018/2/layout/IconVerticalSolidList"/>
    <dgm:cxn modelId="{C431A718-029C-408D-9FF8-E3253A64DFB5}" type="presParOf" srcId="{264CAC55-599F-486C-BA26-7F304CDFD864}" destId="{FAF17DD0-C433-4B30-AF65-A5522B1FDD38}" srcOrd="3" destOrd="0" presId="urn:microsoft.com/office/officeart/2018/2/layout/IconVerticalSolidList"/>
    <dgm:cxn modelId="{AA330276-B484-485E-B394-E1302319AD6F}" type="presParOf" srcId="{37CC15BD-4F4C-41D0-8A9B-721FAA2DF879}" destId="{F82D9F2D-23F4-4A1B-9E4F-E2B9FA2AE88F}" srcOrd="1" destOrd="0" presId="urn:microsoft.com/office/officeart/2018/2/layout/IconVerticalSolidList"/>
    <dgm:cxn modelId="{48B8B1BA-FC95-4B4E-AAD7-01EBC1AF5597}" type="presParOf" srcId="{37CC15BD-4F4C-41D0-8A9B-721FAA2DF879}" destId="{05DEEB93-FA5A-4415-8692-6B9DC8F51B65}" srcOrd="2" destOrd="0" presId="urn:microsoft.com/office/officeart/2018/2/layout/IconVerticalSolidList"/>
    <dgm:cxn modelId="{70B40CFB-B791-4A46-AF0C-1682524D20DB}" type="presParOf" srcId="{05DEEB93-FA5A-4415-8692-6B9DC8F51B65}" destId="{6ADC983B-BE3A-44DD-A68C-E1A8C042FE07}" srcOrd="0" destOrd="0" presId="urn:microsoft.com/office/officeart/2018/2/layout/IconVerticalSolidList"/>
    <dgm:cxn modelId="{CF00362A-EBB0-4ED1-92E2-8BF1B0C3CBC8}" type="presParOf" srcId="{05DEEB93-FA5A-4415-8692-6B9DC8F51B65}" destId="{6E124E53-DA93-4EA5-AAF0-5B0107DA9803}" srcOrd="1" destOrd="0" presId="urn:microsoft.com/office/officeart/2018/2/layout/IconVerticalSolidList"/>
    <dgm:cxn modelId="{100185F4-BB13-4354-B30F-9604CC2A2ADF}" type="presParOf" srcId="{05DEEB93-FA5A-4415-8692-6B9DC8F51B65}" destId="{E5DDC5D9-9176-439A-AE2C-200EC46CA744}" srcOrd="2" destOrd="0" presId="urn:microsoft.com/office/officeart/2018/2/layout/IconVerticalSolidList"/>
    <dgm:cxn modelId="{274E42A9-D322-4AD2-9DF7-897ECF7AE11F}" type="presParOf" srcId="{05DEEB93-FA5A-4415-8692-6B9DC8F51B65}" destId="{678258F7-35B1-48AA-89A9-D544D8CD4562}" srcOrd="3" destOrd="0" presId="urn:microsoft.com/office/officeart/2018/2/layout/IconVerticalSolidList"/>
    <dgm:cxn modelId="{69682877-D043-4A24-8D77-112317550C92}" type="presParOf" srcId="{37CC15BD-4F4C-41D0-8A9B-721FAA2DF879}" destId="{A9B7C1F0-0F8B-4524-B792-F5941A00A48D}" srcOrd="3" destOrd="0" presId="urn:microsoft.com/office/officeart/2018/2/layout/IconVerticalSolidList"/>
    <dgm:cxn modelId="{248F7036-5A1E-42C4-9667-786144368163}" type="presParOf" srcId="{37CC15BD-4F4C-41D0-8A9B-721FAA2DF879}" destId="{638B5011-137D-4F66-9959-2FCA1BF2FDA7}" srcOrd="4" destOrd="0" presId="urn:microsoft.com/office/officeart/2018/2/layout/IconVerticalSolidList"/>
    <dgm:cxn modelId="{AD850AD3-D699-415D-A124-B492DDD413AE}" type="presParOf" srcId="{638B5011-137D-4F66-9959-2FCA1BF2FDA7}" destId="{4568CFED-8F02-4F85-A994-3723DC100C99}" srcOrd="0" destOrd="0" presId="urn:microsoft.com/office/officeart/2018/2/layout/IconVerticalSolidList"/>
    <dgm:cxn modelId="{83285F3C-ADC8-436E-A967-13927BF18217}" type="presParOf" srcId="{638B5011-137D-4F66-9959-2FCA1BF2FDA7}" destId="{1E641BFA-EE4F-4D29-A3CB-50CD14799BD8}" srcOrd="1" destOrd="0" presId="urn:microsoft.com/office/officeart/2018/2/layout/IconVerticalSolidList"/>
    <dgm:cxn modelId="{D8ADCD96-9E2A-4FCB-8A94-7F724EC1AEAA}" type="presParOf" srcId="{638B5011-137D-4F66-9959-2FCA1BF2FDA7}" destId="{D188508D-5DFA-438E-B2E9-E814773AE9D8}" srcOrd="2" destOrd="0" presId="urn:microsoft.com/office/officeart/2018/2/layout/IconVerticalSolidList"/>
    <dgm:cxn modelId="{1A4BB4C1-5F69-4194-B274-B3A1611F6399}" type="presParOf" srcId="{638B5011-137D-4F66-9959-2FCA1BF2FDA7}" destId="{0477420F-2CD5-4171-929F-113D25E31989}" srcOrd="3" destOrd="0" presId="urn:microsoft.com/office/officeart/2018/2/layout/IconVerticalSolidList"/>
    <dgm:cxn modelId="{7651A668-F530-4B4B-9238-3DBBDA73C3B4}" type="presParOf" srcId="{37CC15BD-4F4C-41D0-8A9B-721FAA2DF879}" destId="{A5EA6277-6DCB-47F5-A592-B9C5B4694CE0}" srcOrd="5" destOrd="0" presId="urn:microsoft.com/office/officeart/2018/2/layout/IconVerticalSolidList"/>
    <dgm:cxn modelId="{AB08FC4C-A868-44A4-B2F8-D5A2CADCFC40}" type="presParOf" srcId="{37CC15BD-4F4C-41D0-8A9B-721FAA2DF879}" destId="{D60B4D6A-ABAE-41F1-A7AF-C7519BC6C0C1}" srcOrd="6" destOrd="0" presId="urn:microsoft.com/office/officeart/2018/2/layout/IconVerticalSolidList"/>
    <dgm:cxn modelId="{DA7A29D4-EFDC-4B82-94BD-88CB2E82A450}" type="presParOf" srcId="{D60B4D6A-ABAE-41F1-A7AF-C7519BC6C0C1}" destId="{56ABE96B-2C5C-49FB-B02B-40F8C0F2C3F3}" srcOrd="0" destOrd="0" presId="urn:microsoft.com/office/officeart/2018/2/layout/IconVerticalSolidList"/>
    <dgm:cxn modelId="{6E3BCC10-BBA6-4DAC-9E9B-00EB53EBACCC}" type="presParOf" srcId="{D60B4D6A-ABAE-41F1-A7AF-C7519BC6C0C1}" destId="{AE3D4484-67C2-46EC-A1F0-EC24145A115D}" srcOrd="1" destOrd="0" presId="urn:microsoft.com/office/officeart/2018/2/layout/IconVerticalSolidList"/>
    <dgm:cxn modelId="{BFCD42FB-DCF8-460F-A25D-97A21AF89CD4}" type="presParOf" srcId="{D60B4D6A-ABAE-41F1-A7AF-C7519BC6C0C1}" destId="{417739BC-A3A1-4254-9156-B56F8521938E}" srcOrd="2" destOrd="0" presId="urn:microsoft.com/office/officeart/2018/2/layout/IconVerticalSolidList"/>
    <dgm:cxn modelId="{3E434F25-E92A-4F1A-840A-BB649AE049B7}" type="presParOf" srcId="{D60B4D6A-ABAE-41F1-A7AF-C7519BC6C0C1}" destId="{B4C3E882-4666-45A6-94F3-DB66E6A647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EFC18-9DF0-47F6-8FF8-14E6ED7419F8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68801-14E4-4CA1-8929-216DB0D47168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17DD0-C433-4B30-AF65-A5522B1FDD38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Obtain overview:</a:t>
          </a:r>
        </a:p>
      </dsp:txBody>
      <dsp:txXfrm>
        <a:off x="1374223" y="2347"/>
        <a:ext cx="4874176" cy="1189803"/>
      </dsp:txXfrm>
    </dsp:sp>
    <dsp:sp modelId="{6ADC983B-BE3A-44DD-A68C-E1A8C042FE07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24E53-DA93-4EA5-AAF0-5B0107DA9803}">
      <dsp:nvSpPr>
        <dsp:cNvPr id="0" name=""/>
        <dsp:cNvSpPr/>
      </dsp:nvSpPr>
      <dsp:spPr>
        <a:xfrm>
          <a:off x="1922014" y="1813206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258F7-35B1-48AA-89A9-D544D8CD4562}">
      <dsp:nvSpPr>
        <dsp:cNvPr id="0" name=""/>
        <dsp:cNvSpPr/>
      </dsp:nvSpPr>
      <dsp:spPr>
        <a:xfrm>
          <a:off x="2609851" y="1489602"/>
          <a:ext cx="240292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core ideas</a:t>
          </a:r>
        </a:p>
      </dsp:txBody>
      <dsp:txXfrm>
        <a:off x="2609851" y="1489602"/>
        <a:ext cx="2402920" cy="1189803"/>
      </dsp:txXfrm>
    </dsp:sp>
    <dsp:sp modelId="{4568CFED-8F02-4F85-A994-3723DC100C99}">
      <dsp:nvSpPr>
        <dsp:cNvPr id="0" name=""/>
        <dsp:cNvSpPr/>
      </dsp:nvSpPr>
      <dsp:spPr>
        <a:xfrm>
          <a:off x="0" y="294827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41BFA-EE4F-4D29-A3CB-50CD14799BD8}">
      <dsp:nvSpPr>
        <dsp:cNvPr id="0" name=""/>
        <dsp:cNvSpPr/>
      </dsp:nvSpPr>
      <dsp:spPr>
        <a:xfrm>
          <a:off x="1893437" y="3168365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7420F-2CD5-4171-929F-113D25E31989}">
      <dsp:nvSpPr>
        <dsp:cNvPr id="0" name=""/>
        <dsp:cNvSpPr/>
      </dsp:nvSpPr>
      <dsp:spPr>
        <a:xfrm>
          <a:off x="2660104" y="2976856"/>
          <a:ext cx="2302414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discuss selection of specific methods</a:t>
          </a:r>
        </a:p>
      </dsp:txBody>
      <dsp:txXfrm>
        <a:off x="2660104" y="2976856"/>
        <a:ext cx="2302414" cy="1189803"/>
      </dsp:txXfrm>
    </dsp:sp>
    <dsp:sp modelId="{56ABE96B-2C5C-49FB-B02B-40F8C0F2C3F3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D4484-67C2-46EC-A1F0-EC24145A115D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3E882-4666-45A6-94F3-DB66E6A647A3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Preparation for further self-study </a:t>
          </a:r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C6D9E-F27D-49F1-B8F3-988F8F9BB673}" type="datetimeFigureOut">
              <a:rPr lang="nl-NL" smtClean="0"/>
              <a:t>23-10-2022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B9A36-0D66-4438-8961-2A5117E5C2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0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8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5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95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7401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9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250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407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7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129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606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96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70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78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33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979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31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22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74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26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B9A36-0D66-4438-8961-2A5117E5C21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68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AC27A-224C-4791-A920-A49DA2AB8895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F73B-58C0-44A3-91C8-4D5F348CA2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nomaly detection: Machine learning for real-time decision making">
            <a:extLst>
              <a:ext uri="{FF2B5EF4-FFF2-40B4-BE49-F238E27FC236}">
                <a16:creationId xmlns:a16="http://schemas.microsoft.com/office/drawing/2014/main" id="{A4410ED5-B4A3-4A93-83A3-DF58A5030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6"/>
          <a:stretch/>
        </p:blipFill>
        <p:spPr bwMode="auto">
          <a:xfrm>
            <a:off x="-1514" y="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b="1" dirty="0"/>
              <a:t>An introduction to Anomaly Detection</a:t>
            </a:r>
            <a:br>
              <a:rPr lang="en-US" sz="5000" b="1" dirty="0"/>
            </a:br>
            <a:endParaRPr lang="en-US" sz="50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05" y="6554985"/>
            <a:ext cx="3250504" cy="303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B0F0"/>
                </a:solidFill>
              </a:rPr>
              <a:t>Ramon van den Akker (Tilburg University)</a:t>
            </a:r>
          </a:p>
        </p:txBody>
      </p:sp>
    </p:spTree>
    <p:extLst>
      <p:ext uri="{BB962C8B-B14F-4D97-AF65-F5344CB8AC3E}">
        <p14:creationId xmlns:p14="http://schemas.microsoft.com/office/powerpoint/2010/main" val="32009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A. model-based example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EEAC00-C808-4357-A2D1-587CBE1F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98" y="183067"/>
            <a:ext cx="6702552" cy="366484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C7AD39-FCE3-4421-8B71-AD67DCF2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0" y="3724275"/>
            <a:ext cx="7019925" cy="2950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univariate anomaly detection could be implemented by estimating distribution on basis of historical data and computing quantiles of new observations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 low dimensions density can be estimated nonparametrically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But for high-dimensional data parametric models are required, because of `curse of dimensionality’ </a:t>
            </a:r>
          </a:p>
        </p:txBody>
      </p:sp>
    </p:spTree>
    <p:extLst>
      <p:ext uri="{BB962C8B-B14F-4D97-AF65-F5344CB8AC3E}">
        <p14:creationId xmlns:p14="http://schemas.microsoft.com/office/powerpoint/2010/main" val="330967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B. example using cluster analysis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84F35-257D-4637-A4A5-B963B033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87" y="305023"/>
            <a:ext cx="7068155" cy="404323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E626FCA-7C65-4A61-B97D-2ABBB2C37485}"/>
              </a:ext>
            </a:extLst>
          </p:cNvPr>
          <p:cNvSpPr/>
          <p:nvPr/>
        </p:nvSpPr>
        <p:spPr>
          <a:xfrm>
            <a:off x="10784498" y="961495"/>
            <a:ext cx="1143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A67EFB-2CCE-4CD9-9D7D-A52029B0382C}"/>
              </a:ext>
            </a:extLst>
          </p:cNvPr>
          <p:cNvCxnSpPr/>
          <p:nvPr/>
        </p:nvCxnSpPr>
        <p:spPr>
          <a:xfrm flipH="1">
            <a:off x="8225668" y="1113895"/>
            <a:ext cx="2501680" cy="140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389458-FD57-49FC-9420-748EDED822E9}"/>
              </a:ext>
            </a:extLst>
          </p:cNvPr>
          <p:cNvCxnSpPr/>
          <p:nvPr/>
        </p:nvCxnSpPr>
        <p:spPr>
          <a:xfrm flipH="1">
            <a:off x="6560528" y="1113895"/>
            <a:ext cx="4166820" cy="16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5390653-F46D-4E35-AC49-D41C1AB7E317}"/>
              </a:ext>
            </a:extLst>
          </p:cNvPr>
          <p:cNvSpPr/>
          <p:nvPr/>
        </p:nvSpPr>
        <p:spPr>
          <a:xfrm>
            <a:off x="8319721" y="1113895"/>
            <a:ext cx="1143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D454BB-2CB8-4FD6-9BE8-E3EB5DEA5050}"/>
              </a:ext>
            </a:extLst>
          </p:cNvPr>
          <p:cNvCxnSpPr/>
          <p:nvPr/>
        </p:nvCxnSpPr>
        <p:spPr>
          <a:xfrm flipH="1">
            <a:off x="8020051" y="1304395"/>
            <a:ext cx="299670" cy="1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28D35F-7E9A-4115-9D6F-025F3909118E}"/>
              </a:ext>
            </a:extLst>
          </p:cNvPr>
          <p:cNvCxnSpPr/>
          <p:nvPr/>
        </p:nvCxnSpPr>
        <p:spPr>
          <a:xfrm flipH="1">
            <a:off x="6482130" y="1304395"/>
            <a:ext cx="1743538" cy="13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FB6DF7-8E3C-44A4-B8F2-46FB4E08660B}"/>
              </a:ext>
            </a:extLst>
          </p:cNvPr>
          <p:cNvSpPr txBox="1"/>
          <p:nvPr/>
        </p:nvSpPr>
        <p:spPr>
          <a:xfrm>
            <a:off x="4986507" y="4338677"/>
            <a:ext cx="7173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measure distance to closest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observations with large distance are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 course, lot of alternative approaches; see, e.g., Mehrotra et al. (2017)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example, consider small clusters to be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562B9-E996-46CD-8C8E-6E55C756239A}"/>
              </a:ext>
            </a:extLst>
          </p:cNvPr>
          <p:cNvSpPr txBox="1"/>
          <p:nvPr/>
        </p:nvSpPr>
        <p:spPr>
          <a:xfrm>
            <a:off x="4636008" y="6362698"/>
            <a:ext cx="720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Mehrotra</a:t>
            </a:r>
            <a:r>
              <a:rPr lang="en-US" sz="1200" dirty="0">
                <a:solidFill>
                  <a:schemeClr val="bg1"/>
                </a:solidFill>
              </a:rPr>
              <a:t>, K.G.,  C.K. Mohan, and H. Huang (2017). Anomaly Detection Principles and Algorithms (Terrorism, Security, and Computation). Springer.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1" y="629266"/>
            <a:ext cx="4049268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 B. example using distance-based algorithms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DD427-24D8-42A1-A904-D54A29B4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0" y="127732"/>
            <a:ext cx="5115175" cy="320516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F266A8-6E3C-4189-B8D6-84A1E0D0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8" y="3366353"/>
            <a:ext cx="6991351" cy="1929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Local Outlier Factor (LOF) algorithm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measures local deviation of a data point to its </a:t>
            </a:r>
            <a:r>
              <a:rPr lang="en-US" sz="2400" i="1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nearest neighbors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See </a:t>
            </a:r>
            <a:r>
              <a:rPr lang="en-US" sz="2400" dirty="0" err="1">
                <a:solidFill>
                  <a:schemeClr val="bg1"/>
                </a:solidFill>
              </a:rPr>
              <a:t>Breunig</a:t>
            </a:r>
            <a:r>
              <a:rPr lang="en-US" sz="2400" dirty="0">
                <a:solidFill>
                  <a:schemeClr val="bg1"/>
                </a:solidFill>
              </a:rPr>
              <a:t> et al. (2000) for details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7C854-477D-4DAA-BE6A-D43493C600F2}"/>
              </a:ext>
            </a:extLst>
          </p:cNvPr>
          <p:cNvSpPr txBox="1"/>
          <p:nvPr/>
        </p:nvSpPr>
        <p:spPr>
          <a:xfrm>
            <a:off x="4743200" y="6353175"/>
            <a:ext cx="687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Breunig</a:t>
            </a:r>
            <a:r>
              <a:rPr lang="en-US" sz="1200" dirty="0">
                <a:solidFill>
                  <a:schemeClr val="bg1"/>
                </a:solidFill>
              </a:rPr>
              <a:t>, M.M., H. –P. </a:t>
            </a:r>
            <a:r>
              <a:rPr lang="en-US" sz="1200" dirty="0" err="1">
                <a:solidFill>
                  <a:schemeClr val="bg1"/>
                </a:solidFill>
              </a:rPr>
              <a:t>Kriegel</a:t>
            </a:r>
            <a:r>
              <a:rPr lang="en-US" sz="1200" dirty="0">
                <a:solidFill>
                  <a:schemeClr val="bg1"/>
                </a:solidFill>
              </a:rPr>
              <a:t>, R.T. Ng, J. Sander (2000). LOF: Identifying Density-Based Local Outliers. In: Proc. ACM SIGMOD 2000 Int. Conf. On Management of Data.</a:t>
            </a:r>
          </a:p>
        </p:txBody>
      </p:sp>
    </p:spTree>
    <p:extLst>
      <p:ext uri="{BB962C8B-B14F-4D97-AF65-F5344CB8AC3E}">
        <p14:creationId xmlns:p14="http://schemas.microsoft.com/office/powerpoint/2010/main" val="337796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1" y="629266"/>
            <a:ext cx="4049268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 B. example using distance-based algorithms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B31FA-9C42-4C8D-8879-186B764C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1467567"/>
            <a:ext cx="6981825" cy="2528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2F336-5603-40FB-81E2-C34F11935733}"/>
              </a:ext>
            </a:extLst>
          </p:cNvPr>
          <p:cNvSpPr txBox="1"/>
          <p:nvPr/>
        </p:nvSpPr>
        <p:spPr>
          <a:xfrm>
            <a:off x="4810124" y="6238875"/>
            <a:ext cx="6276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Saligrama</a:t>
            </a:r>
            <a:r>
              <a:rPr lang="en-US" sz="1200" dirty="0">
                <a:solidFill>
                  <a:schemeClr val="bg1"/>
                </a:solidFill>
              </a:rPr>
              <a:t>, V. and Z. Chen (2012). Video anomaly detection based on local statistical aggregates. In:  2012 IEEE Conference on Computer Vision and Pattern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1" y="629266"/>
            <a:ext cx="4049268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 C. isolation forest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4CF7B-BA22-49B3-99D2-5D0D07BA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113937"/>
            <a:ext cx="7010399" cy="28964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F76B0-9673-4B0D-BB3F-E3BB49FA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5629275"/>
            <a:ext cx="6705601" cy="107852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/>
                </a:solidFill>
              </a:rPr>
              <a:t>Liu, F.T., K.M. Ting, and Z.-H. Zhou (2008). Isolation forest. In: Proceedings of the 8th IEEE International Conference on Data Mining (ICDM'08), 413{422. Pisa, Italy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/>
                </a:solidFill>
              </a:rPr>
              <a:t>Liu, F.T., K. M. Ting, and Z.-H. Zhou (2012). Isolation-based anomaly detection. ACM Transactions on Knowledge Discovery from Data 6(1)</a:t>
            </a:r>
          </a:p>
        </p:txBody>
      </p:sp>
    </p:spTree>
    <p:extLst>
      <p:ext uri="{BB962C8B-B14F-4D97-AF65-F5344CB8AC3E}">
        <p14:creationId xmlns:p14="http://schemas.microsoft.com/office/powerpoint/2010/main" val="240128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1" y="629266"/>
            <a:ext cx="4049268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 C. isolation forest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4A0F5-1EE6-4AE3-9EFC-79343F909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08" y="149854"/>
            <a:ext cx="5431536" cy="3611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327BB-124D-470C-AAC6-CA9A7831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074" y="3761825"/>
            <a:ext cx="5431536" cy="28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1" y="629266"/>
            <a:ext cx="4049268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 C. isolation forest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16D94-7AE3-4C24-ACCE-7EB14715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58" y="149854"/>
            <a:ext cx="5431536" cy="3611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B7582-466C-4F82-A67D-24383F2A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358" y="3911677"/>
            <a:ext cx="5431536" cy="2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1" y="629266"/>
            <a:ext cx="4049268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</a:t>
            </a:r>
            <a:r>
              <a:rPr lang="en-US" sz="2800" b="1" dirty="0">
                <a:latin typeface="+mj-lt"/>
                <a:ea typeface="+mj-ea"/>
                <a:cs typeface="+mj-cs"/>
              </a:rPr>
              <a:t>  D. auto-encoders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fbeeldingsresultaat voor auto encoder">
            <a:extLst>
              <a:ext uri="{FF2B5EF4-FFF2-40B4-BE49-F238E27FC236}">
                <a16:creationId xmlns:a16="http://schemas.microsoft.com/office/drawing/2014/main" id="{A31343A3-5348-4999-930C-EBC73A2C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45" y="365921"/>
            <a:ext cx="4681030" cy="22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D38B6-FB58-4EF3-B503-5E5D0DE8C48D}"/>
              </a:ext>
            </a:extLst>
          </p:cNvPr>
          <p:cNvSpPr txBox="1"/>
          <p:nvPr/>
        </p:nvSpPr>
        <p:spPr>
          <a:xfrm>
            <a:off x="4758245" y="2447736"/>
            <a:ext cx="698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input to output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residual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for given input the residual is too `large’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anomaly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15965-5D19-4A60-8520-A440240A2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7" y="3486935"/>
            <a:ext cx="4264633" cy="1762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AC729-78BB-4212-A1E5-7EDE65D6448B}"/>
              </a:ext>
            </a:extLst>
          </p:cNvPr>
          <p:cNvSpPr txBox="1"/>
          <p:nvPr/>
        </p:nvSpPr>
        <p:spPr>
          <a:xfrm>
            <a:off x="4758245" y="5352065"/>
            <a:ext cx="633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Mei et al. (2018) used auto-encoder to detect defects in textile fabrics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F4BE9-3861-4E87-8416-587551A6F4E4}"/>
              </a:ext>
            </a:extLst>
          </p:cNvPr>
          <p:cNvSpPr txBox="1"/>
          <p:nvPr/>
        </p:nvSpPr>
        <p:spPr>
          <a:xfrm>
            <a:off x="4758244" y="6343651"/>
            <a:ext cx="709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Mei, S., Y. Wang, and G. Wen (2018). Automatic Fabric Defect Detection with a Multi-Scale Convolutional </a:t>
            </a:r>
            <a:r>
              <a:rPr lang="en-US" sz="1200" dirty="0" err="1">
                <a:solidFill>
                  <a:schemeClr val="bg1"/>
                </a:solidFill>
              </a:rPr>
              <a:t>Denoising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Autoencoder</a:t>
            </a:r>
            <a:r>
              <a:rPr lang="en-US" sz="1200" dirty="0">
                <a:solidFill>
                  <a:schemeClr val="bg1"/>
                </a:solidFill>
              </a:rPr>
              <a:t> Network Model, </a:t>
            </a:r>
            <a:r>
              <a:rPr lang="en-US" sz="1200" i="1" dirty="0">
                <a:solidFill>
                  <a:schemeClr val="bg1"/>
                </a:solidFill>
              </a:rPr>
              <a:t>Sensors </a:t>
            </a:r>
            <a:r>
              <a:rPr lang="en-US" sz="1200" dirty="0">
                <a:solidFill>
                  <a:schemeClr val="bg1"/>
                </a:solidFill>
              </a:rPr>
              <a:t>(18), pp. 1-18.</a:t>
            </a:r>
          </a:p>
        </p:txBody>
      </p:sp>
    </p:spTree>
    <p:extLst>
      <p:ext uri="{BB962C8B-B14F-4D97-AF65-F5344CB8AC3E}">
        <p14:creationId xmlns:p14="http://schemas.microsoft.com/office/powerpoint/2010/main" val="1643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Performance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564B-5048-4BB7-864B-15764ED2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8" y="165873"/>
            <a:ext cx="7018612" cy="4279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B190A-B594-4C38-8858-FF4873DA87EB}"/>
              </a:ext>
            </a:extLst>
          </p:cNvPr>
          <p:cNvSpPr txBox="1"/>
          <p:nvPr/>
        </p:nvSpPr>
        <p:spPr>
          <a:xfrm>
            <a:off x="4713108" y="4611735"/>
            <a:ext cx="47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anomaly clusters consist of 12 </a:t>
            </a:r>
            <a:r>
              <a:rPr lang="en-US" dirty="0" err="1">
                <a:solidFill>
                  <a:schemeClr val="bg1"/>
                </a:solidFill>
              </a:rPr>
              <a:t>datapoints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443-E3A2-49BC-8307-DE6490F2735B}"/>
              </a:ext>
            </a:extLst>
          </p:cNvPr>
          <p:cNvSpPr txBox="1"/>
          <p:nvPr/>
        </p:nvSpPr>
        <p:spPr>
          <a:xfrm>
            <a:off x="4713108" y="6091962"/>
            <a:ext cx="715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nn-NO" sz="1200" dirty="0">
                <a:solidFill>
                  <a:schemeClr val="bg1"/>
                </a:solidFill>
              </a:rPr>
              <a:t>Liu, F.T., K.M. Ting, and Z.-H. Zhou (2010). </a:t>
            </a:r>
            <a:r>
              <a:rPr lang="en-US" sz="1200" dirty="0">
                <a:solidFill>
                  <a:schemeClr val="bg1"/>
                </a:solidFill>
              </a:rPr>
              <a:t>On detecting clustered anomalies using </a:t>
            </a:r>
            <a:r>
              <a:rPr lang="en-US" sz="1200" dirty="0" err="1">
                <a:solidFill>
                  <a:schemeClr val="bg1"/>
                </a:solidFill>
              </a:rPr>
              <a:t>SCiForest</a:t>
            </a:r>
            <a:r>
              <a:rPr lang="en-US" sz="1200" dirty="0">
                <a:solidFill>
                  <a:schemeClr val="bg1"/>
                </a:solidFill>
              </a:rPr>
              <a:t>.  In: </a:t>
            </a:r>
            <a:r>
              <a:rPr lang="en-US" sz="1200" dirty="0" err="1">
                <a:solidFill>
                  <a:schemeClr val="bg1"/>
                </a:solidFill>
              </a:rPr>
              <a:t>Balcázar</a:t>
            </a:r>
            <a:r>
              <a:rPr lang="en-US" sz="1200" dirty="0">
                <a:solidFill>
                  <a:schemeClr val="bg1"/>
                </a:solidFill>
              </a:rPr>
              <a:t> J.L., </a:t>
            </a:r>
            <a:r>
              <a:rPr lang="en-US" sz="1200" dirty="0" err="1">
                <a:solidFill>
                  <a:schemeClr val="bg1"/>
                </a:solidFill>
              </a:rPr>
              <a:t>Bonchi</a:t>
            </a:r>
            <a:r>
              <a:rPr lang="en-US" sz="1200" dirty="0">
                <a:solidFill>
                  <a:schemeClr val="bg1"/>
                </a:solidFill>
              </a:rPr>
              <a:t> F., </a:t>
            </a:r>
            <a:r>
              <a:rPr lang="en-US" sz="1200" dirty="0" err="1">
                <a:solidFill>
                  <a:schemeClr val="bg1"/>
                </a:solidFill>
              </a:rPr>
              <a:t>Gionis</a:t>
            </a:r>
            <a:r>
              <a:rPr lang="en-US" sz="1200" dirty="0">
                <a:solidFill>
                  <a:schemeClr val="bg1"/>
                </a:solidFill>
              </a:rPr>
              <a:t> A., </a:t>
            </a:r>
            <a:r>
              <a:rPr lang="en-US" sz="1200" dirty="0" err="1">
                <a:solidFill>
                  <a:schemeClr val="bg1"/>
                </a:solidFill>
              </a:rPr>
              <a:t>Sebag</a:t>
            </a:r>
            <a:r>
              <a:rPr lang="en-US" sz="1200" dirty="0">
                <a:solidFill>
                  <a:schemeClr val="bg1"/>
                </a:solidFill>
              </a:rPr>
              <a:t> M. (</a:t>
            </a:r>
            <a:r>
              <a:rPr lang="en-US" sz="1200" dirty="0" err="1">
                <a:solidFill>
                  <a:schemeClr val="bg1"/>
                </a:solidFill>
              </a:rPr>
              <a:t>eds</a:t>
            </a:r>
            <a:r>
              <a:rPr lang="en-US" sz="1200" dirty="0">
                <a:solidFill>
                  <a:schemeClr val="bg1"/>
                </a:solidFill>
              </a:rPr>
              <a:t>) Machine Learning and Knowledge Discovery in Databases. ECML PKDD 2010. Lecture Notes in Computer Science, </a:t>
            </a:r>
            <a:r>
              <a:rPr lang="en-US" sz="1200" dirty="0" err="1">
                <a:solidFill>
                  <a:schemeClr val="bg1"/>
                </a:solidFill>
              </a:rPr>
              <a:t>vol</a:t>
            </a:r>
            <a:r>
              <a:rPr lang="en-US" sz="1200" dirty="0">
                <a:solidFill>
                  <a:schemeClr val="bg1"/>
                </a:solidFill>
              </a:rPr>
              <a:t> 6322. Springer, Berlin, Heidelberg.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7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Performance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A1080-BDC3-4084-8C0D-B59B7C7C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810" y="315790"/>
            <a:ext cx="4277244" cy="1767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87074-3E7B-4056-84FA-01179D44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08" y="2264340"/>
            <a:ext cx="7078985" cy="2415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52FD7-BE5D-4C37-AC72-8AF00A640481}"/>
              </a:ext>
            </a:extLst>
          </p:cNvPr>
          <p:cNvSpPr txBox="1"/>
          <p:nvPr/>
        </p:nvSpPr>
        <p:spPr>
          <a:xfrm>
            <a:off x="4778019" y="6311377"/>
            <a:ext cx="707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Mei, S., Y. Wang, and G. Wen (2018). Automatic Fabric Defect Detection with a Multi-Scale Convolutional </a:t>
            </a:r>
            <a:r>
              <a:rPr lang="en-US" sz="1200" dirty="0" err="1">
                <a:solidFill>
                  <a:schemeClr val="bg1"/>
                </a:solidFill>
              </a:rPr>
              <a:t>Denoising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Autoencoder</a:t>
            </a:r>
            <a:r>
              <a:rPr lang="en-US" sz="1200" dirty="0">
                <a:solidFill>
                  <a:schemeClr val="bg1"/>
                </a:solidFill>
              </a:rPr>
              <a:t> Network Model, </a:t>
            </a:r>
            <a:r>
              <a:rPr lang="en-US" sz="1200" i="1" dirty="0">
                <a:solidFill>
                  <a:schemeClr val="bg1"/>
                </a:solidFill>
              </a:rPr>
              <a:t>Sensors </a:t>
            </a:r>
            <a:r>
              <a:rPr lang="en-US" sz="1200" dirty="0">
                <a:solidFill>
                  <a:schemeClr val="bg1"/>
                </a:solidFill>
              </a:rPr>
              <a:t>(18), pp. 1-18.</a:t>
            </a:r>
          </a:p>
        </p:txBody>
      </p:sp>
    </p:spTree>
    <p:extLst>
      <p:ext uri="{BB962C8B-B14F-4D97-AF65-F5344CB8AC3E}">
        <p14:creationId xmlns:p14="http://schemas.microsoft.com/office/powerpoint/2010/main" val="416181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AED48D8-74D1-48CB-B51B-16D6121C1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008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722166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Remarks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dealing with time series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ACFF-BE2A-40BB-9707-A78CEBA9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739775"/>
            <a:ext cx="2124075" cy="5175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Time series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9A112-08E3-4C8F-8608-5C04B686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8" y="1156566"/>
            <a:ext cx="4336440" cy="250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AF2EC-F6EA-43AB-972E-9E193D940FA7}"/>
              </a:ext>
            </a:extLst>
          </p:cNvPr>
          <p:cNvSpPr txBox="1"/>
          <p:nvPr/>
        </p:nvSpPr>
        <p:spPr>
          <a:xfrm>
            <a:off x="5095875" y="3840916"/>
            <a:ext cx="7096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series dimension needs to be taken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Classical time series analysis could be/is natural 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Also possible to integrate in “standard” algorithms; for example isolation forest?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827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Remarks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dealing with networks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AE577-4B23-4C01-85DA-276CD960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370143"/>
            <a:ext cx="4752975" cy="4225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6A775-E448-425A-92A3-5C7DBFFA3D00}"/>
              </a:ext>
            </a:extLst>
          </p:cNvPr>
          <p:cNvSpPr txBox="1"/>
          <p:nvPr/>
        </p:nvSpPr>
        <p:spPr>
          <a:xfrm>
            <a:off x="5286375" y="4595812"/>
            <a:ext cx="5133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deal with anomaly detection in networks?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 err="1">
                <a:solidFill>
                  <a:schemeClr val="bg1"/>
                </a:solidFill>
              </a:rPr>
              <a:t>Akoglu</a:t>
            </a:r>
            <a:r>
              <a:rPr lang="en-US" dirty="0">
                <a:solidFill>
                  <a:schemeClr val="bg1"/>
                </a:solidFill>
              </a:rPr>
              <a:t> et al. (2015) for a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1A688-9A33-4FBA-8DC7-9EA79813C051}"/>
              </a:ext>
            </a:extLst>
          </p:cNvPr>
          <p:cNvSpPr txBox="1"/>
          <p:nvPr/>
        </p:nvSpPr>
        <p:spPr>
          <a:xfrm>
            <a:off x="4933950" y="6389168"/>
            <a:ext cx="5810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200" dirty="0" err="1">
                <a:solidFill>
                  <a:schemeClr val="bg1"/>
                </a:solidFill>
              </a:rPr>
              <a:t>Akoglu</a:t>
            </a:r>
            <a:r>
              <a:rPr lang="en-US" sz="1200" dirty="0">
                <a:solidFill>
                  <a:schemeClr val="bg1"/>
                </a:solidFill>
              </a:rPr>
              <a:t>, L., H. Tong, and D. </a:t>
            </a:r>
            <a:r>
              <a:rPr lang="en-US" sz="1200" dirty="0" err="1">
                <a:solidFill>
                  <a:schemeClr val="bg1"/>
                </a:solidFill>
              </a:rPr>
              <a:t>Koutra</a:t>
            </a:r>
            <a:r>
              <a:rPr lang="en-US" sz="1200" dirty="0">
                <a:solidFill>
                  <a:schemeClr val="bg1"/>
                </a:solidFill>
              </a:rPr>
              <a:t> (2015). Graph based anomaly detection and description: a survey, </a:t>
            </a:r>
            <a:r>
              <a:rPr lang="en-US" sz="1200" i="1" dirty="0">
                <a:solidFill>
                  <a:schemeClr val="bg1"/>
                </a:solidFill>
              </a:rPr>
              <a:t>Journal Data Mining and Knowledge Discovery </a:t>
            </a:r>
            <a:r>
              <a:rPr lang="en-US" sz="1200" dirty="0">
                <a:solidFill>
                  <a:schemeClr val="bg1"/>
                </a:solidFill>
              </a:rPr>
              <a:t>29(3), pp. 626-688.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0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Remarks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dealing with time series of networks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C6D45-22DA-46BC-B966-3A6BEEE6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906001"/>
            <a:ext cx="6194238" cy="1123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079C5-FFD1-4C88-871E-E32799631330}"/>
              </a:ext>
            </a:extLst>
          </p:cNvPr>
          <p:cNvSpPr txBox="1"/>
          <p:nvPr/>
        </p:nvSpPr>
        <p:spPr>
          <a:xfrm>
            <a:off x="5248275" y="2690336"/>
            <a:ext cx="5133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deal with time-evolving graphs?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 err="1">
                <a:solidFill>
                  <a:schemeClr val="bg1"/>
                </a:solidFill>
              </a:rPr>
              <a:t>Akoglu</a:t>
            </a:r>
            <a:r>
              <a:rPr lang="en-US" dirty="0">
                <a:solidFill>
                  <a:schemeClr val="bg1"/>
                </a:solidFill>
              </a:rPr>
              <a:t> et al. (2015) for a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FA2A4-386C-42EB-9049-94771D8E14DB}"/>
              </a:ext>
            </a:extLst>
          </p:cNvPr>
          <p:cNvSpPr txBox="1"/>
          <p:nvPr/>
        </p:nvSpPr>
        <p:spPr>
          <a:xfrm>
            <a:off x="4933950" y="6389168"/>
            <a:ext cx="647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200" dirty="0" err="1">
                <a:solidFill>
                  <a:schemeClr val="bg1"/>
                </a:solidFill>
              </a:rPr>
              <a:t>Akoglu</a:t>
            </a:r>
            <a:r>
              <a:rPr lang="en-US" sz="1200" dirty="0">
                <a:solidFill>
                  <a:schemeClr val="bg1"/>
                </a:solidFill>
              </a:rPr>
              <a:t>, L., H. Tong, and D. </a:t>
            </a:r>
            <a:r>
              <a:rPr lang="en-US" sz="1200" dirty="0" err="1">
                <a:solidFill>
                  <a:schemeClr val="bg1"/>
                </a:solidFill>
              </a:rPr>
              <a:t>Koutra</a:t>
            </a:r>
            <a:r>
              <a:rPr lang="en-US" sz="1200" dirty="0">
                <a:solidFill>
                  <a:schemeClr val="bg1"/>
                </a:solidFill>
              </a:rPr>
              <a:t> (2015). Graph based anomaly detection and description: a survey, </a:t>
            </a:r>
            <a:r>
              <a:rPr lang="en-US" sz="1200" i="1" dirty="0">
                <a:solidFill>
                  <a:schemeClr val="bg1"/>
                </a:solidFill>
              </a:rPr>
              <a:t>Journal Data Mining and Knowledge Discovery </a:t>
            </a:r>
            <a:r>
              <a:rPr lang="en-US" sz="1200" dirty="0">
                <a:solidFill>
                  <a:schemeClr val="bg1"/>
                </a:solidFill>
              </a:rPr>
              <a:t>29(3), pp. 626-688.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Remarks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example semi-supervised approach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7DC39-1735-4430-A317-B01649A6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08" y="711282"/>
            <a:ext cx="7056454" cy="3993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4928D-BB22-4ECE-AB44-9DBB3A50CAF1}"/>
              </a:ext>
            </a:extLst>
          </p:cNvPr>
          <p:cNvSpPr txBox="1"/>
          <p:nvPr/>
        </p:nvSpPr>
        <p:spPr>
          <a:xfrm>
            <a:off x="4857750" y="6206600"/>
            <a:ext cx="696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Zhang, J.-L.,  L. Li, J. Zhou, X. Li, and Z.-H. Zhou (2018). Anomaly Detection with Partially Observed Anomalies. In: Companion Proceedings of the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Conference 2018, pp. 639-646.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869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Remarks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visual analytics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s://media.springernature.com/original/springer-static/image/art%3A10.1007%2Fs12650-019-00580-7/MediaObjects/12650_2019_580_Figa_HTML.png">
            <a:extLst>
              <a:ext uri="{FF2B5EF4-FFF2-40B4-BE49-F238E27FC236}">
                <a16:creationId xmlns:a16="http://schemas.microsoft.com/office/drawing/2014/main" id="{421386BC-6EED-48E4-9B46-01E87DCE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0808" y="672122"/>
            <a:ext cx="6702552" cy="32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0A908-3E7F-42E4-A5E6-79F78094B59A}"/>
              </a:ext>
            </a:extLst>
          </p:cNvPr>
          <p:cNvSpPr txBox="1"/>
          <p:nvPr/>
        </p:nvSpPr>
        <p:spPr>
          <a:xfrm>
            <a:off x="4940808" y="3752825"/>
            <a:ext cx="6383699" cy="255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Detected anomalies are typically inspected by human. Visual analytics to assist the human-in-the-loop is/can be very relevant.  Such dashboard can also be helpful to generate ‘opinion-based’  labels.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C5F110-6F7E-41C9-999C-A14D01A4D3B0}"/>
              </a:ext>
            </a:extLst>
          </p:cNvPr>
          <p:cNvSpPr txBox="1"/>
          <p:nvPr/>
        </p:nvSpPr>
        <p:spPr>
          <a:xfrm>
            <a:off x="4940808" y="6350168"/>
            <a:ext cx="685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solidFill>
                  <a:schemeClr val="bg1"/>
                </a:solidFill>
                <a:latin typeface="Source Sans Pro"/>
              </a:rPr>
              <a:t>Fan, X., C. Li, X. Yuan, X. Dong, and J. Liang (2019). </a:t>
            </a:r>
            <a:r>
              <a:rPr lang="en-US" sz="1200" dirty="0">
                <a:solidFill>
                  <a:schemeClr val="bg1"/>
                </a:solidFill>
              </a:rPr>
              <a:t>An interactive visual analytics approach for network anomaly detection through smart labeling, </a:t>
            </a:r>
            <a:r>
              <a:rPr lang="en-US" sz="1200" i="1" dirty="0">
                <a:solidFill>
                  <a:schemeClr val="bg1"/>
                </a:solidFill>
              </a:rPr>
              <a:t>Journal of Visualization</a:t>
            </a:r>
            <a:r>
              <a:rPr lang="en-US" sz="1200" dirty="0">
                <a:solidFill>
                  <a:schemeClr val="bg1"/>
                </a:solidFill>
              </a:rPr>
              <a:t> 22(5), pp. 955–971.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12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254" y="1286491"/>
            <a:ext cx="3667039" cy="3075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3600" b="1" dirty="0"/>
              <a:t>Anomaly detection</a:t>
            </a:r>
            <a:r>
              <a:rPr lang="en-US" sz="3600" dirty="0"/>
              <a:t> is the identification of rare items, events or observations which raise suspicions by differing significantly from the majority of the data.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57FC6-5BC5-481E-B327-610FF67F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608161"/>
            <a:ext cx="6191717" cy="598314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Some applications: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fraud detection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fault detection (including data quality inspection)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predictive maintenance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medical diagnosis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intrusion detection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etc.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Terminology:</a:t>
            </a:r>
          </a:p>
          <a:p>
            <a:r>
              <a:rPr lang="en-US" sz="1800" dirty="0">
                <a:solidFill>
                  <a:schemeClr val="bg1"/>
                </a:solidFill>
              </a:rPr>
              <a:t>`outlier’ instead of `anomaly’</a:t>
            </a:r>
          </a:p>
        </p:txBody>
      </p:sp>
    </p:spTree>
    <p:extLst>
      <p:ext uri="{BB962C8B-B14F-4D97-AF65-F5344CB8AC3E}">
        <p14:creationId xmlns:p14="http://schemas.microsoft.com/office/powerpoint/2010/main" val="867551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254" y="1286491"/>
            <a:ext cx="3667039" cy="3075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Approach</a:t>
            </a:r>
            <a:endParaRPr lang="en-US" sz="3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0F5A358-4CE2-46F7-A0F2-A9039791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431" y="762120"/>
            <a:ext cx="6076950" cy="860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Historical Data available for training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8021C1-283B-42D6-9914-5CD290EC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53359"/>
              </p:ext>
            </p:extLst>
          </p:nvPr>
        </p:nvGraphicFramePr>
        <p:xfrm>
          <a:off x="4976431" y="1286491"/>
          <a:ext cx="63068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21">
                  <a:extLst>
                    <a:ext uri="{9D8B030D-6E8A-4147-A177-3AD203B41FA5}">
                      <a16:colId xmlns:a16="http://schemas.microsoft.com/office/drawing/2014/main" val="765146458"/>
                    </a:ext>
                  </a:extLst>
                </a:gridCol>
                <a:gridCol w="1576721">
                  <a:extLst>
                    <a:ext uri="{9D8B030D-6E8A-4147-A177-3AD203B41FA5}">
                      <a16:colId xmlns:a16="http://schemas.microsoft.com/office/drawing/2014/main" val="1444008334"/>
                    </a:ext>
                  </a:extLst>
                </a:gridCol>
                <a:gridCol w="1576721">
                  <a:extLst>
                    <a:ext uri="{9D8B030D-6E8A-4147-A177-3AD203B41FA5}">
                      <a16:colId xmlns:a16="http://schemas.microsoft.com/office/drawing/2014/main" val="191591206"/>
                    </a:ext>
                  </a:extLst>
                </a:gridCol>
                <a:gridCol w="1576721">
                  <a:extLst>
                    <a:ext uri="{9D8B030D-6E8A-4147-A177-3AD203B41FA5}">
                      <a16:colId xmlns:a16="http://schemas.microsoft.com/office/drawing/2014/main" val="2832691958"/>
                    </a:ext>
                  </a:extLst>
                </a:gridCol>
              </a:tblGrid>
              <a:tr h="3391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07920"/>
                  </a:ext>
                </a:extLst>
              </a:tr>
              <a:tr h="593494">
                <a:tc>
                  <a:txBody>
                    <a:bodyPr/>
                    <a:lstStyle/>
                    <a:p>
                      <a:r>
                        <a:rPr lang="en-US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02009"/>
                  </a:ext>
                </a:extLst>
              </a:tr>
              <a:tr h="593494">
                <a:tc>
                  <a:txBody>
                    <a:bodyPr/>
                    <a:lstStyle/>
                    <a:p>
                      <a:r>
                        <a:rPr lang="en-US" dirty="0"/>
                        <a:t>Semi-supervised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05085"/>
                  </a:ext>
                </a:extLst>
              </a:tr>
              <a:tr h="593494">
                <a:tc>
                  <a:txBody>
                    <a:bodyPr/>
                    <a:lstStyle/>
                    <a:p>
                      <a:r>
                        <a:rPr lang="en-US" dirty="0"/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946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CE7353-76B2-458D-8645-6E6306ACCD05}"/>
              </a:ext>
            </a:extLst>
          </p:cNvPr>
          <p:cNvSpPr txBox="1"/>
          <p:nvPr/>
        </p:nvSpPr>
        <p:spPr>
          <a:xfrm>
            <a:off x="4976431" y="5133300"/>
            <a:ext cx="666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often / sometimes (?) it is implicitly imposed that anomaly detection methods are unsupervised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will only discuss unsupervised methods </a:t>
            </a:r>
          </a:p>
        </p:txBody>
      </p:sp>
    </p:spTree>
    <p:extLst>
      <p:ext uri="{BB962C8B-B14F-4D97-AF65-F5344CB8AC3E}">
        <p14:creationId xmlns:p14="http://schemas.microsoft.com/office/powerpoint/2010/main" val="144056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7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Afbeeldingsresultaat voor fraud detection">
            <a:extLst>
              <a:ext uri="{FF2B5EF4-FFF2-40B4-BE49-F238E27FC236}">
                <a16:creationId xmlns:a16="http://schemas.microsoft.com/office/drawing/2014/main" id="{118C6858-BB43-4608-9374-3D0CCCE44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6593" r="19468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Approach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8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08A4AC-815D-4A6C-8CA3-550CAF0B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700" dirty="0"/>
          </a:p>
          <a:p>
            <a:pPr marL="0" indent="0">
              <a:buNone/>
            </a:pPr>
            <a:r>
              <a:rPr lang="en-US" sz="1700" dirty="0"/>
              <a:t>Consider fraud detection with historical dataset for which labels are available</a:t>
            </a:r>
          </a:p>
          <a:p>
            <a:pPr marL="0"/>
            <a:endParaRPr lang="en-US" sz="1700" dirty="0"/>
          </a:p>
          <a:p>
            <a:pPr marL="0" indent="0">
              <a:buNone/>
            </a:pPr>
            <a:r>
              <a:rPr lang="en-US" sz="1700" i="1" dirty="0"/>
              <a:t>Would you prefer supervised methods or unsupervised methods?</a:t>
            </a:r>
          </a:p>
        </p:txBody>
      </p:sp>
    </p:spTree>
    <p:extLst>
      <p:ext uri="{BB962C8B-B14F-4D97-AF65-F5344CB8AC3E}">
        <p14:creationId xmlns:p14="http://schemas.microsoft.com/office/powerpoint/2010/main" val="114445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s://upload.wikimedia.org/wikipedia/commons/thumb/b/b9/CRISP-DM_Process_Diagram.png/220px-CRISP-DM_Process_Diagram.png">
            <a:extLst>
              <a:ext uri="{FF2B5EF4-FFF2-40B4-BE49-F238E27FC236}">
                <a16:creationId xmlns:a16="http://schemas.microsoft.com/office/drawing/2014/main" id="{EB96E89D-A5C7-4BEA-802D-6AA2D616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6225"/>
            <a:ext cx="3925548" cy="3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A2A9041-9A78-4826-B9D9-F4DE94265771}"/>
              </a:ext>
            </a:extLst>
          </p:cNvPr>
          <p:cNvSpPr/>
          <p:nvPr/>
        </p:nvSpPr>
        <p:spPr>
          <a:xfrm rot="18701502">
            <a:off x="7984324" y="1625767"/>
            <a:ext cx="2018419" cy="2736551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655B-0368-4FE9-AD64-8665FEE75937}"/>
              </a:ext>
            </a:extLst>
          </p:cNvPr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Position in data science workflow</a:t>
            </a:r>
          </a:p>
        </p:txBody>
      </p:sp>
    </p:spTree>
    <p:extLst>
      <p:ext uri="{BB962C8B-B14F-4D97-AF65-F5344CB8AC3E}">
        <p14:creationId xmlns:p14="http://schemas.microsoft.com/office/powerpoint/2010/main" val="163251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2172763"/>
            <a:ext cx="2919413" cy="93886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Point Anomaly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611" y="320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Types of anomalies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1672" y="2155952"/>
            <a:ext cx="2920343" cy="9556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</a:rPr>
              <a:t>Contextual Anomaly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26615" y="2172763"/>
            <a:ext cx="2920343" cy="9556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</a:rPr>
              <a:t>Collective Anomaly</a:t>
            </a:r>
          </a:p>
        </p:txBody>
      </p:sp>
      <p:pic>
        <p:nvPicPr>
          <p:cNvPr id="16386" name="Picture 2" descr="Afbeeldingsresultaat voor anomaly dete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5" y="4663497"/>
            <a:ext cx="2855120" cy="1226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71" y="4657743"/>
            <a:ext cx="2944156" cy="1260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457825" y="6537256"/>
            <a:ext cx="673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Chandola</a:t>
            </a:r>
            <a:r>
              <a:rPr lang="en-US" sz="1200" dirty="0"/>
              <a:t>, V., A. Banerjee, and V. Kumar (2009). Anomaly Detection : a survey. In: ACM Computing Surveys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611" y="1461641"/>
            <a:ext cx="73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Chandola</a:t>
            </a:r>
            <a:r>
              <a:rPr lang="en-US" dirty="0"/>
              <a:t> et al. (2009) distinguish different types of anomalies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85" y="3277686"/>
            <a:ext cx="29194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individual data points can be considered as anomalous with respect to the rest of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671" y="3274412"/>
            <a:ext cx="29203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point is anomalous in a specific context (but not otherwise)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26615" y="3298924"/>
            <a:ext cx="29203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collection of related data instances is anomalous with respect to the entire data set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614" y="4657743"/>
            <a:ext cx="2920343" cy="1260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9201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 methods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8C1E6D-5697-4167-A4F8-2F86137DC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2125707"/>
            <a:ext cx="6915150" cy="3176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8780E5-23DA-4831-83EC-C04F9AA03A77}"/>
              </a:ext>
            </a:extLst>
          </p:cNvPr>
          <p:cNvSpPr txBox="1"/>
          <p:nvPr/>
        </p:nvSpPr>
        <p:spPr>
          <a:xfrm>
            <a:off x="4800599" y="6417618"/>
            <a:ext cx="739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Zhang, Y., N. </a:t>
            </a:r>
            <a:r>
              <a:rPr lang="en-US" sz="1200" dirty="0" err="1">
                <a:solidFill>
                  <a:schemeClr val="bg1"/>
                </a:solidFill>
              </a:rPr>
              <a:t>Meratnia</a:t>
            </a:r>
            <a:r>
              <a:rPr lang="en-US" sz="1200" dirty="0">
                <a:solidFill>
                  <a:schemeClr val="bg1"/>
                </a:solidFill>
              </a:rPr>
              <a:t>, and P. </a:t>
            </a:r>
            <a:r>
              <a:rPr lang="en-US" sz="1200" dirty="0" err="1">
                <a:solidFill>
                  <a:schemeClr val="bg1"/>
                </a:solidFill>
              </a:rPr>
              <a:t>Havinga</a:t>
            </a:r>
            <a:r>
              <a:rPr lang="en-US" sz="1200" dirty="0">
                <a:solidFill>
                  <a:schemeClr val="bg1"/>
                </a:solidFill>
              </a:rPr>
              <a:t> (2007). A Taxonomy Framework for Unsupervised Outlier Detection Techniques for Multi-Type Data Sets. Technical report.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3C6A3-57B1-4BC5-811A-2EB784276A3B}"/>
              </a:ext>
            </a:extLst>
          </p:cNvPr>
          <p:cNvSpPr txBox="1"/>
          <p:nvPr/>
        </p:nvSpPr>
        <p:spPr>
          <a:xfrm>
            <a:off x="4800599" y="6161901"/>
            <a:ext cx="724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Chandola</a:t>
            </a:r>
            <a:r>
              <a:rPr lang="en-US" sz="1200" dirty="0">
                <a:solidFill>
                  <a:schemeClr val="bg1"/>
                </a:solidFill>
              </a:rPr>
              <a:t>, V., A. Banerjee, and V. Kumar (2009). Anomaly Detection : a survey. In: ACM Computing Surveys </a:t>
            </a:r>
          </a:p>
        </p:txBody>
      </p:sp>
    </p:spTree>
    <p:extLst>
      <p:ext uri="{BB962C8B-B14F-4D97-AF65-F5344CB8AC3E}">
        <p14:creationId xmlns:p14="http://schemas.microsoft.com/office/powerpoint/2010/main" val="100919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Anomaly Detection methods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8D0305-BA1A-4CE7-B027-0A75CBEE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1290639"/>
            <a:ext cx="7218293" cy="2405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discuss selection of methods: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Probability model-based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Cluster and distance-based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Isolation forest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bg1"/>
                </a:solidFill>
              </a:rPr>
              <a:t>Auto-encoders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20AC0-77F3-44A3-A392-2BBA30A35DAD}"/>
              </a:ext>
            </a:extLst>
          </p:cNvPr>
          <p:cNvSpPr txBox="1"/>
          <p:nvPr/>
        </p:nvSpPr>
        <p:spPr>
          <a:xfrm>
            <a:off x="5419725" y="6505575"/>
            <a:ext cx="695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Chandola</a:t>
            </a:r>
            <a:r>
              <a:rPr lang="en-US" sz="1200" dirty="0">
                <a:solidFill>
                  <a:schemeClr val="bg1"/>
                </a:solidFill>
              </a:rPr>
              <a:t>, V., A. Banerjee, and V. Kumar (2009). Anomaly Detection : a survey. In: ACM Computing Surveys </a:t>
            </a:r>
          </a:p>
        </p:txBody>
      </p:sp>
    </p:spTree>
    <p:extLst>
      <p:ext uri="{BB962C8B-B14F-4D97-AF65-F5344CB8AC3E}">
        <p14:creationId xmlns:p14="http://schemas.microsoft.com/office/powerpoint/2010/main" val="274418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1230</Words>
  <Application>Microsoft Office PowerPoint</Application>
  <PresentationFormat>Breedbeeld</PresentationFormat>
  <Paragraphs>157</Paragraphs>
  <Slides>24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Source Sans Pro</vt:lpstr>
      <vt:lpstr>Verdana</vt:lpstr>
      <vt:lpstr>Office Theme</vt:lpstr>
      <vt:lpstr>An introduction to Anomaly Detection </vt:lpstr>
      <vt:lpstr>Goal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</dc:title>
  <dc:creator>R. van den Akker</dc:creator>
  <cp:lastModifiedBy>Ramon van den Akker</cp:lastModifiedBy>
  <cp:revision>15</cp:revision>
  <dcterms:created xsi:type="dcterms:W3CDTF">2021-01-01T16:54:51Z</dcterms:created>
  <dcterms:modified xsi:type="dcterms:W3CDTF">2022-10-23T09:29:54Z</dcterms:modified>
</cp:coreProperties>
</file>