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58" r:id="rId4"/>
    <p:sldId id="259" r:id="rId5"/>
    <p:sldId id="265" r:id="rId6"/>
    <p:sldId id="261" r:id="rId7"/>
    <p:sldId id="262" r:id="rId8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1139" autoAdjust="0"/>
  </p:normalViewPr>
  <p:slideViewPr>
    <p:cSldViewPr>
      <p:cViewPr varScale="1">
        <p:scale>
          <a:sx n="71" d="100"/>
          <a:sy n="71" d="100"/>
        </p:scale>
        <p:origin x="1958" y="38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RAMONA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5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 userDrawn="1"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11. Dezember 2018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Zwischenpräsentation</a:t>
            </a:r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097156" name="Picture 2" descr="C:\Users\Ramona\Dropbox\Studium\3. Semester\PS ES\IMG_20181126_110719462_HDR.jpg"/>
          <p:cNvPicPr>
            <a:picLocks noChangeAspect="1" noChangeArrowheads="1"/>
          </p:cNvPicPr>
          <p:nvPr/>
        </p:nvPicPr>
        <p:blipFill rotWithShape="1">
          <a:blip r:embed="rId3" cstate="print"/>
          <a:srcRect l="9420" t="9420" r="9420" b="9420"/>
          <a:stretch>
            <a:fillRect/>
          </a:stretch>
        </p:blipFill>
        <p:spPr bwMode="auto">
          <a:xfrm>
            <a:off x="2483768" y="2577392"/>
            <a:ext cx="3895728" cy="29217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Organisation</a:t>
            </a:r>
            <a:r>
              <a:rPr lang="en-US" sz="2400" dirty="0"/>
              <a:t> des Teams und </a:t>
            </a:r>
            <a:r>
              <a:rPr lang="en-US" sz="2400" dirty="0" err="1"/>
              <a:t>Zeitplan</a:t>
            </a:r>
            <a:endParaRPr lang="en-US" sz="2400" dirty="0"/>
          </a:p>
          <a:p>
            <a:r>
              <a:rPr lang="en-US" altLang="de-DE" sz="2400" dirty="0" err="1"/>
              <a:t>Regelungstechnik</a:t>
            </a:r>
            <a:r>
              <a:rPr lang="en-US" altLang="de-DE" sz="2400" dirty="0"/>
              <a:t> – </a:t>
            </a:r>
            <a:r>
              <a:rPr lang="en-US" altLang="de-DE" sz="2400" dirty="0" err="1"/>
              <a:t>bisheriges</a:t>
            </a:r>
            <a:r>
              <a:rPr lang="en-US" altLang="de-DE" sz="2400" dirty="0"/>
              <a:t> </a:t>
            </a:r>
            <a:r>
              <a:rPr lang="en-US" altLang="de-DE" sz="2400" dirty="0" err="1"/>
              <a:t>Vorgehen</a:t>
            </a:r>
            <a:endParaRPr lang="en-US" altLang="de-DE" sz="2400" dirty="0"/>
          </a:p>
          <a:p>
            <a:r>
              <a:rPr lang="en-US" altLang="de-DE" sz="2400" dirty="0" err="1"/>
              <a:t>Bildverarbeitung</a:t>
            </a:r>
            <a:endParaRPr lang="en-US" altLang="de-DE" sz="2400" dirty="0"/>
          </a:p>
          <a:p>
            <a:r>
              <a:rPr lang="de-DE" sz="2400" dirty="0"/>
              <a:t>Probleme und verworfene Ansätze</a:t>
            </a:r>
          </a:p>
          <a:p>
            <a:r>
              <a:rPr lang="en-GB" sz="2400" dirty="0" err="1"/>
              <a:t>Ausblick</a:t>
            </a:r>
            <a:r>
              <a:rPr lang="en-GB" sz="2400" dirty="0"/>
              <a:t> und </a:t>
            </a:r>
            <a:r>
              <a:rPr lang="en-GB" sz="2400" dirty="0" err="1"/>
              <a:t>zweites</a:t>
            </a:r>
            <a:r>
              <a:rPr lang="en-GB" sz="2400" dirty="0"/>
              <a:t> </a:t>
            </a:r>
            <a:r>
              <a:rPr lang="en-GB" sz="2400" dirty="0" err="1"/>
              <a:t>Thema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des Teams und </a:t>
            </a:r>
            <a:r>
              <a:rPr lang="en-US" dirty="0" err="1"/>
              <a:t>Zeitplan</a:t>
            </a:r>
            <a:endParaRPr lang="en-US" dirty="0"/>
          </a:p>
        </p:txBody>
      </p:sp>
      <p:sp>
        <p:nvSpPr>
          <p:cNvPr id="104860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Aufgabenverwaltung durch </a:t>
            </a:r>
            <a:r>
              <a:rPr lang="de-DE" dirty="0" err="1"/>
              <a:t>Trello</a:t>
            </a:r>
            <a:endParaRPr lang="de-DE" dirty="0"/>
          </a:p>
          <a:p>
            <a:endParaRPr lang="de-DE" dirty="0"/>
          </a:p>
          <a:p>
            <a:r>
              <a:rPr lang="de-DE" dirty="0"/>
              <a:t>Softwareverwaltung mit GitHub</a:t>
            </a:r>
          </a:p>
          <a:p>
            <a:endParaRPr lang="de-DE" dirty="0"/>
          </a:p>
          <a:p>
            <a:r>
              <a:rPr lang="de-DE" dirty="0"/>
              <a:t>Arbeitsteilung nach individuellen Stärken zugeteilt durch </a:t>
            </a:r>
            <a:r>
              <a:rPr lang="de-DE" dirty="0" err="1"/>
              <a:t>Trello</a:t>
            </a:r>
            <a:endParaRPr lang="de-DE" dirty="0"/>
          </a:p>
          <a:p>
            <a:endParaRPr lang="de-DE" dirty="0"/>
          </a:p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Regelmäßige wöchentliche Gruppentreffen</a:t>
            </a:r>
          </a:p>
          <a:p>
            <a:pPr lvl="1"/>
            <a:r>
              <a:rPr lang="de-DE" dirty="0"/>
              <a:t>Flexible Treffen zur Aufgabenbearbeitung</a:t>
            </a:r>
          </a:p>
          <a:p>
            <a:endParaRPr lang="de-DE" dirty="0"/>
          </a:p>
          <a:p>
            <a:r>
              <a:rPr lang="de-DE" dirty="0"/>
              <a:t>Meilensteine:</a:t>
            </a:r>
          </a:p>
          <a:p>
            <a:pPr lvl="1"/>
            <a:r>
              <a:rPr lang="de-DE" dirty="0" err="1"/>
              <a:t>Wallfollower</a:t>
            </a:r>
            <a:endParaRPr lang="de-DE" dirty="0"/>
          </a:p>
          <a:p>
            <a:pPr lvl="1"/>
            <a:r>
              <a:rPr lang="de-DE" dirty="0"/>
              <a:t>Linienverfolgung bis Ende des Jahres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Regelungstechnik</a:t>
            </a:r>
            <a:r>
              <a:rPr lang="en-US" altLang="de-DE" dirty="0"/>
              <a:t> – </a:t>
            </a:r>
            <a:r>
              <a:rPr lang="en-US" altLang="de-DE" dirty="0" err="1"/>
              <a:t>bisheriges</a:t>
            </a:r>
            <a:r>
              <a:rPr lang="en-US" altLang="de-DE" dirty="0"/>
              <a:t> </a:t>
            </a:r>
            <a:r>
              <a:rPr lang="en-US" altLang="de-DE" dirty="0" err="1"/>
              <a:t>Vorgehen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dirty="0"/>
              <a:t>Einstieg: Einfacher </a:t>
            </a:r>
            <a:r>
              <a:rPr lang="de-DE" dirty="0" err="1"/>
              <a:t>Wallfollower</a:t>
            </a:r>
            <a:endParaRPr lang="de-DE" dirty="0"/>
          </a:p>
          <a:p>
            <a:pPr lvl="1"/>
            <a:r>
              <a:rPr lang="de-DE" altLang="de-DE" dirty="0"/>
              <a:t>Erster Versuch: P-Regler – keine ausreichende Regelgüte erzielbar</a:t>
            </a:r>
          </a:p>
          <a:p>
            <a:pPr lvl="1"/>
            <a:r>
              <a:rPr lang="de-DE" altLang="zh-CN" dirty="0"/>
              <a:t>Verbesserungsansatz: PD-Regler – nach Optimierung der </a:t>
            </a:r>
            <a:r>
              <a:rPr lang="de-DE" altLang="zh-CN" dirty="0" err="1"/>
              <a:t>Reglerparameter</a:t>
            </a:r>
            <a:r>
              <a:rPr lang="de-DE" altLang="zh-CN" dirty="0"/>
              <a:t> konnte gutes Regelverhalten auch in Kurven erzielt werden</a:t>
            </a:r>
          </a:p>
          <a:p>
            <a:r>
              <a:rPr lang="de-DE" altLang="zh-CN" dirty="0"/>
              <a:t>Verbesserung des Regelverhaltens durch Einbeziehung der </a:t>
            </a:r>
            <a:r>
              <a:rPr lang="de-DE" altLang="zh-CN" dirty="0" err="1"/>
              <a:t>Odometriedaten</a:t>
            </a:r>
            <a:r>
              <a:rPr lang="de-DE" altLang="zh-CN" dirty="0"/>
              <a:t> – dadurch optimierte Geradeausfahrt</a:t>
            </a:r>
          </a:p>
          <a:p>
            <a:r>
              <a:rPr lang="de-DE" altLang="zh-CN" dirty="0"/>
              <a:t>Genauigkeit der </a:t>
            </a:r>
            <a:r>
              <a:rPr lang="de-DE" altLang="zh-CN" dirty="0" err="1"/>
              <a:t>Odometriedaten</a:t>
            </a:r>
            <a:r>
              <a:rPr lang="de-DE" altLang="zh-CN" dirty="0"/>
              <a:t> für kurzfristige Nutzung ausreichend</a:t>
            </a:r>
          </a:p>
          <a:p>
            <a:r>
              <a:rPr lang="de-DE" altLang="zh-CN" dirty="0"/>
              <a:t>Testfahrten mit Wänden aus Pappe, sowohl Kurven als auch Geradeausfahrt</a:t>
            </a:r>
          </a:p>
          <a:p>
            <a:r>
              <a:rPr lang="de-DE" altLang="zh-CN" dirty="0"/>
              <a:t>Ansätze mit PID-Regler nicht weiter verfolgt</a:t>
            </a:r>
          </a:p>
          <a:p>
            <a:pPr lvl="1"/>
            <a:endParaRPr lang="de-DE" altLang="zh-CN" dirty="0"/>
          </a:p>
          <a:p>
            <a:r>
              <a:rPr lang="de-DE" altLang="zh-CN" dirty="0"/>
              <a:t>Fazit: Verbesserter PD-Regler möglicherweise ausreichend</a:t>
            </a:r>
          </a:p>
          <a:p>
            <a:pPr marL="0" indent="0">
              <a:buNone/>
            </a:pPr>
            <a:r>
              <a:rPr lang="de-DE" altLang="zh-CN" dirty="0">
                <a:sym typeface="Wingdings" panose="05000000000000000000" pitchFamily="2" charset="2"/>
              </a:rPr>
              <a:t> Ansatz: Erzeugung virtueller „Wände“ aus Kameradaten</a:t>
            </a:r>
            <a:endParaRPr lang="de-DE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r>
              <a:rPr lang="en-US" altLang="de-DE" dirty="0" err="1"/>
              <a:t>Erzeugen</a:t>
            </a:r>
            <a:r>
              <a:rPr lang="en-US" altLang="de-DE" dirty="0"/>
              <a:t> </a:t>
            </a:r>
            <a:r>
              <a:rPr lang="en-US" altLang="de-DE" dirty="0" err="1"/>
              <a:t>virteller</a:t>
            </a:r>
            <a:r>
              <a:rPr lang="en-US" altLang="de-DE" dirty="0"/>
              <a:t> </a:t>
            </a:r>
            <a:r>
              <a:rPr lang="de-DE" altLang="zh-CN" dirty="0">
                <a:sym typeface="Wingdings" panose="05000000000000000000" pitchFamily="2" charset="2"/>
              </a:rPr>
              <a:t>„Wände“ 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Farbbild</a:t>
            </a:r>
            <a:r>
              <a:rPr lang="en-US" altLang="de-DE" dirty="0"/>
              <a:t> der Kinect </a:t>
            </a:r>
            <a:r>
              <a:rPr lang="en-US" altLang="de-DE" dirty="0" err="1"/>
              <a:t>empfangen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Birdeyeview</a:t>
            </a:r>
            <a:r>
              <a:rPr lang="en-US" altLang="de-DE" dirty="0"/>
              <a:t> </a:t>
            </a:r>
            <a:r>
              <a:rPr lang="en-US" altLang="de-DE" dirty="0" err="1"/>
              <a:t>erzeugen</a:t>
            </a:r>
            <a:endParaRPr 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Bild</a:t>
            </a:r>
            <a:r>
              <a:rPr lang="en-US" altLang="de-DE" dirty="0"/>
              <a:t> </a:t>
            </a:r>
            <a:r>
              <a:rPr lang="en-US" altLang="de-DE" dirty="0" err="1"/>
              <a:t>aufhellen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relevanten</a:t>
            </a:r>
            <a:r>
              <a:rPr lang="en-US" altLang="de-DE" dirty="0"/>
              <a:t> </a:t>
            </a:r>
            <a:r>
              <a:rPr lang="en-US" altLang="de-DE" dirty="0" err="1"/>
              <a:t>Bildausschnitt</a:t>
            </a:r>
            <a:r>
              <a:rPr lang="en-US" altLang="de-DE" dirty="0"/>
              <a:t> </a:t>
            </a:r>
            <a:r>
              <a:rPr lang="en-US" altLang="de-DE" dirty="0" err="1"/>
              <a:t>auswählen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Farbfilterung</a:t>
            </a:r>
            <a:r>
              <a:rPr lang="de-DE" altLang="de-DE" dirty="0"/>
              <a:t> - </a:t>
            </a:r>
            <a:r>
              <a:rPr lang="en-US" altLang="de-DE" dirty="0"/>
              <a:t>Greyscale </a:t>
            </a:r>
            <a:r>
              <a:rPr lang="en-US" altLang="de-DE" dirty="0" err="1"/>
              <a:t>zu</a:t>
            </a:r>
            <a:r>
              <a:rPr lang="en-US" altLang="de-DE" dirty="0"/>
              <a:t> binary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probalistische</a:t>
            </a:r>
            <a:r>
              <a:rPr lang="en-US" altLang="de-DE" dirty="0"/>
              <a:t> Hough Transformation, </a:t>
            </a:r>
            <a:r>
              <a:rPr lang="en-US" altLang="de-DE" dirty="0" err="1"/>
              <a:t>erzeugt</a:t>
            </a:r>
            <a:r>
              <a:rPr lang="en-US" altLang="de-DE" dirty="0"/>
              <a:t> </a:t>
            </a:r>
            <a:r>
              <a:rPr lang="en-US" altLang="de-DE" dirty="0" err="1"/>
              <a:t>Linien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Auswahl</a:t>
            </a:r>
            <a:r>
              <a:rPr lang="en-US" altLang="de-DE" dirty="0"/>
              <a:t> der </a:t>
            </a:r>
            <a:r>
              <a:rPr lang="en-US" altLang="de-DE" dirty="0" err="1"/>
              <a:t>untersten</a:t>
            </a:r>
            <a:r>
              <a:rPr lang="en-US" altLang="de-DE" dirty="0"/>
              <a:t> </a:t>
            </a:r>
            <a:r>
              <a:rPr lang="en-US" altLang="de-DE" dirty="0" err="1"/>
              <a:t>Linie</a:t>
            </a:r>
            <a:r>
              <a:rPr lang="en-US" altLang="de-DE" dirty="0"/>
              <a:t>, </a:t>
            </a:r>
            <a:r>
              <a:rPr lang="en-US" altLang="de-DE" dirty="0" err="1"/>
              <a:t>verlängern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endParaRPr lang="en-US" altLang="de-DE" dirty="0"/>
          </a:p>
          <a:p>
            <a:r>
              <a:rPr lang="en-US" altLang="de-DE" dirty="0" err="1"/>
              <a:t>Publishen</a:t>
            </a:r>
            <a:r>
              <a:rPr lang="en-US" altLang="de-DE" dirty="0"/>
              <a:t> der </a:t>
            </a:r>
            <a:r>
              <a:rPr lang="de-DE" altLang="zh-CN" dirty="0">
                <a:sym typeface="Wingdings" panose="05000000000000000000" pitchFamily="2" charset="2"/>
              </a:rPr>
              <a:t>„</a:t>
            </a:r>
            <a:r>
              <a:rPr lang="en-US" altLang="de-DE" dirty="0" err="1"/>
              <a:t>Wandkoordinaten</a:t>
            </a:r>
            <a:r>
              <a:rPr lang="en-US" altLang="de-DE" dirty="0"/>
              <a:t>”</a:t>
            </a:r>
          </a:p>
          <a:p>
            <a:endParaRPr lang="en-US" altLang="de-DE" dirty="0"/>
          </a:p>
          <a:p>
            <a:r>
              <a:rPr lang="en-US" altLang="de-DE" dirty="0" err="1"/>
              <a:t>Interpretieren</a:t>
            </a:r>
            <a:r>
              <a:rPr lang="en-US" altLang="de-DE" dirty="0"/>
              <a:t> </a:t>
            </a:r>
            <a:r>
              <a:rPr lang="en-US" altLang="de-DE" dirty="0" err="1"/>
              <a:t>dieser</a:t>
            </a:r>
            <a:r>
              <a:rPr lang="en-US" altLang="de-DE" dirty="0"/>
              <a:t> </a:t>
            </a:r>
            <a:r>
              <a:rPr lang="en-US" altLang="de-DE" dirty="0" err="1"/>
              <a:t>Koordinaten</a:t>
            </a:r>
            <a:r>
              <a:rPr lang="en-US" altLang="de-DE" dirty="0"/>
              <a:t> in der </a:t>
            </a:r>
            <a:r>
              <a:rPr lang="en-US" altLang="de-DE" dirty="0" err="1"/>
              <a:t>Wallfollow</a:t>
            </a:r>
            <a:r>
              <a:rPr lang="en-US" altLang="de-DE" dirty="0"/>
              <a:t>-Node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  <a:p>
            <a:pPr lvl="1"/>
            <a:r>
              <a:rPr lang="de-DE" dirty="0"/>
              <a:t>Unterschiede der Farbdarstellung zwischen Kinect- und Weitwinkelkamera</a:t>
            </a:r>
          </a:p>
          <a:p>
            <a:pPr lvl="1"/>
            <a:r>
              <a:rPr lang="de-DE" dirty="0"/>
              <a:t>Unzuverlässiger Front-Ultraschallsensor mit falschen Werten (in akustisch ungedämpfter Umgebung)</a:t>
            </a:r>
          </a:p>
          <a:p>
            <a:r>
              <a:rPr lang="de-DE" dirty="0"/>
              <a:t>Verworfene Ansätze</a:t>
            </a:r>
          </a:p>
          <a:p>
            <a:pPr lvl="1"/>
            <a:r>
              <a:rPr lang="de-DE" dirty="0"/>
              <a:t>Bildfilterung und Edge</a:t>
            </a:r>
            <a:br>
              <a:rPr lang="de-DE" dirty="0"/>
            </a:br>
            <a:r>
              <a:rPr lang="de-DE" dirty="0" err="1"/>
              <a:t>Detection</a:t>
            </a:r>
            <a:r>
              <a:rPr lang="de-DE" dirty="0"/>
              <a:t> mit </a:t>
            </a:r>
            <a:r>
              <a:rPr lang="de-DE" dirty="0" err="1"/>
              <a:t>Canny</a:t>
            </a:r>
            <a:endParaRPr lang="de-DE" dirty="0"/>
          </a:p>
          <a:p>
            <a:pPr lvl="1"/>
            <a:r>
              <a:rPr lang="de-DE" dirty="0" err="1"/>
              <a:t>Contour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und malen des kleinsten </a:t>
            </a:r>
            <a:br>
              <a:rPr lang="de-DE" dirty="0"/>
            </a:br>
            <a:r>
              <a:rPr lang="de-DE" dirty="0"/>
              <a:t>umrandenden Rechtecks</a:t>
            </a:r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pic>
        <p:nvPicPr>
          <p:cNvPr id="4" name="Picture 2" descr="C:\Users\Ramona\Dropbox\Studium\3. Semester\PS ES\AUDO\Dokumente\SCHOENES_BILD_JAJAJAJAJA_01a.png">
            <a:extLst>
              <a:ext uri="{FF2B5EF4-FFF2-40B4-BE49-F238E27FC236}">
                <a16:creationId xmlns:a16="http://schemas.microsoft.com/office/drawing/2014/main" id="{32424CDE-AFCA-4C6F-AB3A-525B1CA6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5" y="3212976"/>
            <a:ext cx="5007945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Ausblick</a:t>
            </a:r>
            <a:r>
              <a:rPr lang="en-GB" dirty="0"/>
              <a:t> und </a:t>
            </a:r>
            <a:r>
              <a:rPr lang="en-GB" dirty="0" err="1"/>
              <a:t>zweites</a:t>
            </a:r>
            <a:r>
              <a:rPr lang="en-GB" dirty="0"/>
              <a:t> </a:t>
            </a:r>
            <a:r>
              <a:rPr lang="en-GB" dirty="0" err="1"/>
              <a:t>Thema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Zweites Thema: Hinderniserkennung mit Spurwechsel</a:t>
            </a:r>
          </a:p>
          <a:p>
            <a:pPr lvl="1"/>
            <a:r>
              <a:rPr lang="de-DE" dirty="0"/>
              <a:t>Abstandsmessung zur Erkennung eines Hindernisses</a:t>
            </a:r>
          </a:p>
          <a:p>
            <a:pPr lvl="1"/>
            <a:r>
              <a:rPr lang="de-DE" dirty="0"/>
              <a:t>Stützung der Hinderniserkennung mittels Tiefenbild oder Farbkamera</a:t>
            </a:r>
          </a:p>
          <a:p>
            <a:pPr lvl="1"/>
            <a:r>
              <a:rPr lang="de-DE" dirty="0"/>
              <a:t>Wechsel der Orientierungslinie zum Umfahren </a:t>
            </a:r>
            <a:r>
              <a:rPr lang="de-DE"/>
              <a:t>des Hindernisses</a:t>
            </a:r>
            <a:endParaRPr lang="de-DE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Bildschirmpräsentation (4:3)</PresentationFormat>
  <Paragraphs>93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Stafford</vt:lpstr>
      <vt:lpstr>Symbol</vt:lpstr>
      <vt:lpstr>Times New Roman</vt:lpstr>
      <vt:lpstr>Wingdings</vt:lpstr>
      <vt:lpstr>ESLayout</vt:lpstr>
      <vt:lpstr>AUDO - Autonomous Unmanned Driving Object</vt:lpstr>
      <vt:lpstr>Gliederung</vt:lpstr>
      <vt:lpstr>Organisation des Teams und Zeitplan</vt:lpstr>
      <vt:lpstr>Regelungstechnik – bisheriges Vorgehen</vt:lpstr>
      <vt:lpstr>Bildverarbeitung</vt:lpstr>
      <vt:lpstr>Probleme und verworfene Ansätze</vt:lpstr>
      <vt:lpstr>Ausblick und zweites Thema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Fabian Burger</cp:lastModifiedBy>
  <cp:revision>5</cp:revision>
  <dcterms:created xsi:type="dcterms:W3CDTF">2018-12-10T10:59:08Z</dcterms:created>
  <dcterms:modified xsi:type="dcterms:W3CDTF">2018-12-11T15:14:01Z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