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6" r:id="rId3"/>
    <p:sldId id="272" r:id="rId4"/>
    <p:sldId id="274" r:id="rId5"/>
    <p:sldId id="267" r:id="rId6"/>
    <p:sldId id="265" r:id="rId7"/>
    <p:sldId id="259" r:id="rId8"/>
    <p:sldId id="270" r:id="rId9"/>
    <p:sldId id="271" r:id="rId10"/>
    <p:sldId id="269" r:id="rId11"/>
    <p:sldId id="268" r:id="rId12"/>
    <p:sldId id="261" r:id="rId13"/>
    <p:sldId id="262" r:id="rId14"/>
    <p:sldId id="275" r:id="rId15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11" autoAdjust="0"/>
  </p:normalViewPr>
  <p:slideViewPr>
    <p:cSldViewPr>
      <p:cViewPr varScale="1">
        <p:scale>
          <a:sx n="121" d="100"/>
          <a:sy n="121" d="100"/>
        </p:scale>
        <p:origin x="-1782" y="-9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200" dirty="0" smtClean="0"/>
            <a:t>Regler für Geradeausfahrt</a:t>
          </a:r>
          <a:endParaRPr lang="de-DE" sz="1200" dirty="0"/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EAE6104A-0D3A-40D0-B9AA-3C115D31E63D}">
      <dgm:prSet phldrT="[Text]" custT="1"/>
      <dgm:spPr/>
      <dgm:t>
        <a:bodyPr/>
        <a:lstStyle/>
        <a:p>
          <a:r>
            <a:rPr lang="de-DE" sz="1050" dirty="0" smtClean="0"/>
            <a:t>Differenz der Steigungen liegt unterhalb von Grenzwert</a:t>
          </a:r>
          <a:endParaRPr lang="de-DE" sz="1050" dirty="0"/>
        </a:p>
      </dgm:t>
    </dgm:pt>
    <dgm:pt modelId="{DF429748-4078-437E-91B8-F006D4A71A50}" type="parTrans" cxnId="{F2047F85-9621-4FCB-B383-604EB64D5252}">
      <dgm:prSet/>
      <dgm:spPr/>
      <dgm:t>
        <a:bodyPr/>
        <a:lstStyle/>
        <a:p>
          <a:endParaRPr lang="de-DE"/>
        </a:p>
      </dgm:t>
    </dgm:pt>
    <dgm:pt modelId="{82834DA9-4A09-4E78-B60B-A67DACB77507}" type="sibTrans" cxnId="{F2047F85-9621-4FCB-B383-604EB64D5252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 smtClean="0"/>
            <a:t>Differenz der Steigungen überschreitet Grenzwert</a:t>
          </a:r>
          <a:endParaRPr lang="de-DE" dirty="0"/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 smtClean="0"/>
            <a:t>Wechsel zu Übergangsregler für Kurveneintritt</a:t>
          </a:r>
          <a:endParaRPr lang="de-DE" dirty="0"/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200" dirty="0" smtClean="0"/>
            <a:t>Regler für Kurvenfahrt</a:t>
          </a:r>
          <a:endParaRPr lang="de-DE" sz="1200" dirty="0"/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 smtClean="0"/>
            <a:t>Wechsel zu Übergangsregler für Kurvenaustritt</a:t>
          </a:r>
          <a:endParaRPr lang="de-DE" dirty="0"/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EA98858B-2958-46B2-B90A-604982431D71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F0D89781-7E9B-42B4-9C21-DEAE5EC81703}" type="parTrans" cxnId="{47A7DB7C-BE0F-4751-A725-2CB710F1F10D}">
      <dgm:prSet/>
      <dgm:spPr/>
      <dgm:t>
        <a:bodyPr/>
        <a:lstStyle/>
        <a:p>
          <a:endParaRPr lang="de-DE"/>
        </a:p>
      </dgm:t>
    </dgm:pt>
    <dgm:pt modelId="{4FAAD27D-EE34-40E4-9E67-FFAFB62FB61F}" type="sibTrans" cxnId="{47A7DB7C-BE0F-4751-A725-2CB710F1F10D}">
      <dgm:prSet/>
      <dgm:spPr/>
      <dgm:t>
        <a:bodyPr/>
        <a:lstStyle/>
        <a:p>
          <a:endParaRPr lang="de-DE"/>
        </a:p>
      </dgm:t>
    </dgm:pt>
    <dgm:pt modelId="{D62CCB92-B222-40DF-8910-3148B3994A10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D152CB20-4ABC-4DDA-A92D-C16D4F2B7CD2}" type="parTrans" cxnId="{314F8DD0-0B29-4706-8EEE-BAAFD74FBEB6}">
      <dgm:prSet/>
      <dgm:spPr/>
      <dgm:t>
        <a:bodyPr/>
        <a:lstStyle/>
        <a:p>
          <a:endParaRPr lang="de-DE"/>
        </a:p>
      </dgm:t>
    </dgm:pt>
    <dgm:pt modelId="{57CDC721-343F-44D8-90E2-558FDBF3070C}" type="sibTrans" cxnId="{314F8DD0-0B29-4706-8EEE-BAAFD74FBEB6}">
      <dgm:prSet/>
      <dgm:spPr/>
      <dgm:t>
        <a:bodyPr/>
        <a:lstStyle/>
        <a:p>
          <a:endParaRPr lang="de-DE"/>
        </a:p>
      </dgm:t>
    </dgm:pt>
    <dgm:pt modelId="{ACE2CC2F-AAD9-4D05-8B40-547E3B539AA8}">
      <dgm:prSet custT="1"/>
      <dgm:spPr/>
      <dgm:t>
        <a:bodyPr/>
        <a:lstStyle/>
        <a:p>
          <a:r>
            <a:rPr lang="de-DE" sz="1050" dirty="0" smtClean="0"/>
            <a:t>Differenz der Steigungen liegt oberhalb von Grenzwert</a:t>
          </a:r>
          <a:endParaRPr lang="de-DE" sz="1050" dirty="0"/>
        </a:p>
      </dgm:t>
    </dgm:pt>
    <dgm:pt modelId="{247F8999-C927-44AD-A8A4-ACF4DF7446C5}" type="parTrans" cxnId="{7C9F5033-8032-4928-BA9F-5E3EA4B9BF79}">
      <dgm:prSet/>
      <dgm:spPr/>
      <dgm:t>
        <a:bodyPr/>
        <a:lstStyle/>
        <a:p>
          <a:endParaRPr lang="de-DE"/>
        </a:p>
      </dgm:t>
    </dgm:pt>
    <dgm:pt modelId="{8B9E9675-B7D5-4D3D-AA5A-60329BC021AC}" type="sibTrans" cxnId="{7C9F5033-8032-4928-BA9F-5E3EA4B9BF79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 smtClean="0"/>
            <a:t>Differenz der Steigungen unterschreitet Grenzwert</a:t>
          </a:r>
          <a:endParaRPr lang="de-DE" dirty="0"/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  <dgm:t>
        <a:bodyPr/>
        <a:lstStyle/>
        <a:p>
          <a:endParaRPr lang="de-DE"/>
        </a:p>
      </dgm:t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  <dgm:t>
        <a:bodyPr/>
        <a:lstStyle/>
        <a:p>
          <a:endParaRPr lang="de-DE"/>
        </a:p>
      </dgm:t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  <dgm:t>
        <a:bodyPr/>
        <a:lstStyle/>
        <a:p>
          <a:endParaRPr lang="de-DE"/>
        </a:p>
      </dgm:t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  <dgm:t>
        <a:bodyPr/>
        <a:lstStyle/>
        <a:p>
          <a:endParaRPr lang="de-DE"/>
        </a:p>
      </dgm:t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521A4830-26D1-4BA7-AC54-7A0EEFE775FD}" type="presOf" srcId="{EAE6104A-0D3A-40D0-B9AA-3C115D31E63D}" destId="{322F2889-427F-4255-96FE-7A663EF3A95F}" srcOrd="0" destOrd="2" presId="urn:microsoft.com/office/officeart/2005/8/layout/cycle5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314F8DD0-0B29-4706-8EEE-BAAFD74FBEB6}" srcId="{097DC993-72A3-4244-AFD6-0815E77788A4}" destId="{D62CCB92-B222-40DF-8910-3148B3994A10}" srcOrd="0" destOrd="0" parTransId="{D152CB20-4ABC-4DDA-A92D-C16D4F2B7CD2}" sibTransId="{57CDC721-343F-44D8-90E2-558FDBF3070C}"/>
    <dgm:cxn modelId="{0AEE111E-0CF7-46B6-B51F-F81DA5D8D01F}" type="presOf" srcId="{D62CCB92-B222-40DF-8910-3148B3994A10}" destId="{51070C73-9ABB-4CBE-BF7F-197499FA4E9F}" srcOrd="0" destOrd="1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F2047F85-9621-4FCB-B383-604EB64D5252}" srcId="{FF517022-E8A5-401C-BEFF-859908823049}" destId="{EAE6104A-0D3A-40D0-B9AA-3C115D31E63D}" srcOrd="1" destOrd="0" parTransId="{DF429748-4078-437E-91B8-F006D4A71A50}" sibTransId="{82834DA9-4A09-4E78-B60B-A67DACB77507}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47A7DB7C-BE0F-4751-A725-2CB710F1F10D}" srcId="{FF517022-E8A5-401C-BEFF-859908823049}" destId="{EA98858B-2958-46B2-B90A-604982431D71}" srcOrd="0" destOrd="0" parTransId="{F0D89781-7E9B-42B4-9C21-DEAE5EC81703}" sibTransId="{4FAAD27D-EE34-40E4-9E67-FFAFB62FB61F}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3E697076-F8A8-4CD1-B192-113D0F0FC04A}" type="presOf" srcId="{ACE2CC2F-AAD9-4D05-8B40-547E3B539AA8}" destId="{51070C73-9ABB-4CBE-BF7F-197499FA4E9F}" srcOrd="0" destOrd="2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F4874C69-53D7-4214-A10B-196EA99201CB}" type="presOf" srcId="{EA98858B-2958-46B2-B90A-604982431D71}" destId="{322F2889-427F-4255-96FE-7A663EF3A95F}" srcOrd="0" destOrd="1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7C9F5033-8032-4928-BA9F-5E3EA4B9BF79}" srcId="{097DC993-72A3-4244-AFD6-0815E77788A4}" destId="{ACE2CC2F-AAD9-4D05-8B40-547E3B539AA8}" srcOrd="1" destOrd="0" parTransId="{247F8999-C927-44AD-A8A4-ACF4DF7446C5}" sibTransId="{8B9E9675-B7D5-4D3D-AA5A-60329BC021AC}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 smtClean="0"/>
            <a:t>Hindernis im Sichtfeld der Kamera</a:t>
          </a:r>
          <a:endParaRPr lang="de-DE" sz="1600" dirty="0"/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 smtClean="0"/>
            <a:t>Vergleich der Position von Hindernis und Fahrspur</a:t>
          </a:r>
          <a:endParaRPr lang="de-DE" sz="1600" dirty="0"/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 smtClean="0"/>
            <a:t>Wenn Hindernis auf Fahrspur: Einleitung </a:t>
          </a:r>
          <a:r>
            <a:rPr lang="de-DE" sz="1600" smtClean="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 smtClean="0"/>
            <a:t>Maximaler Lenkeinschlag in die gewünschte Richtung</a:t>
          </a:r>
          <a:endParaRPr lang="de-DE" sz="1600" dirty="0"/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 smtClean="0"/>
            <a:t>Kurzzeitige Umschaltung auf aggressiveren Regler</a:t>
          </a:r>
          <a:endParaRPr lang="de-DE" sz="1600" dirty="0"/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 smtClean="0"/>
            <a:t>Umschaltung auf Standardregler</a:t>
          </a:r>
          <a:endParaRPr lang="de-DE" sz="1600" dirty="0"/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284E07-4408-4BF2-9E53-8B0D5A353C3A}" type="pres">
      <dgm:prSet presAssocID="{0A5440AC-4116-4C27-9264-16AACB669E12}" presName="sibTrans" presStyleLbl="sibTrans2D1" presStyleIdx="0" presStyleCnt="5"/>
      <dgm:spPr/>
      <dgm:t>
        <a:bodyPr/>
        <a:lstStyle/>
        <a:p>
          <a:endParaRPr lang="de-DE"/>
        </a:p>
      </dgm:t>
    </dgm:pt>
    <dgm:pt modelId="{F8FFB6C0-E03E-4022-8398-9AFF5BF916E4}" type="pres">
      <dgm:prSet presAssocID="{0A5440AC-4116-4C27-9264-16AACB669E12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601AF7-0F9F-46ED-B4EE-1B62860D4BA5}" type="pres">
      <dgm:prSet presAssocID="{FE6047D0-FF2D-42A2-B389-DB220F2BDF26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EE4ED0A-418E-4458-84B0-1C7F6B4889D0}" type="pres">
      <dgm:prSet presAssocID="{FE6047D0-FF2D-42A2-B389-DB220F2BDF26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D1F035-83D0-404D-822E-A0E9FF1B02F1}" type="pres">
      <dgm:prSet presAssocID="{AF275174-F4D7-4107-9340-9F31FFAE84C6}" presName="sibTrans" presStyleLbl="sibTrans2D1" presStyleIdx="2" presStyleCnt="5"/>
      <dgm:spPr/>
      <dgm:t>
        <a:bodyPr/>
        <a:lstStyle/>
        <a:p>
          <a:endParaRPr lang="de-DE"/>
        </a:p>
      </dgm:t>
    </dgm:pt>
    <dgm:pt modelId="{B064BFA8-682D-4757-ADFC-2CABBAA0A8B1}" type="pres">
      <dgm:prSet presAssocID="{AF275174-F4D7-4107-9340-9F31FFAE84C6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87702E-51EF-4FC5-95AA-90B3C81FA086}" type="pres">
      <dgm:prSet presAssocID="{DD3CB5CF-4595-4EEC-846B-6102664F2F05}" presName="sibTrans" presStyleLbl="sibTrans2D1" presStyleIdx="3" presStyleCnt="5"/>
      <dgm:spPr/>
      <dgm:t>
        <a:bodyPr/>
        <a:lstStyle/>
        <a:p>
          <a:endParaRPr lang="de-DE"/>
        </a:p>
      </dgm:t>
    </dgm:pt>
    <dgm:pt modelId="{CAFDA7F7-B46C-4359-A129-AB4E2CE5A598}" type="pres">
      <dgm:prSet presAssocID="{DD3CB5CF-4595-4EEC-846B-6102664F2F05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A5A4A-6892-4B2E-B725-ECE29BCF5F77}" type="pres">
      <dgm:prSet presAssocID="{7762B7C6-4F36-4B61-B445-F6FF0509CF25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CD77A7A-0F40-4ABE-A7EB-ED19FB09158A}" type="pres">
      <dgm:prSet presAssocID="{7762B7C6-4F36-4B61-B445-F6FF0509CF25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Geradeausfahrt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unterhalb von Grenzwert</a:t>
          </a:r>
          <a:endParaRPr lang="de-DE" sz="1050" kern="1200" dirty="0"/>
        </a:p>
      </dsp:txBody>
      <dsp:txXfrm>
        <a:off x="2123729" y="-7"/>
        <a:ext cx="2155945" cy="1079579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überschreitet Grenzwert</a:t>
          </a:r>
          <a:endParaRPr lang="de-DE" sz="1200" kern="1200" dirty="0"/>
        </a:p>
      </dsp:txBody>
      <dsp:txXfrm>
        <a:off x="4355982" y="1224132"/>
        <a:ext cx="1870494" cy="856972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Kurveneintritt</a:t>
          </a:r>
          <a:endParaRPr lang="de-DE" sz="1200" kern="1200" dirty="0"/>
        </a:p>
      </dsp:txBody>
      <dsp:txXfrm>
        <a:off x="4427982" y="2520276"/>
        <a:ext cx="1696713" cy="856972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Kurvenfahrt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oberhalb von Grenzwert</a:t>
          </a:r>
          <a:endParaRPr lang="de-DE" sz="1050" kern="1200" dirty="0"/>
        </a:p>
      </dsp:txBody>
      <dsp:txXfrm>
        <a:off x="2123726" y="3672401"/>
        <a:ext cx="2244741" cy="1121031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unterschreitet Grenzwert</a:t>
          </a:r>
          <a:endParaRPr lang="de-DE" sz="1200" kern="1200" dirty="0"/>
        </a:p>
      </dsp:txBody>
      <dsp:txXfrm>
        <a:off x="395541" y="2520281"/>
        <a:ext cx="2053464" cy="856972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Kurvenaustritt</a:t>
          </a:r>
          <a:endParaRPr lang="de-DE" sz="1200" kern="1200" dirty="0"/>
        </a:p>
      </dsp:txBody>
      <dsp:txXfrm>
        <a:off x="440328" y="1224137"/>
        <a:ext cx="1824903" cy="856972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Hindernis im Sichtfeld der Kamera</a:t>
          </a:r>
          <a:endParaRPr lang="de-DE" sz="1600" kern="1200" dirty="0"/>
        </a:p>
      </dsp:txBody>
      <dsp:txXfrm>
        <a:off x="0" y="144019"/>
        <a:ext cx="1403185" cy="929912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5898">
        <a:off x="1712301" y="344958"/>
        <a:ext cx="744736" cy="548871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Vergleich der Position von Hindernis und Fahrspur</a:t>
          </a:r>
          <a:endParaRPr lang="de-DE" sz="1600" kern="1200" dirty="0"/>
        </a:p>
      </dsp:txBody>
      <dsp:txXfrm>
        <a:off x="2808308" y="144019"/>
        <a:ext cx="2259092" cy="978673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1569511">
        <a:off x="5299112" y="344371"/>
        <a:ext cx="558260" cy="548871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Wenn Hindernis auf Fahrspur: Einleitung </a:t>
          </a:r>
          <a:r>
            <a:rPr lang="de-DE" sz="1600" kern="1200" smtClean="0"/>
            <a:t>des Spurwechsels</a:t>
          </a:r>
          <a:endParaRPr lang="de-DE" sz="1600" kern="1200" dirty="0"/>
        </a:p>
      </dsp:txBody>
      <dsp:txXfrm>
        <a:off x="6120681" y="72006"/>
        <a:ext cx="2213191" cy="1064350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5400000">
        <a:off x="7070441" y="1148960"/>
        <a:ext cx="313671" cy="548871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Maximaler Lenkeinschlag in die gewünschte Richtung</a:t>
          </a:r>
          <a:endParaRPr lang="de-DE" sz="1600" kern="1200" dirty="0"/>
        </a:p>
      </dsp:txBody>
      <dsp:txXfrm>
        <a:off x="6120681" y="1728190"/>
        <a:ext cx="2213191" cy="1066647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21407">
        <a:off x="5458313" y="1977520"/>
        <a:ext cx="468079" cy="548871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Kurzzeitige Umschaltung auf aggressiveren Regler</a:t>
          </a:r>
          <a:endParaRPr lang="de-DE" sz="1600" kern="1200" dirty="0"/>
        </a:p>
      </dsp:txBody>
      <dsp:txXfrm>
        <a:off x="3024338" y="1728197"/>
        <a:ext cx="2213191" cy="1028071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15290">
        <a:off x="2415975" y="1961125"/>
        <a:ext cx="429912" cy="548871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Umschaltung auf Standardregler</a:t>
          </a:r>
          <a:endParaRPr lang="de-DE" sz="1600" kern="1200" dirty="0"/>
        </a:p>
      </dsp:txBody>
      <dsp:txXfrm>
        <a:off x="0" y="1728190"/>
        <a:ext cx="2213191" cy="100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98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3.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 smtClean="0"/>
              <a:t>Konstante Fahrgeschwindigkeit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die jeweils äußere Markierung der aktuellen Fahrspur (grüne Linie)</a:t>
            </a:r>
          </a:p>
          <a:p>
            <a:r>
              <a:rPr lang="de-DE" altLang="zh-CN" dirty="0" smtClean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 smtClean="0"/>
              <a:t>Dynamische Geschwindigkeitsanpassung in Abhängigkeit der Fahrsituation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immer die äußere Markierung der Rennstrecke</a:t>
            </a:r>
          </a:p>
          <a:p>
            <a:r>
              <a:rPr lang="de-DE" altLang="zh-CN" dirty="0" smtClean="0"/>
              <a:t>Abstand zum Fahrbahnrand vergrößert</a:t>
            </a:r>
          </a:p>
          <a:p>
            <a:r>
              <a:rPr lang="de-DE" altLang="zh-CN" dirty="0" smtClean="0"/>
              <a:t>Hinderniserkennung ist deaktiviert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4800" dirty="0" smtClean="0"/>
          </a:p>
          <a:p>
            <a:pPr marL="0" indent="0" algn="ctr">
              <a:buNone/>
            </a:pPr>
            <a:r>
              <a:rPr lang="de-CH" sz="4800" dirty="0" smtClean="0"/>
              <a:t>Vielen Dank für Ihre Aufmerksamkeit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xmlns="" val="412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Bildverarbeitung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Regelungstechnik</a:t>
            </a:r>
            <a:endParaRPr lang="en-GB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</a:t>
            </a:r>
            <a:r>
              <a:rPr lang="de-DE" altLang="zh-CN" sz="2000" dirty="0" smtClean="0"/>
              <a:t>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 smtClean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 smtClean="0"/>
              <a:t>mode</a:t>
            </a:r>
            <a:r>
              <a:rPr lang="de-DE" altLang="zh-CN" sz="2000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Probleme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2622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 smtClean="0"/>
              <a:t>GitHub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Aufgabenverwaltung mit </a:t>
            </a:r>
            <a:r>
              <a:rPr lang="de-CH" dirty="0" err="1" smtClean="0"/>
              <a:t>Trello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32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Regelmä</a:t>
            </a:r>
            <a:r>
              <a:rPr lang="de-DE" dirty="0" err="1" smtClean="0"/>
              <a:t>ßige</a:t>
            </a:r>
            <a:r>
              <a:rPr lang="de-DE" dirty="0" smtClean="0"/>
              <a:t> </a:t>
            </a:r>
            <a:r>
              <a:rPr lang="de-DE" dirty="0"/>
              <a:t>wöchentliche </a:t>
            </a:r>
            <a:r>
              <a:rPr lang="de-DE" dirty="0" smtClean="0"/>
              <a:t>Treffen</a:t>
            </a:r>
          </a:p>
          <a:p>
            <a:endParaRPr lang="de-CH" dirty="0"/>
          </a:p>
          <a:p>
            <a:r>
              <a:rPr lang="de-CH" dirty="0" smtClean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7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eigentlich Bronze,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  <a:p>
            <a:pPr lvl="1"/>
            <a:r>
              <a:rPr lang="de-DE" altLang="zh-CN" dirty="0" smtClean="0"/>
              <a:t>Fahrmodus mit optimierter Geschwindigkeit für das 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  <a:p>
            <a:endParaRPr lang="de-DE" altLang="zh-CN" dirty="0" smtClean="0"/>
          </a:p>
          <a:p>
            <a:r>
              <a:rPr lang="de-DE" altLang="zh-CN" dirty="0" smtClean="0"/>
              <a:t>Gemeinsame Konzepte und Komponenten:</a:t>
            </a:r>
          </a:p>
          <a:p>
            <a:pPr lvl="1"/>
            <a:r>
              <a:rPr lang="de-DE" altLang="zh-CN" dirty="0" smtClean="0"/>
              <a:t>Bildverarbeitung</a:t>
            </a:r>
          </a:p>
          <a:p>
            <a:pPr lvl="1"/>
            <a:r>
              <a:rPr lang="de-DE" altLang="zh-CN" dirty="0" smtClean="0"/>
              <a:t>Kollisionsvermeidung</a:t>
            </a:r>
          </a:p>
          <a:p>
            <a:pPr lvl="1"/>
            <a:r>
              <a:rPr lang="de-DE" altLang="zh-CN" dirty="0" smtClean="0"/>
              <a:t>Aufteilung der Strecke in verschiedene Abschnitte (Kurven, Geraden)</a:t>
            </a:r>
          </a:p>
          <a:p>
            <a:pPr lvl="1"/>
            <a:r>
              <a:rPr lang="de-DE" altLang="zh-CN" dirty="0" smtClean="0"/>
              <a:t>Strukturvariabler PD-Regler mit situationsabhängiger Umschaltung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Unterschiede:</a:t>
            </a:r>
          </a:p>
          <a:p>
            <a:pPr lvl="1"/>
            <a:r>
              <a:rPr lang="de-DE" altLang="zh-CN" dirty="0" smtClean="0"/>
              <a:t>Parametrierung des PD-Reglers</a:t>
            </a:r>
          </a:p>
          <a:p>
            <a:pPr lvl="1"/>
            <a:r>
              <a:rPr lang="de-DE" altLang="zh-CN" dirty="0" smtClean="0"/>
              <a:t>Hinderniserkennung</a:t>
            </a:r>
          </a:p>
          <a:p>
            <a:pPr lvl="1"/>
            <a:r>
              <a:rPr lang="de-DE" altLang="zh-CN" dirty="0" smtClean="0"/>
              <a:t>Spurwechsel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</a:t>
            </a:r>
            <a:r>
              <a:rPr lang="de-DE" altLang="zh-CN" dirty="0" smtClean="0"/>
              <a:t>PD-Regler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Vorteil</a:t>
            </a:r>
            <a:r>
              <a:rPr lang="de-DE" altLang="zh-CN" dirty="0" smtClean="0"/>
              <a:t>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Kurven</a:t>
            </a:r>
            <a:r>
              <a:rPr lang="en-US" altLang="de-DE" dirty="0" smtClean="0"/>
              <a:t>- und </a:t>
            </a:r>
            <a:r>
              <a:rPr lang="en-US" altLang="de-DE" dirty="0" err="1" smtClean="0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Bildschirmpräsentation (4:3)</PresentationFormat>
  <Paragraphs>126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Nikolas</cp:lastModifiedBy>
  <cp:revision>34</cp:revision>
  <dcterms:created xsi:type="dcterms:W3CDTF">2018-12-10T10:59:08Z</dcterms:created>
  <dcterms:modified xsi:type="dcterms:W3CDTF">2019-03-03T11:52:16Z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