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6" r:id="rId3"/>
    <p:sldId id="272" r:id="rId4"/>
    <p:sldId id="274" r:id="rId5"/>
    <p:sldId id="267" r:id="rId6"/>
    <p:sldId id="265" r:id="rId7"/>
    <p:sldId id="259" r:id="rId8"/>
    <p:sldId id="270" r:id="rId9"/>
    <p:sldId id="271" r:id="rId10"/>
    <p:sldId id="269" r:id="rId11"/>
    <p:sldId id="268" r:id="rId12"/>
    <p:sldId id="261" r:id="rId13"/>
    <p:sldId id="262" r:id="rId14"/>
    <p:sldId id="276" r:id="rId15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11" autoAdjust="0"/>
  </p:normalViewPr>
  <p:slideViewPr>
    <p:cSldViewPr>
      <p:cViewPr varScale="1">
        <p:scale>
          <a:sx n="87" d="100"/>
          <a:sy n="87" d="100"/>
        </p:scale>
        <p:origin x="-72" y="-48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200" dirty="0" smtClean="0"/>
            <a:t>Regler für Geradeausfahrt</a:t>
          </a:r>
          <a:endParaRPr lang="de-DE" sz="1200" dirty="0"/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EAE6104A-0D3A-40D0-B9AA-3C115D31E63D}">
      <dgm:prSet phldrT="[Text]" custT="1"/>
      <dgm:spPr/>
      <dgm:t>
        <a:bodyPr/>
        <a:lstStyle/>
        <a:p>
          <a:r>
            <a:rPr lang="de-DE" sz="1050" dirty="0" smtClean="0"/>
            <a:t>Differenz der Steigungen liegt unterhalb von Grenzwert</a:t>
          </a:r>
          <a:endParaRPr lang="de-DE" sz="1050" dirty="0"/>
        </a:p>
      </dgm:t>
    </dgm:pt>
    <dgm:pt modelId="{DF429748-4078-437E-91B8-F006D4A71A50}" type="parTrans" cxnId="{F2047F85-9621-4FCB-B383-604EB64D5252}">
      <dgm:prSet/>
      <dgm:spPr/>
      <dgm:t>
        <a:bodyPr/>
        <a:lstStyle/>
        <a:p>
          <a:endParaRPr lang="de-DE"/>
        </a:p>
      </dgm:t>
    </dgm:pt>
    <dgm:pt modelId="{82834DA9-4A09-4E78-B60B-A67DACB77507}" type="sibTrans" cxnId="{F2047F85-9621-4FCB-B383-604EB64D5252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 smtClean="0"/>
            <a:t>Differenz der Steigungen überschreitet Grenzwert</a:t>
          </a:r>
          <a:endParaRPr lang="de-DE" dirty="0"/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 smtClean="0"/>
            <a:t>Wechsel zu Übergangsregler für Kurveneintritt</a:t>
          </a:r>
          <a:endParaRPr lang="de-DE" dirty="0"/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200" dirty="0" smtClean="0"/>
            <a:t>Regler für Kurvenfahrt</a:t>
          </a:r>
          <a:endParaRPr lang="de-DE" sz="1200" dirty="0"/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 smtClean="0"/>
            <a:t>Wechsel zu Übergangsregler für Kurvenaustritt</a:t>
          </a:r>
          <a:endParaRPr lang="de-DE" dirty="0"/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EA98858B-2958-46B2-B90A-604982431D71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F0D89781-7E9B-42B4-9C21-DEAE5EC81703}" type="parTrans" cxnId="{47A7DB7C-BE0F-4751-A725-2CB710F1F10D}">
      <dgm:prSet/>
      <dgm:spPr/>
      <dgm:t>
        <a:bodyPr/>
        <a:lstStyle/>
        <a:p>
          <a:endParaRPr lang="de-DE"/>
        </a:p>
      </dgm:t>
    </dgm:pt>
    <dgm:pt modelId="{4FAAD27D-EE34-40E4-9E67-FFAFB62FB61F}" type="sibTrans" cxnId="{47A7DB7C-BE0F-4751-A725-2CB710F1F10D}">
      <dgm:prSet/>
      <dgm:spPr/>
      <dgm:t>
        <a:bodyPr/>
        <a:lstStyle/>
        <a:p>
          <a:endParaRPr lang="de-DE"/>
        </a:p>
      </dgm:t>
    </dgm:pt>
    <dgm:pt modelId="{D62CCB92-B222-40DF-8910-3148B3994A10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D152CB20-4ABC-4DDA-A92D-C16D4F2B7CD2}" type="parTrans" cxnId="{314F8DD0-0B29-4706-8EEE-BAAFD74FBEB6}">
      <dgm:prSet/>
      <dgm:spPr/>
      <dgm:t>
        <a:bodyPr/>
        <a:lstStyle/>
        <a:p>
          <a:endParaRPr lang="de-DE"/>
        </a:p>
      </dgm:t>
    </dgm:pt>
    <dgm:pt modelId="{57CDC721-343F-44D8-90E2-558FDBF3070C}" type="sibTrans" cxnId="{314F8DD0-0B29-4706-8EEE-BAAFD74FBEB6}">
      <dgm:prSet/>
      <dgm:spPr/>
      <dgm:t>
        <a:bodyPr/>
        <a:lstStyle/>
        <a:p>
          <a:endParaRPr lang="de-DE"/>
        </a:p>
      </dgm:t>
    </dgm:pt>
    <dgm:pt modelId="{ACE2CC2F-AAD9-4D05-8B40-547E3B539AA8}">
      <dgm:prSet custT="1"/>
      <dgm:spPr/>
      <dgm:t>
        <a:bodyPr/>
        <a:lstStyle/>
        <a:p>
          <a:r>
            <a:rPr lang="de-DE" sz="1050" dirty="0" smtClean="0"/>
            <a:t>Differenz der Steigungen liegt oberhalb von Grenzwert</a:t>
          </a:r>
          <a:endParaRPr lang="de-DE" sz="1050" dirty="0"/>
        </a:p>
      </dgm:t>
    </dgm:pt>
    <dgm:pt modelId="{247F8999-C927-44AD-A8A4-ACF4DF7446C5}" type="parTrans" cxnId="{7C9F5033-8032-4928-BA9F-5E3EA4B9BF79}">
      <dgm:prSet/>
      <dgm:spPr/>
      <dgm:t>
        <a:bodyPr/>
        <a:lstStyle/>
        <a:p>
          <a:endParaRPr lang="de-DE"/>
        </a:p>
      </dgm:t>
    </dgm:pt>
    <dgm:pt modelId="{8B9E9675-B7D5-4D3D-AA5A-60329BC021AC}" type="sibTrans" cxnId="{7C9F5033-8032-4928-BA9F-5E3EA4B9BF79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 smtClean="0"/>
            <a:t>Differenz der Steigungen unterschreitet Grenzwert</a:t>
          </a:r>
          <a:endParaRPr lang="de-DE" dirty="0"/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  <dgm:t>
        <a:bodyPr/>
        <a:lstStyle/>
        <a:p>
          <a:endParaRPr lang="de-DE"/>
        </a:p>
      </dgm:t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  <dgm:t>
        <a:bodyPr/>
        <a:lstStyle/>
        <a:p>
          <a:endParaRPr lang="de-DE"/>
        </a:p>
      </dgm:t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  <dgm:t>
        <a:bodyPr/>
        <a:lstStyle/>
        <a:p>
          <a:endParaRPr lang="de-DE"/>
        </a:p>
      </dgm:t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  <dgm:t>
        <a:bodyPr/>
        <a:lstStyle/>
        <a:p>
          <a:endParaRPr lang="de-DE"/>
        </a:p>
      </dgm:t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7C9F5033-8032-4928-BA9F-5E3EA4B9BF79}" srcId="{097DC993-72A3-4244-AFD6-0815E77788A4}" destId="{ACE2CC2F-AAD9-4D05-8B40-547E3B539AA8}" srcOrd="1" destOrd="0" parTransId="{247F8999-C927-44AD-A8A4-ACF4DF7446C5}" sibTransId="{8B9E9675-B7D5-4D3D-AA5A-60329BC021AC}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521A4830-26D1-4BA7-AC54-7A0EEFE775FD}" type="presOf" srcId="{EAE6104A-0D3A-40D0-B9AA-3C115D31E63D}" destId="{322F2889-427F-4255-96FE-7A663EF3A95F}" srcOrd="0" destOrd="2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47A7DB7C-BE0F-4751-A725-2CB710F1F10D}" srcId="{FF517022-E8A5-401C-BEFF-859908823049}" destId="{EA98858B-2958-46B2-B90A-604982431D71}" srcOrd="0" destOrd="0" parTransId="{F0D89781-7E9B-42B4-9C21-DEAE5EC81703}" sibTransId="{4FAAD27D-EE34-40E4-9E67-FFAFB62FB61F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F4874C69-53D7-4214-A10B-196EA99201CB}" type="presOf" srcId="{EA98858B-2958-46B2-B90A-604982431D71}" destId="{322F2889-427F-4255-96FE-7A663EF3A95F}" srcOrd="0" destOrd="1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3E697076-F8A8-4CD1-B192-113D0F0FC04A}" type="presOf" srcId="{ACE2CC2F-AAD9-4D05-8B40-547E3B539AA8}" destId="{51070C73-9ABB-4CBE-BF7F-197499FA4E9F}" srcOrd="0" destOrd="2" presId="urn:microsoft.com/office/officeart/2005/8/layout/cycle5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F2047F85-9621-4FCB-B383-604EB64D5252}" srcId="{FF517022-E8A5-401C-BEFF-859908823049}" destId="{EAE6104A-0D3A-40D0-B9AA-3C115D31E63D}" srcOrd="1" destOrd="0" parTransId="{DF429748-4078-437E-91B8-F006D4A71A50}" sibTransId="{82834DA9-4A09-4E78-B60B-A67DACB77507}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314F8DD0-0B29-4706-8EEE-BAAFD74FBEB6}" srcId="{097DC993-72A3-4244-AFD6-0815E77788A4}" destId="{D62CCB92-B222-40DF-8910-3148B3994A10}" srcOrd="0" destOrd="0" parTransId="{D152CB20-4ABC-4DDA-A92D-C16D4F2B7CD2}" sibTransId="{57CDC721-343F-44D8-90E2-558FDBF3070C}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0AEE111E-0CF7-46B6-B51F-F81DA5D8D01F}" type="presOf" srcId="{D62CCB92-B222-40DF-8910-3148B3994A10}" destId="{51070C73-9ABB-4CBE-BF7F-197499FA4E9F}" srcOrd="0" destOrd="1" presId="urn:microsoft.com/office/officeart/2005/8/layout/cycle5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 smtClean="0"/>
            <a:t>Hindernis im Sichtfeld der Kamera</a:t>
          </a:r>
          <a:endParaRPr lang="de-DE" sz="1600" dirty="0"/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 smtClean="0"/>
            <a:t>Vergleich der Position von Hindernis und Fahrspur</a:t>
          </a:r>
          <a:endParaRPr lang="de-DE" sz="1600" dirty="0"/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 smtClean="0"/>
            <a:t>Wenn Hindernis auf Fahrspur: Einleitung </a:t>
          </a:r>
          <a:r>
            <a:rPr lang="de-DE" sz="1600" smtClean="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 smtClean="0"/>
            <a:t>Maximaler Lenkeinschlag in die gewünschte Richtung</a:t>
          </a:r>
          <a:endParaRPr lang="de-DE" sz="1600" dirty="0"/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 smtClean="0"/>
            <a:t>Kurzzeitige Umschaltung auf aggressiveren Regler</a:t>
          </a:r>
          <a:endParaRPr lang="de-DE" sz="1600" dirty="0"/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 smtClean="0"/>
            <a:t>Umschaltung auf Standardregler</a:t>
          </a:r>
          <a:endParaRPr lang="de-DE" sz="1600" dirty="0"/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284E07-4408-4BF2-9E53-8B0D5A353C3A}" type="pres">
      <dgm:prSet presAssocID="{0A5440AC-4116-4C27-9264-16AACB669E12}" presName="sibTrans" presStyleLbl="sibTrans2D1" presStyleIdx="0" presStyleCnt="5"/>
      <dgm:spPr/>
      <dgm:t>
        <a:bodyPr/>
        <a:lstStyle/>
        <a:p>
          <a:endParaRPr lang="de-DE"/>
        </a:p>
      </dgm:t>
    </dgm:pt>
    <dgm:pt modelId="{F8FFB6C0-E03E-4022-8398-9AFF5BF916E4}" type="pres">
      <dgm:prSet presAssocID="{0A5440AC-4116-4C27-9264-16AACB669E12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601AF7-0F9F-46ED-B4EE-1B62860D4BA5}" type="pres">
      <dgm:prSet presAssocID="{FE6047D0-FF2D-42A2-B389-DB220F2BDF26}" presName="sibTrans" presStyleLbl="sibTrans2D1" presStyleIdx="1" presStyleCnt="5"/>
      <dgm:spPr/>
      <dgm:t>
        <a:bodyPr/>
        <a:lstStyle/>
        <a:p>
          <a:endParaRPr lang="de-DE"/>
        </a:p>
      </dgm:t>
    </dgm:pt>
    <dgm:pt modelId="{8EE4ED0A-418E-4458-84B0-1C7F6B4889D0}" type="pres">
      <dgm:prSet presAssocID="{FE6047D0-FF2D-42A2-B389-DB220F2BDF26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D1F035-83D0-404D-822E-A0E9FF1B02F1}" type="pres">
      <dgm:prSet presAssocID="{AF275174-F4D7-4107-9340-9F31FFAE84C6}" presName="sibTrans" presStyleLbl="sibTrans2D1" presStyleIdx="2" presStyleCnt="5"/>
      <dgm:spPr/>
      <dgm:t>
        <a:bodyPr/>
        <a:lstStyle/>
        <a:p>
          <a:endParaRPr lang="de-DE"/>
        </a:p>
      </dgm:t>
    </dgm:pt>
    <dgm:pt modelId="{B064BFA8-682D-4757-ADFC-2CABBAA0A8B1}" type="pres">
      <dgm:prSet presAssocID="{AF275174-F4D7-4107-9340-9F31FFAE84C6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87702E-51EF-4FC5-95AA-90B3C81FA086}" type="pres">
      <dgm:prSet presAssocID="{DD3CB5CF-4595-4EEC-846B-6102664F2F05}" presName="sibTrans" presStyleLbl="sibTrans2D1" presStyleIdx="3" presStyleCnt="5"/>
      <dgm:spPr/>
      <dgm:t>
        <a:bodyPr/>
        <a:lstStyle/>
        <a:p>
          <a:endParaRPr lang="de-DE"/>
        </a:p>
      </dgm:t>
    </dgm:pt>
    <dgm:pt modelId="{CAFDA7F7-B46C-4359-A129-AB4E2CE5A598}" type="pres">
      <dgm:prSet presAssocID="{DD3CB5CF-4595-4EEC-846B-6102664F2F05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A5A4A-6892-4B2E-B725-ECE29BCF5F77}" type="pres">
      <dgm:prSet presAssocID="{7762B7C6-4F36-4B61-B445-F6FF0509CF25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CD77A7A-0F40-4ABE-A7EB-ED19FB09158A}" type="pres">
      <dgm:prSet presAssocID="{7762B7C6-4F36-4B61-B445-F6FF0509CF25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Geradeausfahrt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unterhalb von Grenzwert</a:t>
          </a:r>
          <a:endParaRPr lang="de-DE" sz="1050" kern="1200" dirty="0"/>
        </a:p>
      </dsp:txBody>
      <dsp:txXfrm>
        <a:off x="2176430" y="52694"/>
        <a:ext cx="2050543" cy="974177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überschreitet Grenzwert</a:t>
          </a:r>
          <a:endParaRPr lang="de-DE" sz="1200" kern="1200" dirty="0"/>
        </a:p>
      </dsp:txBody>
      <dsp:txXfrm>
        <a:off x="4397816" y="1265966"/>
        <a:ext cx="1786826" cy="773304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Kurveneintritt</a:t>
          </a:r>
          <a:endParaRPr lang="de-DE" sz="1200" kern="1200" dirty="0"/>
        </a:p>
      </dsp:txBody>
      <dsp:txXfrm>
        <a:off x="4469816" y="2562110"/>
        <a:ext cx="1613045" cy="773304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Kurvenfahrt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oberhalb von Grenzwert</a:t>
          </a:r>
          <a:endParaRPr lang="de-DE" sz="1050" kern="1200" dirty="0"/>
        </a:p>
      </dsp:txBody>
      <dsp:txXfrm>
        <a:off x="2178450" y="3727125"/>
        <a:ext cx="2135293" cy="1011583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unterschreitet Grenzwert</a:t>
          </a:r>
          <a:endParaRPr lang="de-DE" sz="1200" kern="1200" dirty="0"/>
        </a:p>
      </dsp:txBody>
      <dsp:txXfrm>
        <a:off x="437375" y="2562115"/>
        <a:ext cx="1969796" cy="773304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Kurvenaustritt</a:t>
          </a:r>
          <a:endParaRPr lang="de-DE" sz="1200" kern="1200" dirty="0"/>
        </a:p>
      </dsp:txBody>
      <dsp:txXfrm>
        <a:off x="482162" y="1265971"/>
        <a:ext cx="1741235" cy="773304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Hindernis im Sichtfeld der Kamera</a:t>
          </a:r>
          <a:endParaRPr lang="de-DE" sz="1600" kern="1200" dirty="0"/>
        </a:p>
      </dsp:txBody>
      <dsp:txXfrm>
        <a:off x="27236" y="171255"/>
        <a:ext cx="1348713" cy="875440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1712303" y="454112"/>
        <a:ext cx="580075" cy="329323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Vergleich der Position von Hindernis und Fahrspur</a:t>
          </a:r>
          <a:endParaRPr lang="de-DE" sz="1600" kern="1200" dirty="0"/>
        </a:p>
      </dsp:txBody>
      <dsp:txXfrm>
        <a:off x="2836972" y="172683"/>
        <a:ext cx="2201764" cy="921345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299115" y="454875"/>
        <a:ext cx="393599" cy="329323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Wenn Hindernis auf Fahrspur: Einleitung </a:t>
          </a:r>
          <a:r>
            <a:rPr lang="de-DE" sz="1600" kern="1200" smtClean="0"/>
            <a:t>des Spurwechsels</a:t>
          </a:r>
          <a:endParaRPr lang="de-DE" sz="1600" kern="1200" dirty="0"/>
        </a:p>
      </dsp:txBody>
      <dsp:txXfrm>
        <a:off x="6151855" y="103180"/>
        <a:ext cx="2150843" cy="1002002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-5400000">
        <a:off x="7062616" y="1266560"/>
        <a:ext cx="329323" cy="219570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Maximaler Lenkeinschlag in die gewünschte Richtung</a:t>
          </a:r>
          <a:endParaRPr lang="de-DE" sz="1600" kern="1200" dirty="0"/>
        </a:p>
      </dsp:txBody>
      <dsp:txXfrm>
        <a:off x="6151922" y="1759431"/>
        <a:ext cx="2150709" cy="1004165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00000">
        <a:off x="5598736" y="2087731"/>
        <a:ext cx="327655" cy="329323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Kurzzeitige Umschaltung auf aggressiveren Regler</a:t>
          </a:r>
          <a:endParaRPr lang="de-DE" sz="1600" kern="1200" dirty="0"/>
        </a:p>
      </dsp:txBody>
      <dsp:txXfrm>
        <a:off x="3054449" y="1758308"/>
        <a:ext cx="2152969" cy="967849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00000">
        <a:off x="2544948" y="2071186"/>
        <a:ext cx="300938" cy="329323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Umschaltung auf Standardregler</a:t>
          </a:r>
          <a:endParaRPr lang="de-DE" sz="1600" kern="1200" dirty="0"/>
        </a:p>
      </dsp:txBody>
      <dsp:txXfrm>
        <a:off x="29324" y="1757514"/>
        <a:ext cx="2154543" cy="94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4. März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</a:t>
            </a:r>
            <a:r>
              <a:rPr lang="de-DE" dirty="0" err="1" smtClean="0"/>
              <a:t>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 smtClean="0"/>
              <a:t>Konstante Fahrgeschwindigkeit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die jeweils äußere Markierung der aktuellen Fahrspur (grüne Linie)</a:t>
            </a:r>
          </a:p>
          <a:p>
            <a:r>
              <a:rPr lang="de-DE" altLang="zh-CN" dirty="0" smtClean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 smtClean="0"/>
              <a:t>Dynamische Geschwindigkeitsanpassung in Abhängigkeit der Fahrsituation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immer die äußere Markierung der Rennstrecke</a:t>
            </a:r>
          </a:p>
          <a:p>
            <a:r>
              <a:rPr lang="de-DE" altLang="zh-CN" dirty="0" smtClean="0"/>
              <a:t>Abstand zum Fahrbahnrand vergrößert</a:t>
            </a:r>
          </a:p>
          <a:p>
            <a:r>
              <a:rPr lang="de-DE" altLang="zh-CN" dirty="0" smtClean="0"/>
              <a:t>Hinderniserkennung ist deaktiviert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Probleme</a:t>
            </a:r>
          </a:p>
          <a:p>
            <a:r>
              <a:rPr lang="de-DE" dirty="0" smtClean="0"/>
              <a:t>Bildprobleme mit der </a:t>
            </a:r>
            <a:r>
              <a:rPr lang="de-DE" dirty="0" err="1" smtClean="0"/>
              <a:t>Kinect</a:t>
            </a:r>
            <a:endParaRPr lang="de-DE" dirty="0" smtClean="0"/>
          </a:p>
          <a:p>
            <a:r>
              <a:rPr lang="de-DE" dirty="0" smtClean="0"/>
              <a:t>Belichtungskorrektur der Weitwinkelkamera nicht abschaltbar</a:t>
            </a:r>
          </a:p>
          <a:p>
            <a:r>
              <a:rPr lang="de-DE" dirty="0" smtClean="0"/>
              <a:t>Begrenzung des Lenkwinkels durch das Gehäuse</a:t>
            </a:r>
          </a:p>
          <a:p>
            <a:r>
              <a:rPr lang="de-DE" dirty="0" smtClean="0"/>
              <a:t>Falschwerte des Front-Ultraschallsensors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Verworfene Ansätze</a:t>
            </a:r>
            <a:endParaRPr lang="de-DE" b="1" dirty="0"/>
          </a:p>
          <a:p>
            <a:r>
              <a:rPr lang="de-DE" dirty="0" smtClean="0"/>
              <a:t>Einbeziehung der </a:t>
            </a:r>
            <a:r>
              <a:rPr lang="de-DE" dirty="0" err="1" smtClean="0"/>
              <a:t>Odometriedaten</a:t>
            </a:r>
            <a:r>
              <a:rPr lang="de-DE" dirty="0" smtClean="0"/>
              <a:t> zur Positionsbestimmung</a:t>
            </a:r>
          </a:p>
          <a:p>
            <a:r>
              <a:rPr lang="de-DE" dirty="0" smtClean="0"/>
              <a:t>Bildfilterung und Edge </a:t>
            </a:r>
            <a:r>
              <a:rPr lang="de-DE" dirty="0" err="1" smtClean="0"/>
              <a:t>Detection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err="1" smtClean="0"/>
              <a:t>Countour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und malen des kleinsten umrandenden Rechtecks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Relativ robuste ruhige Regelung</a:t>
            </a:r>
          </a:p>
          <a:p>
            <a:r>
              <a:rPr lang="de-DE" dirty="0" smtClean="0"/>
              <a:t>Großer Einfluss der Lichtverhältnisse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Standardisierte Halterung der Weitwinkelkamera entwickeln</a:t>
            </a:r>
          </a:p>
          <a:p>
            <a:r>
              <a:rPr lang="de-DE" dirty="0" smtClean="0"/>
              <a:t>Word-</a:t>
            </a:r>
            <a:r>
              <a:rPr lang="de-DE" dirty="0" err="1" smtClean="0"/>
              <a:t>Around</a:t>
            </a:r>
            <a:r>
              <a:rPr lang="de-DE" dirty="0" smtClean="0"/>
              <a:t> für Belichtungseinstellung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4" y="1484783"/>
            <a:ext cx="8393499" cy="47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3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Bildverarbeitung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Regelungstechnik</a:t>
            </a:r>
            <a:endParaRPr lang="en-GB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</a:t>
            </a:r>
            <a:r>
              <a:rPr lang="de-DE" altLang="zh-CN" sz="2000" dirty="0" smtClean="0"/>
              <a:t>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 smtClean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 smtClean="0"/>
              <a:t>mode</a:t>
            </a:r>
            <a:r>
              <a:rPr lang="de-DE" altLang="zh-CN" sz="2000" dirty="0" smtClean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Probleme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 smtClean="0"/>
              <a:t>GitHub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Aufgabenverwaltung mit </a:t>
            </a:r>
            <a:r>
              <a:rPr lang="de-CH" dirty="0" err="1" smtClean="0"/>
              <a:t>Trello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Regelmä</a:t>
            </a:r>
            <a:r>
              <a:rPr lang="de-DE" dirty="0" err="1" smtClean="0"/>
              <a:t>ßige</a:t>
            </a:r>
            <a:r>
              <a:rPr lang="de-DE" dirty="0" smtClean="0"/>
              <a:t> </a:t>
            </a:r>
            <a:r>
              <a:rPr lang="de-DE" dirty="0"/>
              <a:t>wöchentliche </a:t>
            </a:r>
            <a:r>
              <a:rPr lang="de-DE" dirty="0" smtClean="0"/>
              <a:t>Treffen</a:t>
            </a:r>
          </a:p>
          <a:p>
            <a:endParaRPr lang="de-CH" dirty="0"/>
          </a:p>
          <a:p>
            <a:r>
              <a:rPr lang="de-CH" dirty="0" smtClean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LED-Beleuchtung</a:t>
            </a:r>
          </a:p>
          <a:p>
            <a:r>
              <a:rPr lang="de-DE" dirty="0" smtClean="0"/>
              <a:t>Kamerahalterung</a:t>
            </a:r>
          </a:p>
          <a:p>
            <a:r>
              <a:rPr lang="de-DE" dirty="0" smtClean="0"/>
              <a:t>Mega geile Optik aufgrund von goldfarbenem Logo (es ist eigentlich Bronze, das halte ich aber für ungünstig, weil Bronze = 3. Platz)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2162200" cy="2882933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3483000" cy="261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  <a:p>
            <a:pPr lvl="1"/>
            <a:r>
              <a:rPr lang="de-DE" altLang="zh-CN" dirty="0" smtClean="0"/>
              <a:t>Fahrmodus mit optimierter Geschwindigkeit für das Rennen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6154"/>
              </p:ext>
            </p:extLst>
          </p:nvPr>
        </p:nvGraphicFramePr>
        <p:xfrm>
          <a:off x="395536" y="2924944"/>
          <a:ext cx="7992888" cy="265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Gemeinsame</a:t>
                      </a:r>
                      <a:r>
                        <a:rPr lang="de-DE" baseline="0" dirty="0" smtClean="0"/>
                        <a:t> Komponenten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Unterschiede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Bildverarbeitung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Kollisionsvermeidung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Aufteilung der Strecke in verschiedene Abschnitte (Kurven, Geraden)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Strukturvariabler PD-Regler mit situationsabhängiger Umschaltung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Parametrierung des PD-Reglers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Hinderniserkennung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 smtClean="0"/>
                        <a:t>Spurwechsel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PD-Regler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Vorteil: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Kurven</a:t>
            </a:r>
            <a:r>
              <a:rPr lang="en-US" altLang="de-DE" dirty="0" smtClean="0"/>
              <a:t>- und </a:t>
            </a:r>
            <a:r>
              <a:rPr lang="en-US" altLang="de-DE" dirty="0" err="1" smtClean="0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Bildschirmpräsentation (4:3)</PresentationFormat>
  <Paragraphs>143</Paragraphs>
  <Slides>14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AUDO - Autonomous Unmanned Driving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Ramona</cp:lastModifiedBy>
  <cp:revision>39</cp:revision>
  <dcterms:created xsi:type="dcterms:W3CDTF">2018-12-10T10:59:08Z</dcterms:created>
  <dcterms:modified xsi:type="dcterms:W3CDTF">2019-03-04T09:43:00Z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