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66" r:id="rId3"/>
    <p:sldId id="258" r:id="rId4"/>
    <p:sldId id="259" r:id="rId5"/>
    <p:sldId id="265" r:id="rId6"/>
    <p:sldId id="261" r:id="rId7"/>
    <p:sldId id="262" r:id="rId8"/>
  </p:sldIdLst>
  <p:sldSz cx="9144000" cy="6858000" type="screen4x3"/>
  <p:notesSz cx="6797675" cy="9926638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4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FFCC"/>
    <a:srgbClr val="FFFF99"/>
    <a:srgbClr val="CCECFF"/>
    <a:srgbClr val="FFCCCC"/>
    <a:srgbClr val="FFDF9F"/>
    <a:srgbClr val="F7AFAF"/>
    <a:srgbClr val="F17575"/>
    <a:srgbClr val="FFC000"/>
    <a:srgbClr val="F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D63440-FEA4-40A6-8E96-DD209B82904F}" v="18" dt="2018-12-10T15:58:58.8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1139" autoAdjust="0"/>
  </p:normalViewPr>
  <p:slideViewPr>
    <p:cSldViewPr>
      <p:cViewPr varScale="1">
        <p:scale>
          <a:sx n="71" d="100"/>
          <a:sy n="71" d="100"/>
        </p:scale>
        <p:origin x="1958" y="38"/>
      </p:cViewPr>
      <p:guideLst>
        <p:guide orient="horz" pos="4319"/>
        <p:guide/>
      </p:guideLst>
    </p:cSldViewPr>
  </p:slideViewPr>
  <p:outlineViewPr>
    <p:cViewPr varScale="1">
      <p:scale>
        <a:sx n="170" d="200"/>
        <a:sy n="170" d="2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020" y="-102"/>
      </p:cViewPr>
      <p:guideLst>
        <p:guide orient="horz" pos="2874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9198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9198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fld id="{1EC7983B-75C3-4741-8AD0-E1E0878B8A54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06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AutoShape 1"/>
          <p:cNvSpPr>
            <a:spLocks noChangeArrowheads="1"/>
          </p:cNvSpPr>
          <p:nvPr/>
        </p:nvSpPr>
        <p:spPr bwMode="auto">
          <a:xfrm>
            <a:off x="1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lIns="90864" tIns="45432" rIns="90864" bIns="45432" anchor="ctr"/>
          <a:lstStyle/>
          <a:p>
            <a:endParaRPr lang="de-DE"/>
          </a:p>
        </p:txBody>
      </p:sp>
      <p:pic>
        <p:nvPicPr>
          <p:cNvPr id="20971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2042" y="391304"/>
            <a:ext cx="926812" cy="4578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4867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7253" y="9427617"/>
            <a:ext cx="1603433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41"/>
              </a:lnSpc>
              <a:buFont typeface="Stafford" pitchFamily="2" charset="0"/>
              <a:buNone/>
              <a:tabLst>
                <a:tab pos="719339" algn="l"/>
                <a:tab pos="1438679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November 19, 2007</a:t>
            </a:r>
          </a:p>
        </p:txBody>
      </p:sp>
      <p:sp>
        <p:nvSpPr>
          <p:cNvPr id="104867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1003300"/>
            <a:ext cx="4440238" cy="33321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88828" y="4651232"/>
            <a:ext cx="6418453" cy="46464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dirty="0"/>
          </a:p>
        </p:txBody>
      </p:sp>
      <p:sp>
        <p:nvSpPr>
          <p:cNvPr id="104867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792259" y="9427617"/>
            <a:ext cx="4067590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41"/>
              </a:lnSpc>
              <a:buFont typeface="Stafford" pitchFamily="2" charset="0"/>
              <a:buNone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|  </a:t>
            </a:r>
          </a:p>
        </p:txBody>
      </p:sp>
      <p:sp>
        <p:nvSpPr>
          <p:cNvPr id="104867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861423" y="9427617"/>
            <a:ext cx="933106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41"/>
              </a:lnSpc>
              <a:buFont typeface="Stafford" pitchFamily="2" charset="0"/>
              <a:buNone/>
              <a:tabLst>
                <a:tab pos="719339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|  </a:t>
            </a:r>
            <a:fld id="{92C156F3-6C7D-4C62-B24F-CEC351458306}" type="slidenum">
              <a:rPr lang="en-GB"/>
              <a:t>‹Nr.›</a:t>
            </a:fld>
            <a:endParaRPr lang="en-GB"/>
          </a:p>
        </p:txBody>
      </p:sp>
      <p:sp>
        <p:nvSpPr>
          <p:cNvPr id="1048676" name="Rectangle 8"/>
          <p:cNvSpPr>
            <a:spLocks noChangeArrowheads="1"/>
          </p:cNvSpPr>
          <p:nvPr/>
        </p:nvSpPr>
        <p:spPr bwMode="auto">
          <a:xfrm>
            <a:off x="188826" y="419819"/>
            <a:ext cx="5356316" cy="429320"/>
          </a:xfrm>
          <a:prstGeom prst="rect">
            <a:avLst/>
          </a:prstGeom>
          <a:noFill/>
          <a:ln>
            <a:noFill/>
          </a:ln>
          <a:effectLst/>
        </p:spPr>
        <p:txBody>
          <a:bodyPr lIns="112686" tIns="0" rIns="0" bIns="0" anchor="ctr"/>
          <a:lstStyle/>
          <a:p>
            <a:pPr algn="l">
              <a:lnSpc>
                <a:spcPts val="1341"/>
              </a:lnSpc>
              <a:buFont typeface="Stafford" pitchFamily="2" charset="0"/>
              <a:buNone/>
              <a:tabLst>
                <a:tab pos="0" algn="l"/>
                <a:tab pos="908639" algn="l"/>
                <a:tab pos="1817279" algn="l"/>
                <a:tab pos="2725918" algn="l"/>
                <a:tab pos="3634557" algn="l"/>
                <a:tab pos="4543196" algn="l"/>
                <a:tab pos="5451836" algn="l"/>
                <a:tab pos="6360475" algn="l"/>
                <a:tab pos="7269114" algn="l"/>
                <a:tab pos="8177754" algn="l"/>
                <a:tab pos="9086393" algn="l"/>
                <a:tab pos="9995032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048677" name="Rectangle 9"/>
          <p:cNvSpPr>
            <a:spLocks noChangeArrowheads="1"/>
          </p:cNvSpPr>
          <p:nvPr/>
        </p:nvSpPr>
        <p:spPr bwMode="auto">
          <a:xfrm>
            <a:off x="188824" y="194858"/>
            <a:ext cx="6421601" cy="156836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</p:spPr>
        <p:txBody>
          <a:bodyPr wrap="none" lIns="90864" tIns="45432" rIns="90864" bIns="45432" anchor="ctr"/>
          <a:lstStyle/>
          <a:p>
            <a:endParaRPr lang="de-DE"/>
          </a:p>
        </p:txBody>
      </p:sp>
      <p:sp>
        <p:nvSpPr>
          <p:cNvPr id="1048678" name="Line 10"/>
          <p:cNvSpPr>
            <a:spLocks noChangeShapeType="1"/>
          </p:cNvSpPr>
          <p:nvPr/>
        </p:nvSpPr>
        <p:spPr bwMode="auto">
          <a:xfrm>
            <a:off x="188824" y="391302"/>
            <a:ext cx="6421601" cy="1583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79" name="Line 11"/>
          <p:cNvSpPr>
            <a:spLocks noChangeShapeType="1"/>
          </p:cNvSpPr>
          <p:nvPr/>
        </p:nvSpPr>
        <p:spPr bwMode="auto">
          <a:xfrm>
            <a:off x="188824" y="849136"/>
            <a:ext cx="6421601" cy="1584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80" name="Line 12"/>
          <p:cNvSpPr>
            <a:spLocks noChangeShapeType="1"/>
          </p:cNvSpPr>
          <p:nvPr/>
        </p:nvSpPr>
        <p:spPr bwMode="auto">
          <a:xfrm>
            <a:off x="188824" y="9427616"/>
            <a:ext cx="6421601" cy="1583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81" name="Line 13"/>
          <p:cNvSpPr>
            <a:spLocks noChangeShapeType="1"/>
          </p:cNvSpPr>
          <p:nvPr/>
        </p:nvSpPr>
        <p:spPr bwMode="auto">
          <a:xfrm>
            <a:off x="187251" y="4453207"/>
            <a:ext cx="6421600" cy="1583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85864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400" b="1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1048600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104860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 dirty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048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1004888"/>
            <a:ext cx="4440238" cy="3330575"/>
          </a:xfrm>
        </p:spPr>
      </p:sp>
      <p:sp>
        <p:nvSpPr>
          <p:cNvPr id="1048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827" y="4649648"/>
            <a:ext cx="6418453" cy="4648061"/>
          </a:xfrm>
          <a:noFill/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MIR EGAL WER DAS MACHT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20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RAMONA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257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590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FABIAN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630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MAIKE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061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MAIKE/RAMONA ???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87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1048585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4858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8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88" name="Text Box 11"/>
          <p:cNvSpPr txBox="1">
            <a:spLocks noChangeArrowheads="1"/>
          </p:cNvSpPr>
          <p:nvPr userDrawn="1"/>
        </p:nvSpPr>
        <p:spPr bwMode="auto">
          <a:xfrm>
            <a:off x="250825" y="6642100"/>
            <a:ext cx="7559675" cy="21748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800" dirty="0">
                <a:solidFill>
                  <a:schemeClr val="folHlink"/>
                </a:solidFill>
              </a:rPr>
              <a:t>© author(s) of these slides including research results from the TU Darmstadt; otherwise it is specified at the respective slide</a:t>
            </a:r>
          </a:p>
        </p:txBody>
      </p:sp>
      <p:sp>
        <p:nvSpPr>
          <p:cNvPr id="1048589" name="Line 12"/>
          <p:cNvSpPr>
            <a:spLocks noChangeShapeType="1"/>
          </p:cNvSpPr>
          <p:nvPr userDrawn="1"/>
        </p:nvSpPr>
        <p:spPr bwMode="auto">
          <a:xfrm>
            <a:off x="250825" y="6489700"/>
            <a:ext cx="8642350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Mastertitelformat bearbeiten</a:t>
            </a:r>
          </a:p>
        </p:txBody>
      </p:sp>
      <p:sp>
        <p:nvSpPr>
          <p:cNvPr id="104859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Master-Untertitelformat bearbeiten</a:t>
            </a:r>
          </a:p>
        </p:txBody>
      </p:sp>
      <p:pic>
        <p:nvPicPr>
          <p:cNvPr id="2097154" name="Grafik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6010" y="4016669"/>
            <a:ext cx="1265578" cy="1164332"/>
          </a:xfrm>
          <a:prstGeom prst="rect">
            <a:avLst/>
          </a:prstGeom>
        </p:spPr>
      </p:pic>
      <p:sp>
        <p:nvSpPr>
          <p:cNvPr id="1048592" name="Textfeld 4"/>
          <p:cNvSpPr txBox="1"/>
          <p:nvPr userDrawn="1"/>
        </p:nvSpPr>
        <p:spPr>
          <a:xfrm>
            <a:off x="6699962" y="5181001"/>
            <a:ext cx="2062480" cy="1285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>
                <a:solidFill>
                  <a:schemeClr val="tx1"/>
                </a:solidFill>
              </a:rPr>
              <a:t>Real-Time Systems Lab</a:t>
            </a:r>
          </a:p>
          <a:p>
            <a:pPr marL="0" marR="0" lvl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US" sz="1400" b="1">
                <a:solidFill>
                  <a:schemeClr val="tx1"/>
                </a:solidFill>
              </a:rPr>
              <a:t>Prof. Dr.</a:t>
            </a:r>
            <a:r>
              <a:rPr lang="en-US" sz="1400" b="1" baseline="0">
                <a:solidFill>
                  <a:schemeClr val="tx1"/>
                </a:solidFill>
              </a:rPr>
              <a:t> Andy Schürr</a:t>
            </a:r>
            <a:br>
              <a:rPr lang="en-US" sz="1400" b="1" baseline="0">
                <a:solidFill>
                  <a:schemeClr val="tx1"/>
                </a:solidFill>
              </a:rPr>
            </a:br>
            <a:endParaRPr lang="en-US" sz="1400" b="1">
              <a:solidFill>
                <a:schemeClr val="tx1"/>
              </a:solidFill>
            </a:endParaRPr>
          </a:p>
          <a:p>
            <a:pPr algn="r"/>
            <a:r>
              <a:rPr lang="en-US" sz="1400">
                <a:solidFill>
                  <a:schemeClr val="tx1"/>
                </a:solidFill>
              </a:rPr>
              <a:t>Merckstr. 25</a:t>
            </a:r>
          </a:p>
          <a:p>
            <a:pPr algn="r"/>
            <a:r>
              <a:rPr lang="en-US" sz="1400">
                <a:solidFill>
                  <a:schemeClr val="tx1"/>
                </a:solidFill>
              </a:rPr>
              <a:t>64283</a:t>
            </a:r>
            <a:r>
              <a:rPr lang="en-US" sz="1400" baseline="0">
                <a:solidFill>
                  <a:schemeClr val="tx1"/>
                </a:solidFill>
              </a:rPr>
              <a:t> Darmstadt</a:t>
            </a:r>
          </a:p>
          <a:p>
            <a:pPr algn="r"/>
            <a:r>
              <a:rPr lang="en-US" sz="1400" baseline="0">
                <a:solidFill>
                  <a:schemeClr val="tx1"/>
                </a:solidFill>
              </a:rPr>
              <a:t>Germany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48593" name="Inhaltsplatzhalter 12"/>
          <p:cNvSpPr>
            <a:spLocks noGrp="1"/>
          </p:cNvSpPr>
          <p:nvPr>
            <p:ph sz="quarter" idx="10" hasCustomPrompt="1"/>
          </p:nvPr>
        </p:nvSpPr>
        <p:spPr>
          <a:xfrm>
            <a:off x="250825" y="4406900"/>
            <a:ext cx="4860925" cy="2060575"/>
          </a:xfrm>
        </p:spPr>
        <p:txBody>
          <a:bodyPr/>
          <a:lstStyle>
            <a:lvl1pPr marL="0" indent="0">
              <a:buNone/>
              <a:defRPr sz="1600" b="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[TODO: Name, </a:t>
            </a:r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&amp; </a:t>
            </a:r>
            <a:r>
              <a:rPr lang="de-DE" dirty="0" err="1"/>
              <a:t>Coauthors</a:t>
            </a:r>
            <a:r>
              <a:rPr lang="de-DE" dirty="0"/>
              <a:t>]</a:t>
            </a:r>
          </a:p>
        </p:txBody>
      </p:sp>
      <p:grpSp>
        <p:nvGrpSpPr>
          <p:cNvPr id="31" name="Gruppieren 14"/>
          <p:cNvGrpSpPr/>
          <p:nvPr userDrawn="1"/>
        </p:nvGrpSpPr>
        <p:grpSpPr>
          <a:xfrm>
            <a:off x="7164288" y="692150"/>
            <a:ext cx="1873350" cy="792634"/>
            <a:chOff x="7164288" y="692150"/>
            <a:chExt cx="1873350" cy="792634"/>
          </a:xfrm>
        </p:grpSpPr>
        <p:sp>
          <p:nvSpPr>
            <p:cNvPr id="1048594" name="Rechteck 13"/>
            <p:cNvSpPr/>
            <p:nvPr userDrawn="1"/>
          </p:nvSpPr>
          <p:spPr bwMode="auto">
            <a:xfrm>
              <a:off x="7164288" y="692696"/>
              <a:ext cx="1727300" cy="792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2097155" name="Picture 18" descr="tud_logo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 r="5453"/>
            <a:stretch>
              <a:fillRect/>
            </a:stretch>
          </p:blipFill>
          <p:spPr bwMode="auto">
            <a:xfrm>
              <a:off x="7164388" y="692150"/>
              <a:ext cx="1873250" cy="7921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el 1"/>
          <p:cNvSpPr>
            <a:spLocks noGrp="1"/>
          </p:cNvSpPr>
          <p:nvPr>
            <p:ph type="title"/>
          </p:nvPr>
        </p:nvSpPr>
        <p:spPr>
          <a:xfrm>
            <a:off x="251520" y="273050"/>
            <a:ext cx="32139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61" name="Inhaltsplatzhalter 2"/>
          <p:cNvSpPr>
            <a:spLocks noGrp="1"/>
          </p:cNvSpPr>
          <p:nvPr>
            <p:ph idx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62" name="Textplatzhalter 3"/>
          <p:cNvSpPr>
            <a:spLocks noGrp="1"/>
          </p:cNvSpPr>
          <p:nvPr>
            <p:ph type="body" sz="half" idx="2"/>
          </p:nvPr>
        </p:nvSpPr>
        <p:spPr>
          <a:xfrm>
            <a:off x="251520" y="1435100"/>
            <a:ext cx="3213993" cy="50182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64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1048665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30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Vertikaler Titel 1"/>
          <p:cNvSpPr>
            <a:spLocks noGrp="1"/>
          </p:cNvSpPr>
          <p:nvPr>
            <p:ph type="title" orient="vert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25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58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9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54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5" name="Inhaltsplatzhalter 3"/>
          <p:cNvSpPr>
            <a:spLocks noGrp="1"/>
          </p:cNvSpPr>
          <p:nvPr>
            <p:ph sz="quarter" idx="2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6" name="Inhaltsplatzhalter 4"/>
          <p:cNvSpPr>
            <a:spLocks noGrp="1"/>
          </p:cNvSpPr>
          <p:nvPr>
            <p:ph sz="quarter" idx="3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48639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48640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41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1048622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1048623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47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05" name="Inhaltsplatzhalter 2"/>
          <p:cNvSpPr>
            <a:spLocks noGrp="1"/>
          </p:cNvSpPr>
          <p:nvPr>
            <p:ph idx="1" hasCustomPrompt="1"/>
          </p:nvPr>
        </p:nvSpPr>
        <p:spPr/>
        <p:txBody>
          <a:bodyPr lIns="0" rIns="0"/>
          <a:lstStyle>
            <a:lvl1pPr marL="268288" marR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lvl1pPr>
            <a:lvl2pPr marL="446088" marR="0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lvl2pPr>
            <a:lvl3pPr marL="630238" marR="0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lvl3pPr>
            <a:lvl4pPr marL="806450" marR="0" indent="-2619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lvl4pPr>
            <a:lvl5pPr marL="908050" marR="0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defRPr b="1"/>
            </a:lvl5pPr>
          </a:lstStyle>
          <a:p>
            <a:pPr marL="268288" marR="0" lvl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446088" marR="0" lvl="1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Zweite Ebene</a:t>
            </a:r>
          </a:p>
          <a:p>
            <a:pPr marL="630238" marR="0" lvl="2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Dritte Ebene</a:t>
            </a:r>
          </a:p>
          <a:p>
            <a:pPr marL="806450" marR="0" lvl="3" indent="-2619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Vierte Ebene</a:t>
            </a:r>
          </a:p>
          <a:p>
            <a:pPr marL="908050" marR="0" lvl="4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4864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48644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45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(ein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el 4"/>
          <p:cNvSpPr>
            <a:spLocks noGrp="1"/>
          </p:cNvSpPr>
          <p:nvPr>
            <p:ph type="title"/>
          </p:nvPr>
        </p:nvSpPr>
        <p:spPr>
          <a:xfrm>
            <a:off x="250824" y="3717032"/>
            <a:ext cx="8569647" cy="838200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(zwei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el 4"/>
          <p:cNvSpPr>
            <a:spLocks noGrp="1"/>
          </p:cNvSpPr>
          <p:nvPr>
            <p:ph type="title"/>
          </p:nvPr>
        </p:nvSpPr>
        <p:spPr>
          <a:xfrm>
            <a:off x="250824" y="3717032"/>
            <a:ext cx="8569647" cy="838200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48627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824" y="2996952"/>
            <a:ext cx="8569326" cy="6477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de-DE"/>
              <a:t>Textmasterformat bearbeiten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References</a:t>
            </a:r>
            <a:endParaRPr lang="en-US"/>
          </a:p>
        </p:txBody>
      </p:sp>
      <p:sp>
        <p:nvSpPr>
          <p:cNvPr id="1048668" name="Datumsplatzhalter 3"/>
          <p:cNvSpPr>
            <a:spLocks noGrp="1"/>
          </p:cNvSpPr>
          <p:nvPr>
            <p:ph type="dt" sz="half" idx="11"/>
          </p:nvPr>
        </p:nvSpPr>
        <p:spPr>
          <a:xfrm>
            <a:off x="6291166" y="6500814"/>
            <a:ext cx="2057400" cy="241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[TODO: Date]</a:t>
            </a:r>
          </a:p>
        </p:txBody>
      </p:sp>
      <p:sp>
        <p:nvSpPr>
          <p:cNvPr id="1048669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484313"/>
            <a:ext cx="8642350" cy="4968875"/>
          </a:xfrm>
        </p:spPr>
        <p:txBody>
          <a:bodyPr/>
          <a:lstStyle>
            <a:lvl1pPr marL="179388" marR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 sz="1000" b="0" baseline="0"/>
            </a:lvl1pPr>
          </a:lstStyle>
          <a:p>
            <a:pPr marL="1793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lang="en-US"/>
              <a:t>[EEPT06]</a:t>
            </a:r>
            <a:r>
              <a:rPr lang="de-DE"/>
              <a:t> Ehrig, H., Ehrig, K., Prange, U., Taentzer, G.: "</a:t>
            </a:r>
            <a:r>
              <a:rPr lang="en-US"/>
              <a:t>Fundamentals of Algebraic Graph Transformation," Springer Berlin-Heidelberg, 2006, DOI: 10.1007/3-540-31188-2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36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37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32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33" name="Inhaltsplatzhalter 2"/>
          <p:cNvSpPr>
            <a:spLocks noGrp="1"/>
          </p:cNvSpPr>
          <p:nvPr>
            <p:ph sz="half" idx="1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34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el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49" name="Textplatzhalter 2"/>
          <p:cNvSpPr>
            <a:spLocks noGrp="1"/>
          </p:cNvSpPr>
          <p:nvPr>
            <p:ph type="body" idx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48650" name="Inhaltsplatzhalter 3"/>
          <p:cNvSpPr>
            <a:spLocks noGrp="1"/>
          </p:cNvSpPr>
          <p:nvPr>
            <p:ph sz="half" idx="2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1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48652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7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7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88950"/>
            <a:ext cx="687705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4857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2"/>
            <a:ext cx="8640763" cy="4968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58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pic>
        <p:nvPicPr>
          <p:cNvPr id="2097152" name="Picture 8" descr="tud_logo"/>
          <p:cNvPicPr>
            <a:picLocks noChangeAspect="1" noChangeArrowheads="1"/>
          </p:cNvPicPr>
          <p:nvPr/>
        </p:nvPicPr>
        <p:blipFill>
          <a:blip r:embed="rId2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1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82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2097153" name="Grafik 13"/>
          <p:cNvPicPr>
            <a:picLocks noChangeAspect="1"/>
          </p:cNvPicPr>
          <p:nvPr userDrawn="1"/>
        </p:nvPicPr>
        <p:blipFill>
          <a:blip r:embed="rId23" cstate="print"/>
          <a:stretch>
            <a:fillRect/>
          </a:stretch>
        </p:blipFill>
        <p:spPr>
          <a:xfrm>
            <a:off x="8348566" y="6134461"/>
            <a:ext cx="782609" cy="720000"/>
          </a:xfrm>
          <a:prstGeom prst="rect">
            <a:avLst/>
          </a:prstGeom>
        </p:spPr>
      </p:pic>
      <p:sp>
        <p:nvSpPr>
          <p:cNvPr id="1048583" name="Textfeld 5"/>
          <p:cNvSpPr txBox="1"/>
          <p:nvPr userDrawn="1"/>
        </p:nvSpPr>
        <p:spPr>
          <a:xfrm>
            <a:off x="250825" y="6494461"/>
            <a:ext cx="3688081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</a:pPr>
            <a:fld id="{BFEB3AFD-45CF-4643-9AB6-44AF6665783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‹Nr.›</a:t>
            </a:fld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 AUDO | Real-Time Systems Lab |</a:t>
            </a:r>
            <a:fld id="{BBFDBE89-DF68-4EB3-970E-3FE4F30E0496}" type="datetime4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11. Dezember 2018</a:t>
            </a:fld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651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2pPr>
      <a:lvl3pPr marL="630238" indent="-27940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</a:defRPr>
      </a:lvl3pPr>
      <a:lvl4pPr marL="806450" indent="-261938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AUDO - Autonomous Unmanned Driving Object</a:t>
            </a:r>
          </a:p>
        </p:txBody>
      </p:sp>
      <p:sp>
        <p:nvSpPr>
          <p:cNvPr id="104859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Zwischenpräsentation</a:t>
            </a:r>
          </a:p>
        </p:txBody>
      </p:sp>
      <p:sp>
        <p:nvSpPr>
          <p:cNvPr id="1048597" name="Inhaltsplatzhalter 10"/>
          <p:cNvSpPr>
            <a:spLocks noGrp="1"/>
          </p:cNvSpPr>
          <p:nvPr>
            <p:ph sz="quarter" idx="10"/>
          </p:nvPr>
        </p:nvSpPr>
        <p:spPr/>
        <p:txBody>
          <a:bodyPr anchor="b"/>
          <a:lstStyle/>
          <a:p>
            <a:r>
              <a:rPr lang="de-DE" dirty="0"/>
              <a:t>Nils Wittig, iST</a:t>
            </a:r>
          </a:p>
          <a:p>
            <a:r>
              <a:rPr lang="de-DE" dirty="0"/>
              <a:t>Maike Latsch, iST</a:t>
            </a:r>
          </a:p>
          <a:p>
            <a:r>
              <a:rPr lang="de-DE" dirty="0"/>
              <a:t>Fabian Burger, iST, MEC</a:t>
            </a:r>
          </a:p>
          <a:p>
            <a:r>
              <a:rPr lang="de-DE" dirty="0"/>
              <a:t>Ramona Volz, </a:t>
            </a:r>
            <a:r>
              <a:rPr lang="de-DE" dirty="0" err="1"/>
              <a:t>Wi-Etit</a:t>
            </a:r>
            <a:endParaRPr lang="de-DE" dirty="0"/>
          </a:p>
          <a:p>
            <a:r>
              <a:rPr lang="de-DE" dirty="0"/>
              <a:t>Nikolas </a:t>
            </a:r>
            <a:r>
              <a:rPr lang="de-DE" dirty="0" err="1"/>
              <a:t>Ziegelmayer</a:t>
            </a:r>
            <a:r>
              <a:rPr lang="de-DE" dirty="0"/>
              <a:t>, </a:t>
            </a:r>
            <a:r>
              <a:rPr lang="de-DE" dirty="0" err="1"/>
              <a:t>etit</a:t>
            </a:r>
            <a:endParaRPr lang="de-DE" dirty="0"/>
          </a:p>
        </p:txBody>
      </p:sp>
      <p:sp>
        <p:nvSpPr>
          <p:cNvPr id="1048598" name="Text Box 6"/>
          <p:cNvSpPr txBox="1">
            <a:spLocks noChangeArrowheads="1"/>
          </p:cNvSpPr>
          <p:nvPr/>
        </p:nvSpPr>
        <p:spPr bwMode="auto">
          <a:xfrm>
            <a:off x="250825" y="6174423"/>
            <a:ext cx="208281" cy="23114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 dirty="0">
                <a:solidFill>
                  <a:schemeClr val="tx1"/>
                </a:solidFill>
              </a:rPr>
              <a:t>                    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2097156" name="Picture 2" descr="C:\Users\Ramona\Dropbox\Studium\3. Semester\PS ES\IMG_20181126_110719462_HDR.jpg"/>
          <p:cNvPicPr>
            <a:picLocks noChangeAspect="1" noChangeArrowheads="1"/>
          </p:cNvPicPr>
          <p:nvPr/>
        </p:nvPicPr>
        <p:blipFill rotWithShape="1">
          <a:blip r:embed="rId3" cstate="print"/>
          <a:srcRect l="9420" t="9420" r="9420" b="9420"/>
          <a:stretch>
            <a:fillRect/>
          </a:stretch>
        </p:blipFill>
        <p:spPr bwMode="auto">
          <a:xfrm>
            <a:off x="2483768" y="2577392"/>
            <a:ext cx="3895728" cy="29217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452668-05B8-45C3-9C30-2FC567BF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Gliederung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95FF9C-402A-4AAD-8E88-8EE33D249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Organisation</a:t>
            </a:r>
            <a:r>
              <a:rPr lang="en-US" sz="2400" dirty="0"/>
              <a:t> des Teams und </a:t>
            </a:r>
            <a:r>
              <a:rPr lang="en-US" sz="2400" dirty="0" err="1"/>
              <a:t>Zeitplan</a:t>
            </a:r>
            <a:endParaRPr lang="en-US" sz="2400" dirty="0"/>
          </a:p>
          <a:p>
            <a:r>
              <a:rPr lang="en-US" altLang="de-DE" sz="2400" dirty="0" err="1"/>
              <a:t>Regelungstechnik</a:t>
            </a:r>
            <a:r>
              <a:rPr lang="en-US" altLang="de-DE" sz="2400" dirty="0"/>
              <a:t> – </a:t>
            </a:r>
            <a:r>
              <a:rPr lang="en-US" altLang="de-DE" sz="2400" dirty="0" err="1"/>
              <a:t>bisheriges</a:t>
            </a:r>
            <a:r>
              <a:rPr lang="en-US" altLang="de-DE" sz="2400" dirty="0"/>
              <a:t> </a:t>
            </a:r>
            <a:r>
              <a:rPr lang="en-US" altLang="de-DE" sz="2400" dirty="0" err="1"/>
              <a:t>Vorgehen</a:t>
            </a:r>
            <a:endParaRPr lang="en-US" altLang="de-DE" sz="2400" dirty="0"/>
          </a:p>
          <a:p>
            <a:r>
              <a:rPr lang="en-US" altLang="de-DE" sz="2400" dirty="0" err="1"/>
              <a:t>Bildverarbeitung</a:t>
            </a:r>
            <a:endParaRPr lang="en-US" altLang="de-DE" sz="2400" dirty="0"/>
          </a:p>
          <a:p>
            <a:r>
              <a:rPr lang="de-DE" sz="2400" dirty="0"/>
              <a:t>Probleme und verworfene Ansätze</a:t>
            </a:r>
          </a:p>
          <a:p>
            <a:r>
              <a:rPr lang="en-GB" sz="2400" dirty="0" err="1"/>
              <a:t>Ausblick</a:t>
            </a:r>
            <a:r>
              <a:rPr lang="en-GB" sz="2400" dirty="0"/>
              <a:t> und </a:t>
            </a:r>
            <a:r>
              <a:rPr lang="en-GB" sz="2400" dirty="0" err="1"/>
              <a:t>zweites</a:t>
            </a:r>
            <a:r>
              <a:rPr lang="en-GB" sz="2400" dirty="0"/>
              <a:t> </a:t>
            </a:r>
            <a:r>
              <a:rPr lang="en-GB" sz="2400" dirty="0" err="1"/>
              <a:t>Thema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2274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Organisation</a:t>
            </a:r>
            <a:r>
              <a:rPr lang="en-US" dirty="0"/>
              <a:t> des Teams und </a:t>
            </a:r>
            <a:r>
              <a:rPr lang="en-US" dirty="0" err="1"/>
              <a:t>Zeitplan</a:t>
            </a:r>
            <a:endParaRPr lang="en-US" dirty="0"/>
          </a:p>
        </p:txBody>
      </p:sp>
      <p:sp>
        <p:nvSpPr>
          <p:cNvPr id="104860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Aufgabenverwaltung durch </a:t>
            </a:r>
            <a:r>
              <a:rPr lang="de-DE" dirty="0" err="1"/>
              <a:t>Trello</a:t>
            </a:r>
            <a:endParaRPr lang="de-DE" dirty="0"/>
          </a:p>
          <a:p>
            <a:endParaRPr lang="de-DE" dirty="0"/>
          </a:p>
          <a:p>
            <a:r>
              <a:rPr lang="de-DE" dirty="0"/>
              <a:t>Softwareverwaltung mit GitHub</a:t>
            </a:r>
          </a:p>
          <a:p>
            <a:endParaRPr lang="de-DE" dirty="0"/>
          </a:p>
          <a:p>
            <a:r>
              <a:rPr lang="de-DE" dirty="0"/>
              <a:t>Arbeitsteilung nach individuellen Stärken zugeteilt durch </a:t>
            </a:r>
            <a:r>
              <a:rPr lang="de-DE" dirty="0" err="1"/>
              <a:t>Trello</a:t>
            </a:r>
            <a:endParaRPr lang="de-DE" dirty="0"/>
          </a:p>
          <a:p>
            <a:endParaRPr lang="de-DE" dirty="0"/>
          </a:p>
          <a:p>
            <a:r>
              <a:rPr lang="de-DE" dirty="0"/>
              <a:t>Zeitplan:</a:t>
            </a:r>
          </a:p>
          <a:p>
            <a:pPr lvl="1"/>
            <a:r>
              <a:rPr lang="de-DE" dirty="0"/>
              <a:t>Regelmäßige wöchentliche Gruppentreffen</a:t>
            </a:r>
          </a:p>
          <a:p>
            <a:pPr lvl="1"/>
            <a:r>
              <a:rPr lang="de-DE" dirty="0"/>
              <a:t>Flexible Treffen zur Aufgabenbearbeitung</a:t>
            </a:r>
          </a:p>
          <a:p>
            <a:endParaRPr lang="de-DE" dirty="0"/>
          </a:p>
          <a:p>
            <a:r>
              <a:rPr lang="de-DE" dirty="0"/>
              <a:t>Meilensteine:</a:t>
            </a:r>
          </a:p>
          <a:p>
            <a:pPr lvl="1"/>
            <a:r>
              <a:rPr lang="de-DE" dirty="0" err="1"/>
              <a:t>Wallfollower</a:t>
            </a:r>
            <a:endParaRPr lang="de-DE" dirty="0"/>
          </a:p>
          <a:p>
            <a:pPr lvl="1"/>
            <a:r>
              <a:rPr lang="de-DE" dirty="0"/>
              <a:t>Linienverfolgung bis Ende des Jahres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 err="1"/>
              <a:t>Regelungstechnik</a:t>
            </a:r>
            <a:r>
              <a:rPr lang="en-US" altLang="de-DE" dirty="0"/>
              <a:t> – </a:t>
            </a:r>
            <a:r>
              <a:rPr lang="en-US" altLang="de-DE" dirty="0" err="1"/>
              <a:t>bisheriges</a:t>
            </a:r>
            <a:r>
              <a:rPr lang="en-US" altLang="de-DE" dirty="0"/>
              <a:t> </a:t>
            </a:r>
            <a:r>
              <a:rPr lang="en-US" altLang="de-DE" dirty="0" err="1"/>
              <a:t>Vorgehen</a:t>
            </a:r>
            <a:endParaRPr lang="de-DE" dirty="0"/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8640763" cy="4968875"/>
          </a:xfrm>
        </p:spPr>
        <p:txBody>
          <a:bodyPr/>
          <a:lstStyle/>
          <a:p>
            <a:r>
              <a:rPr lang="de-DE" dirty="0"/>
              <a:t>Einstieg: Einfacher </a:t>
            </a:r>
            <a:r>
              <a:rPr lang="de-DE" dirty="0" err="1"/>
              <a:t>Wallfollower</a:t>
            </a:r>
            <a:endParaRPr lang="de-DE" dirty="0"/>
          </a:p>
          <a:p>
            <a:pPr lvl="1"/>
            <a:r>
              <a:rPr lang="de-DE" altLang="de-DE" dirty="0"/>
              <a:t>Erster Versuch: P-Regler – keine ausreichende Regelgüte erzielbar</a:t>
            </a:r>
          </a:p>
          <a:p>
            <a:pPr lvl="1"/>
            <a:r>
              <a:rPr lang="de-DE" altLang="zh-CN" dirty="0"/>
              <a:t>Verbesserungsansatz: PD-Regler – nach Optimierung der </a:t>
            </a:r>
            <a:r>
              <a:rPr lang="de-DE" altLang="zh-CN" dirty="0" err="1"/>
              <a:t>Reglerparameter</a:t>
            </a:r>
            <a:r>
              <a:rPr lang="de-DE" altLang="zh-CN" dirty="0"/>
              <a:t> konnte gutes Regelverhalten auch in Kurven erzielt werden</a:t>
            </a:r>
          </a:p>
          <a:p>
            <a:r>
              <a:rPr lang="de-DE" altLang="zh-CN" dirty="0"/>
              <a:t>Verbesserung des Regelverhaltens durch Einbeziehung der </a:t>
            </a:r>
            <a:r>
              <a:rPr lang="de-DE" altLang="zh-CN" dirty="0" err="1"/>
              <a:t>Odometriedaten</a:t>
            </a:r>
            <a:r>
              <a:rPr lang="de-DE" altLang="zh-CN" dirty="0"/>
              <a:t> – dadurch optimierte Geradeausfahrt</a:t>
            </a:r>
          </a:p>
          <a:p>
            <a:r>
              <a:rPr lang="de-DE" altLang="zh-CN" dirty="0"/>
              <a:t>Genauigkeit der </a:t>
            </a:r>
            <a:r>
              <a:rPr lang="de-DE" altLang="zh-CN" dirty="0" err="1"/>
              <a:t>Odometriedaten</a:t>
            </a:r>
            <a:r>
              <a:rPr lang="de-DE" altLang="zh-CN" dirty="0"/>
              <a:t> für kurzfristige Nutzung ausreichend</a:t>
            </a:r>
          </a:p>
          <a:p>
            <a:r>
              <a:rPr lang="de-DE" altLang="zh-CN" dirty="0"/>
              <a:t>Testfahrten mit Wänden aus Pappe, sowohl Kurven als auch Geradeausfahrt</a:t>
            </a:r>
          </a:p>
          <a:p>
            <a:r>
              <a:rPr lang="de-DE" altLang="zh-CN" dirty="0"/>
              <a:t>Ansätze mit PID-Regler nicht weiter verfolgt</a:t>
            </a:r>
          </a:p>
          <a:p>
            <a:pPr lvl="1"/>
            <a:endParaRPr lang="de-DE" altLang="zh-CN" dirty="0"/>
          </a:p>
          <a:p>
            <a:r>
              <a:rPr lang="de-DE" altLang="zh-CN" dirty="0"/>
              <a:t>Fazit: Verbesserter PD-Regler möglicherweise ausreichend</a:t>
            </a:r>
          </a:p>
          <a:p>
            <a:pPr marL="0" indent="0">
              <a:buNone/>
            </a:pPr>
            <a:r>
              <a:rPr lang="de-DE" altLang="zh-CN" dirty="0">
                <a:sym typeface="Wingdings" panose="05000000000000000000" pitchFamily="2" charset="2"/>
              </a:rPr>
              <a:t> Ansatz: Erzeugung virtueller „Wände“ aus Kameradaten</a:t>
            </a:r>
            <a:endParaRPr lang="de-DE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/>
              <a:t>Bildverarbeitung</a:t>
            </a:r>
            <a:endParaRPr lang="de-DE" dirty="0"/>
          </a:p>
        </p:txBody>
      </p:sp>
      <p:sp>
        <p:nvSpPr>
          <p:cNvPr id="1048689" name="Inhaltsplatzhalter 2"/>
          <p:cNvSpPr>
            <a:spLocks noGrp="1"/>
          </p:cNvSpPr>
          <p:nvPr>
            <p:ph idx="1"/>
          </p:nvPr>
        </p:nvSpPr>
        <p:spPr>
          <a:xfrm>
            <a:off x="353335" y="1484312"/>
            <a:ext cx="6774540" cy="4968875"/>
          </a:xfrm>
        </p:spPr>
        <p:txBody>
          <a:bodyPr/>
          <a:lstStyle/>
          <a:p>
            <a:r>
              <a:rPr lang="en-US" altLang="de-DE" dirty="0" err="1"/>
              <a:t>Erzeugen</a:t>
            </a:r>
            <a:r>
              <a:rPr lang="en-US" altLang="de-DE" dirty="0"/>
              <a:t> </a:t>
            </a:r>
            <a:r>
              <a:rPr lang="en-US" altLang="de-DE" dirty="0" err="1"/>
              <a:t>virtueller</a:t>
            </a:r>
            <a:r>
              <a:rPr lang="en-US" altLang="de-DE" dirty="0"/>
              <a:t> </a:t>
            </a:r>
            <a:r>
              <a:rPr lang="de-DE" altLang="zh-CN" dirty="0">
                <a:sym typeface="Wingdings" panose="05000000000000000000" pitchFamily="2" charset="2"/>
              </a:rPr>
              <a:t>„Wände“ </a:t>
            </a:r>
            <a:endParaRPr lang="en-US" altLang="de-DE" dirty="0"/>
          </a:p>
          <a:p>
            <a:pPr marL="523875" lvl="1" indent="-342900">
              <a:buFont typeface="+mj-lt"/>
              <a:buAutoNum type="arabicPeriod"/>
            </a:pPr>
            <a:r>
              <a:rPr lang="en-US" altLang="de-DE" dirty="0" err="1"/>
              <a:t>Farbbild</a:t>
            </a:r>
            <a:r>
              <a:rPr lang="en-US" altLang="de-DE" dirty="0"/>
              <a:t> der Kinect </a:t>
            </a:r>
            <a:r>
              <a:rPr lang="en-US" altLang="de-DE" dirty="0" err="1"/>
              <a:t>empfangen</a:t>
            </a:r>
            <a:endParaRPr lang="en-US" altLang="de-DE" dirty="0"/>
          </a:p>
          <a:p>
            <a:pPr marL="523875" lvl="1" indent="-342900">
              <a:buFont typeface="+mj-lt"/>
              <a:buAutoNum type="arabicPeriod"/>
            </a:pPr>
            <a:r>
              <a:rPr lang="en-US" altLang="de-DE" dirty="0" err="1"/>
              <a:t>Birdeyeview</a:t>
            </a:r>
            <a:r>
              <a:rPr lang="en-US" altLang="de-DE" dirty="0"/>
              <a:t> </a:t>
            </a:r>
            <a:r>
              <a:rPr lang="en-US" altLang="de-DE" dirty="0" err="1"/>
              <a:t>erzeugen</a:t>
            </a:r>
            <a:endParaRPr lang="de-DE" dirty="0"/>
          </a:p>
          <a:p>
            <a:pPr marL="523875" lvl="1" indent="-342900">
              <a:buFont typeface="+mj-lt"/>
              <a:buAutoNum type="arabicPeriod"/>
            </a:pPr>
            <a:r>
              <a:rPr lang="en-US" altLang="de-DE" dirty="0" err="1"/>
              <a:t>Bild</a:t>
            </a:r>
            <a:r>
              <a:rPr lang="en-US" altLang="de-DE" dirty="0"/>
              <a:t> </a:t>
            </a:r>
            <a:r>
              <a:rPr lang="en-US" altLang="de-DE" dirty="0" err="1"/>
              <a:t>aufhellen</a:t>
            </a:r>
            <a:endParaRPr lang="en-US" altLang="de-DE" dirty="0"/>
          </a:p>
          <a:p>
            <a:pPr marL="523875" lvl="1" indent="-342900">
              <a:buFont typeface="+mj-lt"/>
              <a:buAutoNum type="arabicPeriod"/>
            </a:pPr>
            <a:r>
              <a:rPr lang="en-US" altLang="de-DE" dirty="0" err="1"/>
              <a:t>relevanten</a:t>
            </a:r>
            <a:r>
              <a:rPr lang="en-US" altLang="de-DE" dirty="0"/>
              <a:t> </a:t>
            </a:r>
            <a:r>
              <a:rPr lang="en-US" altLang="de-DE" dirty="0" err="1"/>
              <a:t>Bildausschnitt</a:t>
            </a:r>
            <a:r>
              <a:rPr lang="en-US" altLang="de-DE" dirty="0"/>
              <a:t> </a:t>
            </a:r>
            <a:r>
              <a:rPr lang="en-US" altLang="de-DE" dirty="0" err="1"/>
              <a:t>auswählen</a:t>
            </a:r>
            <a:endParaRPr lang="en-US" altLang="de-DE" dirty="0"/>
          </a:p>
          <a:p>
            <a:pPr marL="523875" lvl="1" indent="-342900">
              <a:buFont typeface="+mj-lt"/>
              <a:buAutoNum type="arabicPeriod"/>
            </a:pPr>
            <a:r>
              <a:rPr lang="en-US" altLang="de-DE" dirty="0" err="1"/>
              <a:t>Farbfilterung</a:t>
            </a:r>
            <a:r>
              <a:rPr lang="de-DE" altLang="de-DE" dirty="0"/>
              <a:t> - </a:t>
            </a:r>
            <a:r>
              <a:rPr lang="en-US" altLang="de-DE" dirty="0"/>
              <a:t>Greyscale </a:t>
            </a:r>
            <a:r>
              <a:rPr lang="en-US" altLang="de-DE" dirty="0" err="1"/>
              <a:t>zu</a:t>
            </a:r>
            <a:r>
              <a:rPr lang="en-US" altLang="de-DE" dirty="0"/>
              <a:t> binary</a:t>
            </a:r>
          </a:p>
          <a:p>
            <a:pPr marL="523875" lvl="1" indent="-342900">
              <a:buFont typeface="+mj-lt"/>
              <a:buAutoNum type="arabicPeriod"/>
            </a:pPr>
            <a:r>
              <a:rPr lang="en-US" altLang="de-DE" dirty="0" err="1"/>
              <a:t>probalistische</a:t>
            </a:r>
            <a:r>
              <a:rPr lang="en-US" altLang="de-DE" dirty="0"/>
              <a:t> Hough Transformation, </a:t>
            </a:r>
            <a:r>
              <a:rPr lang="en-US" altLang="de-DE" dirty="0" err="1"/>
              <a:t>erzeugt</a:t>
            </a:r>
            <a:r>
              <a:rPr lang="en-US" altLang="de-DE" dirty="0"/>
              <a:t> </a:t>
            </a:r>
            <a:r>
              <a:rPr lang="en-US" altLang="de-DE" dirty="0" err="1"/>
              <a:t>Linien</a:t>
            </a:r>
            <a:endParaRPr lang="en-US" altLang="de-DE" dirty="0"/>
          </a:p>
          <a:p>
            <a:pPr marL="523875" lvl="1" indent="-342900">
              <a:buFont typeface="+mj-lt"/>
              <a:buAutoNum type="arabicPeriod"/>
            </a:pPr>
            <a:r>
              <a:rPr lang="en-US" altLang="de-DE" dirty="0" err="1"/>
              <a:t>Auswahl</a:t>
            </a:r>
            <a:r>
              <a:rPr lang="en-US" altLang="de-DE" dirty="0"/>
              <a:t> der </a:t>
            </a:r>
            <a:r>
              <a:rPr lang="en-US" altLang="de-DE" dirty="0" err="1"/>
              <a:t>untersten</a:t>
            </a:r>
            <a:r>
              <a:rPr lang="en-US" altLang="de-DE" dirty="0"/>
              <a:t> </a:t>
            </a:r>
            <a:r>
              <a:rPr lang="en-US" altLang="de-DE" dirty="0" err="1"/>
              <a:t>Linie</a:t>
            </a:r>
            <a:r>
              <a:rPr lang="en-US" altLang="de-DE" dirty="0"/>
              <a:t>, </a:t>
            </a:r>
            <a:r>
              <a:rPr lang="en-US" altLang="de-DE" dirty="0" err="1"/>
              <a:t>verlängern</a:t>
            </a:r>
            <a:endParaRPr lang="en-US" altLang="de-DE" dirty="0"/>
          </a:p>
          <a:p>
            <a:pPr marL="523875" lvl="1" indent="-342900">
              <a:buFont typeface="+mj-lt"/>
              <a:buAutoNum type="arabicPeriod"/>
            </a:pPr>
            <a:endParaRPr lang="en-US" altLang="de-DE" dirty="0"/>
          </a:p>
          <a:p>
            <a:r>
              <a:rPr lang="en-US" altLang="de-DE" dirty="0" err="1"/>
              <a:t>Publishen</a:t>
            </a:r>
            <a:r>
              <a:rPr lang="en-US" altLang="de-DE" dirty="0"/>
              <a:t> der </a:t>
            </a:r>
            <a:r>
              <a:rPr lang="de-DE" altLang="zh-CN" dirty="0">
                <a:sym typeface="Wingdings" panose="05000000000000000000" pitchFamily="2" charset="2"/>
              </a:rPr>
              <a:t>„</a:t>
            </a:r>
            <a:r>
              <a:rPr lang="en-US" altLang="de-DE" dirty="0" err="1"/>
              <a:t>Wandkoordinaten</a:t>
            </a:r>
            <a:r>
              <a:rPr lang="en-US" altLang="de-DE" dirty="0"/>
              <a:t>”</a:t>
            </a:r>
          </a:p>
          <a:p>
            <a:endParaRPr lang="en-US" altLang="de-DE" dirty="0"/>
          </a:p>
          <a:p>
            <a:r>
              <a:rPr lang="en-US" altLang="de-DE" dirty="0" err="1"/>
              <a:t>Interpretieren</a:t>
            </a:r>
            <a:r>
              <a:rPr lang="en-US" altLang="de-DE" dirty="0"/>
              <a:t> </a:t>
            </a:r>
            <a:r>
              <a:rPr lang="en-US" altLang="de-DE" dirty="0" err="1"/>
              <a:t>dieser</a:t>
            </a:r>
            <a:r>
              <a:rPr lang="en-US" altLang="de-DE" dirty="0"/>
              <a:t> </a:t>
            </a:r>
            <a:r>
              <a:rPr lang="en-US" altLang="de-DE" dirty="0" err="1"/>
              <a:t>Koordinaten</a:t>
            </a:r>
            <a:r>
              <a:rPr lang="en-US" altLang="de-DE" dirty="0"/>
              <a:t> in der </a:t>
            </a:r>
            <a:r>
              <a:rPr lang="en-US" altLang="de-DE" dirty="0" err="1"/>
              <a:t>Wallfollow</a:t>
            </a:r>
            <a:r>
              <a:rPr lang="en-US" altLang="de-DE" dirty="0"/>
              <a:t>-Node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verworfene Ansätze</a:t>
            </a:r>
          </a:p>
        </p:txBody>
      </p:sp>
      <p:sp>
        <p:nvSpPr>
          <p:cNvPr id="104861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  <a:p>
            <a:pPr lvl="1"/>
            <a:r>
              <a:rPr lang="de-DE" dirty="0"/>
              <a:t>Unterschiede der Farbdarstellung zwischen Kinect- und Weitwinkelkamera</a:t>
            </a:r>
          </a:p>
          <a:p>
            <a:pPr lvl="1"/>
            <a:r>
              <a:rPr lang="de-DE" dirty="0"/>
              <a:t>Unzuverlässiger Front-Ultraschallsensor mit falschen Werten (in akustisch ungedämpfter Umgebung)</a:t>
            </a:r>
          </a:p>
          <a:p>
            <a:r>
              <a:rPr lang="de-DE" dirty="0"/>
              <a:t>Verworfene Ansätze</a:t>
            </a:r>
          </a:p>
          <a:p>
            <a:pPr lvl="1"/>
            <a:r>
              <a:rPr lang="de-DE" dirty="0"/>
              <a:t>Bildfilterung durch Edge</a:t>
            </a:r>
            <a:br>
              <a:rPr lang="de-DE" dirty="0"/>
            </a:br>
            <a:r>
              <a:rPr lang="de-DE" dirty="0" err="1"/>
              <a:t>Detection</a:t>
            </a:r>
            <a:r>
              <a:rPr lang="de-DE" dirty="0"/>
              <a:t> mit </a:t>
            </a:r>
            <a:r>
              <a:rPr lang="de-DE" dirty="0" err="1"/>
              <a:t>Canny</a:t>
            </a:r>
            <a:endParaRPr lang="de-DE" dirty="0"/>
          </a:p>
          <a:p>
            <a:pPr lvl="1"/>
            <a:r>
              <a:rPr lang="de-DE" dirty="0"/>
              <a:t>Bildfilterung mittels </a:t>
            </a:r>
            <a:br>
              <a:rPr lang="de-DE" dirty="0"/>
            </a:br>
            <a:r>
              <a:rPr lang="de-DE" dirty="0" err="1"/>
              <a:t>Contour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</a:t>
            </a:r>
          </a:p>
        </p:txBody>
      </p:sp>
      <p:pic>
        <p:nvPicPr>
          <p:cNvPr id="4" name="Picture 2" descr="C:\Users\Ramona\Dropbox\Studium\3. Semester\PS ES\AUDO\Dokumente\SCHOENES_BILD_JAJAJAJAJA_01a.png">
            <a:extLst>
              <a:ext uri="{FF2B5EF4-FFF2-40B4-BE49-F238E27FC236}">
                <a16:creationId xmlns:a16="http://schemas.microsoft.com/office/drawing/2014/main" id="{32424CDE-AFCA-4C6F-AB3A-525B1CA60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5895" y="3212976"/>
            <a:ext cx="5007945" cy="29523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Ausblick</a:t>
            </a:r>
            <a:r>
              <a:rPr lang="en-GB" dirty="0"/>
              <a:t> und </a:t>
            </a:r>
            <a:r>
              <a:rPr lang="en-GB" dirty="0" err="1"/>
              <a:t>zweites</a:t>
            </a:r>
            <a:r>
              <a:rPr lang="en-GB" dirty="0"/>
              <a:t> </a:t>
            </a:r>
            <a:r>
              <a:rPr lang="en-GB" dirty="0" err="1"/>
              <a:t>Thema</a:t>
            </a:r>
            <a:endParaRPr lang="en-GB" dirty="0"/>
          </a:p>
        </p:txBody>
      </p:sp>
      <p:sp>
        <p:nvSpPr>
          <p:cNvPr id="104862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Zweites Thema: Hinderniserkennung mit Spurwechsel</a:t>
            </a:r>
          </a:p>
          <a:p>
            <a:pPr lvl="1"/>
            <a:r>
              <a:rPr lang="de-DE" dirty="0"/>
              <a:t>Abstandsmessung zur Erkennung eines Hindernisses</a:t>
            </a:r>
          </a:p>
          <a:p>
            <a:pPr lvl="1"/>
            <a:r>
              <a:rPr lang="de-DE" dirty="0"/>
              <a:t>Stützung der Hinderniserkennung mittels Tiefenbild oder Farbkamera</a:t>
            </a:r>
          </a:p>
          <a:p>
            <a:pPr lvl="1"/>
            <a:r>
              <a:rPr lang="de-DE" dirty="0"/>
              <a:t>Wechsel der Orientierungslinie zum Umfahren </a:t>
            </a:r>
            <a:r>
              <a:rPr lang="de-DE"/>
              <a:t>des Hindernisses</a:t>
            </a:r>
            <a:endParaRPr lang="de-DE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GNORE" val="True"/>
</p:tagLst>
</file>

<file path=ppt/theme/theme1.xml><?xml version="1.0" encoding="utf-8"?>
<a:theme xmlns:a="http://schemas.openxmlformats.org/drawingml/2006/main" name="ESLayout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Office PowerPoint</Application>
  <PresentationFormat>Bildschirmpräsentation (4:3)</PresentationFormat>
  <Paragraphs>91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Courier New</vt:lpstr>
      <vt:lpstr>Stafford</vt:lpstr>
      <vt:lpstr>Symbol</vt:lpstr>
      <vt:lpstr>Times New Roman</vt:lpstr>
      <vt:lpstr>Wingdings</vt:lpstr>
      <vt:lpstr>ESLayout</vt:lpstr>
      <vt:lpstr>AUDO - Autonomous Unmanned Driving Object</vt:lpstr>
      <vt:lpstr>Gliederung</vt:lpstr>
      <vt:lpstr>Organisation des Teams und Zeitplan</vt:lpstr>
      <vt:lpstr>Regelungstechnik – bisheriges Vorgehen</vt:lpstr>
      <vt:lpstr>Bildverarbeitung</vt:lpstr>
      <vt:lpstr>Probleme und verworfene Ansätze</vt:lpstr>
      <vt:lpstr>Ausblick und zweites Thema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Fabian Burger</cp:lastModifiedBy>
  <cp:revision>5</cp:revision>
  <dcterms:created xsi:type="dcterms:W3CDTF">2018-12-10T10:59:08Z</dcterms:created>
  <dcterms:modified xsi:type="dcterms:W3CDTF">2018-12-11T10:50:27Z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