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0" r:id="rId1"/>
  </p:sldMasterIdLst>
  <p:notesMasterIdLst>
    <p:notesMasterId r:id="rId12"/>
  </p:notesMasterIdLst>
  <p:handoutMasterIdLst>
    <p:handoutMasterId r:id="rId13"/>
  </p:handoutMasterIdLst>
  <p:sldIdLst>
    <p:sldId id="258" r:id="rId2"/>
    <p:sldId id="269" r:id="rId3"/>
    <p:sldId id="271" r:id="rId4"/>
    <p:sldId id="270" r:id="rId5"/>
    <p:sldId id="260" r:id="rId6"/>
    <p:sldId id="261" r:id="rId7"/>
    <p:sldId id="277" r:id="rId8"/>
    <p:sldId id="272" r:id="rId9"/>
    <p:sldId id="275" r:id="rId10"/>
    <p:sldId id="276" r:id="rId11"/>
  </p:sldIdLst>
  <p:sldSz cx="9144000" cy="6858000" type="screen4x3"/>
  <p:notesSz cx="6731000" cy="9856788"/>
  <p:defaultTextStyle>
    <a:defPPr>
      <a:defRPr lang="en-US"/>
    </a:defPPr>
    <a:lvl1pPr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1pPr>
    <a:lvl2pPr marL="4572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2pPr>
    <a:lvl3pPr marL="9144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3pPr>
    <a:lvl4pPr marL="13716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4pPr>
    <a:lvl5pPr marL="18288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4">
          <p15:clr>
            <a:srgbClr val="A4A3A4"/>
          </p15:clr>
        </p15:guide>
        <p15:guide id="2" pos="212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tefan Tomaszek" initials="ST" lastIdx="3" clrIdx="0">
    <p:extLst>
      <p:ext uri="{19B8F6BF-5375-455C-9EA6-DF929625EA0E}">
        <p15:presenceInfo xmlns:p15="http://schemas.microsoft.com/office/powerpoint/2012/main" userId="S-1-5-21-2382478129-4176046938-1954761652-271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7B21"/>
    <a:srgbClr val="FF3300"/>
    <a:srgbClr val="979797"/>
    <a:srgbClr val="7F7F7F"/>
    <a:srgbClr val="FFD72F"/>
    <a:srgbClr val="E5F3C3"/>
    <a:srgbClr val="BDE0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1386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7" d="100"/>
          <a:sy n="97" d="100"/>
        </p:scale>
        <p:origin x="-3660" y="-114"/>
      </p:cViewPr>
      <p:guideLst>
        <p:guide orient="horz" pos="3104"/>
        <p:guide pos="212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6238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239" tIns="45121" rIns="90239" bIns="45121" numCol="1" anchor="t" anchorCtr="0" compatLnSpc="1">
            <a:prstTxWarp prst="textNoShape">
              <a:avLst/>
            </a:prstTxWarp>
          </a:bodyPr>
          <a:lstStyle>
            <a:lvl1pPr algn="l" defTabSz="442913">
              <a:defRPr sz="1100">
                <a:solidFill>
                  <a:srgbClr val="000000"/>
                </a:solidFill>
              </a:defRPr>
            </a:lvl1pPr>
          </a:lstStyle>
          <a:p>
            <a:endParaRPr lang="de-DE" altLang="de-DE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3175" y="0"/>
            <a:ext cx="2916238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239" tIns="45121" rIns="90239" bIns="45121" numCol="1" anchor="t" anchorCtr="0" compatLnSpc="1">
            <a:prstTxWarp prst="textNoShape">
              <a:avLst/>
            </a:prstTxWarp>
          </a:bodyPr>
          <a:lstStyle>
            <a:lvl1pPr algn="r" defTabSz="442913">
              <a:defRPr sz="1100">
                <a:solidFill>
                  <a:srgbClr val="000000"/>
                </a:solidFill>
              </a:defRPr>
            </a:lvl1pPr>
          </a:lstStyle>
          <a:p>
            <a:endParaRPr lang="de-DE" altLang="de-DE"/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63075"/>
            <a:ext cx="2916238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239" tIns="45121" rIns="90239" bIns="45121" numCol="1" anchor="b" anchorCtr="0" compatLnSpc="1">
            <a:prstTxWarp prst="textNoShape">
              <a:avLst/>
            </a:prstTxWarp>
          </a:bodyPr>
          <a:lstStyle>
            <a:lvl1pPr algn="l" defTabSz="442913">
              <a:defRPr sz="1100">
                <a:solidFill>
                  <a:srgbClr val="000000"/>
                </a:solidFill>
              </a:defRPr>
            </a:lvl1pPr>
          </a:lstStyle>
          <a:p>
            <a:endParaRPr lang="de-DE" altLang="de-DE"/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3175" y="9363075"/>
            <a:ext cx="2916238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239" tIns="45121" rIns="90239" bIns="45121" numCol="1" anchor="b" anchorCtr="0" compatLnSpc="1">
            <a:prstTxWarp prst="textNoShape">
              <a:avLst/>
            </a:prstTxWarp>
          </a:bodyPr>
          <a:lstStyle>
            <a:lvl1pPr algn="r" defTabSz="442913">
              <a:defRPr sz="1100">
                <a:solidFill>
                  <a:srgbClr val="000000"/>
                </a:solidFill>
              </a:defRPr>
            </a:lvl1pPr>
          </a:lstStyle>
          <a:p>
            <a:fld id="{0F0765B3-AF40-4E73-89B9-5982C90F597D}" type="slidenum">
              <a:rPr lang="en-US" altLang="de-DE"/>
              <a:pPr/>
              <a:t>‹Nr.›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1466242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6731000" cy="9856788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9144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1371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18288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endParaRPr lang="de-DE" altLang="de-DE" sz="1800"/>
          </a:p>
        </p:txBody>
      </p:sp>
      <p:pic>
        <p:nvPicPr>
          <p:cNvPr id="1433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6100" y="388938"/>
            <a:ext cx="917575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3075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185738" y="9361488"/>
            <a:ext cx="1587500" cy="492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4857" tIns="47252" rIns="94857" bIns="47252" numCol="1" anchor="ctr" anchorCtr="0" compatLnSpc="1">
            <a:prstTxWarp prst="textNoShape">
              <a:avLst/>
            </a:prstTxWarp>
          </a:bodyPr>
          <a:lstStyle>
            <a:lvl1pPr algn="l" defTabSz="442913">
              <a:lnSpc>
                <a:spcPts val="1325"/>
              </a:lnSpc>
              <a:buFont typeface="Stafford" pitchFamily="2" charset="0"/>
              <a:buNone/>
              <a:tabLst>
                <a:tab pos="714375" algn="l"/>
                <a:tab pos="1428750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r>
              <a:rPr lang="en-US" altLang="de-DE"/>
              <a:t>November 19, 2007</a:t>
            </a:r>
          </a:p>
        </p:txBody>
      </p:sp>
      <p:sp>
        <p:nvSpPr>
          <p:cNvPr id="14341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52525" y="996950"/>
            <a:ext cx="4408488" cy="330676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187325" y="4618038"/>
            <a:ext cx="6354763" cy="46148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4857" tIns="47252" rIns="94857" bIns="47252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 altLang="de-DE" smtClean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1774825" y="9361488"/>
            <a:ext cx="4027488" cy="492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4857" tIns="47252" rIns="94857" bIns="47252" numCol="1" anchor="ctr" anchorCtr="0" compatLnSpc="1">
            <a:prstTxWarp prst="textNoShape">
              <a:avLst/>
            </a:prstTxWarp>
          </a:bodyPr>
          <a:lstStyle>
            <a:lvl1pPr algn="l" defTabSz="442913">
              <a:lnSpc>
                <a:spcPts val="1325"/>
              </a:lnSpc>
              <a:buFont typeface="Stafford" pitchFamily="2" charset="0"/>
              <a:buNone/>
              <a:tabLst>
                <a:tab pos="714375" algn="l"/>
                <a:tab pos="1428750" algn="l"/>
                <a:tab pos="2141538" algn="l"/>
                <a:tab pos="2857500" algn="l"/>
                <a:tab pos="3571875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r>
              <a:rPr lang="en-US" altLang="de-DE"/>
              <a:t>|  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5803900" y="9361488"/>
            <a:ext cx="923925" cy="492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4857" tIns="47252" rIns="94857" bIns="47252" numCol="1" anchor="ctr" anchorCtr="0" compatLnSpc="1">
            <a:prstTxWarp prst="textNoShape">
              <a:avLst/>
            </a:prstTxWarp>
          </a:bodyPr>
          <a:lstStyle>
            <a:lvl1pPr algn="r" defTabSz="442913">
              <a:lnSpc>
                <a:spcPts val="1325"/>
              </a:lnSpc>
              <a:buFont typeface="Stafford" pitchFamily="2" charset="0"/>
              <a:buNone/>
              <a:tabLst>
                <a:tab pos="714375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r>
              <a:rPr lang="en-US" altLang="de-DE"/>
              <a:t>|  </a:t>
            </a:r>
            <a:fld id="{870F7532-B56B-4602-86F6-07858293DF25}" type="slidenum">
              <a:rPr lang="en-US" altLang="de-DE"/>
              <a:pPr/>
              <a:t>‹Nr.›</a:t>
            </a:fld>
            <a:endParaRPr lang="en-US" altLang="de-DE"/>
          </a:p>
        </p:txBody>
      </p:sp>
      <p:sp>
        <p:nvSpPr>
          <p:cNvPr id="3080" name="Rectangle 8"/>
          <p:cNvSpPr>
            <a:spLocks noChangeArrowheads="1"/>
          </p:cNvSpPr>
          <p:nvPr/>
        </p:nvSpPr>
        <p:spPr bwMode="auto">
          <a:xfrm>
            <a:off x="187325" y="417513"/>
            <a:ext cx="5303838" cy="4270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111912" tIns="0" rIns="0" bIns="0" anchor="ctr"/>
          <a:lstStyle>
            <a:lvl1pPr defTabSz="442913" eaLnBrk="0" hangingPunct="0">
              <a:tabLst>
                <a:tab pos="0" algn="l"/>
                <a:tab pos="901700" algn="l"/>
                <a:tab pos="1804988" algn="l"/>
                <a:tab pos="2705100" algn="l"/>
                <a:tab pos="3609975" algn="l"/>
                <a:tab pos="4511675" algn="l"/>
                <a:tab pos="5414963" algn="l"/>
                <a:tab pos="6318250" algn="l"/>
                <a:tab pos="7218363" algn="l"/>
                <a:tab pos="8121650" algn="l"/>
                <a:tab pos="9023350" algn="l"/>
                <a:tab pos="9926638" algn="l"/>
              </a:tabLst>
              <a:defRPr sz="2400"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37931725" indent="-37474525" defTabSz="442913" eaLnBrk="0" hangingPunct="0">
              <a:tabLst>
                <a:tab pos="0" algn="l"/>
                <a:tab pos="901700" algn="l"/>
                <a:tab pos="1804988" algn="l"/>
                <a:tab pos="2705100" algn="l"/>
                <a:tab pos="3609975" algn="l"/>
                <a:tab pos="4511675" algn="l"/>
                <a:tab pos="5414963" algn="l"/>
                <a:tab pos="6318250" algn="l"/>
                <a:tab pos="7218363" algn="l"/>
                <a:tab pos="8121650" algn="l"/>
                <a:tab pos="9023350" algn="l"/>
                <a:tab pos="9926638" algn="l"/>
              </a:tabLst>
              <a:defRPr sz="2400"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eaLnBrk="0" hangingPunct="0">
              <a:tabLst>
                <a:tab pos="0" algn="l"/>
                <a:tab pos="901700" algn="l"/>
                <a:tab pos="1804988" algn="l"/>
                <a:tab pos="2705100" algn="l"/>
                <a:tab pos="3609975" algn="l"/>
                <a:tab pos="4511675" algn="l"/>
                <a:tab pos="5414963" algn="l"/>
                <a:tab pos="6318250" algn="l"/>
                <a:tab pos="7218363" algn="l"/>
                <a:tab pos="8121650" algn="l"/>
                <a:tab pos="9023350" algn="l"/>
                <a:tab pos="9926638" algn="l"/>
              </a:tabLst>
              <a:defRPr sz="2400"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eaLnBrk="0" hangingPunct="0">
              <a:tabLst>
                <a:tab pos="0" algn="l"/>
                <a:tab pos="901700" algn="l"/>
                <a:tab pos="1804988" algn="l"/>
                <a:tab pos="2705100" algn="l"/>
                <a:tab pos="3609975" algn="l"/>
                <a:tab pos="4511675" algn="l"/>
                <a:tab pos="5414963" algn="l"/>
                <a:tab pos="6318250" algn="l"/>
                <a:tab pos="7218363" algn="l"/>
                <a:tab pos="8121650" algn="l"/>
                <a:tab pos="9023350" algn="l"/>
                <a:tab pos="9926638" algn="l"/>
              </a:tabLst>
              <a:defRPr sz="2400"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eaLnBrk="0" hangingPunct="0">
              <a:tabLst>
                <a:tab pos="0" algn="l"/>
                <a:tab pos="901700" algn="l"/>
                <a:tab pos="1804988" algn="l"/>
                <a:tab pos="2705100" algn="l"/>
                <a:tab pos="3609975" algn="l"/>
                <a:tab pos="4511675" algn="l"/>
                <a:tab pos="5414963" algn="l"/>
                <a:tab pos="6318250" algn="l"/>
                <a:tab pos="7218363" algn="l"/>
                <a:tab pos="8121650" algn="l"/>
                <a:tab pos="9023350" algn="l"/>
                <a:tab pos="9926638" algn="l"/>
              </a:tabLst>
              <a:defRPr sz="2400"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01700" algn="l"/>
                <a:tab pos="1804988" algn="l"/>
                <a:tab pos="2705100" algn="l"/>
                <a:tab pos="3609975" algn="l"/>
                <a:tab pos="4511675" algn="l"/>
                <a:tab pos="5414963" algn="l"/>
                <a:tab pos="6318250" algn="l"/>
                <a:tab pos="7218363" algn="l"/>
                <a:tab pos="8121650" algn="l"/>
                <a:tab pos="9023350" algn="l"/>
                <a:tab pos="9926638" algn="l"/>
              </a:tabLst>
              <a:defRPr sz="2400"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9144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01700" algn="l"/>
                <a:tab pos="1804988" algn="l"/>
                <a:tab pos="2705100" algn="l"/>
                <a:tab pos="3609975" algn="l"/>
                <a:tab pos="4511675" algn="l"/>
                <a:tab pos="5414963" algn="l"/>
                <a:tab pos="6318250" algn="l"/>
                <a:tab pos="7218363" algn="l"/>
                <a:tab pos="8121650" algn="l"/>
                <a:tab pos="9023350" algn="l"/>
                <a:tab pos="9926638" algn="l"/>
              </a:tabLst>
              <a:defRPr sz="2400"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1371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01700" algn="l"/>
                <a:tab pos="1804988" algn="l"/>
                <a:tab pos="2705100" algn="l"/>
                <a:tab pos="3609975" algn="l"/>
                <a:tab pos="4511675" algn="l"/>
                <a:tab pos="5414963" algn="l"/>
                <a:tab pos="6318250" algn="l"/>
                <a:tab pos="7218363" algn="l"/>
                <a:tab pos="8121650" algn="l"/>
                <a:tab pos="9023350" algn="l"/>
                <a:tab pos="9926638" algn="l"/>
              </a:tabLst>
              <a:defRPr sz="2400"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18288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01700" algn="l"/>
                <a:tab pos="1804988" algn="l"/>
                <a:tab pos="2705100" algn="l"/>
                <a:tab pos="3609975" algn="l"/>
                <a:tab pos="4511675" algn="l"/>
                <a:tab pos="5414963" algn="l"/>
                <a:tab pos="6318250" algn="l"/>
                <a:tab pos="7218363" algn="l"/>
                <a:tab pos="8121650" algn="l"/>
                <a:tab pos="9023350" algn="l"/>
                <a:tab pos="9926638" algn="l"/>
              </a:tabLst>
              <a:defRPr sz="2400"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ts val="1325"/>
              </a:lnSpc>
              <a:buFont typeface="Stafford" pitchFamily="2" charset="0"/>
              <a:buNone/>
            </a:pPr>
            <a:endParaRPr lang="de-DE" altLang="de-DE" sz="1100" b="1">
              <a:solidFill>
                <a:srgbClr val="000000"/>
              </a:solidFill>
              <a:latin typeface="Stafford" pitchFamily="2" charset="0"/>
            </a:endParaRPr>
          </a:p>
        </p:txBody>
      </p:sp>
      <p:sp>
        <p:nvSpPr>
          <p:cNvPr id="3081" name="Rectangle 9"/>
          <p:cNvSpPr>
            <a:spLocks noChangeArrowheads="1"/>
          </p:cNvSpPr>
          <p:nvPr/>
        </p:nvSpPr>
        <p:spPr bwMode="auto">
          <a:xfrm>
            <a:off x="187325" y="193675"/>
            <a:ext cx="6357938" cy="155575"/>
          </a:xfrm>
          <a:prstGeom prst="rect">
            <a:avLst/>
          </a:prstGeom>
          <a:solidFill>
            <a:srgbClr val="B5B5B5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9144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1371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18288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endParaRPr lang="de-DE" altLang="de-DE" sz="1800"/>
          </a:p>
        </p:txBody>
      </p:sp>
      <p:sp>
        <p:nvSpPr>
          <p:cNvPr id="3082" name="Line 10"/>
          <p:cNvSpPr>
            <a:spLocks noChangeShapeType="1"/>
          </p:cNvSpPr>
          <p:nvPr/>
        </p:nvSpPr>
        <p:spPr bwMode="auto">
          <a:xfrm>
            <a:off x="187325" y="388938"/>
            <a:ext cx="6357938" cy="1587"/>
          </a:xfrm>
          <a:prstGeom prst="line">
            <a:avLst/>
          </a:prstGeom>
          <a:noFill/>
          <a:ln w="1512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buFont typeface="Arial" pitchFamily="-65" charset="0"/>
              <a:buNone/>
              <a:defRPr/>
            </a:pPr>
            <a:endParaRPr lang="de-DE">
              <a:latin typeface="Arial" pitchFamily="-65" charset="0"/>
              <a:ea typeface="Lucida Sans Unicode" pitchFamily="-65" charset="-52"/>
              <a:cs typeface="Lucida Sans Unicode" pitchFamily="-65" charset="-52"/>
            </a:endParaRPr>
          </a:p>
        </p:txBody>
      </p:sp>
      <p:sp>
        <p:nvSpPr>
          <p:cNvPr id="3083" name="Line 11"/>
          <p:cNvSpPr>
            <a:spLocks noChangeShapeType="1"/>
          </p:cNvSpPr>
          <p:nvPr/>
        </p:nvSpPr>
        <p:spPr bwMode="auto">
          <a:xfrm>
            <a:off x="187325" y="844550"/>
            <a:ext cx="6357938" cy="1588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buFont typeface="Arial" pitchFamily="-65" charset="0"/>
              <a:buNone/>
              <a:defRPr/>
            </a:pPr>
            <a:endParaRPr lang="de-DE">
              <a:latin typeface="Arial" pitchFamily="-65" charset="0"/>
              <a:ea typeface="Lucida Sans Unicode" pitchFamily="-65" charset="-52"/>
              <a:cs typeface="Lucida Sans Unicode" pitchFamily="-65" charset="-52"/>
            </a:endParaRPr>
          </a:p>
        </p:txBody>
      </p:sp>
      <p:sp>
        <p:nvSpPr>
          <p:cNvPr id="3084" name="Line 12"/>
          <p:cNvSpPr>
            <a:spLocks noChangeShapeType="1"/>
          </p:cNvSpPr>
          <p:nvPr/>
        </p:nvSpPr>
        <p:spPr bwMode="auto">
          <a:xfrm>
            <a:off x="187325" y="9361488"/>
            <a:ext cx="6357938" cy="1587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buFont typeface="Arial" pitchFamily="-65" charset="0"/>
              <a:buNone/>
              <a:defRPr/>
            </a:pPr>
            <a:endParaRPr lang="de-DE">
              <a:latin typeface="Arial" pitchFamily="-65" charset="0"/>
              <a:ea typeface="Lucida Sans Unicode" pitchFamily="-65" charset="-52"/>
              <a:cs typeface="Lucida Sans Unicode" pitchFamily="-65" charset="-52"/>
            </a:endParaRPr>
          </a:p>
        </p:txBody>
      </p:sp>
      <p:sp>
        <p:nvSpPr>
          <p:cNvPr id="3085" name="Line 13"/>
          <p:cNvSpPr>
            <a:spLocks noChangeShapeType="1"/>
          </p:cNvSpPr>
          <p:nvPr/>
        </p:nvSpPr>
        <p:spPr bwMode="auto">
          <a:xfrm>
            <a:off x="185738" y="4421188"/>
            <a:ext cx="6357937" cy="1587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buFont typeface="Arial" pitchFamily="-65" charset="0"/>
              <a:buNone/>
              <a:defRPr/>
            </a:pPr>
            <a:endParaRPr lang="de-DE">
              <a:latin typeface="Arial" pitchFamily="-65" charset="0"/>
              <a:ea typeface="Lucida Sans Unicode" pitchFamily="-65" charset="-52"/>
              <a:cs typeface="Lucida Sans Unicode" pitchFamily="-65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252494654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defTabSz="449263" rtl="0" fontAlgn="base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-65" charset="0"/>
        <a:ea typeface="ＭＳ Ｐゴシック" pitchFamily="-65" charset="-128"/>
        <a:cs typeface="ＭＳ Ｐゴシック" pitchFamily="-65" charset="-128"/>
      </a:defRPr>
    </a:lvl1pPr>
    <a:lvl2pPr marL="37931725" indent="-37474525" algn="l" defTabSz="449263" rtl="0" fontAlgn="base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-65" charset="0"/>
        <a:ea typeface="ＭＳ Ｐゴシック" pitchFamily="-65" charset="-128"/>
        <a:cs typeface="+mn-cs"/>
      </a:defRPr>
    </a:lvl2pPr>
    <a:lvl3pPr marL="1143000" indent="-228600" algn="l" defTabSz="449263" rtl="0" fontAlgn="base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-65" charset="0"/>
      <a:defRPr sz="1200" kern="1200">
        <a:solidFill>
          <a:srgbClr val="000000"/>
        </a:solidFill>
        <a:latin typeface="Times New Roman" pitchFamily="-65" charset="0"/>
        <a:ea typeface="ＭＳ Ｐゴシック" pitchFamily="-65" charset="-128"/>
        <a:cs typeface="+mn-cs"/>
      </a:defRPr>
    </a:lvl3pPr>
    <a:lvl4pPr marL="1600200" indent="-228600" algn="l" defTabSz="449263" rtl="0" fontAlgn="base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-65" charset="0"/>
      <a:defRPr sz="1200" kern="1200">
        <a:solidFill>
          <a:srgbClr val="000000"/>
        </a:solidFill>
        <a:latin typeface="Times New Roman" pitchFamily="-65" charset="0"/>
        <a:ea typeface="ＭＳ Ｐゴシック" pitchFamily="-65" charset="-128"/>
        <a:cs typeface="+mn-cs"/>
      </a:defRPr>
    </a:lvl4pPr>
    <a:lvl5pPr marL="2057400" indent="-228600" algn="l" defTabSz="449263" rtl="0" fontAlgn="base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-65" charset="0"/>
      <a:defRPr sz="1200" kern="1200">
        <a:solidFill>
          <a:srgbClr val="000000"/>
        </a:solidFill>
        <a:latin typeface="Times New Roman" pitchFamily="-65" charset="0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228600" indent="-228600">
              <a:buAutoNum type="arabicPeriod"/>
            </a:pPr>
            <a:r>
              <a:rPr lang="de-DE" dirty="0" smtClean="0">
                <a:latin typeface="Times New Roman" pitchFamily="18" charset="0"/>
                <a:ea typeface="ＭＳ Ｐゴシック"/>
                <a:cs typeface="ＭＳ Ｐゴシック"/>
              </a:rPr>
              <a:t>Implementierung (So viel</a:t>
            </a:r>
            <a:r>
              <a:rPr lang="de-DE" baseline="0" dirty="0" smtClean="0">
                <a:latin typeface="Times New Roman" pitchFamily="18" charset="0"/>
                <a:ea typeface="ＭＳ Ｐゴシック"/>
                <a:cs typeface="ＭＳ Ｐゴシック"/>
              </a:rPr>
              <a:t> wie möglich auf dem </a:t>
            </a:r>
            <a:r>
              <a:rPr lang="de-DE" dirty="0" smtClean="0">
                <a:latin typeface="Times New Roman" pitchFamily="18" charset="0"/>
                <a:ea typeface="ＭＳ Ｐゴシック"/>
                <a:cs typeface="ＭＳ Ｐゴシック"/>
              </a:rPr>
              <a:t>Mikrocontroller)</a:t>
            </a:r>
          </a:p>
          <a:p>
            <a:pPr marL="228600" indent="-228600">
              <a:buAutoNum type="arabicPeriod"/>
            </a:pPr>
            <a:r>
              <a:rPr lang="de-DE" dirty="0" smtClean="0">
                <a:latin typeface="Times New Roman" pitchFamily="18" charset="0"/>
                <a:ea typeface="ＭＳ Ｐゴシック"/>
                <a:cs typeface="ＭＳ Ｐゴシック"/>
              </a:rPr>
              <a:t>Ausarbeitung (Doku)</a:t>
            </a:r>
          </a:p>
          <a:p>
            <a:pPr marL="228600" indent="-228600">
              <a:buAutoNum type="arabicPeriod"/>
            </a:pPr>
            <a:r>
              <a:rPr lang="de-DE" dirty="0" smtClean="0">
                <a:latin typeface="Times New Roman" pitchFamily="18" charset="0"/>
                <a:ea typeface="ＭＳ Ｐゴシック"/>
                <a:cs typeface="ＭＳ Ｐゴシック"/>
              </a:rPr>
              <a:t>Video für großes,</a:t>
            </a:r>
            <a:r>
              <a:rPr lang="de-DE" baseline="0" dirty="0" smtClean="0">
                <a:latin typeface="Times New Roman" pitchFamily="18" charset="0"/>
                <a:ea typeface="ＭＳ Ｐゴシック"/>
                <a:cs typeface="ＭＳ Ｐゴシック"/>
              </a:rPr>
              <a:t> wiederholbares Systemtest, sonstiges „Testframework“ bzw. eine sinnvolle Teststrategie </a:t>
            </a:r>
          </a:p>
          <a:p>
            <a:pPr marL="228600" indent="-228600">
              <a:buAutoNum type="arabicPeriod"/>
            </a:pPr>
            <a:r>
              <a:rPr lang="de-DE" baseline="0" dirty="0" smtClean="0">
                <a:latin typeface="Times New Roman" pitchFamily="18" charset="0"/>
                <a:ea typeface="ＭＳ Ｐゴシック"/>
                <a:cs typeface="ＭＳ Ｐゴシック"/>
              </a:rPr>
              <a:t>Detaillierte Zeiterfassung + Zeitplan</a:t>
            </a:r>
            <a:endParaRPr lang="de-DE" dirty="0" smtClean="0">
              <a:latin typeface="Times New Roman" pitchFamily="18" charset="0"/>
              <a:ea typeface="ＭＳ Ｐゴシック"/>
              <a:cs typeface="ＭＳ Ｐゴシック"/>
            </a:endParaRPr>
          </a:p>
        </p:txBody>
      </p:sp>
      <p:sp>
        <p:nvSpPr>
          <p:cNvPr id="18436" name="Datumsplatzhalter 3"/>
          <p:cNvSpPr>
            <a:spLocks noGrp="1"/>
          </p:cNvSpPr>
          <p:nvPr>
            <p:ph type="dt" sz="quarter"/>
          </p:nvPr>
        </p:nvSpPr>
        <p:spPr>
          <a:noFill/>
        </p:spPr>
        <p:txBody>
          <a:bodyPr/>
          <a:lstStyle/>
          <a:p>
            <a:pPr>
              <a:buFont typeface="Stafford"/>
              <a:buNone/>
            </a:pPr>
            <a:r>
              <a:rPr lang="en-US" smtClean="0">
                <a:latin typeface="Stafford"/>
              </a:rPr>
              <a:t>November 19, 2007</a:t>
            </a:r>
          </a:p>
        </p:txBody>
      </p:sp>
      <p:sp>
        <p:nvSpPr>
          <p:cNvPr id="18437" name="Fußzeilenplatzhalter 4"/>
          <p:cNvSpPr>
            <a:spLocks noGrp="1"/>
          </p:cNvSpPr>
          <p:nvPr>
            <p:ph type="ftr" sz="quarter"/>
          </p:nvPr>
        </p:nvSpPr>
        <p:spPr>
          <a:noFill/>
        </p:spPr>
        <p:txBody>
          <a:bodyPr/>
          <a:lstStyle/>
          <a:p>
            <a:pPr>
              <a:buFont typeface="Stafford"/>
              <a:buNone/>
            </a:pPr>
            <a:r>
              <a:rPr lang="en-US" smtClean="0">
                <a:latin typeface="Stafford"/>
              </a:rPr>
              <a:t>|  </a:t>
            </a:r>
          </a:p>
        </p:txBody>
      </p:sp>
      <p:sp>
        <p:nvSpPr>
          <p:cNvPr id="18438" name="Foliennummernplatzhalter 5"/>
          <p:cNvSpPr>
            <a:spLocks noGrp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Stafford"/>
              <a:buNone/>
            </a:pPr>
            <a:r>
              <a:rPr lang="en-US" smtClean="0">
                <a:latin typeface="Stafford"/>
              </a:rPr>
              <a:t>|  </a:t>
            </a:r>
            <a:fld id="{CCF0C2E1-77F9-4CEE-BC89-A84F3E073418}" type="slidenum">
              <a:rPr lang="en-US" smtClean="0">
                <a:latin typeface="Stafford"/>
              </a:rPr>
              <a:pPr>
                <a:buFont typeface="Stafford"/>
                <a:buNone/>
              </a:pPr>
              <a:t>5</a:t>
            </a:fld>
            <a:endParaRPr lang="en-US" smtClean="0">
              <a:latin typeface="Stafford"/>
            </a:endParaRPr>
          </a:p>
        </p:txBody>
      </p:sp>
    </p:spTree>
    <p:extLst>
      <p:ext uri="{BB962C8B-B14F-4D97-AF65-F5344CB8AC3E}">
        <p14:creationId xmlns:p14="http://schemas.microsoft.com/office/powerpoint/2010/main" val="16137326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de-DE" dirty="0" smtClean="0">
                <a:latin typeface="Times New Roman" pitchFamily="18" charset="0"/>
                <a:ea typeface="ＭＳ Ｐゴシック"/>
                <a:cs typeface="ＭＳ Ｐゴシック"/>
              </a:rPr>
              <a:t>Kein expliziter Teamleiter…  Rollen klar?</a:t>
            </a:r>
          </a:p>
        </p:txBody>
      </p:sp>
      <p:sp>
        <p:nvSpPr>
          <p:cNvPr id="19460" name="Datumsplatzhalter 3"/>
          <p:cNvSpPr>
            <a:spLocks noGrp="1"/>
          </p:cNvSpPr>
          <p:nvPr>
            <p:ph type="dt" sz="quarter"/>
          </p:nvPr>
        </p:nvSpPr>
        <p:spPr>
          <a:noFill/>
        </p:spPr>
        <p:txBody>
          <a:bodyPr/>
          <a:lstStyle/>
          <a:p>
            <a:pPr>
              <a:buFont typeface="Stafford"/>
              <a:buNone/>
            </a:pPr>
            <a:r>
              <a:rPr lang="en-US" smtClean="0">
                <a:latin typeface="Stafford"/>
              </a:rPr>
              <a:t>November 19, 2007</a:t>
            </a:r>
          </a:p>
        </p:txBody>
      </p:sp>
      <p:sp>
        <p:nvSpPr>
          <p:cNvPr id="19461" name="Fußzeilenplatzhalter 4"/>
          <p:cNvSpPr>
            <a:spLocks noGrp="1"/>
          </p:cNvSpPr>
          <p:nvPr>
            <p:ph type="ftr" sz="quarter"/>
          </p:nvPr>
        </p:nvSpPr>
        <p:spPr>
          <a:noFill/>
        </p:spPr>
        <p:txBody>
          <a:bodyPr/>
          <a:lstStyle/>
          <a:p>
            <a:pPr>
              <a:buFont typeface="Stafford"/>
              <a:buNone/>
            </a:pPr>
            <a:r>
              <a:rPr lang="en-US" smtClean="0">
                <a:latin typeface="Stafford"/>
              </a:rPr>
              <a:t>|  </a:t>
            </a:r>
          </a:p>
        </p:txBody>
      </p:sp>
      <p:sp>
        <p:nvSpPr>
          <p:cNvPr id="19462" name="Foliennummernplatzhalter 5"/>
          <p:cNvSpPr>
            <a:spLocks noGrp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Stafford"/>
              <a:buNone/>
            </a:pPr>
            <a:r>
              <a:rPr lang="en-US" smtClean="0">
                <a:latin typeface="Stafford"/>
              </a:rPr>
              <a:t>|  </a:t>
            </a:r>
            <a:fld id="{E57D9910-FF46-40B4-8780-CC74C7D622BE}" type="slidenum">
              <a:rPr lang="en-US" smtClean="0">
                <a:latin typeface="Stafford"/>
              </a:rPr>
              <a:pPr>
                <a:buFont typeface="Stafford"/>
                <a:buNone/>
              </a:pPr>
              <a:t>6</a:t>
            </a:fld>
            <a:endParaRPr lang="en-US" smtClean="0">
              <a:latin typeface="Stafford"/>
            </a:endParaRPr>
          </a:p>
        </p:txBody>
      </p:sp>
    </p:spTree>
    <p:extLst>
      <p:ext uri="{BB962C8B-B14F-4D97-AF65-F5344CB8AC3E}">
        <p14:creationId xmlns:p14="http://schemas.microsoft.com/office/powerpoint/2010/main" val="3456745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250825" y="368300"/>
            <a:ext cx="8642350" cy="2089150"/>
          </a:xfrm>
          <a:prstGeom prst="rect">
            <a:avLst/>
          </a:prstGeom>
          <a:solidFill>
            <a:srgbClr val="005AA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9144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1371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18288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endParaRPr lang="de-DE" altLang="de-DE" sz="1800"/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 w="3175">
            <a:noFill/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9144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1371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18288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endParaRPr lang="de-DE" altLang="de-DE" sz="1800"/>
          </a:p>
        </p:txBody>
      </p:sp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250825" y="360363"/>
            <a:ext cx="8640763" cy="142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9144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1371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18288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endParaRPr lang="de-DE" altLang="de-DE" sz="1800"/>
          </a:p>
        </p:txBody>
      </p:sp>
      <p:sp>
        <p:nvSpPr>
          <p:cNvPr id="16" name="Rectangle 9"/>
          <p:cNvSpPr>
            <a:spLocks noChangeArrowheads="1"/>
          </p:cNvSpPr>
          <p:nvPr/>
        </p:nvSpPr>
        <p:spPr bwMode="auto">
          <a:xfrm>
            <a:off x="250825" y="2457450"/>
            <a:ext cx="8640763" cy="793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9144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1371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18288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endParaRPr lang="de-DE" altLang="de-DE" sz="1800"/>
          </a:p>
        </p:txBody>
      </p:sp>
      <p:sp>
        <p:nvSpPr>
          <p:cNvPr id="17" name="Text Box 11"/>
          <p:cNvSpPr txBox="1">
            <a:spLocks noChangeArrowheads="1"/>
          </p:cNvSpPr>
          <p:nvPr/>
        </p:nvSpPr>
        <p:spPr bwMode="auto">
          <a:xfrm>
            <a:off x="252413" y="6629332"/>
            <a:ext cx="7559675" cy="21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9144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1371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18288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de-DE" sz="800" dirty="0"/>
              <a:t>© author(s) of these slides </a:t>
            </a:r>
            <a:r>
              <a:rPr lang="en-US" altLang="de-DE" sz="800" dirty="0" smtClean="0"/>
              <a:t>201</a:t>
            </a:r>
            <a:r>
              <a:rPr lang="hu-HU" altLang="de-DE" sz="800" dirty="0" smtClean="0"/>
              <a:t>4</a:t>
            </a:r>
            <a:r>
              <a:rPr lang="en-US" altLang="de-DE" sz="800" dirty="0" smtClean="0"/>
              <a:t> </a:t>
            </a:r>
            <a:r>
              <a:rPr lang="en-US" altLang="de-DE" sz="800" dirty="0"/>
              <a:t>including research results of the research network ES  and TU Darmstadt otherwise as specified at the respective slide</a:t>
            </a:r>
            <a:endParaRPr lang="en-US" altLang="de-DE" sz="1200" dirty="0"/>
          </a:p>
        </p:txBody>
      </p:sp>
      <p:sp>
        <p:nvSpPr>
          <p:cNvPr id="18" name="Line 12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buFont typeface="Arial" pitchFamily="-65" charset="0"/>
              <a:buNone/>
              <a:defRPr/>
            </a:pPr>
            <a:endParaRPr lang="de-DE">
              <a:latin typeface="Arial" pitchFamily="-65" charset="0"/>
              <a:ea typeface="Lucida Sans Unicode" pitchFamily="-65" charset="-52"/>
              <a:cs typeface="Lucida Sans Unicode" pitchFamily="-65" charset="-52"/>
            </a:endParaRPr>
          </a:p>
        </p:txBody>
      </p:sp>
      <p:sp>
        <p:nvSpPr>
          <p:cNvPr id="19" name="Text Box 17"/>
          <p:cNvSpPr txBox="1">
            <a:spLocks noChangeArrowheads="1"/>
          </p:cNvSpPr>
          <p:nvPr/>
        </p:nvSpPr>
        <p:spPr bwMode="auto">
          <a:xfrm>
            <a:off x="250825" y="5826036"/>
            <a:ext cx="4103688" cy="600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9144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1371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18288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</a:pPr>
            <a:r>
              <a:rPr lang="de-DE" altLang="de-DE" sz="1200" b="1" dirty="0" smtClean="0"/>
              <a:t>Stefan</a:t>
            </a:r>
            <a:r>
              <a:rPr lang="de-DE" altLang="de-DE" sz="1200" b="1" baseline="0" dirty="0" smtClean="0"/>
              <a:t> Tomaszek</a:t>
            </a:r>
            <a:r>
              <a:rPr lang="de-DE" altLang="de-DE" sz="1200" dirty="0"/>
              <a:t/>
            </a:r>
            <a:br>
              <a:rPr lang="de-DE" altLang="de-DE" sz="1200" dirty="0"/>
            </a:br>
            <a:endParaRPr lang="de-DE" altLang="de-DE" sz="1000" dirty="0"/>
          </a:p>
          <a:p>
            <a:pPr algn="l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</a:pPr>
            <a:r>
              <a:rPr lang="de-DE" altLang="de-DE" sz="1000" smtClean="0"/>
              <a:t>stefan.tomaszek@es.tu-darmstadt.de </a:t>
            </a:r>
            <a:endParaRPr lang="de-DE" altLang="de-DE" sz="1000" dirty="0"/>
          </a:p>
        </p:txBody>
      </p:sp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6948488" y="6524625"/>
            <a:ext cx="1944687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9144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1371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18288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buClrTx/>
              <a:buSzTx/>
              <a:buFontTx/>
              <a:buNone/>
            </a:pPr>
            <a:fld id="{EC147E82-07E0-4C84-B21A-B1B7E5AA2EB9}" type="datetime1">
              <a:rPr lang="de-DE" altLang="de-DE" sz="1000"/>
              <a:pPr algn="r"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t>16.10.2018</a:t>
            </a:fld>
            <a:endParaRPr lang="de-DE" altLang="de-DE" sz="1000"/>
          </a:p>
          <a:p>
            <a:pPr algn="l" eaLnBrk="1" hangingPunct="1">
              <a:lnSpc>
                <a:spcPct val="100000"/>
              </a:lnSpc>
              <a:buClrTx/>
              <a:buSzTx/>
              <a:buFontTx/>
              <a:buNone/>
            </a:pPr>
            <a:endParaRPr lang="de-DE" altLang="de-DE" sz="1000"/>
          </a:p>
        </p:txBody>
      </p:sp>
      <p:pic>
        <p:nvPicPr>
          <p:cNvPr id="20501" name="Picture 6" descr="tud_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7172325" y="657225"/>
            <a:ext cx="187325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2" name="Picture 24" descr="logo(200x184)_es02_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5220" y="4800511"/>
            <a:ext cx="1112838" cy="102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Text Box 25"/>
          <p:cNvSpPr txBox="1">
            <a:spLocks noChangeArrowheads="1"/>
          </p:cNvSpPr>
          <p:nvPr/>
        </p:nvSpPr>
        <p:spPr bwMode="auto">
          <a:xfrm>
            <a:off x="2438400" y="5879897"/>
            <a:ext cx="6551613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9144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1371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18288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r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</a:pPr>
            <a:r>
              <a:rPr lang="en-US" altLang="de-DE" sz="1000" dirty="0" smtClean="0"/>
              <a:t>www.es.tu-darmstadt.de</a:t>
            </a:r>
            <a:endParaRPr lang="en-US" altLang="de-DE" sz="1000" dirty="0"/>
          </a:p>
        </p:txBody>
      </p:sp>
      <p:sp>
        <p:nvSpPr>
          <p:cNvPr id="20509" name="Rectangle 29"/>
          <p:cNvSpPr>
            <a:spLocks noGrp="1" noChangeArrowheads="1"/>
          </p:cNvSpPr>
          <p:nvPr>
            <p:ph type="ctrTitle" sz="quarter"/>
          </p:nvPr>
        </p:nvSpPr>
        <p:spPr>
          <a:xfrm>
            <a:off x="358775" y="488950"/>
            <a:ext cx="6734175" cy="8382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 anchor="b" anchorCtr="1"/>
          <a:lstStyle>
            <a:lvl1pPr>
              <a:defRPr sz="2800" smtClean="0">
                <a:solidFill>
                  <a:schemeClr val="bg1"/>
                </a:solidFill>
                <a:ea typeface="ＭＳ Ｐゴシック" pitchFamily="-112" charset="-128"/>
              </a:defRPr>
            </a:lvl1pPr>
          </a:lstStyle>
          <a:p>
            <a:pPr lvl="0"/>
            <a:r>
              <a:rPr lang="de-DE" altLang="de-DE" noProof="0" smtClean="0"/>
              <a:t>Titelmasterformat durch Klicken bearbeiten</a:t>
            </a:r>
          </a:p>
        </p:txBody>
      </p:sp>
      <p:sp>
        <p:nvSpPr>
          <p:cNvPr id="20511" name="Rectangle 3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58775" y="1449388"/>
            <a:ext cx="6734175" cy="942975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0" indent="0" algn="ctr">
              <a:defRPr b="1" smtClean="0">
                <a:solidFill>
                  <a:schemeClr val="bg1"/>
                </a:solidFill>
                <a:ea typeface="ＭＳ Ｐゴシック" pitchFamily="-112" charset="-128"/>
              </a:defRPr>
            </a:lvl1pPr>
          </a:lstStyle>
          <a:p>
            <a:pPr lvl="0"/>
            <a:r>
              <a:rPr lang="de-DE" altLang="de-DE" noProof="0" smtClean="0"/>
              <a:t>Formatvorlage des Untertitelmasters durch Klicken bearbeiten</a:t>
            </a:r>
          </a:p>
        </p:txBody>
      </p:sp>
      <p:pic>
        <p:nvPicPr>
          <p:cNvPr id="8196" name="Picture 4" descr="http://www.rtm.tu-darmstadt.de/media/iat/logos_iat/logo_rtm_182x0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9625" y="3645024"/>
            <a:ext cx="1733550" cy="27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 Box 25"/>
          <p:cNvSpPr txBox="1">
            <a:spLocks noChangeArrowheads="1"/>
          </p:cNvSpPr>
          <p:nvPr userDrawn="1"/>
        </p:nvSpPr>
        <p:spPr bwMode="auto">
          <a:xfrm>
            <a:off x="2493962" y="4107517"/>
            <a:ext cx="6551613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9144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1371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18288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r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</a:pPr>
            <a:r>
              <a:rPr lang="en-US" altLang="de-DE" sz="1000" dirty="0" smtClean="0"/>
              <a:t>www.</a:t>
            </a:r>
            <a:r>
              <a:rPr lang="hu-HU" altLang="de-DE" sz="1000" dirty="0" smtClean="0"/>
              <a:t>rtm</a:t>
            </a:r>
            <a:r>
              <a:rPr lang="en-US" altLang="de-DE" sz="1000" dirty="0" smtClean="0"/>
              <a:t>.tu-darmstadt.de</a:t>
            </a:r>
            <a:endParaRPr lang="en-US" altLang="de-DE" sz="1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0543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732588" y="488950"/>
            <a:ext cx="2159000" cy="59642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250825" y="488950"/>
            <a:ext cx="6329363" cy="59642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07821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2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buFont typeface="Arial" pitchFamily="-65" charset="0"/>
              <a:buNone/>
              <a:defRPr/>
            </a:pPr>
            <a:endParaRPr lang="de-DE">
              <a:latin typeface="Arial" pitchFamily="-65" charset="0"/>
              <a:ea typeface="Lucida Sans Unicode" pitchFamily="-65" charset="-52"/>
              <a:cs typeface="Lucida Sans Unicode" pitchFamily="-65" charset="-52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>
              <a:latin typeface="Arial" charset="0"/>
            </a:endParaRP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de-DE">
              <a:latin typeface="Arial" charset="0"/>
            </a:endParaRPr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de-DE">
              <a:latin typeface="Arial" charset="0"/>
            </a:endParaRP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6732588" y="6524625"/>
            <a:ext cx="1798637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r" eaLnBrk="0" hangingPunct="0">
              <a:spcBef>
                <a:spcPct val="50000"/>
              </a:spcBef>
              <a:defRPr/>
            </a:pPr>
            <a:r>
              <a:rPr lang="en-US" sz="1000">
                <a:solidFill>
                  <a:srgbClr val="B5B5B5"/>
                </a:solidFill>
                <a:latin typeface="Arial" charset="0"/>
              </a:rPr>
              <a:t>ES – Real-Time Systems Lab</a:t>
            </a:r>
            <a:endParaRPr lang="de-DE" sz="1000">
              <a:solidFill>
                <a:srgbClr val="B5B5B5"/>
              </a:solidFill>
              <a:latin typeface="Arial" charset="0"/>
            </a:endParaRPr>
          </a:p>
        </p:txBody>
      </p:sp>
      <p:graphicFrame>
        <p:nvGraphicFramePr>
          <p:cNvPr id="8" name="Object 2"/>
          <p:cNvGraphicFramePr>
            <a:graphicFrameLocks noChangeAspect="1"/>
          </p:cNvGraphicFramePr>
          <p:nvPr/>
        </p:nvGraphicFramePr>
        <p:xfrm>
          <a:off x="8604250" y="6348413"/>
          <a:ext cx="539750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9" r:id="rId3" imgW="1038370" imgH="980952" progId="PBrush">
                  <p:embed/>
                </p:oleObj>
              </mc:Choice>
              <mc:Fallback>
                <p:oleObj r:id="rId3" imgW="1038370" imgH="980952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04250" y="6348413"/>
                        <a:ext cx="539750" cy="509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14"/>
          <p:cNvSpPr>
            <a:spLocks noChangeArrowheads="1"/>
          </p:cNvSpPr>
          <p:nvPr/>
        </p:nvSpPr>
        <p:spPr bwMode="auto">
          <a:xfrm>
            <a:off x="358775" y="6510338"/>
            <a:ext cx="8531225" cy="3032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l" eaLnBrk="1" hangingPunct="1">
              <a:lnSpc>
                <a:spcPct val="100000"/>
              </a:lnSpc>
            </a:pPr>
            <a:fld id="{DA09E37A-D4CF-4F1E-A181-9B92D690A29C}" type="slidenum">
              <a:rPr lang="de-DE" sz="1000">
                <a:solidFill>
                  <a:srgbClr val="000000"/>
                </a:solidFill>
                <a:latin typeface="Arial" charset="0"/>
              </a:rPr>
              <a:pPr algn="l" eaLnBrk="1" hangingPunct="1">
                <a:lnSpc>
                  <a:spcPct val="100000"/>
                </a:lnSpc>
              </a:pPr>
              <a:t>‹Nr.›</a:t>
            </a:fld>
            <a:r>
              <a:rPr lang="en-GB" sz="1000" dirty="0">
                <a:solidFill>
                  <a:srgbClr val="000000"/>
                </a:solidFill>
                <a:latin typeface="Arial" charset="0"/>
              </a:rPr>
              <a:t> | </a:t>
            </a:r>
            <a:r>
              <a:rPr lang="en-GB" sz="1000" dirty="0" smtClean="0">
                <a:solidFill>
                  <a:srgbClr val="000000"/>
                </a:solidFill>
                <a:latin typeface="Arial" charset="0"/>
              </a:rPr>
              <a:t>12.04.2012 </a:t>
            </a:r>
            <a:r>
              <a:rPr lang="en-GB" sz="1000" dirty="0">
                <a:solidFill>
                  <a:srgbClr val="000000"/>
                </a:solidFill>
                <a:latin typeface="Arial" charset="0"/>
              </a:rPr>
              <a:t>|  </a:t>
            </a:r>
            <a:r>
              <a:rPr lang="de-DE" altLang="de-DE" sz="1000" dirty="0" smtClean="0">
                <a:solidFill>
                  <a:srgbClr val="000000"/>
                </a:solidFill>
              </a:rPr>
              <a:t>Projektseminar</a:t>
            </a:r>
            <a:r>
              <a:rPr lang="de-DE" altLang="de-DE" sz="1000" baseline="0" dirty="0" smtClean="0">
                <a:solidFill>
                  <a:srgbClr val="000000"/>
                </a:solidFill>
              </a:rPr>
              <a:t> ES WS 2013/14 Kickoff-Meeting</a:t>
            </a:r>
            <a:endParaRPr lang="en-GB" altLang="de-DE" sz="1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10" name="Picture 8" descr="tud_logo"/>
          <p:cNvPicPr>
            <a:picLocks noChangeAspect="1" noChangeArrowheads="1"/>
          </p:cNvPicPr>
          <p:nvPr userDrawn="1"/>
        </p:nvPicPr>
        <p:blipFill>
          <a:blip r:embed="rId5"/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Line 9"/>
          <p:cNvSpPr>
            <a:spLocks noChangeShapeType="1"/>
          </p:cNvSpPr>
          <p:nvPr userDrawn="1"/>
        </p:nvSpPr>
        <p:spPr bwMode="auto">
          <a:xfrm>
            <a:off x="250825" y="1428750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30955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2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buFont typeface="Arial" pitchFamily="-65" charset="0"/>
              <a:buNone/>
              <a:defRPr/>
            </a:pPr>
            <a:endParaRPr lang="de-DE">
              <a:latin typeface="Arial" pitchFamily="-65" charset="0"/>
              <a:ea typeface="Lucida Sans Unicode" pitchFamily="-65" charset="-52"/>
              <a:cs typeface="Lucida Sans Unicode" pitchFamily="-65" charset="-52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>
              <a:latin typeface="Arial" charset="0"/>
            </a:endParaRP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de-DE">
              <a:latin typeface="Arial" charset="0"/>
            </a:endParaRPr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de-DE">
              <a:latin typeface="Arial" charset="0"/>
            </a:endParaRP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6732588" y="6524625"/>
            <a:ext cx="1798637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r" eaLnBrk="0" hangingPunct="0">
              <a:spcBef>
                <a:spcPct val="50000"/>
              </a:spcBef>
              <a:defRPr/>
            </a:pPr>
            <a:r>
              <a:rPr lang="en-US" sz="1000">
                <a:solidFill>
                  <a:srgbClr val="B5B5B5"/>
                </a:solidFill>
                <a:latin typeface="Arial" charset="0"/>
              </a:rPr>
              <a:t>ES – Real-Time Systems Lab</a:t>
            </a:r>
            <a:endParaRPr lang="de-DE" sz="1000">
              <a:solidFill>
                <a:srgbClr val="B5B5B5"/>
              </a:solidFill>
              <a:latin typeface="Arial" charset="0"/>
            </a:endParaRPr>
          </a:p>
        </p:txBody>
      </p:sp>
      <p:graphicFrame>
        <p:nvGraphicFramePr>
          <p:cNvPr id="8" name="Object 2"/>
          <p:cNvGraphicFramePr>
            <a:graphicFrameLocks noChangeAspect="1"/>
          </p:cNvGraphicFramePr>
          <p:nvPr/>
        </p:nvGraphicFramePr>
        <p:xfrm>
          <a:off x="8604250" y="6348413"/>
          <a:ext cx="539750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3" r:id="rId3" imgW="1038370" imgH="980952" progId="PBrush">
                  <p:embed/>
                </p:oleObj>
              </mc:Choice>
              <mc:Fallback>
                <p:oleObj r:id="rId3" imgW="1038370" imgH="980952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04250" y="6348413"/>
                        <a:ext cx="539750" cy="509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14"/>
          <p:cNvSpPr>
            <a:spLocks noChangeArrowheads="1"/>
          </p:cNvSpPr>
          <p:nvPr/>
        </p:nvSpPr>
        <p:spPr bwMode="auto">
          <a:xfrm>
            <a:off x="358775" y="6510338"/>
            <a:ext cx="8531225" cy="3032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DA09E37A-D4CF-4F1E-A181-9B92D690A29C}" type="slidenum">
              <a:rPr lang="de-DE" sz="1000">
                <a:solidFill>
                  <a:srgbClr val="000000"/>
                </a:solidFill>
                <a:latin typeface="Arial" charset="0"/>
              </a:rPr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‹Nr.›</a:t>
            </a:fld>
            <a:r>
              <a:rPr lang="en-GB" sz="1000" dirty="0">
                <a:solidFill>
                  <a:srgbClr val="000000"/>
                </a:solidFill>
                <a:latin typeface="Arial" charset="0"/>
              </a:rPr>
              <a:t> | </a:t>
            </a:r>
            <a:r>
              <a:rPr lang="en-GB" sz="1000" dirty="0" smtClean="0">
                <a:solidFill>
                  <a:srgbClr val="000000"/>
                </a:solidFill>
                <a:latin typeface="Arial" charset="0"/>
              </a:rPr>
              <a:t>12.04.2012 </a:t>
            </a:r>
            <a:r>
              <a:rPr lang="en-GB" sz="1000" dirty="0">
                <a:solidFill>
                  <a:srgbClr val="000000"/>
                </a:solidFill>
                <a:latin typeface="Arial" charset="0"/>
              </a:rPr>
              <a:t>|  </a:t>
            </a:r>
            <a:r>
              <a:rPr lang="de-DE" sz="1000" dirty="0">
                <a:solidFill>
                  <a:srgbClr val="000000"/>
                </a:solidFill>
                <a:latin typeface="Arial" charset="0"/>
              </a:rPr>
              <a:t>ES-Projektseminar SS </a:t>
            </a:r>
            <a:r>
              <a:rPr lang="de-DE" sz="1000" dirty="0" smtClean="0">
                <a:solidFill>
                  <a:srgbClr val="000000"/>
                </a:solidFill>
                <a:latin typeface="Arial" charset="0"/>
              </a:rPr>
              <a:t>2012, </a:t>
            </a:r>
            <a:r>
              <a:rPr lang="de-DE" sz="1000" dirty="0">
                <a:solidFill>
                  <a:srgbClr val="000000"/>
                </a:solidFill>
                <a:latin typeface="Arial" charset="0"/>
              </a:rPr>
              <a:t>Kickoff-Meeting</a:t>
            </a:r>
            <a:endParaRPr lang="en-GB" sz="1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10" name="Picture 8" descr="tud_logo"/>
          <p:cNvPicPr>
            <a:picLocks noChangeAspect="1" noChangeArrowheads="1"/>
          </p:cNvPicPr>
          <p:nvPr userDrawn="1"/>
        </p:nvPicPr>
        <p:blipFill>
          <a:blip r:embed="rId5"/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Line 9"/>
          <p:cNvSpPr>
            <a:spLocks noChangeShapeType="1"/>
          </p:cNvSpPr>
          <p:nvPr userDrawn="1"/>
        </p:nvSpPr>
        <p:spPr bwMode="auto">
          <a:xfrm>
            <a:off x="250825" y="1428750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2230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84936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387122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0825" y="1484313"/>
            <a:ext cx="4243388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484313"/>
            <a:ext cx="4244975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9987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4728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0312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2406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42030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 smtClean="0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777227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vmlDrawing" Target="../drawings/vmlDrawing1.v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Line 2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buFont typeface="Arial" pitchFamily="-65" charset="0"/>
              <a:buNone/>
              <a:defRPr/>
            </a:pPr>
            <a:endParaRPr lang="de-DE">
              <a:latin typeface="Arial" pitchFamily="-65" charset="0"/>
              <a:ea typeface="Lucida Sans Unicode" pitchFamily="-65" charset="-52"/>
              <a:cs typeface="Lucida Sans Unicode" pitchFamily="-65" charset="-52"/>
            </a:endParaRPr>
          </a:p>
        </p:txBody>
      </p:sp>
      <p:sp>
        <p:nvSpPr>
          <p:cNvPr id="87043" name="Rectangle 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9144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1371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18288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endParaRPr lang="de-DE" altLang="de-DE" sz="1800"/>
          </a:p>
        </p:txBody>
      </p:sp>
      <p:sp>
        <p:nvSpPr>
          <p:cNvPr id="1029" name="SlideTitle"/>
          <p:cNvSpPr>
            <a:spLocks noGrp="1" noChangeArrowheads="1"/>
          </p:cNvSpPr>
          <p:nvPr>
            <p:ph type="title"/>
          </p:nvPr>
        </p:nvSpPr>
        <p:spPr bwMode="auto">
          <a:xfrm>
            <a:off x="358775" y="488950"/>
            <a:ext cx="687705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Mastertitelformat bearbeiten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484313"/>
            <a:ext cx="8640763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Mastertextformat bearbeiten</a:t>
            </a:r>
          </a:p>
          <a:p>
            <a:pPr lvl="1"/>
            <a:r>
              <a:rPr lang="de-DE" altLang="de-DE" smtClean="0"/>
              <a:t>Zweite Ebene</a:t>
            </a:r>
          </a:p>
          <a:p>
            <a:pPr lvl="2"/>
            <a:r>
              <a:rPr lang="de-DE" altLang="de-DE" smtClean="0"/>
              <a:t>Dritte Ebene</a:t>
            </a:r>
          </a:p>
          <a:p>
            <a:pPr lvl="3"/>
            <a:r>
              <a:rPr lang="de-DE" altLang="de-DE" smtClean="0"/>
              <a:t>Vierte Ebene</a:t>
            </a:r>
          </a:p>
          <a:p>
            <a:pPr lvl="4"/>
            <a:r>
              <a:rPr lang="de-DE" altLang="de-DE" smtClean="0"/>
              <a:t>Fünfte Ebene</a:t>
            </a:r>
          </a:p>
        </p:txBody>
      </p:sp>
      <p:sp>
        <p:nvSpPr>
          <p:cNvPr id="87047" name="Rectangle 7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 w="3175">
            <a:noFill/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9144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1371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18288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endParaRPr lang="de-DE" altLang="de-DE" sz="1800"/>
          </a:p>
        </p:txBody>
      </p:sp>
      <p:pic>
        <p:nvPicPr>
          <p:cNvPr id="1032" name="Picture 8" descr="tud_logo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49" name="Line 9"/>
          <p:cNvSpPr>
            <a:spLocks noChangeShapeType="1"/>
          </p:cNvSpPr>
          <p:nvPr/>
        </p:nvSpPr>
        <p:spPr bwMode="auto">
          <a:xfrm>
            <a:off x="250825" y="1449388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buFont typeface="Arial" pitchFamily="-65" charset="0"/>
              <a:buNone/>
              <a:defRPr/>
            </a:pPr>
            <a:endParaRPr lang="de-DE">
              <a:latin typeface="Arial" pitchFamily="-65" charset="0"/>
              <a:ea typeface="Lucida Sans Unicode" pitchFamily="-65" charset="-52"/>
              <a:cs typeface="Lucida Sans Unicode" pitchFamily="-65" charset="-52"/>
            </a:endParaRPr>
          </a:p>
        </p:txBody>
      </p:sp>
      <p:sp>
        <p:nvSpPr>
          <p:cNvPr id="87050" name="Rectangle 10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9144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1371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18288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endParaRPr lang="de-DE" altLang="de-DE" sz="1800"/>
          </a:p>
        </p:txBody>
      </p:sp>
      <p:sp>
        <p:nvSpPr>
          <p:cNvPr id="87051" name="Rectangle 11"/>
          <p:cNvSpPr>
            <a:spLocks noChangeArrowheads="1"/>
          </p:cNvSpPr>
          <p:nvPr/>
        </p:nvSpPr>
        <p:spPr bwMode="auto">
          <a:xfrm>
            <a:off x="6732588" y="6524625"/>
            <a:ext cx="1798637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9144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1371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18288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de-DE" sz="1000">
                <a:solidFill>
                  <a:srgbClr val="B5B5B5"/>
                </a:solidFill>
              </a:rPr>
              <a:t>ES – Real-Time Systems Lab</a:t>
            </a:r>
            <a:endParaRPr lang="de-DE" altLang="de-DE" sz="1000">
              <a:solidFill>
                <a:srgbClr val="B5B5B5"/>
              </a:solidFill>
            </a:endParaRPr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8604250" y="6348413"/>
          <a:ext cx="539750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8" r:id="rId17" imgW="1038370" imgH="980952" progId="">
                  <p:embed/>
                </p:oleObj>
              </mc:Choice>
              <mc:Fallback>
                <p:oleObj r:id="rId17" imgW="1038370" imgH="980952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04250" y="6348413"/>
                        <a:ext cx="539750" cy="509587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054" name="Rectangle 14"/>
          <p:cNvSpPr>
            <a:spLocks noChangeArrowheads="1"/>
          </p:cNvSpPr>
          <p:nvPr/>
        </p:nvSpPr>
        <p:spPr bwMode="auto">
          <a:xfrm>
            <a:off x="358775" y="6510338"/>
            <a:ext cx="8531225" cy="3032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37931725" indent="-37474525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9144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1371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18288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</a:pPr>
            <a:fld id="{C11C9EAD-1956-44CA-8DEA-92A8B93B464F}" type="slidenum">
              <a:rPr lang="de-DE" altLang="de-DE" sz="1600">
                <a:solidFill>
                  <a:srgbClr val="000000"/>
                </a:solidFill>
              </a:rPr>
              <a:pPr algn="l" eaLnBrk="1" hangingPunct="1">
                <a:lnSpc>
                  <a:spcPct val="100000"/>
                </a:lnSpc>
              </a:pPr>
              <a:t>‹Nr.›</a:t>
            </a:fld>
            <a:r>
              <a:rPr lang="en-GB" altLang="de-DE" sz="1000" dirty="0">
                <a:solidFill>
                  <a:srgbClr val="000000"/>
                </a:solidFill>
              </a:rPr>
              <a:t> | </a:t>
            </a:r>
            <a:fld id="{E0DF082B-F322-44B7-ABF7-144665B5017E}" type="datetime1">
              <a:rPr lang="de-DE" altLang="de-DE" sz="1000">
                <a:solidFill>
                  <a:srgbClr val="000000"/>
                </a:solidFill>
              </a:rPr>
              <a:pPr algn="l" eaLnBrk="1" hangingPunct="1">
                <a:lnSpc>
                  <a:spcPct val="100000"/>
                </a:lnSpc>
              </a:pPr>
              <a:t>16.10.2018</a:t>
            </a:fld>
            <a:r>
              <a:rPr lang="en-GB" altLang="de-DE" sz="1000" dirty="0">
                <a:solidFill>
                  <a:srgbClr val="000000"/>
                </a:solidFill>
              </a:rPr>
              <a:t>  |  </a:t>
            </a:r>
            <a:r>
              <a:rPr lang="de-DE" altLang="de-DE" sz="1000" dirty="0" smtClean="0">
                <a:solidFill>
                  <a:srgbClr val="000000"/>
                </a:solidFill>
              </a:rPr>
              <a:t>Projektseminar</a:t>
            </a:r>
            <a:r>
              <a:rPr lang="de-DE" altLang="de-DE" sz="1000" baseline="0" dirty="0" smtClean="0">
                <a:solidFill>
                  <a:srgbClr val="000000"/>
                </a:solidFill>
              </a:rPr>
              <a:t> ES WS 201</a:t>
            </a:r>
            <a:r>
              <a:rPr lang="hu-HU" altLang="de-DE" sz="1000" baseline="0" dirty="0" smtClean="0">
                <a:solidFill>
                  <a:srgbClr val="000000"/>
                </a:solidFill>
              </a:rPr>
              <a:t>4</a:t>
            </a:r>
            <a:r>
              <a:rPr lang="de-DE" altLang="de-DE" sz="1000" baseline="0" dirty="0" smtClean="0">
                <a:solidFill>
                  <a:srgbClr val="000000"/>
                </a:solidFill>
              </a:rPr>
              <a:t>/1</a:t>
            </a:r>
            <a:r>
              <a:rPr lang="hu-HU" altLang="de-DE" sz="1000" baseline="0" dirty="0" smtClean="0">
                <a:solidFill>
                  <a:srgbClr val="000000"/>
                </a:solidFill>
              </a:rPr>
              <a:t>5</a:t>
            </a:r>
            <a:r>
              <a:rPr lang="de-DE" altLang="de-DE" sz="1000" baseline="0" dirty="0" smtClean="0">
                <a:solidFill>
                  <a:srgbClr val="000000"/>
                </a:solidFill>
              </a:rPr>
              <a:t> Kickoff-Meeting</a:t>
            </a:r>
            <a:endParaRPr lang="en-GB" altLang="de-DE" sz="1000" dirty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98" r:id="rId2"/>
    <p:sldLayoutId id="2147483697" r:id="rId3"/>
    <p:sldLayoutId id="2147483696" r:id="rId4"/>
    <p:sldLayoutId id="2147483695" r:id="rId5"/>
    <p:sldLayoutId id="2147483694" r:id="rId6"/>
    <p:sldLayoutId id="2147483693" r:id="rId7"/>
    <p:sldLayoutId id="2147483692" r:id="rId8"/>
    <p:sldLayoutId id="2147483691" r:id="rId9"/>
    <p:sldLayoutId id="2147483690" r:id="rId10"/>
    <p:sldLayoutId id="2147483689" r:id="rId11"/>
    <p:sldLayoutId id="2147483699" r:id="rId12"/>
    <p:sldLayoutId id="2147483700" r:id="rId13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ＭＳ Ｐゴシック" pitchFamily="-65" charset="-128"/>
          <a:cs typeface="ＭＳ Ｐゴシック" pitchFamily="-65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-65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-65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-65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-65" charset="0"/>
        </a:defRPr>
      </a:lvl9pPr>
    </p:titleStyle>
    <p:bodyStyle>
      <a:lvl1pPr marL="179388" indent="-179388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defRPr sz="2000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349250" indent="-168275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  <a:ea typeface="ＭＳ Ｐゴシック" pitchFamily="-65" charset="-128"/>
        </a:defRPr>
      </a:lvl2pPr>
      <a:lvl3pPr marL="538163" indent="-187325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  <a:ea typeface="ＭＳ Ｐゴシック" pitchFamily="-65" charset="-128"/>
        </a:defRPr>
      </a:lvl3pPr>
      <a:lvl4pPr marL="717550" indent="-173038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  <a:ea typeface="ＭＳ Ｐゴシック" pitchFamily="-65" charset="-128"/>
        </a:defRPr>
      </a:lvl4pPr>
      <a:lvl5pPr marL="9080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  <a:ea typeface="ＭＳ Ｐゴシック" pitchFamily="-65" charset="-128"/>
        </a:defRPr>
      </a:lvl5pPr>
      <a:lvl6pPr marL="1365250" indent="-188913" algn="l" rtl="0" eaLnBrk="1" fontAlgn="base" hangingPunct="1">
        <a:spcBef>
          <a:spcPct val="20000"/>
        </a:spcBef>
        <a:spcAft>
          <a:spcPct val="0"/>
        </a:spcAft>
        <a:buFont typeface="Wingdings" pitchFamily="-65" charset="2"/>
        <a:buChar char="§"/>
        <a:defRPr sz="1600">
          <a:solidFill>
            <a:schemeClr val="tx1"/>
          </a:solidFill>
          <a:latin typeface="+mn-lt"/>
          <a:ea typeface="ＭＳ Ｐゴシック" pitchFamily="-65" charset="-128"/>
        </a:defRPr>
      </a:lvl6pPr>
      <a:lvl7pPr marL="1822450" indent="-188913" algn="l" rtl="0" eaLnBrk="1" fontAlgn="base" hangingPunct="1">
        <a:spcBef>
          <a:spcPct val="20000"/>
        </a:spcBef>
        <a:spcAft>
          <a:spcPct val="0"/>
        </a:spcAft>
        <a:buFont typeface="Wingdings" pitchFamily="-65" charset="2"/>
        <a:buChar char="§"/>
        <a:defRPr sz="1600">
          <a:solidFill>
            <a:schemeClr val="tx1"/>
          </a:solidFill>
          <a:latin typeface="+mn-lt"/>
          <a:ea typeface="ＭＳ Ｐゴシック" pitchFamily="-65" charset="-128"/>
        </a:defRPr>
      </a:lvl7pPr>
      <a:lvl8pPr marL="2279650" indent="-188913" algn="l" rtl="0" eaLnBrk="1" fontAlgn="base" hangingPunct="1">
        <a:spcBef>
          <a:spcPct val="20000"/>
        </a:spcBef>
        <a:spcAft>
          <a:spcPct val="0"/>
        </a:spcAft>
        <a:buFont typeface="Wingdings" pitchFamily="-65" charset="2"/>
        <a:buChar char="§"/>
        <a:defRPr sz="1600">
          <a:solidFill>
            <a:schemeClr val="tx1"/>
          </a:solidFill>
          <a:latin typeface="+mn-lt"/>
          <a:ea typeface="ＭＳ Ｐゴシック" pitchFamily="-65" charset="-128"/>
        </a:defRPr>
      </a:lvl8pPr>
      <a:lvl9pPr marL="2736850" indent="-188913" algn="l" rtl="0" eaLnBrk="1" fontAlgn="base" hangingPunct="1">
        <a:spcBef>
          <a:spcPct val="20000"/>
        </a:spcBef>
        <a:spcAft>
          <a:spcPct val="0"/>
        </a:spcAft>
        <a:buFont typeface="Wingdings" pitchFamily="-65" charset="2"/>
        <a:buChar char="§"/>
        <a:defRPr sz="1600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mailto:elenz@iat.tu-darmstadt.de" TargetMode="External"/><Relationship Id="rId2" Type="http://schemas.openxmlformats.org/officeDocument/2006/relationships/hyperlink" Target="mailto:aceronicolas@hotmail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stefan.tomaszek@es.tu-darmstadt.de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7" Type="http://schemas.openxmlformats.org/officeDocument/2006/relationships/image" Target="../media/image2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eg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de-DE" dirty="0" smtClean="0">
                <a:ea typeface="ＭＳ Ｐゴシック"/>
                <a:cs typeface="ＭＳ Ｐゴシック"/>
              </a:rPr>
              <a:t>Projektseminar</a:t>
            </a:r>
            <a:r>
              <a:rPr lang="hu-HU" dirty="0" smtClean="0">
                <a:ea typeface="ＭＳ Ｐゴシック"/>
                <a:cs typeface="ＭＳ Ｐゴシック"/>
              </a:rPr>
              <a:t> Echtzeitsysteme</a:t>
            </a:r>
            <a:br>
              <a:rPr lang="hu-HU" dirty="0" smtClean="0">
                <a:ea typeface="ＭＳ Ｐゴシック"/>
                <a:cs typeface="ＭＳ Ｐゴシック"/>
              </a:rPr>
            </a:br>
            <a:r>
              <a:rPr lang="de-DE" dirty="0" smtClean="0">
                <a:ea typeface="ＭＳ Ｐゴシック"/>
                <a:cs typeface="ＭＳ Ｐゴシック"/>
              </a:rPr>
              <a:t> (WS 2018/19)</a:t>
            </a:r>
            <a:endParaRPr lang="de-DE" altLang="de-DE" dirty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altLang="de-DE" dirty="0" smtClean="0"/>
              <a:t>Kickoff-Meeting</a:t>
            </a:r>
            <a:endParaRPr lang="hu-HU" altLang="de-DE" dirty="0" smtClean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2708920"/>
            <a:ext cx="5441040" cy="3024334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Bei</a:t>
            </a:r>
            <a:r>
              <a:rPr lang="en-US" dirty="0" smtClean="0"/>
              <a:t> </a:t>
            </a:r>
            <a:r>
              <a:rPr lang="en-US" dirty="0" err="1" smtClean="0"/>
              <a:t>Fragen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/>
              <a:t>Technische Fragen</a:t>
            </a:r>
            <a:r>
              <a:rPr lang="de-DE" dirty="0"/>
              <a:t>:</a:t>
            </a:r>
            <a:r>
              <a:rPr lang="hu-HU" dirty="0"/>
              <a:t> </a:t>
            </a:r>
            <a:endParaRPr lang="de-DE" dirty="0"/>
          </a:p>
          <a:p>
            <a:r>
              <a:rPr lang="hu-HU" dirty="0"/>
              <a:t>Nicolas</a:t>
            </a:r>
            <a:r>
              <a:rPr lang="de-DE" dirty="0"/>
              <a:t> </a:t>
            </a:r>
            <a:r>
              <a:rPr lang="hu-HU" dirty="0" smtClean="0">
                <a:solidFill>
                  <a:schemeClr val="accent1"/>
                </a:solidFill>
                <a:hlinkClick r:id="rId2"/>
              </a:rPr>
              <a:t>aceronicolas@hotmail.com</a:t>
            </a:r>
            <a:endParaRPr lang="de-DE" dirty="0" smtClean="0">
              <a:solidFill>
                <a:schemeClr val="accent1"/>
              </a:solidFill>
            </a:endParaRPr>
          </a:p>
          <a:p>
            <a:endParaRPr lang="de-DE" dirty="0">
              <a:solidFill>
                <a:schemeClr val="accent1"/>
              </a:solidFill>
            </a:endParaRPr>
          </a:p>
          <a:p>
            <a:r>
              <a:rPr lang="hu-HU" b="1" dirty="0"/>
              <a:t>Fragen </a:t>
            </a:r>
            <a:r>
              <a:rPr lang="hu-HU" b="1" dirty="0" smtClean="0"/>
              <a:t>zu</a:t>
            </a:r>
            <a:r>
              <a:rPr lang="de-DE" b="1" dirty="0" smtClean="0"/>
              <a:t>r </a:t>
            </a:r>
            <a:r>
              <a:rPr lang="de-DE" b="1" dirty="0"/>
              <a:t>Hardware</a:t>
            </a:r>
            <a:r>
              <a:rPr lang="hu-HU" b="1" dirty="0"/>
              <a:t> und Mi</a:t>
            </a:r>
            <a:r>
              <a:rPr lang="de-DE" b="1" dirty="0" err="1" smtClean="0"/>
              <a:t>kroc</a:t>
            </a:r>
            <a:r>
              <a:rPr lang="hu-HU" b="1" dirty="0" smtClean="0"/>
              <a:t>ontroller</a:t>
            </a:r>
            <a:r>
              <a:rPr lang="hu-HU" dirty="0"/>
              <a:t>:</a:t>
            </a:r>
            <a:endParaRPr lang="de-DE" dirty="0">
              <a:solidFill>
                <a:schemeClr val="accent1"/>
              </a:solidFill>
            </a:endParaRPr>
          </a:p>
          <a:p>
            <a:r>
              <a:rPr lang="de-DE" dirty="0"/>
              <a:t>E</a:t>
            </a:r>
            <a:r>
              <a:rPr lang="hu-HU" dirty="0"/>
              <a:t>ric (FG </a:t>
            </a:r>
            <a:r>
              <a:rPr lang="hu-HU" dirty="0" smtClean="0"/>
              <a:t>RTM) </a:t>
            </a:r>
            <a:r>
              <a:rPr lang="hu-HU" dirty="0" smtClean="0">
                <a:solidFill>
                  <a:schemeClr val="accent1"/>
                </a:solidFill>
                <a:hlinkClick r:id="rId3"/>
              </a:rPr>
              <a:t>elenz@</a:t>
            </a:r>
            <a:r>
              <a:rPr lang="de-DE" dirty="0" err="1" smtClean="0">
                <a:solidFill>
                  <a:schemeClr val="accent1"/>
                </a:solidFill>
                <a:hlinkClick r:id="rId3"/>
              </a:rPr>
              <a:t>iat</a:t>
            </a:r>
            <a:r>
              <a:rPr lang="hu-HU" dirty="0" smtClean="0">
                <a:solidFill>
                  <a:schemeClr val="accent1"/>
                </a:solidFill>
                <a:hlinkClick r:id="rId3"/>
              </a:rPr>
              <a:t>.tu-darmstadt.de</a:t>
            </a:r>
            <a:endParaRPr lang="de-DE" dirty="0" smtClean="0">
              <a:solidFill>
                <a:schemeClr val="accent1"/>
              </a:solidFill>
            </a:endParaRPr>
          </a:p>
          <a:p>
            <a:endParaRPr lang="de-DE" dirty="0">
              <a:solidFill>
                <a:schemeClr val="accent1"/>
              </a:solidFill>
            </a:endParaRPr>
          </a:p>
          <a:p>
            <a:r>
              <a:rPr lang="de-DE" b="1" dirty="0"/>
              <a:t>Sonstige Fragen</a:t>
            </a:r>
            <a:r>
              <a:rPr lang="de-DE" dirty="0"/>
              <a:t>:</a:t>
            </a:r>
          </a:p>
          <a:p>
            <a:r>
              <a:rPr lang="de-DE" dirty="0"/>
              <a:t>Stefan (FG ES) </a:t>
            </a:r>
            <a:r>
              <a:rPr lang="de-DE" dirty="0">
                <a:solidFill>
                  <a:schemeClr val="accent1"/>
                </a:solidFill>
                <a:hlinkClick r:id="rId4"/>
              </a:rPr>
              <a:t>stefan.tomaszek@es.tu-darmstadt.de</a:t>
            </a:r>
            <a:r>
              <a:rPr lang="de-DE" dirty="0">
                <a:solidFill>
                  <a:schemeClr val="accent1"/>
                </a:solidFill>
              </a:rPr>
              <a:t> </a:t>
            </a:r>
            <a:endParaRPr lang="de-DE" dirty="0" smtClean="0">
              <a:solidFill>
                <a:schemeClr val="accent1"/>
              </a:solidFill>
            </a:endParaRPr>
          </a:p>
          <a:p>
            <a:endParaRPr lang="de-DE" dirty="0" smtClean="0">
              <a:solidFill>
                <a:schemeClr val="accent1"/>
              </a:solidFill>
            </a:endParaRPr>
          </a:p>
          <a:p>
            <a:r>
              <a:rPr lang="de-DE" sz="2400" b="1" dirty="0" err="1" smtClean="0"/>
              <a:t>HiWis</a:t>
            </a:r>
            <a:r>
              <a:rPr lang="de-DE" sz="2400" b="1" dirty="0" smtClean="0"/>
              <a:t> und Abschlussarbeiten sind immer </a:t>
            </a:r>
            <a:r>
              <a:rPr lang="de-DE" sz="2400" b="1" smtClean="0"/>
              <a:t>willkommen!</a:t>
            </a:r>
            <a:endParaRPr lang="de-DE" sz="2400" b="1" dirty="0" smtClean="0"/>
          </a:p>
          <a:p>
            <a:endParaRPr lang="de-DE" dirty="0"/>
          </a:p>
          <a:p>
            <a:pPr marL="0" indent="0"/>
            <a:r>
              <a:rPr lang="de-DE" sz="1800" b="1" dirty="0" err="1" smtClean="0"/>
              <a:t>aDDA</a:t>
            </a:r>
            <a:r>
              <a:rPr lang="de-DE" sz="1800" b="1" dirty="0" smtClean="0"/>
              <a:t> Projekt</a:t>
            </a:r>
            <a:r>
              <a:rPr lang="de-DE" sz="1800" dirty="0" smtClean="0"/>
              <a:t> (</a:t>
            </a:r>
            <a:r>
              <a:rPr lang="en-US" sz="1800" dirty="0"/>
              <a:t>FG </a:t>
            </a:r>
            <a:r>
              <a:rPr lang="en-US" sz="1800" dirty="0" err="1" smtClean="0"/>
              <a:t>Fahrzeugtechnik</a:t>
            </a:r>
            <a:r>
              <a:rPr lang="en-US" sz="1800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 smtClean="0"/>
              <a:t>Ähnliche</a:t>
            </a:r>
            <a:r>
              <a:rPr lang="en-US" sz="1800" dirty="0" smtClean="0"/>
              <a:t> </a:t>
            </a:r>
            <a:r>
              <a:rPr lang="en-US" sz="1800" dirty="0" err="1" smtClean="0"/>
              <a:t>Aufgabenstellungen</a:t>
            </a:r>
            <a:r>
              <a:rPr lang="en-US" sz="1800" dirty="0" smtClean="0"/>
              <a:t> an </a:t>
            </a:r>
            <a:r>
              <a:rPr lang="en-US" sz="1800" dirty="0" err="1" smtClean="0"/>
              <a:t>einem</a:t>
            </a:r>
            <a:r>
              <a:rPr lang="en-US" sz="1800" dirty="0" smtClean="0"/>
              <a:t> </a:t>
            </a:r>
            <a:r>
              <a:rPr lang="en-US" sz="1800" dirty="0" err="1" smtClean="0"/>
              <a:t>echten</a:t>
            </a:r>
            <a:r>
              <a:rPr lang="en-US" sz="1800" dirty="0" smtClean="0"/>
              <a:t> </a:t>
            </a:r>
            <a:r>
              <a:rPr lang="en-US" sz="1800" dirty="0" err="1" smtClean="0"/>
              <a:t>Fahrzeug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468179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Motivation: 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dirty="0" smtClean="0"/>
              <a:t>Hochschulwettbewerb für autonome Modellfahrzeuge an der TU Braunschweig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hu-HU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dirty="0" smtClean="0"/>
              <a:t>2 Kategorien</a:t>
            </a:r>
          </a:p>
          <a:p>
            <a:pPr marL="512762" lvl="1" indent="-342900">
              <a:buFont typeface="Arial" panose="020B0604020202020204" pitchFamily="34" charset="0"/>
              <a:buChar char="•"/>
            </a:pPr>
            <a:r>
              <a:rPr lang="hu-HU" dirty="0" smtClean="0"/>
              <a:t>für Einsteiger: </a:t>
            </a:r>
            <a:r>
              <a:rPr lang="hu-HU" dirty="0" smtClean="0">
                <a:solidFill>
                  <a:schemeClr val="accent1">
                    <a:lumMod val="75000"/>
                  </a:schemeClr>
                </a:solidFill>
              </a:rPr>
              <a:t>Junior-Cup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hu-HU" dirty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dirty="0" smtClean="0"/>
              <a:t>HW-Anforderungen:</a:t>
            </a:r>
          </a:p>
          <a:p>
            <a:pPr marL="512762" lvl="1" indent="-342900">
              <a:buFont typeface="Arial" panose="020B0604020202020204" pitchFamily="34" charset="0"/>
              <a:buChar char="•"/>
            </a:pPr>
            <a:r>
              <a:rPr lang="hu-HU" dirty="0" smtClean="0"/>
              <a:t>RC-Modus, ...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hu-HU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dirty="0" smtClean="0"/>
              <a:t>Aufgaben:</a:t>
            </a:r>
          </a:p>
          <a:p>
            <a:pPr marL="512762" lvl="1" indent="-342900">
              <a:buFont typeface="Arial" panose="020B0604020202020204" pitchFamily="34" charset="0"/>
              <a:buChar char="•"/>
            </a:pPr>
            <a:r>
              <a:rPr lang="hu-HU" dirty="0" smtClean="0"/>
              <a:t>Paralleles Einparken</a:t>
            </a:r>
          </a:p>
          <a:p>
            <a:pPr marL="512762" lvl="1" indent="-342900">
              <a:buFont typeface="Arial" panose="020B0604020202020204" pitchFamily="34" charset="0"/>
              <a:buChar char="•"/>
            </a:pPr>
            <a:r>
              <a:rPr lang="hu-HU" dirty="0" smtClean="0"/>
              <a:t>Rundstrecke</a:t>
            </a:r>
            <a:r>
              <a:rPr lang="de-DE" dirty="0" smtClean="0"/>
              <a:t> </a:t>
            </a:r>
            <a:r>
              <a:rPr lang="hu-HU" dirty="0" smtClean="0"/>
              <a:t>(im Carolo-Cup: mit Hindernissen)</a:t>
            </a:r>
            <a:endParaRPr lang="hu-H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512762"/>
            <a:ext cx="3114675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9936" y="2564904"/>
            <a:ext cx="3457164" cy="280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feld 3"/>
          <p:cNvSpPr txBox="1"/>
          <p:nvPr/>
        </p:nvSpPr>
        <p:spPr>
          <a:xfrm>
            <a:off x="251520" y="6167579"/>
            <a:ext cx="7344816" cy="292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hu-HU" sz="1400" dirty="0" smtClean="0">
                <a:latin typeface="+mn-lt"/>
              </a:rPr>
              <a:t>Weitere Infos: </a:t>
            </a:r>
            <a:r>
              <a:rPr lang="de-DE" sz="1200" dirty="0" smtClean="0">
                <a:latin typeface="Lucida Sans Typewriter" panose="020B0509030504030204" pitchFamily="49" charset="0"/>
              </a:rPr>
              <a:t>https</a:t>
            </a:r>
            <a:r>
              <a:rPr lang="de-DE" sz="1200" dirty="0">
                <a:latin typeface="Lucida Sans Typewriter" panose="020B0509030504030204" pitchFamily="49" charset="0"/>
              </a:rPr>
              <a:t>://wiki.ifr.ing.tu-bs.de/carolocup/</a:t>
            </a:r>
          </a:p>
        </p:txBody>
      </p:sp>
    </p:spTree>
    <p:extLst>
      <p:ext uri="{BB962C8B-B14F-4D97-AF65-F5344CB8AC3E}">
        <p14:creationId xmlns:p14="http://schemas.microsoft.com/office/powerpoint/2010/main" val="1406328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Das Auto.</a:t>
            </a:r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772816"/>
            <a:ext cx="7254725" cy="403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241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Themen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b="1" dirty="0" smtClean="0"/>
              <a:t>Nach dem Codeabgabe findet ein „PS ES Renntag” statt</a:t>
            </a:r>
          </a:p>
          <a:p>
            <a:pPr marL="512762" lvl="1" indent="-342900">
              <a:buFont typeface="Arial" panose="020B0604020202020204" pitchFamily="34" charset="0"/>
              <a:buChar char="•"/>
            </a:pPr>
            <a:r>
              <a:rPr lang="hu-HU" dirty="0" smtClean="0"/>
              <a:t>Jede Gruppe wählt</a:t>
            </a:r>
            <a:r>
              <a:rPr lang="de-DE" dirty="0"/>
              <a:t> </a:t>
            </a:r>
            <a:r>
              <a:rPr lang="de-DE" dirty="0" smtClean="0"/>
              <a:t>zusätzlich zu 1. ein weiteres Thema</a:t>
            </a:r>
            <a:r>
              <a:rPr lang="hu-HU" dirty="0" smtClean="0"/>
              <a:t>, </a:t>
            </a:r>
            <a:r>
              <a:rPr lang="de-DE" dirty="0" smtClean="0"/>
              <a:t>das</a:t>
            </a:r>
            <a:r>
              <a:rPr lang="hu-HU" dirty="0" smtClean="0"/>
              <a:t> sie am Renntag im Rahmen eines freundlichen Wettbewerbs demonstrieren</a:t>
            </a:r>
          </a:p>
          <a:p>
            <a:pPr marL="512762" lvl="1" indent="-342900">
              <a:buFont typeface="Arial" panose="020B0604020202020204" pitchFamily="34" charset="0"/>
              <a:buChar char="•"/>
            </a:pPr>
            <a:endParaRPr lang="hu-HU" dirty="0"/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Rundstrecke ohne </a:t>
            </a:r>
            <a:r>
              <a:rPr lang="de-DE" dirty="0" smtClean="0"/>
              <a:t>Hindernisse</a:t>
            </a:r>
            <a:r>
              <a:rPr lang="hu-HU" dirty="0"/>
              <a:t> </a:t>
            </a:r>
            <a:r>
              <a:rPr lang="hu-HU" dirty="0" smtClean="0"/>
              <a:t>(Pflicht)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(Fahrbahnerkennung)</a:t>
            </a:r>
            <a:endParaRPr lang="hu-HU" dirty="0"/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Rundstrecke mit </a:t>
            </a:r>
            <a:r>
              <a:rPr lang="de-DE" dirty="0" smtClean="0"/>
              <a:t>Hindernissen</a:t>
            </a:r>
            <a:br>
              <a:rPr lang="de-DE" dirty="0" smtClean="0"/>
            </a:br>
            <a:r>
              <a:rPr lang="de-DE" dirty="0" smtClean="0"/>
              <a:t>(Fahrbahnerkennung)</a:t>
            </a:r>
            <a:endParaRPr lang="hu-HU" dirty="0" smtClean="0"/>
          </a:p>
          <a:p>
            <a:pPr marL="457200" indent="-457200">
              <a:buFont typeface="+mj-lt"/>
              <a:buAutoNum type="arabicPeriod"/>
            </a:pPr>
            <a:r>
              <a:rPr lang="hu-HU" dirty="0" smtClean="0"/>
              <a:t>Verkehrsschilderkennung</a:t>
            </a:r>
          </a:p>
          <a:p>
            <a:pPr marL="457200" indent="-457200">
              <a:buFont typeface="+mj-lt"/>
              <a:buAutoNum type="arabicPeriod"/>
            </a:pPr>
            <a:endParaRPr lang="hu-HU" dirty="0"/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Hinderniserkennung, Spurwechsel</a:t>
            </a:r>
            <a:endParaRPr lang="hu-HU" dirty="0" smtClean="0"/>
          </a:p>
          <a:p>
            <a:pPr marL="457200" indent="-457200">
              <a:buFont typeface="+mj-lt"/>
              <a:buAutoNum type="arabicPeriod"/>
            </a:pPr>
            <a:endParaRPr lang="hu-HU" dirty="0"/>
          </a:p>
          <a:p>
            <a:pPr marL="457200" indent="-457200">
              <a:buFont typeface="+mj-lt"/>
              <a:buAutoNum type="arabicPeriod"/>
            </a:pPr>
            <a:r>
              <a:rPr lang="de-DE" dirty="0" err="1" smtClean="0"/>
              <a:t>Platooning</a:t>
            </a:r>
            <a:r>
              <a:rPr lang="de-DE" dirty="0" smtClean="0"/>
              <a:t> Szenario </a:t>
            </a:r>
            <a:br>
              <a:rPr lang="de-DE" dirty="0" smtClean="0"/>
            </a:br>
            <a:r>
              <a:rPr lang="de-DE" dirty="0" smtClean="0"/>
              <a:t>(Ad-Hoc Kommunikation)</a:t>
            </a:r>
            <a:endParaRPr lang="hu-HU" dirty="0" smtClean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0558" y="2590581"/>
            <a:ext cx="1385267" cy="1847968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3664424"/>
            <a:ext cx="4320482" cy="1197310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5438" y="4637372"/>
            <a:ext cx="2750978" cy="1720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937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ea typeface="ＭＳ Ｐゴシック"/>
                <a:cs typeface="ＭＳ Ｐゴシック"/>
              </a:rPr>
              <a:t>Projektumfang</a:t>
            </a:r>
          </a:p>
        </p:txBody>
      </p:sp>
      <p:pic>
        <p:nvPicPr>
          <p:cNvPr id="7172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22700" y="2481064"/>
            <a:ext cx="749300" cy="1524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7175" name="Textfeld 7"/>
          <p:cNvSpPr txBox="1">
            <a:spLocks noChangeArrowheads="1"/>
          </p:cNvSpPr>
          <p:nvPr/>
        </p:nvSpPr>
        <p:spPr bwMode="auto">
          <a:xfrm>
            <a:off x="5508104" y="5518973"/>
            <a:ext cx="241175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de-DE" sz="1800" b="1" dirty="0"/>
              <a:t>Testszenario / </a:t>
            </a:r>
            <a:r>
              <a:rPr lang="de-DE" sz="1800" b="1" dirty="0" smtClean="0"/>
              <a:t>Demo</a:t>
            </a:r>
          </a:p>
          <a:p>
            <a:pPr algn="ctr"/>
            <a:r>
              <a:rPr lang="de-DE" sz="1800" b="1" dirty="0" smtClean="0">
                <a:solidFill>
                  <a:schemeClr val="bg1">
                    <a:lumMod val="50000"/>
                  </a:schemeClr>
                </a:solidFill>
              </a:rPr>
              <a:t>[Systemtest, Video]</a:t>
            </a:r>
            <a:endParaRPr lang="de-DE" sz="18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7176" name="Picture 8" descr="\\fg\es\public\Dokumente\04_Grafiken\Cliparts\iStockphoto\iStock_000009133360XSmall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95536" y="2060054"/>
            <a:ext cx="3259528" cy="2161034"/>
          </a:xfrm>
          <a:prstGeom prst="rect">
            <a:avLst/>
          </a:prstGeom>
          <a:noFill/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</p:pic>
      <p:pic>
        <p:nvPicPr>
          <p:cNvPr id="7177" name="Picture 9" descr="\\fg\es\public\Dokumente\04_Grafiken\Cliparts\iStockphoto\iStock_000014344040Medium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rot="21372910">
            <a:off x="4818698" y="2042616"/>
            <a:ext cx="3919239" cy="2610520"/>
          </a:xfrm>
          <a:prstGeom prst="rect">
            <a:avLst/>
          </a:prstGeom>
          <a:noFill/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</p:pic>
      <p:pic>
        <p:nvPicPr>
          <p:cNvPr id="7178" name="Picture 10" descr="\\fg\es\public\Dokumente\04_Grafiken\Cliparts\iStockphoto\iStock_000006916783XSmall.jpg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43608" y="3645024"/>
            <a:ext cx="2843997" cy="2201571"/>
          </a:xfrm>
          <a:prstGeom prst="rect">
            <a:avLst/>
          </a:prstGeom>
          <a:noFill/>
        </p:spPr>
      </p:pic>
      <p:sp>
        <p:nvSpPr>
          <p:cNvPr id="7174" name="Textfeld 6"/>
          <p:cNvSpPr txBox="1">
            <a:spLocks noChangeArrowheads="1"/>
          </p:cNvSpPr>
          <p:nvPr/>
        </p:nvSpPr>
        <p:spPr bwMode="auto">
          <a:xfrm>
            <a:off x="490264" y="5557702"/>
            <a:ext cx="3070071" cy="607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de-DE" sz="1800" b="1" dirty="0" smtClean="0"/>
              <a:t>Entwicklung </a:t>
            </a:r>
            <a:r>
              <a:rPr lang="de-DE" sz="1800" b="1" dirty="0"/>
              <a:t>/ </a:t>
            </a:r>
            <a:r>
              <a:rPr lang="de-DE" sz="1800" b="1" dirty="0" smtClean="0"/>
              <a:t>Erweiterung</a:t>
            </a:r>
          </a:p>
          <a:p>
            <a:pPr algn="ctr"/>
            <a:r>
              <a:rPr lang="de-DE" sz="1800" b="1" dirty="0" smtClean="0">
                <a:solidFill>
                  <a:schemeClr val="bg1">
                    <a:lumMod val="50000"/>
                  </a:schemeClr>
                </a:solidFill>
              </a:rPr>
              <a:t>[Ausarbeitung]</a:t>
            </a:r>
            <a:endParaRPr lang="de-DE" sz="18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2552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13" descr="\\fg\es\public\Dokumente\04_Grafiken\Cliparts\iStockphoto\iStock_000007760041XSmall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65424" y="4699096"/>
            <a:ext cx="2121191" cy="1296144"/>
          </a:xfrm>
          <a:prstGeom prst="rect">
            <a:avLst/>
          </a:prstGeom>
          <a:noFill/>
        </p:spPr>
      </p:pic>
      <p:sp>
        <p:nvSpPr>
          <p:cNvPr id="819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>
                <a:ea typeface="ＭＳ Ｐゴシック"/>
                <a:cs typeface="ＭＳ Ｐゴシック"/>
              </a:rPr>
              <a:t>Rollen / Verantwortlichkeiten im Team</a:t>
            </a:r>
          </a:p>
        </p:txBody>
      </p:sp>
      <p:sp>
        <p:nvSpPr>
          <p:cNvPr id="8201" name="Textfeld 8"/>
          <p:cNvSpPr txBox="1">
            <a:spLocks noChangeArrowheads="1"/>
          </p:cNvSpPr>
          <p:nvPr/>
        </p:nvSpPr>
        <p:spPr bwMode="auto">
          <a:xfrm>
            <a:off x="1406013" y="3770722"/>
            <a:ext cx="159530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de-DE" sz="1800" b="1" dirty="0" smtClean="0"/>
              <a:t>Release-</a:t>
            </a:r>
          </a:p>
          <a:p>
            <a:pPr algn="ctr"/>
            <a:r>
              <a:rPr lang="de-DE" sz="1800" b="1" dirty="0"/>
              <a:t>M</a:t>
            </a:r>
            <a:r>
              <a:rPr lang="de-DE" sz="1800" b="1" dirty="0" smtClean="0"/>
              <a:t>anagement</a:t>
            </a:r>
            <a:endParaRPr lang="de-DE" sz="1800" b="1" dirty="0"/>
          </a:p>
        </p:txBody>
      </p:sp>
      <p:sp>
        <p:nvSpPr>
          <p:cNvPr id="8203" name="Textfeld 10"/>
          <p:cNvSpPr txBox="1">
            <a:spLocks noChangeArrowheads="1"/>
          </p:cNvSpPr>
          <p:nvPr/>
        </p:nvSpPr>
        <p:spPr bwMode="auto">
          <a:xfrm>
            <a:off x="6446328" y="4192067"/>
            <a:ext cx="15440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800" b="1" dirty="0" smtClean="0"/>
              <a:t>Entwicklung</a:t>
            </a:r>
            <a:endParaRPr lang="de-DE" sz="1800" b="1" dirty="0"/>
          </a:p>
        </p:txBody>
      </p:sp>
      <p:sp>
        <p:nvSpPr>
          <p:cNvPr id="8204" name="Textfeld 11"/>
          <p:cNvSpPr txBox="1">
            <a:spLocks noChangeArrowheads="1"/>
          </p:cNvSpPr>
          <p:nvPr/>
        </p:nvSpPr>
        <p:spPr bwMode="auto">
          <a:xfrm>
            <a:off x="4167486" y="2649412"/>
            <a:ext cx="9112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800" b="1" dirty="0"/>
              <a:t>Testen</a:t>
            </a:r>
          </a:p>
        </p:txBody>
      </p:sp>
      <p:grpSp>
        <p:nvGrpSpPr>
          <p:cNvPr id="19" name="Gruppieren 18"/>
          <p:cNvGrpSpPr/>
          <p:nvPr/>
        </p:nvGrpSpPr>
        <p:grpSpPr>
          <a:xfrm>
            <a:off x="3903019" y="1569292"/>
            <a:ext cx="1162274" cy="1080120"/>
            <a:chOff x="5724128" y="1412776"/>
            <a:chExt cx="2169580" cy="2016224"/>
          </a:xfrm>
        </p:grpSpPr>
        <p:pic>
          <p:nvPicPr>
            <p:cNvPr id="16" name="Picture 14" descr="\\fg\es\public\Dokumente\04_Grafiken\Cliparts\iStockphoto\iStock_000004107449XSmall.jpg"/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5724128" y="2060849"/>
              <a:ext cx="994855" cy="936104"/>
            </a:xfrm>
            <a:prstGeom prst="rect">
              <a:avLst/>
            </a:prstGeom>
            <a:noFill/>
          </p:spPr>
        </p:pic>
        <p:pic>
          <p:nvPicPr>
            <p:cNvPr id="17" name="Picture 14" descr="\\fg\es\public\Dokumente\04_Grafiken\Cliparts\iStockphoto\iStock_000004107449XSmall.jpg"/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6300192" y="1412776"/>
              <a:ext cx="994855" cy="936104"/>
            </a:xfrm>
            <a:prstGeom prst="rect">
              <a:avLst/>
            </a:prstGeom>
            <a:noFill/>
          </p:spPr>
        </p:pic>
        <p:pic>
          <p:nvPicPr>
            <p:cNvPr id="18" name="Picture 14" descr="\\fg\es\public\Dokumente\04_Grafiken\Cliparts\iStockphoto\iStock_000004107449XSmall.jpg"/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6516216" y="2132856"/>
              <a:ext cx="1377492" cy="1296144"/>
            </a:xfrm>
            <a:prstGeom prst="rect">
              <a:avLst/>
            </a:prstGeom>
            <a:noFill/>
          </p:spPr>
        </p:pic>
      </p:grpSp>
      <p:pic>
        <p:nvPicPr>
          <p:cNvPr id="8207" name="Picture 15" descr="\\fg\es\public\Dokumente\04_Grafiken\Cliparts\iStockphoto\iStock_000003814755XSmall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590344" y="2649412"/>
            <a:ext cx="994233" cy="1489215"/>
          </a:xfrm>
          <a:prstGeom prst="rect">
            <a:avLst/>
          </a:prstGeom>
          <a:noFill/>
        </p:spPr>
      </p:pic>
      <p:pic>
        <p:nvPicPr>
          <p:cNvPr id="8208" name="Picture 16" descr="\\fg\es\public\Dokumente\04_Grafiken\Cliparts\iStockphoto\iStock_000005031630XSmall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189989" y="2492896"/>
            <a:ext cx="1947066" cy="1290885"/>
          </a:xfrm>
          <a:prstGeom prst="rect">
            <a:avLst/>
          </a:prstGeom>
          <a:noFill/>
        </p:spPr>
      </p:pic>
      <p:sp>
        <p:nvSpPr>
          <p:cNvPr id="22" name="Textfeld 9"/>
          <p:cNvSpPr txBox="1">
            <a:spLocks noChangeArrowheads="1"/>
          </p:cNvSpPr>
          <p:nvPr/>
        </p:nvSpPr>
        <p:spPr bwMode="auto">
          <a:xfrm>
            <a:off x="5392949" y="6045507"/>
            <a:ext cx="149271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800" b="1" dirty="0" smtClean="0"/>
              <a:t>Zeitplanung</a:t>
            </a:r>
            <a:endParaRPr lang="de-DE" sz="1800" b="1" dirty="0"/>
          </a:p>
        </p:txBody>
      </p:sp>
      <p:pic>
        <p:nvPicPr>
          <p:cNvPr id="4098" name="Picture 2" descr="http://collisionautoglass.com/wp-content/uploads/finance-handshake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2550" y="4699096"/>
            <a:ext cx="1329074" cy="1329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feld 9"/>
          <p:cNvSpPr txBox="1">
            <a:spLocks noChangeArrowheads="1"/>
          </p:cNvSpPr>
          <p:nvPr/>
        </p:nvSpPr>
        <p:spPr bwMode="auto">
          <a:xfrm>
            <a:off x="2757287" y="6045507"/>
            <a:ext cx="1544012" cy="349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hu-HU" sz="1800" b="1" dirty="0" smtClean="0"/>
              <a:t>Kooperation</a:t>
            </a:r>
            <a:endParaRPr lang="de-DE" sz="1800" b="1" dirty="0"/>
          </a:p>
        </p:txBody>
      </p:sp>
    </p:spTree>
    <p:extLst>
      <p:ext uri="{BB962C8B-B14F-4D97-AF65-F5344CB8AC3E}">
        <p14:creationId xmlns:p14="http://schemas.microsoft.com/office/powerpoint/2010/main" val="1623023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Organisation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 smtClean="0"/>
              <a:t>Alle Informationen sind in </a:t>
            </a:r>
            <a:r>
              <a:rPr lang="de-DE" b="1" dirty="0" err="1" smtClean="0"/>
              <a:t>Moodle</a:t>
            </a:r>
            <a:r>
              <a:rPr lang="de-DE" b="1" dirty="0" smtClean="0"/>
              <a:t> zu finden.</a:t>
            </a:r>
          </a:p>
          <a:p>
            <a:endParaRPr lang="de-DE" sz="1100" b="1" dirty="0" smtClean="0"/>
          </a:p>
          <a:p>
            <a:r>
              <a:rPr lang="hu-HU" b="1" dirty="0" smtClean="0"/>
              <a:t>Termine</a:t>
            </a:r>
            <a:r>
              <a:rPr lang="hu-HU" dirty="0" smtClean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b="1" dirty="0" smtClean="0"/>
              <a:t>24.10.2018 9:50 – 11:30</a:t>
            </a:r>
            <a:r>
              <a:rPr lang="de-DE" dirty="0" smtClean="0"/>
              <a:t>: Einführung in </a:t>
            </a:r>
            <a:r>
              <a:rPr lang="de-DE" dirty="0" smtClean="0"/>
              <a:t>ROS (freiwillig)</a:t>
            </a:r>
            <a:endParaRPr lang="hu-HU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b="1" dirty="0" smtClean="0"/>
              <a:t>11.12.2018</a:t>
            </a:r>
            <a:r>
              <a:rPr lang="hu-HU" dirty="0" smtClean="0"/>
              <a:t>: Zwischenvortrag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b="1" dirty="0" smtClean="0"/>
              <a:t>11.03.2019</a:t>
            </a:r>
            <a:r>
              <a:rPr lang="hu-HU" dirty="0" smtClean="0"/>
              <a:t>: Wettbewerb, Endvortrag, Abgabe der Implementierung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b="1" dirty="0" smtClean="0"/>
              <a:t>24.03.2019</a:t>
            </a:r>
            <a:r>
              <a:rPr lang="hu-HU" dirty="0" smtClean="0"/>
              <a:t>: Abgabe der Ausarbeitung</a:t>
            </a:r>
            <a:endParaRPr lang="de-DE" dirty="0" smtClean="0"/>
          </a:p>
          <a:p>
            <a:endParaRPr lang="de-DE" dirty="0" smtClean="0"/>
          </a:p>
          <a:p>
            <a:r>
              <a:rPr lang="hu-HU" b="1" dirty="0" smtClean="0"/>
              <a:t>Mitbetreut von Eric Lenz, FG RTM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dirty="0" smtClean="0"/>
              <a:t>Workshops für regelungstechnische Aspekte des Seminars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dirty="0" smtClean="0"/>
              <a:t>Betreuung bei individuellen Fragen bzgl. Regelungstechnik</a:t>
            </a:r>
            <a:endParaRPr lang="de-DE" dirty="0" smtClean="0"/>
          </a:p>
          <a:p>
            <a:endParaRPr lang="de-DE" b="1" dirty="0"/>
          </a:p>
          <a:p>
            <a:r>
              <a:rPr lang="de-DE" b="1" dirty="0" smtClean="0"/>
              <a:t>Betreuung bei technischen Fragen durch Nicolas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Für alle Fragen rund um das Auto, ROS, Bildverarbeitung,…</a:t>
            </a:r>
            <a:endParaRPr lang="hu-HU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1415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Bewertung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4013" indent="-342900">
              <a:buFont typeface="Arial" panose="020B0604020202020204" pitchFamily="34" charset="0"/>
              <a:buChar char="•"/>
            </a:pPr>
            <a:r>
              <a:rPr lang="hu-HU" b="1" dirty="0" smtClean="0"/>
              <a:t>Funktionalität</a:t>
            </a:r>
            <a:r>
              <a:rPr lang="hu-HU" dirty="0" smtClean="0"/>
              <a:t>: 20%</a:t>
            </a:r>
          </a:p>
          <a:p>
            <a:pPr marL="354013" indent="-342900">
              <a:buFont typeface="Arial" panose="020B0604020202020204" pitchFamily="34" charset="0"/>
              <a:buChar char="•"/>
            </a:pPr>
            <a:endParaRPr lang="hu-HU" dirty="0" smtClean="0"/>
          </a:p>
          <a:p>
            <a:pPr marL="354013" indent="-342900">
              <a:buFont typeface="Arial" panose="020B0604020202020204" pitchFamily="34" charset="0"/>
              <a:buChar char="•"/>
            </a:pPr>
            <a:r>
              <a:rPr lang="hu-HU" b="1" dirty="0" smtClean="0"/>
              <a:t>Implementierung</a:t>
            </a:r>
            <a:r>
              <a:rPr lang="hu-HU" dirty="0" smtClean="0"/>
              <a:t>: 20%</a:t>
            </a:r>
          </a:p>
          <a:p>
            <a:pPr marL="447675" lvl="1" indent="-285750"/>
            <a:r>
              <a:rPr lang="hu-HU" dirty="0" smtClean="0"/>
              <a:t>heißt nicht nur: lauffähiger Code, sondern auch: Sauberkeit, Comments, ...</a:t>
            </a:r>
          </a:p>
          <a:p>
            <a:pPr marL="447675" lvl="1" indent="-285750"/>
            <a:endParaRPr lang="hu-HU" dirty="0" smtClean="0"/>
          </a:p>
          <a:p>
            <a:pPr marL="354013" indent="-342900">
              <a:buFont typeface="Arial" panose="020B0604020202020204" pitchFamily="34" charset="0"/>
              <a:buChar char="•"/>
            </a:pPr>
            <a:r>
              <a:rPr lang="hu-HU" b="1" dirty="0" smtClean="0"/>
              <a:t>Planung</a:t>
            </a:r>
            <a:r>
              <a:rPr lang="hu-HU" dirty="0" smtClean="0"/>
              <a:t>: 20%</a:t>
            </a:r>
          </a:p>
          <a:p>
            <a:pPr marL="447675" lvl="1" indent="-285750"/>
            <a:r>
              <a:rPr lang="hu-HU" dirty="0" smtClean="0"/>
              <a:t>Zeit und Arbeitspakete</a:t>
            </a:r>
            <a:endParaRPr lang="de-DE" dirty="0" smtClean="0"/>
          </a:p>
          <a:p>
            <a:pPr marL="447675" lvl="1" indent="-285750"/>
            <a:r>
              <a:rPr lang="hu-HU" dirty="0" smtClean="0"/>
              <a:t>Selbstständigkeit, Verantwortlichkeiten, Kooperation (falls nötig)</a:t>
            </a:r>
          </a:p>
          <a:p>
            <a:pPr marL="447675" lvl="1" indent="-285750"/>
            <a:endParaRPr lang="hu-HU" dirty="0" smtClean="0"/>
          </a:p>
          <a:p>
            <a:pPr marL="354013" indent="-342900">
              <a:buFont typeface="Arial" panose="020B0604020202020204" pitchFamily="34" charset="0"/>
              <a:buChar char="•"/>
            </a:pPr>
            <a:r>
              <a:rPr lang="hu-HU" b="1" dirty="0" smtClean="0"/>
              <a:t>Ausarbeitung</a:t>
            </a:r>
            <a:r>
              <a:rPr lang="hu-HU" dirty="0" smtClean="0"/>
              <a:t>: 20%</a:t>
            </a:r>
          </a:p>
          <a:p>
            <a:pPr marL="447675" lvl="1" indent="-285750"/>
            <a:endParaRPr lang="hu-HU" dirty="0" smtClean="0"/>
          </a:p>
          <a:p>
            <a:pPr marL="354013" indent="-342900">
              <a:buFont typeface="Arial" panose="020B0604020202020204" pitchFamily="34" charset="0"/>
              <a:buChar char="•"/>
            </a:pPr>
            <a:r>
              <a:rPr lang="hu-HU" b="1" dirty="0" smtClean="0"/>
              <a:t>Vortrag</a:t>
            </a:r>
            <a:r>
              <a:rPr lang="hu-HU" dirty="0" smtClean="0"/>
              <a:t>: 20%</a:t>
            </a:r>
            <a:endParaRPr lang="de-DE" dirty="0"/>
          </a:p>
          <a:p>
            <a:pPr marL="11113" indent="0"/>
            <a:endParaRPr lang="de-DE" sz="1800" i="1" smtClean="0"/>
          </a:p>
          <a:p>
            <a:pPr marL="11113" indent="0"/>
            <a:r>
              <a:rPr lang="de-DE" sz="1800" i="1" smtClean="0"/>
              <a:t>Die </a:t>
            </a:r>
            <a:r>
              <a:rPr lang="de-DE" sz="1800" i="1" dirty="0" smtClean="0"/>
              <a:t>praktischen Ergebnisse des „Renntags“ gehen nicht in die Bewertung ein.</a:t>
            </a:r>
            <a:endParaRPr lang="hu-HU" sz="1800" i="1" dirty="0" smtClean="0"/>
          </a:p>
          <a:p>
            <a:pPr lvl="1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42700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Weitere Schritte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de-DE" dirty="0"/>
              <a:t>Gruppen </a:t>
            </a:r>
            <a:r>
              <a:rPr lang="de-DE" dirty="0" smtClean="0"/>
              <a:t>werden festgelegt </a:t>
            </a:r>
            <a:r>
              <a:rPr lang="hu-HU" dirty="0" smtClean="0"/>
              <a:t>(</a:t>
            </a:r>
            <a:r>
              <a:rPr lang="hu-HU" dirty="0"/>
              <a:t>bis </a:t>
            </a:r>
            <a:r>
              <a:rPr lang="de-DE" dirty="0" smtClean="0"/>
              <a:t>18</a:t>
            </a:r>
            <a:r>
              <a:rPr lang="hu-HU" dirty="0" smtClean="0"/>
              <a:t>.10</a:t>
            </a:r>
            <a:r>
              <a:rPr lang="hu-HU" dirty="0"/>
              <a:t>., </a:t>
            </a:r>
            <a:r>
              <a:rPr lang="de-DE" dirty="0" smtClean="0"/>
              <a:t>Donnerstag</a:t>
            </a:r>
            <a:r>
              <a:rPr lang="hu-HU" dirty="0" smtClean="0"/>
              <a:t>)</a:t>
            </a:r>
            <a:endParaRPr lang="de-DE" dirty="0" smtClean="0"/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Termin mit Nicolas vereinbaren (22.-26.10.)</a:t>
            </a:r>
          </a:p>
          <a:p>
            <a:pPr marL="627062" lvl="1" indent="-457200">
              <a:buFont typeface="Arial" panose="020B0604020202020204" pitchFamily="34" charset="0"/>
              <a:buChar char="•"/>
            </a:pPr>
            <a:r>
              <a:rPr lang="de-DE" dirty="0" smtClean="0"/>
              <a:t>Fahrzeugübergabe</a:t>
            </a:r>
          </a:p>
          <a:p>
            <a:pPr marL="627062" lvl="1" indent="-457200">
              <a:buFont typeface="Arial" panose="020B0604020202020204" pitchFamily="34" charset="0"/>
              <a:buChar char="•"/>
            </a:pPr>
            <a:r>
              <a:rPr lang="de-DE" dirty="0" smtClean="0"/>
              <a:t>Bis dahin einen Gruppennamen festlegen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Regelmäßige Teamtreffen (alle 2 Wochen</a:t>
            </a:r>
            <a:r>
              <a:rPr lang="de-DE" dirty="0" smtClean="0"/>
              <a:t>) festlegen</a:t>
            </a: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Transponder für Seminarraum abholen</a:t>
            </a:r>
            <a:endParaRPr lang="de-DE" dirty="0" smtClean="0">
              <a:sym typeface="Wingdings" panose="05000000000000000000" pitchFamily="2" charset="2"/>
            </a:endParaRPr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Verbindlichkeiten im Team festlegen und definieren</a:t>
            </a:r>
          </a:p>
          <a:p>
            <a:pPr marL="457200" indent="-457200">
              <a:buFont typeface="+mj-lt"/>
              <a:buAutoNum type="arabicPeriod"/>
            </a:pPr>
            <a:endParaRPr lang="de-DE" dirty="0"/>
          </a:p>
          <a:p>
            <a:pPr marL="0" indent="0"/>
            <a:endParaRPr lang="de-DE" dirty="0" smtClean="0"/>
          </a:p>
          <a:p>
            <a:pPr marL="457200" indent="-457200">
              <a:buFont typeface="+mj-lt"/>
              <a:buAutoNum type="arabicPeriod"/>
            </a:pPr>
            <a:endParaRPr lang="de-DE" dirty="0"/>
          </a:p>
          <a:p>
            <a:endParaRPr lang="de-DE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pic>
        <p:nvPicPr>
          <p:cNvPr id="4" name="Picture 2" descr="http://blog.caranddriver.com/wp-content/uploads/2010/10/2010-Martinsville-NASCAR-race-star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4456748"/>
            <a:ext cx="2736304" cy="1996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5676384"/>
      </p:ext>
    </p:extLst>
  </p:cSld>
  <p:clrMapOvr>
    <a:masterClrMapping/>
  </p:clrMapOvr>
</p:sld>
</file>

<file path=ppt/theme/theme1.xml><?xml version="1.0" encoding="utf-8"?>
<a:theme xmlns:a="http://schemas.openxmlformats.org/drawingml/2006/main" name="Kick-Off">
  <a:themeElements>
    <a:clrScheme name="ES b Farbschema TUD-CD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5AA9"/>
      </a:accent1>
      <a:accent2>
        <a:srgbClr val="0083CC"/>
      </a:accent2>
      <a:accent3>
        <a:srgbClr val="009D81"/>
      </a:accent3>
      <a:accent4>
        <a:srgbClr val="FDCA00"/>
      </a:accent4>
      <a:accent5>
        <a:srgbClr val="EC6500"/>
      </a:accent5>
      <a:accent6>
        <a:srgbClr val="E6001A"/>
      </a:accent6>
      <a:hlink>
        <a:srgbClr val="005AA9"/>
      </a:hlink>
      <a:folHlink>
        <a:srgbClr val="B5B5B5"/>
      </a:folHlink>
    </a:clrScheme>
    <a:fontScheme name="PPT-for-all___2008-02-06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pitchFamily="-65" charset="0"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Lucida Sans Unicode" pitchFamily="-65" charset="-52"/>
            <a:cs typeface="Lucida Sans Unicode" pitchFamily="-65" charset="-5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pitchFamily="-65" charset="0"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Lucida Sans Unicode" pitchFamily="-65" charset="-52"/>
            <a:cs typeface="Lucida Sans Unicode" pitchFamily="-65" charset="-52"/>
          </a:defRPr>
        </a:defPPr>
      </a:lstStyle>
    </a:lnDef>
  </a:objectDefaults>
  <a:extraClrSchemeLst>
    <a:extraClrScheme>
      <a:clrScheme name="PPT-for-all___2008-02-06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DCA00"/>
        </a:accent1>
        <a:accent2>
          <a:srgbClr val="005AA9"/>
        </a:accent2>
        <a:accent3>
          <a:srgbClr val="FFFFFF"/>
        </a:accent3>
        <a:accent4>
          <a:srgbClr val="000000"/>
        </a:accent4>
        <a:accent5>
          <a:srgbClr val="FEE1AA"/>
        </a:accent5>
        <a:accent6>
          <a:srgbClr val="005199"/>
        </a:accent6>
        <a:hlink>
          <a:srgbClr val="005AA9"/>
        </a:hlink>
        <a:folHlink>
          <a:srgbClr val="B5B5B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Kick-Off</Template>
  <TotalTime>0</TotalTime>
  <Words>404</Words>
  <Application>Microsoft Office PowerPoint</Application>
  <PresentationFormat>Bildschirmpräsentation (4:3)</PresentationFormat>
  <Paragraphs>105</Paragraphs>
  <Slides>10</Slides>
  <Notes>2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0</vt:i4>
      </vt:variant>
      <vt:variant>
        <vt:lpstr>Folientitel</vt:lpstr>
      </vt:variant>
      <vt:variant>
        <vt:i4>10</vt:i4>
      </vt:variant>
    </vt:vector>
  </HeadingPairs>
  <TitlesOfParts>
    <vt:vector size="18" baseType="lpstr">
      <vt:lpstr>ＭＳ Ｐゴシック</vt:lpstr>
      <vt:lpstr>Arial</vt:lpstr>
      <vt:lpstr>Lucida Sans Typewriter</vt:lpstr>
      <vt:lpstr>Lucida Sans Unicode</vt:lpstr>
      <vt:lpstr>Stafford</vt:lpstr>
      <vt:lpstr>Times New Roman</vt:lpstr>
      <vt:lpstr>Wingdings</vt:lpstr>
      <vt:lpstr>Kick-Off</vt:lpstr>
      <vt:lpstr>Projektseminar Echtzeitsysteme  (WS 2018/19)</vt:lpstr>
      <vt:lpstr>Motivation: </vt:lpstr>
      <vt:lpstr>Das Auto.</vt:lpstr>
      <vt:lpstr>Themen</vt:lpstr>
      <vt:lpstr>Projektumfang</vt:lpstr>
      <vt:lpstr>Rollen / Verantwortlichkeiten im Team</vt:lpstr>
      <vt:lpstr>Organisation</vt:lpstr>
      <vt:lpstr>Bewertung</vt:lpstr>
      <vt:lpstr>Weitere Schritte</vt:lpstr>
      <vt:lpstr>Bei Fragen…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ES-Projektseminar (WS 2013/14)</dc:title>
  <dc:creator>Erhan Leblebici</dc:creator>
  <cp:lastModifiedBy>Stefan Tomaszek</cp:lastModifiedBy>
  <cp:revision>84</cp:revision>
  <dcterms:created xsi:type="dcterms:W3CDTF">2013-10-22T08:51:16Z</dcterms:created>
  <dcterms:modified xsi:type="dcterms:W3CDTF">2018-10-16T11:44:14Z</dcterms:modified>
</cp:coreProperties>
</file>