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6" r:id="rId3"/>
    <p:sldId id="267" r:id="rId4"/>
    <p:sldId id="265" r:id="rId5"/>
    <p:sldId id="259" r:id="rId6"/>
    <p:sldId id="270" r:id="rId7"/>
    <p:sldId id="271" r:id="rId8"/>
    <p:sldId id="269" r:id="rId9"/>
    <p:sldId id="268" r:id="rId10"/>
    <p:sldId id="261" r:id="rId11"/>
    <p:sldId id="262" r:id="rId12"/>
  </p:sldIdLst>
  <p:sldSz cx="9144000" cy="6858000" type="screen4x3"/>
  <p:notesSz cx="6797675" cy="9926638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74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6600"/>
    <a:srgbClr val="FFFFCC"/>
    <a:srgbClr val="FFFF99"/>
    <a:srgbClr val="CCECFF"/>
    <a:srgbClr val="FFCCCC"/>
    <a:srgbClr val="FFDF9F"/>
    <a:srgbClr val="F7AFAF"/>
    <a:srgbClr val="F17575"/>
    <a:srgbClr val="FFC000"/>
    <a:srgbClr val="F5A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D63440-FEA4-40A6-8E96-DD209B82904F}" v="18" dt="2018-12-10T15:58:58.8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1139" autoAdjust="0"/>
  </p:normalViewPr>
  <p:slideViewPr>
    <p:cSldViewPr>
      <p:cViewPr varScale="1">
        <p:scale>
          <a:sx n="62" d="100"/>
          <a:sy n="62" d="100"/>
        </p:scale>
        <p:origin x="-1708" y="-80"/>
      </p:cViewPr>
      <p:guideLst>
        <p:guide orient="horz" pos="4319"/>
        <p:guide/>
      </p:guideLst>
    </p:cSldViewPr>
  </p:slideViewPr>
  <p:outlineViewPr>
    <p:cViewPr varScale="1">
      <p:scale>
        <a:sx n="170" d="200"/>
        <a:sy n="170" d="2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020" y="-102"/>
      </p:cViewPr>
      <p:guideLst>
        <p:guide orient="horz" pos="2874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9198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9198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fld id="{1EC7983B-75C3-4741-8AD0-E1E0878B8A5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6506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AutoShape 1"/>
          <p:cNvSpPr>
            <a:spLocks noChangeArrowheads="1"/>
          </p:cNvSpPr>
          <p:nvPr/>
        </p:nvSpPr>
        <p:spPr bwMode="auto">
          <a:xfrm>
            <a:off x="1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lIns="90864" tIns="45432" rIns="90864" bIns="45432" anchor="ctr"/>
          <a:lstStyle/>
          <a:p>
            <a:endParaRPr lang="de-DE"/>
          </a:p>
        </p:txBody>
      </p:sp>
      <p:pic>
        <p:nvPicPr>
          <p:cNvPr id="20971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2042" y="391304"/>
            <a:ext cx="926812" cy="4578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4867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7253" y="9427617"/>
            <a:ext cx="1603433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41"/>
              </a:lnSpc>
              <a:buFont typeface="Stafford" pitchFamily="2" charset="0"/>
              <a:buNone/>
              <a:tabLst>
                <a:tab pos="719339" algn="l"/>
                <a:tab pos="1438679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November 19, 2007</a:t>
            </a:r>
          </a:p>
        </p:txBody>
      </p:sp>
      <p:sp>
        <p:nvSpPr>
          <p:cNvPr id="104867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1003300"/>
            <a:ext cx="4440238" cy="33321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88828" y="4651232"/>
            <a:ext cx="6418453" cy="46464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dirty="0"/>
          </a:p>
        </p:txBody>
      </p:sp>
      <p:sp>
        <p:nvSpPr>
          <p:cNvPr id="104867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792259" y="9427617"/>
            <a:ext cx="4067590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41"/>
              </a:lnSpc>
              <a:buFont typeface="Stafford" pitchFamily="2" charset="0"/>
              <a:buNone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|  </a:t>
            </a:r>
          </a:p>
        </p:txBody>
      </p:sp>
      <p:sp>
        <p:nvSpPr>
          <p:cNvPr id="104867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861423" y="9427617"/>
            <a:ext cx="933106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41"/>
              </a:lnSpc>
              <a:buFont typeface="Stafford" pitchFamily="2" charset="0"/>
              <a:buNone/>
              <a:tabLst>
                <a:tab pos="719339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|  </a:t>
            </a:r>
            <a:fld id="{92C156F3-6C7D-4C62-B24F-CEC351458306}" type="slidenum">
              <a:rPr lang="en-GB"/>
              <a:pPr/>
              <a:t>‹Nr.›</a:t>
            </a:fld>
            <a:endParaRPr lang="en-GB"/>
          </a:p>
        </p:txBody>
      </p:sp>
      <p:sp>
        <p:nvSpPr>
          <p:cNvPr id="1048676" name="Rectangle 8"/>
          <p:cNvSpPr>
            <a:spLocks noChangeArrowheads="1"/>
          </p:cNvSpPr>
          <p:nvPr/>
        </p:nvSpPr>
        <p:spPr bwMode="auto">
          <a:xfrm>
            <a:off x="188826" y="419819"/>
            <a:ext cx="5356316" cy="429320"/>
          </a:xfrm>
          <a:prstGeom prst="rect">
            <a:avLst/>
          </a:prstGeom>
          <a:noFill/>
          <a:ln>
            <a:noFill/>
          </a:ln>
          <a:effectLst/>
        </p:spPr>
        <p:txBody>
          <a:bodyPr lIns="112686" tIns="0" rIns="0" bIns="0" anchor="ctr"/>
          <a:lstStyle/>
          <a:p>
            <a:pPr algn="l">
              <a:lnSpc>
                <a:spcPts val="1341"/>
              </a:lnSpc>
              <a:buFont typeface="Stafford" pitchFamily="2" charset="0"/>
              <a:buNone/>
              <a:tabLst>
                <a:tab pos="0" algn="l"/>
                <a:tab pos="908639" algn="l"/>
                <a:tab pos="1817279" algn="l"/>
                <a:tab pos="2725918" algn="l"/>
                <a:tab pos="3634557" algn="l"/>
                <a:tab pos="4543196" algn="l"/>
                <a:tab pos="5451836" algn="l"/>
                <a:tab pos="6360475" algn="l"/>
                <a:tab pos="7269114" algn="l"/>
                <a:tab pos="8177754" algn="l"/>
                <a:tab pos="9086393" algn="l"/>
                <a:tab pos="9995032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048677" name="Rectangle 9"/>
          <p:cNvSpPr>
            <a:spLocks noChangeArrowheads="1"/>
          </p:cNvSpPr>
          <p:nvPr/>
        </p:nvSpPr>
        <p:spPr bwMode="auto">
          <a:xfrm>
            <a:off x="188824" y="194858"/>
            <a:ext cx="6421601" cy="156836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</p:spPr>
        <p:txBody>
          <a:bodyPr wrap="none" lIns="90864" tIns="45432" rIns="90864" bIns="45432" anchor="ctr"/>
          <a:lstStyle/>
          <a:p>
            <a:endParaRPr lang="de-DE"/>
          </a:p>
        </p:txBody>
      </p:sp>
      <p:sp>
        <p:nvSpPr>
          <p:cNvPr id="1048678" name="Line 10"/>
          <p:cNvSpPr>
            <a:spLocks noChangeShapeType="1"/>
          </p:cNvSpPr>
          <p:nvPr/>
        </p:nvSpPr>
        <p:spPr bwMode="auto">
          <a:xfrm>
            <a:off x="188824" y="391302"/>
            <a:ext cx="6421601" cy="1583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79" name="Line 11"/>
          <p:cNvSpPr>
            <a:spLocks noChangeShapeType="1"/>
          </p:cNvSpPr>
          <p:nvPr/>
        </p:nvSpPr>
        <p:spPr bwMode="auto">
          <a:xfrm>
            <a:off x="188824" y="849136"/>
            <a:ext cx="6421601" cy="1584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80" name="Line 12"/>
          <p:cNvSpPr>
            <a:spLocks noChangeShapeType="1"/>
          </p:cNvSpPr>
          <p:nvPr/>
        </p:nvSpPr>
        <p:spPr bwMode="auto">
          <a:xfrm>
            <a:off x="188824" y="9427616"/>
            <a:ext cx="6421601" cy="1583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81" name="Line 13"/>
          <p:cNvSpPr>
            <a:spLocks noChangeShapeType="1"/>
          </p:cNvSpPr>
          <p:nvPr/>
        </p:nvSpPr>
        <p:spPr bwMode="auto">
          <a:xfrm>
            <a:off x="187251" y="4453207"/>
            <a:ext cx="6421600" cy="1583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9085864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400" b="1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1048600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104860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 dirty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048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1004888"/>
            <a:ext cx="4440238" cy="3330575"/>
          </a:xfrm>
        </p:spPr>
      </p:sp>
      <p:sp>
        <p:nvSpPr>
          <p:cNvPr id="1048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827" y="4649648"/>
            <a:ext cx="6418453" cy="4648061"/>
          </a:xfrm>
          <a:noFill/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MAIKE/RAMONA ???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79872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MIR EGAL WER DAS MACHT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8620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FABIAN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79630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94590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94590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94590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94590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94590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MAIKE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7206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1048585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4858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8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88" name="Text Box 11"/>
          <p:cNvSpPr txBox="1">
            <a:spLocks noChangeArrowheads="1"/>
          </p:cNvSpPr>
          <p:nvPr userDrawn="1"/>
        </p:nvSpPr>
        <p:spPr bwMode="auto">
          <a:xfrm>
            <a:off x="250825" y="6642100"/>
            <a:ext cx="7559675" cy="21748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800" dirty="0">
                <a:solidFill>
                  <a:schemeClr val="folHlink"/>
                </a:solidFill>
              </a:rPr>
              <a:t>© author(s) of these slides including research results from the TU Darmstadt; otherwise it is specified at the respective slide</a:t>
            </a:r>
          </a:p>
        </p:txBody>
      </p:sp>
      <p:sp>
        <p:nvSpPr>
          <p:cNvPr id="1048589" name="Line 12"/>
          <p:cNvSpPr>
            <a:spLocks noChangeShapeType="1"/>
          </p:cNvSpPr>
          <p:nvPr userDrawn="1"/>
        </p:nvSpPr>
        <p:spPr bwMode="auto">
          <a:xfrm>
            <a:off x="250825" y="6489700"/>
            <a:ext cx="8642350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Mastertitelformat bearbeiten</a:t>
            </a:r>
          </a:p>
        </p:txBody>
      </p:sp>
      <p:sp>
        <p:nvSpPr>
          <p:cNvPr id="104859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Master-Untertitelformat bearbeiten</a:t>
            </a:r>
          </a:p>
        </p:txBody>
      </p:sp>
      <p:pic>
        <p:nvPicPr>
          <p:cNvPr id="2097154" name="Grafik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6010" y="4016669"/>
            <a:ext cx="1265578" cy="1164332"/>
          </a:xfrm>
          <a:prstGeom prst="rect">
            <a:avLst/>
          </a:prstGeom>
        </p:spPr>
      </p:pic>
      <p:sp>
        <p:nvSpPr>
          <p:cNvPr id="1048592" name="Textfeld 4"/>
          <p:cNvSpPr txBox="1"/>
          <p:nvPr userDrawn="1"/>
        </p:nvSpPr>
        <p:spPr>
          <a:xfrm>
            <a:off x="6699962" y="5181001"/>
            <a:ext cx="2062480" cy="1285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>
                <a:solidFill>
                  <a:schemeClr val="tx1"/>
                </a:solidFill>
              </a:rPr>
              <a:t>Real-Time Systems Lab</a:t>
            </a:r>
          </a:p>
          <a:p>
            <a:pPr marL="0" marR="0" lvl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US" sz="1400" b="1">
                <a:solidFill>
                  <a:schemeClr val="tx1"/>
                </a:solidFill>
              </a:rPr>
              <a:t>Prof. Dr.</a:t>
            </a:r>
            <a:r>
              <a:rPr lang="en-US" sz="1400" b="1" baseline="0">
                <a:solidFill>
                  <a:schemeClr val="tx1"/>
                </a:solidFill>
              </a:rPr>
              <a:t> Andy Schürr</a:t>
            </a:r>
            <a:br>
              <a:rPr lang="en-US" sz="1400" b="1" baseline="0">
                <a:solidFill>
                  <a:schemeClr val="tx1"/>
                </a:solidFill>
              </a:rPr>
            </a:br>
            <a:endParaRPr lang="en-US" sz="1400" b="1">
              <a:solidFill>
                <a:schemeClr val="tx1"/>
              </a:solidFill>
            </a:endParaRPr>
          </a:p>
          <a:p>
            <a:pPr algn="r"/>
            <a:r>
              <a:rPr lang="en-US" sz="1400">
                <a:solidFill>
                  <a:schemeClr val="tx1"/>
                </a:solidFill>
              </a:rPr>
              <a:t>Merckstr. 25</a:t>
            </a:r>
          </a:p>
          <a:p>
            <a:pPr algn="r"/>
            <a:r>
              <a:rPr lang="en-US" sz="1400">
                <a:solidFill>
                  <a:schemeClr val="tx1"/>
                </a:solidFill>
              </a:rPr>
              <a:t>64283</a:t>
            </a:r>
            <a:r>
              <a:rPr lang="en-US" sz="1400" baseline="0">
                <a:solidFill>
                  <a:schemeClr val="tx1"/>
                </a:solidFill>
              </a:rPr>
              <a:t> Darmstadt</a:t>
            </a:r>
          </a:p>
          <a:p>
            <a:pPr algn="r"/>
            <a:r>
              <a:rPr lang="en-US" sz="1400" baseline="0">
                <a:solidFill>
                  <a:schemeClr val="tx1"/>
                </a:solidFill>
              </a:rPr>
              <a:t>Germany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48593" name="Inhaltsplatzhalter 12"/>
          <p:cNvSpPr>
            <a:spLocks noGrp="1"/>
          </p:cNvSpPr>
          <p:nvPr>
            <p:ph sz="quarter" idx="10" hasCustomPrompt="1"/>
          </p:nvPr>
        </p:nvSpPr>
        <p:spPr>
          <a:xfrm>
            <a:off x="250825" y="4406900"/>
            <a:ext cx="4860925" cy="2060575"/>
          </a:xfrm>
        </p:spPr>
        <p:txBody>
          <a:bodyPr/>
          <a:lstStyle>
            <a:lvl1pPr marL="0" indent="0">
              <a:buNone/>
              <a:defRPr sz="1600" b="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[TODO: Name, </a:t>
            </a:r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&amp; </a:t>
            </a:r>
            <a:r>
              <a:rPr lang="de-DE" dirty="0" err="1"/>
              <a:t>Coauthors</a:t>
            </a:r>
            <a:r>
              <a:rPr lang="de-DE" dirty="0"/>
              <a:t>]</a:t>
            </a:r>
          </a:p>
        </p:txBody>
      </p:sp>
      <p:grpSp>
        <p:nvGrpSpPr>
          <p:cNvPr id="31" name="Gruppieren 14"/>
          <p:cNvGrpSpPr/>
          <p:nvPr userDrawn="1"/>
        </p:nvGrpSpPr>
        <p:grpSpPr>
          <a:xfrm>
            <a:off x="7164288" y="692150"/>
            <a:ext cx="1873350" cy="792634"/>
            <a:chOff x="7164288" y="692150"/>
            <a:chExt cx="1873350" cy="792634"/>
          </a:xfrm>
        </p:grpSpPr>
        <p:sp>
          <p:nvSpPr>
            <p:cNvPr id="1048594" name="Rechteck 13"/>
            <p:cNvSpPr/>
            <p:nvPr userDrawn="1"/>
          </p:nvSpPr>
          <p:spPr bwMode="auto">
            <a:xfrm>
              <a:off x="7164288" y="692696"/>
              <a:ext cx="1727300" cy="792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2097155" name="Picture 18" descr="tud_logo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 r="5453"/>
            <a:stretch>
              <a:fillRect/>
            </a:stretch>
          </p:blipFill>
          <p:spPr bwMode="auto">
            <a:xfrm>
              <a:off x="7164388" y="692150"/>
              <a:ext cx="1873250" cy="7921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el 1"/>
          <p:cNvSpPr>
            <a:spLocks noGrp="1"/>
          </p:cNvSpPr>
          <p:nvPr>
            <p:ph type="title"/>
          </p:nvPr>
        </p:nvSpPr>
        <p:spPr>
          <a:xfrm>
            <a:off x="251520" y="273050"/>
            <a:ext cx="32139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61" name="Inhaltsplatzhalter 2"/>
          <p:cNvSpPr>
            <a:spLocks noGrp="1"/>
          </p:cNvSpPr>
          <p:nvPr>
            <p:ph idx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62" name="Textplatzhalter 3"/>
          <p:cNvSpPr>
            <a:spLocks noGrp="1"/>
          </p:cNvSpPr>
          <p:nvPr>
            <p:ph type="body" sz="half" idx="2"/>
          </p:nvPr>
        </p:nvSpPr>
        <p:spPr>
          <a:xfrm>
            <a:off x="251520" y="1435100"/>
            <a:ext cx="3213993" cy="50182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64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1048665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30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Vertikaler Titel 1"/>
          <p:cNvSpPr>
            <a:spLocks noGrp="1"/>
          </p:cNvSpPr>
          <p:nvPr>
            <p:ph type="title" orient="vert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25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58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9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54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5" name="Inhaltsplatzhalter 3"/>
          <p:cNvSpPr>
            <a:spLocks noGrp="1"/>
          </p:cNvSpPr>
          <p:nvPr>
            <p:ph sz="quarter" idx="2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6" name="Inhaltsplatzhalter 4"/>
          <p:cNvSpPr>
            <a:spLocks noGrp="1"/>
          </p:cNvSpPr>
          <p:nvPr>
            <p:ph sz="quarter" idx="3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48639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48640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41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1048622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1048623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47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05" name="Inhaltsplatzhalter 2"/>
          <p:cNvSpPr>
            <a:spLocks noGrp="1"/>
          </p:cNvSpPr>
          <p:nvPr>
            <p:ph idx="1" hasCustomPrompt="1"/>
          </p:nvPr>
        </p:nvSpPr>
        <p:spPr/>
        <p:txBody>
          <a:bodyPr lIns="0" rIns="0"/>
          <a:lstStyle>
            <a:lvl1pPr marL="268288" marR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lvl1pPr>
            <a:lvl2pPr marL="446088" marR="0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lvl2pPr>
            <a:lvl3pPr marL="630238" marR="0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lvl3pPr>
            <a:lvl4pPr marL="806450" marR="0" indent="-2619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lvl4pPr>
            <a:lvl5pPr marL="908050" marR="0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defRPr b="1"/>
            </a:lvl5pPr>
          </a:lstStyle>
          <a:p>
            <a:pPr marL="268288" marR="0" lvl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446088" marR="0" lvl="1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Zweite Ebene</a:t>
            </a:r>
          </a:p>
          <a:p>
            <a:pPr marL="630238" marR="0" lvl="2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Dritte Ebene</a:t>
            </a:r>
          </a:p>
          <a:p>
            <a:pPr marL="806450" marR="0" lvl="3" indent="-2619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Vierte Ebene</a:t>
            </a:r>
          </a:p>
          <a:p>
            <a:pPr marL="908050" marR="0" lvl="4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4864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48644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45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(ein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el 4"/>
          <p:cNvSpPr>
            <a:spLocks noGrp="1"/>
          </p:cNvSpPr>
          <p:nvPr>
            <p:ph type="title"/>
          </p:nvPr>
        </p:nvSpPr>
        <p:spPr>
          <a:xfrm>
            <a:off x="250824" y="3717032"/>
            <a:ext cx="8569647" cy="838200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(zwei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el 4"/>
          <p:cNvSpPr>
            <a:spLocks noGrp="1"/>
          </p:cNvSpPr>
          <p:nvPr>
            <p:ph type="title"/>
          </p:nvPr>
        </p:nvSpPr>
        <p:spPr>
          <a:xfrm>
            <a:off x="250824" y="3717032"/>
            <a:ext cx="8569647" cy="838200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48627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824" y="2996952"/>
            <a:ext cx="8569326" cy="6477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de-DE"/>
              <a:t>Textmasterformat bearbeiten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References</a:t>
            </a:r>
            <a:endParaRPr lang="en-US"/>
          </a:p>
        </p:txBody>
      </p:sp>
      <p:sp>
        <p:nvSpPr>
          <p:cNvPr id="1048668" name="Datumsplatzhalter 3"/>
          <p:cNvSpPr>
            <a:spLocks noGrp="1"/>
          </p:cNvSpPr>
          <p:nvPr>
            <p:ph type="dt" sz="half" idx="11"/>
          </p:nvPr>
        </p:nvSpPr>
        <p:spPr>
          <a:xfrm>
            <a:off x="6291166" y="6500814"/>
            <a:ext cx="2057400" cy="241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[TODO: Date]</a:t>
            </a:r>
          </a:p>
        </p:txBody>
      </p:sp>
      <p:sp>
        <p:nvSpPr>
          <p:cNvPr id="1048669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484313"/>
            <a:ext cx="8642350" cy="4968875"/>
          </a:xfrm>
        </p:spPr>
        <p:txBody>
          <a:bodyPr/>
          <a:lstStyle>
            <a:lvl1pPr marL="179388" marR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 sz="1000" b="0" baseline="0"/>
            </a:lvl1pPr>
          </a:lstStyle>
          <a:p>
            <a:pPr marL="1793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lang="en-US"/>
              <a:t>[EEPT06]</a:t>
            </a:r>
            <a:r>
              <a:rPr lang="de-DE"/>
              <a:t> Ehrig, H., Ehrig, K., Prange, U., Taentzer, G.: "</a:t>
            </a:r>
            <a:r>
              <a:rPr lang="en-US"/>
              <a:t>Fundamentals of Algebraic Graph Transformation," Springer Berlin-Heidelberg, 2006, DOI: 10.1007/3-540-31188-2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36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37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32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33" name="Inhaltsplatzhalter 2"/>
          <p:cNvSpPr>
            <a:spLocks noGrp="1"/>
          </p:cNvSpPr>
          <p:nvPr>
            <p:ph sz="half" idx="1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34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el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49" name="Textplatzhalter 2"/>
          <p:cNvSpPr>
            <a:spLocks noGrp="1"/>
          </p:cNvSpPr>
          <p:nvPr>
            <p:ph type="body" idx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48650" name="Inhaltsplatzhalter 3"/>
          <p:cNvSpPr>
            <a:spLocks noGrp="1"/>
          </p:cNvSpPr>
          <p:nvPr>
            <p:ph sz="half" idx="2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1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48652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7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7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88950"/>
            <a:ext cx="687705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4857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2"/>
            <a:ext cx="8640763" cy="4968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58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pic>
        <p:nvPicPr>
          <p:cNvPr id="2097152" name="Picture 8" descr="tud_logo"/>
          <p:cNvPicPr>
            <a:picLocks noChangeAspect="1" noChangeArrowheads="1"/>
          </p:cNvPicPr>
          <p:nvPr/>
        </p:nvPicPr>
        <p:blipFill>
          <a:blip r:embed="rId2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1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82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2097153" name="Grafik 1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48566" y="6134461"/>
            <a:ext cx="782609" cy="720000"/>
          </a:xfrm>
          <a:prstGeom prst="rect">
            <a:avLst/>
          </a:prstGeom>
        </p:spPr>
      </p:pic>
      <p:sp>
        <p:nvSpPr>
          <p:cNvPr id="1048583" name="Textfeld 5"/>
          <p:cNvSpPr txBox="1"/>
          <p:nvPr/>
        </p:nvSpPr>
        <p:spPr>
          <a:xfrm>
            <a:off x="250825" y="6494461"/>
            <a:ext cx="3688081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</a:pPr>
            <a:fld id="{BFEB3AFD-45CF-4643-9AB6-44AF6665783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None/>
              </a:pPr>
              <a:t>‹Nr.›</a:t>
            </a:fld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 AUDO | Real-Time Systems Lab |</a:t>
            </a:r>
            <a:fld id="{BBFDBE89-DF68-4EB3-970E-3FE4F30E0496}" type="datetime4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None/>
              </a:pPr>
              <a:t>25. Februar 2019</a:t>
            </a:fld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651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2pPr>
      <a:lvl3pPr marL="630238" indent="-27940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</a:defRPr>
      </a:lvl3pPr>
      <a:lvl4pPr marL="806450" indent="-261938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AUDO - Autonomous Unmanned Driving Object</a:t>
            </a:r>
          </a:p>
        </p:txBody>
      </p:sp>
      <p:sp>
        <p:nvSpPr>
          <p:cNvPr id="104859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Abschlusspräsentation</a:t>
            </a:r>
            <a:endParaRPr lang="de-DE" dirty="0"/>
          </a:p>
        </p:txBody>
      </p:sp>
      <p:sp>
        <p:nvSpPr>
          <p:cNvPr id="1048597" name="Inhaltsplatzhalter 10"/>
          <p:cNvSpPr>
            <a:spLocks noGrp="1"/>
          </p:cNvSpPr>
          <p:nvPr>
            <p:ph sz="quarter" idx="10"/>
          </p:nvPr>
        </p:nvSpPr>
        <p:spPr/>
        <p:txBody>
          <a:bodyPr anchor="b"/>
          <a:lstStyle/>
          <a:p>
            <a:r>
              <a:rPr lang="de-DE" dirty="0"/>
              <a:t>Nils Wittig, </a:t>
            </a:r>
            <a:r>
              <a:rPr lang="de-DE" dirty="0" err="1"/>
              <a:t>iST</a:t>
            </a:r>
            <a:endParaRPr lang="de-DE" dirty="0"/>
          </a:p>
          <a:p>
            <a:r>
              <a:rPr lang="de-DE" dirty="0"/>
              <a:t>Fabian Burger, </a:t>
            </a:r>
            <a:r>
              <a:rPr lang="de-DE" dirty="0" err="1"/>
              <a:t>iST</a:t>
            </a:r>
            <a:endParaRPr lang="de-DE" dirty="0"/>
          </a:p>
          <a:p>
            <a:r>
              <a:rPr lang="de-DE" dirty="0"/>
              <a:t>Ramona Volz, </a:t>
            </a:r>
            <a:r>
              <a:rPr lang="de-DE" dirty="0" err="1"/>
              <a:t>Wi-Etit</a:t>
            </a:r>
            <a:endParaRPr lang="de-DE" dirty="0"/>
          </a:p>
          <a:p>
            <a:r>
              <a:rPr lang="de-DE" dirty="0"/>
              <a:t>Maike Latsch, </a:t>
            </a:r>
            <a:r>
              <a:rPr lang="de-DE" dirty="0" err="1"/>
              <a:t>iST</a:t>
            </a:r>
            <a:endParaRPr lang="de-DE" dirty="0"/>
          </a:p>
          <a:p>
            <a:r>
              <a:rPr lang="de-DE" dirty="0"/>
              <a:t>Nikolas </a:t>
            </a:r>
            <a:r>
              <a:rPr lang="de-DE" dirty="0" err="1"/>
              <a:t>Ziegelmayer</a:t>
            </a:r>
            <a:r>
              <a:rPr lang="de-DE" dirty="0"/>
              <a:t>, </a:t>
            </a:r>
            <a:r>
              <a:rPr lang="de-DE" dirty="0" err="1"/>
              <a:t>etit</a:t>
            </a:r>
            <a:endParaRPr lang="de-DE" dirty="0"/>
          </a:p>
        </p:txBody>
      </p:sp>
      <p:sp>
        <p:nvSpPr>
          <p:cNvPr id="1048598" name="Text Box 6"/>
          <p:cNvSpPr txBox="1">
            <a:spLocks noChangeArrowheads="1"/>
          </p:cNvSpPr>
          <p:nvPr/>
        </p:nvSpPr>
        <p:spPr bwMode="auto">
          <a:xfrm>
            <a:off x="250825" y="6174423"/>
            <a:ext cx="208281" cy="23114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 dirty="0">
                <a:solidFill>
                  <a:schemeClr val="tx1"/>
                </a:solidFill>
              </a:rPr>
              <a:t>                    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Dell\Downloads\Audo\IMG_20190225_12182514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2636912"/>
            <a:ext cx="3744416" cy="280831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verworfene Ansätze</a:t>
            </a:r>
          </a:p>
        </p:txBody>
      </p:sp>
      <p:sp>
        <p:nvSpPr>
          <p:cNvPr id="104861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Fazit</a:t>
            </a:r>
            <a:r>
              <a:rPr lang="en-GB" dirty="0" smtClean="0"/>
              <a:t> und </a:t>
            </a:r>
            <a:r>
              <a:rPr lang="en-GB" dirty="0" err="1" smtClean="0"/>
              <a:t>Ausblick</a:t>
            </a:r>
            <a:endParaRPr lang="en-GB" dirty="0"/>
          </a:p>
        </p:txBody>
      </p:sp>
      <p:sp>
        <p:nvSpPr>
          <p:cNvPr id="104862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4452668-05B8-45C3-9C30-2FC567BF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Gliederung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F95FF9C-402A-4AAD-8E88-8EE33D249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(die </a:t>
            </a:r>
            <a:r>
              <a:rPr lang="en-GB" sz="2400" dirty="0" err="1" smtClean="0"/>
              <a:t>Bildverarbeitung</a:t>
            </a:r>
            <a:r>
              <a:rPr lang="en-GB" sz="2400" dirty="0" smtClean="0"/>
              <a:t> </a:t>
            </a:r>
            <a:r>
              <a:rPr lang="en-GB" sz="2400" dirty="0" err="1" smtClean="0"/>
              <a:t>sollte</a:t>
            </a:r>
            <a:r>
              <a:rPr lang="en-GB" sz="2400" dirty="0" smtClean="0"/>
              <a:t> </a:t>
            </a:r>
            <a:r>
              <a:rPr lang="en-GB" sz="2400" dirty="0" err="1" smtClean="0"/>
              <a:t>vor</a:t>
            </a:r>
            <a:r>
              <a:rPr lang="en-GB" sz="2400" dirty="0" smtClean="0"/>
              <a:t> </a:t>
            </a:r>
            <a:r>
              <a:rPr lang="en-GB" sz="2400" dirty="0" err="1" smtClean="0"/>
              <a:t>der</a:t>
            </a:r>
            <a:r>
              <a:rPr lang="en-GB" sz="2400" dirty="0" smtClean="0"/>
              <a:t> </a:t>
            </a:r>
            <a:r>
              <a:rPr lang="en-GB" sz="2400" dirty="0" err="1" smtClean="0"/>
              <a:t>Regelungstechnik</a:t>
            </a:r>
            <a:r>
              <a:rPr lang="en-GB" sz="2400" dirty="0" smtClean="0"/>
              <a:t> </a:t>
            </a:r>
            <a:r>
              <a:rPr lang="en-GB" sz="2400" dirty="0" err="1" smtClean="0"/>
              <a:t>erklärt</a:t>
            </a:r>
            <a:r>
              <a:rPr lang="en-GB" sz="2400" dirty="0" smtClean="0"/>
              <a:t> </a:t>
            </a:r>
            <a:r>
              <a:rPr lang="en-GB" sz="2400" dirty="0" err="1" smtClean="0"/>
              <a:t>werden</a:t>
            </a:r>
            <a:r>
              <a:rPr lang="en-GB" sz="2400" dirty="0" smtClean="0"/>
              <a:t>, </a:t>
            </a:r>
            <a:r>
              <a:rPr lang="en-GB" sz="2400" dirty="0" err="1" smtClean="0"/>
              <a:t>Anm</a:t>
            </a:r>
            <a:r>
              <a:rPr lang="en-GB" sz="2400" dirty="0" smtClean="0"/>
              <a:t>. d. Red.)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xmlns="" val="262274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Optimierung der 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LED-Beleuchtung</a:t>
            </a:r>
          </a:p>
          <a:p>
            <a:r>
              <a:rPr lang="de-DE" dirty="0" smtClean="0"/>
              <a:t>Kamerahalterung</a:t>
            </a:r>
          </a:p>
          <a:p>
            <a:r>
              <a:rPr lang="de-DE" dirty="0" smtClean="0"/>
              <a:t>Mega geile Optik aufgrund von goldfarbenem Logo (es ist zwar Bronze, das halte ich aber für ungünstig, weil Bronze = 3. Platz)</a:t>
            </a:r>
            <a:endParaRPr lang="de-DE" dirty="0"/>
          </a:p>
        </p:txBody>
      </p:sp>
      <p:pic>
        <p:nvPicPr>
          <p:cNvPr id="1026" name="Picture 2" descr="C:\Users\Dell\OneDrive\Uni\Projektseminar AUDO\Fotos\IMG_20190225_121729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3140968"/>
            <a:ext cx="2162200" cy="2882933"/>
          </a:xfrm>
          <a:prstGeom prst="rect">
            <a:avLst/>
          </a:prstGeom>
          <a:noFill/>
        </p:spPr>
      </p:pic>
      <p:pic>
        <p:nvPicPr>
          <p:cNvPr id="1027" name="Picture 3" descr="C:\Users\Dell\OneDrive\Uni\Projektseminar AUDO\Fotos\IMG_20190225_12175452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212976"/>
            <a:ext cx="3483000" cy="2612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/>
              <a:t>Bildverarbeitung</a:t>
            </a:r>
            <a:endParaRPr lang="de-DE" dirty="0"/>
          </a:p>
        </p:txBody>
      </p:sp>
      <p:sp>
        <p:nvSpPr>
          <p:cNvPr id="1048689" name="Inhaltsplatzhalter 2"/>
          <p:cNvSpPr>
            <a:spLocks noGrp="1"/>
          </p:cNvSpPr>
          <p:nvPr>
            <p:ph idx="1"/>
          </p:nvPr>
        </p:nvSpPr>
        <p:spPr>
          <a:xfrm>
            <a:off x="353335" y="1484312"/>
            <a:ext cx="6774540" cy="4968875"/>
          </a:xfrm>
        </p:spPr>
        <p:txBody>
          <a:bodyPr/>
          <a:lstStyle/>
          <a:p>
            <a:endParaRPr lang="en-US" alt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 err="1" smtClean="0"/>
              <a:t>Regelungstechnik</a:t>
            </a:r>
            <a:r>
              <a:rPr lang="en-US" altLang="de-DE" dirty="0" smtClean="0"/>
              <a:t> und </a:t>
            </a:r>
            <a:r>
              <a:rPr lang="en-US" altLang="de-DE" dirty="0" err="1" smtClean="0"/>
              <a:t>Spurhaltung</a:t>
            </a:r>
            <a:endParaRPr lang="de-DE" dirty="0"/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8640763" cy="4968875"/>
          </a:xfrm>
        </p:spPr>
        <p:txBody>
          <a:bodyPr/>
          <a:lstStyle/>
          <a:p>
            <a:r>
              <a:rPr lang="de-DE" altLang="zh-CN" dirty="0" smtClean="0"/>
              <a:t>Zwei </a:t>
            </a:r>
            <a:r>
              <a:rPr lang="de-DE" altLang="zh-CN" dirty="0" err="1" smtClean="0"/>
              <a:t>Fahrmodi</a:t>
            </a:r>
            <a:r>
              <a:rPr lang="de-DE" altLang="zh-CN" dirty="0" smtClean="0"/>
              <a:t>:</a:t>
            </a:r>
          </a:p>
          <a:p>
            <a:pPr lvl="1"/>
            <a:r>
              <a:rPr lang="de-DE" altLang="zh-CN" dirty="0" smtClean="0"/>
              <a:t>Fahrmodus mit Hinderniserkennung und Spurwechsel</a:t>
            </a:r>
          </a:p>
          <a:p>
            <a:pPr lvl="1"/>
            <a:r>
              <a:rPr lang="de-DE" altLang="zh-CN" dirty="0" smtClean="0"/>
              <a:t>Fahrmodus mit optimierter Geschwindigkeit für das Rennen</a:t>
            </a:r>
            <a:endParaRPr lang="de-DE" altLang="zh-CN" dirty="0"/>
          </a:p>
          <a:p>
            <a:endParaRPr lang="de-DE" altLang="zh-CN" dirty="0" smtClean="0"/>
          </a:p>
          <a:p>
            <a:r>
              <a:rPr lang="de-DE" altLang="zh-CN" dirty="0" smtClean="0"/>
              <a:t>Gemeinsame Konzepte und Komponenten:</a:t>
            </a:r>
          </a:p>
          <a:p>
            <a:pPr lvl="1"/>
            <a:r>
              <a:rPr lang="de-DE" altLang="zh-CN" dirty="0" smtClean="0"/>
              <a:t>Bildverarbeitung</a:t>
            </a:r>
          </a:p>
          <a:p>
            <a:pPr lvl="1"/>
            <a:r>
              <a:rPr lang="de-DE" altLang="zh-CN" dirty="0" smtClean="0"/>
              <a:t>Kollisionsvermeidung</a:t>
            </a:r>
          </a:p>
          <a:p>
            <a:pPr lvl="1"/>
            <a:r>
              <a:rPr lang="de-DE" altLang="zh-CN" dirty="0" smtClean="0"/>
              <a:t>Aufteilung der Strecke in verschiedene Abschnitte (Kurven, Geraden)</a:t>
            </a:r>
          </a:p>
          <a:p>
            <a:pPr lvl="1"/>
            <a:r>
              <a:rPr lang="de-DE" altLang="zh-CN" dirty="0" smtClean="0"/>
              <a:t>Strukturvariabler PD-Regler mit situationsabhängiger Umschaltung</a:t>
            </a:r>
          </a:p>
          <a:p>
            <a:endParaRPr lang="de-DE" altLang="zh-CN" dirty="0" smtClean="0"/>
          </a:p>
          <a:p>
            <a:r>
              <a:rPr lang="de-DE" altLang="zh-CN" dirty="0" smtClean="0"/>
              <a:t>Unterschiede:</a:t>
            </a:r>
          </a:p>
          <a:p>
            <a:pPr lvl="1"/>
            <a:r>
              <a:rPr lang="de-DE" altLang="zh-CN" dirty="0" smtClean="0"/>
              <a:t>Parameter des PD-Reglers</a:t>
            </a:r>
          </a:p>
          <a:p>
            <a:pPr lvl="1"/>
            <a:r>
              <a:rPr lang="de-DE" altLang="zh-CN" dirty="0" smtClean="0"/>
              <a:t>Hinderniserkennung</a:t>
            </a:r>
          </a:p>
          <a:p>
            <a:pPr lvl="1"/>
            <a:r>
              <a:rPr lang="de-DE" altLang="zh-CN" dirty="0" smtClean="0"/>
              <a:t>Spurwechsel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 err="1" smtClean="0"/>
              <a:t>Aufbau</a:t>
            </a:r>
            <a:r>
              <a:rPr lang="en-US" altLang="de-DE" dirty="0" smtClean="0"/>
              <a:t> und </a:t>
            </a:r>
            <a:r>
              <a:rPr lang="en-US" altLang="de-DE" dirty="0" err="1" smtClean="0"/>
              <a:t>Funktionsweise</a:t>
            </a:r>
            <a:r>
              <a:rPr lang="en-US" altLang="de-DE" dirty="0" smtClean="0"/>
              <a:t> des </a:t>
            </a:r>
            <a:r>
              <a:rPr lang="en-US" altLang="de-DE" dirty="0" err="1" smtClean="0"/>
              <a:t>Reglers</a:t>
            </a:r>
            <a:endParaRPr lang="de-DE" dirty="0"/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8640763" cy="4968875"/>
          </a:xfrm>
        </p:spPr>
        <p:txBody>
          <a:bodyPr/>
          <a:lstStyle/>
          <a:p>
            <a:r>
              <a:rPr lang="de-DE" altLang="zh-CN" dirty="0" smtClean="0"/>
              <a:t>Strukturvariabler PD-Regler für vier Fahrsituationen:</a:t>
            </a:r>
          </a:p>
          <a:p>
            <a:pPr lvl="1"/>
            <a:r>
              <a:rPr lang="de-DE" altLang="zh-CN" dirty="0" smtClean="0"/>
              <a:t>Geradeausfahrt</a:t>
            </a:r>
          </a:p>
          <a:p>
            <a:pPr lvl="1"/>
            <a:r>
              <a:rPr lang="de-DE" altLang="zh-CN" dirty="0" smtClean="0"/>
              <a:t>Kurveneintritt</a:t>
            </a:r>
          </a:p>
          <a:p>
            <a:pPr lvl="1"/>
            <a:r>
              <a:rPr lang="de-DE" altLang="zh-CN" dirty="0" smtClean="0"/>
              <a:t>Kurvenfahrt</a:t>
            </a:r>
          </a:p>
          <a:p>
            <a:pPr lvl="1"/>
            <a:r>
              <a:rPr lang="de-DE" altLang="zh-CN" dirty="0" smtClean="0"/>
              <a:t>Kurvenaustritt</a:t>
            </a:r>
            <a:endParaRPr lang="de-DE" altLang="zh-CN" dirty="0" smtClean="0"/>
          </a:p>
          <a:p>
            <a:r>
              <a:rPr lang="de-DE" altLang="zh-CN" dirty="0" smtClean="0"/>
              <a:t>Vorteil: der Regler kann für jede Situation unabhängig optimiert werden</a:t>
            </a:r>
          </a:p>
          <a:p>
            <a:endParaRPr lang="de-DE" altLang="zh-CN" dirty="0" smtClean="0"/>
          </a:p>
          <a:p>
            <a:r>
              <a:rPr lang="de-DE" altLang="zh-CN" dirty="0" smtClean="0"/>
              <a:t>Zwei zusätzliche Zustände sorgen für einen sanften Übergang zwischen Kurven- und Geradeausfahrt</a:t>
            </a:r>
          </a:p>
          <a:p>
            <a:endParaRPr lang="de-DE" altLang="zh-CN" dirty="0" smtClean="0"/>
          </a:p>
          <a:p>
            <a:r>
              <a:rPr lang="de-DE" altLang="zh-CN" dirty="0" smtClean="0"/>
              <a:t>Glättung und Begrenzung der Führungs- und Stellgrößen führt zu einem ruhigen Fahrverhalten</a:t>
            </a:r>
          </a:p>
          <a:p>
            <a:endParaRPr lang="de-DE" altLang="zh-CN" dirty="0" smtClean="0"/>
          </a:p>
          <a:p>
            <a:r>
              <a:rPr lang="de-DE" altLang="zh-CN" dirty="0" smtClean="0"/>
              <a:t>Erkennung der Fahrsituation anhand von Kameradaten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 err="1" smtClean="0"/>
              <a:t>Umschaltung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zwischen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Fahrsituationen</a:t>
            </a:r>
            <a:endParaRPr lang="de-DE" dirty="0"/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8640763" cy="4968875"/>
          </a:xfrm>
        </p:spPr>
        <p:txBody>
          <a:bodyPr/>
          <a:lstStyle/>
          <a:p>
            <a:r>
              <a:rPr lang="de-DE" altLang="zh-CN" dirty="0" err="1" smtClean="0"/>
              <a:t>Todo</a:t>
            </a:r>
            <a:r>
              <a:rPr lang="de-DE" altLang="zh-CN" dirty="0" smtClean="0"/>
              <a:t>: Funktion </a:t>
            </a:r>
            <a:r>
              <a:rPr lang="de-DE" altLang="zh-CN" dirty="0" err="1" smtClean="0"/>
              <a:t>drive_state</a:t>
            </a:r>
            <a:r>
              <a:rPr lang="de-DE" altLang="zh-CN" dirty="0" smtClean="0"/>
              <a:t> irgendwie </a:t>
            </a:r>
            <a:r>
              <a:rPr lang="de-DE" altLang="zh-CN" smtClean="0"/>
              <a:t>grafisch darstellen</a:t>
            </a:r>
            <a:endParaRPr lang="de-DE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Fahrmodus 1: Hinderniserkennung und Spurwechsel</a:t>
            </a:r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8640763" cy="4968875"/>
          </a:xfrm>
        </p:spPr>
        <p:txBody>
          <a:bodyPr/>
          <a:lstStyle/>
          <a:p>
            <a:endParaRPr lang="de-DE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Fahrmodus 2: optimierte Geschwindigkeit („</a:t>
            </a:r>
            <a:r>
              <a:rPr lang="de-DE" altLang="zh-CN" dirty="0" err="1" smtClean="0"/>
              <a:t>Race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mode</a:t>
            </a:r>
            <a:r>
              <a:rPr lang="de-DE" altLang="zh-CN" dirty="0" smtClean="0"/>
              <a:t>“)</a:t>
            </a:r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8640763" cy="4968875"/>
          </a:xfrm>
        </p:spPr>
        <p:txBody>
          <a:bodyPr/>
          <a:lstStyle/>
          <a:p>
            <a:endParaRPr lang="de-DE" altLang="zh-CN" dirty="0" smtClean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GNORE" val="True"/>
</p:tagLst>
</file>

<file path=ppt/theme/theme1.xml><?xml version="1.0" encoding="utf-8"?>
<a:theme xmlns:a="http://schemas.openxmlformats.org/drawingml/2006/main" name="ESLayout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Bildschirmpräsentation (4:3)</PresentationFormat>
  <Paragraphs>88</Paragraphs>
  <Slides>11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ESLayout</vt:lpstr>
      <vt:lpstr>AUDO - Autonomous Unmanned Driving Object</vt:lpstr>
      <vt:lpstr>Gliederung</vt:lpstr>
      <vt:lpstr>Optimierung der Hardware</vt:lpstr>
      <vt:lpstr>Bildverarbeitung</vt:lpstr>
      <vt:lpstr>Regelungstechnik und Spurhaltung</vt:lpstr>
      <vt:lpstr>Aufbau und Funktionsweise des Reglers</vt:lpstr>
      <vt:lpstr>Umschaltung zwischen Fahrsituationen</vt:lpstr>
      <vt:lpstr>Fahrmodus 1: Hinderniserkennung und Spurwechsel</vt:lpstr>
      <vt:lpstr>Fahrmodus 2: optimierte Geschwindigkeit („Race mode“)</vt:lpstr>
      <vt:lpstr>Probleme und verworfene Ansätze</vt:lpstr>
      <vt:lpstr>Fazit und Ausblick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Nikolas Ziegelmayer</cp:lastModifiedBy>
  <cp:revision>16</cp:revision>
  <dcterms:created xsi:type="dcterms:W3CDTF">2018-12-10T10:59:08Z</dcterms:created>
  <dcterms:modified xsi:type="dcterms:W3CDTF">2019-02-25T12:43:57Z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