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303" r:id="rId3"/>
    <p:sldId id="305" r:id="rId4"/>
    <p:sldId id="302" r:id="rId5"/>
    <p:sldId id="259" r:id="rId6"/>
    <p:sldId id="261" r:id="rId7"/>
    <p:sldId id="304" r:id="rId8"/>
    <p:sldId id="262" r:id="rId9"/>
    <p:sldId id="263" r:id="rId10"/>
    <p:sldId id="264" r:id="rId11"/>
    <p:sldId id="265" r:id="rId12"/>
    <p:sldId id="300" r:id="rId13"/>
    <p:sldId id="279" r:id="rId14"/>
    <p:sldId id="292" r:id="rId15"/>
    <p:sldId id="293" r:id="rId16"/>
    <p:sldId id="301" r:id="rId17"/>
    <p:sldId id="280" r:id="rId18"/>
    <p:sldId id="281" r:id="rId19"/>
    <p:sldId id="294" r:id="rId20"/>
    <p:sldId id="295" r:id="rId21"/>
    <p:sldId id="288" r:id="rId22"/>
    <p:sldId id="289" r:id="rId23"/>
    <p:sldId id="297" r:id="rId24"/>
    <p:sldId id="29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39" d="100"/>
          <a:sy n="39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49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2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1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6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6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9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908EF99-0BF0-4EF2-8DA4-00F492C1F1B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7976F94-B2A2-49DA-815A-E5DB552C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1233846"/>
            <a:ext cx="2233422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>
                <a:latin typeface="Gothic Uralic"/>
                <a:cs typeface="Gothic Uralic"/>
              </a:rPr>
              <a:t>React JS</a:t>
            </a:r>
            <a:endParaRPr spc="-1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0228" y="2197866"/>
            <a:ext cx="4076700" cy="246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888" y="408178"/>
            <a:ext cx="374650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Pros and </a:t>
            </a:r>
            <a:r>
              <a:rPr sz="2400" b="1" dirty="0">
                <a:latin typeface="Gothic Uralic"/>
                <a:cs typeface="Gothic Uralic"/>
              </a:rPr>
              <a:t>Cons </a:t>
            </a:r>
            <a:r>
              <a:rPr sz="2400" b="1" spc="-5" dirty="0">
                <a:latin typeface="Gothic Uralic"/>
                <a:cs typeface="Gothic Uralic"/>
              </a:rPr>
              <a:t>of</a:t>
            </a:r>
            <a:r>
              <a:rPr sz="2400" b="1" spc="-65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ReactJS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371600"/>
            <a:ext cx="75819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313" y="179020"/>
            <a:ext cx="323977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Where </a:t>
            </a:r>
            <a:r>
              <a:rPr sz="2400" b="1" spc="-5" dirty="0">
                <a:latin typeface="Gothic Uralic"/>
                <a:cs typeface="Gothic Uralic"/>
              </a:rPr>
              <a:t>ReactJs</a:t>
            </a:r>
            <a:r>
              <a:rPr sz="2400" b="1" spc="-80" dirty="0">
                <a:latin typeface="Gothic Uralic"/>
                <a:cs typeface="Gothic Uralic"/>
              </a:rPr>
              <a:t> </a:t>
            </a:r>
            <a:r>
              <a:rPr sz="2400" b="1" dirty="0">
                <a:latin typeface="Gothic Uralic"/>
                <a:cs typeface="Gothic Uralic"/>
              </a:rPr>
              <a:t>Using?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7358" y="914400"/>
            <a:ext cx="7277855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602F5-2E8A-4A3D-A272-A2692F63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84" y="0"/>
            <a:ext cx="9686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709" y="258826"/>
            <a:ext cx="11046543" cy="525720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just"/>
            <a:r>
              <a:rPr lang="en-US" sz="2400" dirty="0">
                <a:effectLst/>
              </a:rPr>
              <a:t>Ada pula </a:t>
            </a:r>
            <a:r>
              <a:rPr lang="en-US" sz="2400" dirty="0" err="1">
                <a:effectLst/>
              </a:rPr>
              <a:t>fitur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diunggulkan</a:t>
            </a:r>
            <a:r>
              <a:rPr lang="en-US" sz="2400" dirty="0">
                <a:effectLst/>
              </a:rPr>
              <a:t> oleh </a:t>
            </a:r>
            <a:r>
              <a:rPr lang="en-US" sz="2400" b="1" i="1" dirty="0">
                <a:effectLst/>
              </a:rPr>
              <a:t>React JS </a:t>
            </a:r>
            <a:r>
              <a:rPr lang="en-US" sz="2400" dirty="0" err="1">
                <a:effectLst/>
              </a:rPr>
              <a:t>yaitu</a:t>
            </a:r>
            <a:r>
              <a:rPr lang="en-US" sz="2400" dirty="0">
                <a:effectLst/>
              </a:rPr>
              <a:t> :</a:t>
            </a:r>
          </a:p>
          <a:p>
            <a:pPr algn="just"/>
            <a:endParaRPr lang="en-US" sz="2400" dirty="0"/>
          </a:p>
          <a:p>
            <a:r>
              <a:rPr lang="en-US" sz="2400" dirty="0">
                <a:effectLst/>
              </a:rPr>
              <a:t>1.</a:t>
            </a:r>
            <a:r>
              <a:rPr lang="en-US" sz="2400" b="1" dirty="0">
                <a:effectLst/>
              </a:rPr>
              <a:t>Declarative</a:t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Declarative views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membuat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kode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lebih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mudah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di </a:t>
            </a:r>
            <a:r>
              <a:rPr lang="en-US" sz="2400" dirty="0" err="1">
                <a:effectLst/>
              </a:rPr>
              <a:t>prediksi</a:t>
            </a:r>
            <a:r>
              <a:rPr lang="en-US" sz="2400" dirty="0">
                <a:effectLst/>
              </a:rPr>
              <a:t> dan </a:t>
            </a:r>
            <a:r>
              <a:rPr lang="en-US" sz="2400" dirty="0" err="1">
                <a:effectLst/>
              </a:rPr>
              <a:t>lebih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mudah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di debug.</a:t>
            </a:r>
          </a:p>
          <a:p>
            <a:endParaRPr lang="en-US" sz="2400" dirty="0">
              <a:effectLst/>
            </a:endParaRPr>
          </a:p>
          <a:p>
            <a:pPr>
              <a:buFont typeface="+mj-lt"/>
              <a:buAutoNum type="arabicPeriod" startAt="2"/>
            </a:pPr>
            <a:r>
              <a:rPr lang="en-US" sz="2400" b="1" dirty="0">
                <a:effectLst/>
              </a:rPr>
              <a:t>Component – Based</a:t>
            </a:r>
            <a:br>
              <a:rPr lang="en-US" sz="2400" dirty="0">
                <a:effectLst/>
              </a:rPr>
            </a:b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membuat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Encapsulated Component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mengatur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setiap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tahapannya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lalu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membuat</a:t>
            </a:r>
            <a:r>
              <a:rPr lang="en-US" sz="2400" dirty="0">
                <a:effectLst/>
              </a:rPr>
              <a:t> complex UIs </a:t>
            </a:r>
            <a:r>
              <a:rPr lang="en-US" sz="2400" dirty="0" err="1">
                <a:effectLst/>
              </a:rPr>
              <a:t>berdasarkan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kemampuan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itu</a:t>
            </a:r>
            <a:r>
              <a:rPr lang="en-US" sz="2400" dirty="0">
                <a:effectLst/>
              </a:rPr>
              <a:t>.</a:t>
            </a:r>
          </a:p>
          <a:p>
            <a:endParaRPr lang="en-US" sz="2400" dirty="0">
              <a:effectLst/>
            </a:endParaRPr>
          </a:p>
          <a:p>
            <a:pPr>
              <a:buFont typeface="+mj-lt"/>
              <a:buAutoNum type="arabicPeriod" startAt="3"/>
            </a:pPr>
            <a:r>
              <a:rPr lang="en-US" sz="2400" b="1" dirty="0">
                <a:effectLst/>
              </a:rPr>
              <a:t>Learn Once, Write Anywhere</a:t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Developer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men-</a:t>
            </a:r>
            <a:r>
              <a:rPr lang="en-US" sz="2400" i="1" dirty="0">
                <a:effectLst/>
              </a:rPr>
              <a:t>develop </a:t>
            </a:r>
            <a:r>
              <a:rPr lang="en-US" sz="2400" dirty="0" err="1">
                <a:effectLst/>
              </a:rPr>
              <a:t>fitur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baru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react </a:t>
            </a:r>
            <a:r>
              <a:rPr lang="en-US" sz="2400" dirty="0" err="1">
                <a:effectLst/>
              </a:rPr>
              <a:t>tanpa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mengubah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kode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sebelumnya</a:t>
            </a:r>
            <a:r>
              <a:rPr lang="en-US" sz="2400" dirty="0">
                <a:effectLst/>
              </a:rPr>
              <a:t>, </a:t>
            </a:r>
            <a:r>
              <a:rPr lang="en-US" sz="2400" i="1" dirty="0">
                <a:effectLst/>
              </a:rPr>
              <a:t>react</a:t>
            </a:r>
            <a:r>
              <a:rPr lang="en-US" sz="2400" dirty="0">
                <a:effectLst/>
              </a:rPr>
              <a:t> juga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bekerja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Node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JS</a:t>
            </a:r>
            <a:r>
              <a:rPr lang="en-US" sz="2400" dirty="0">
                <a:effectLst/>
              </a:rPr>
              <a:t> dan </a:t>
            </a:r>
            <a:r>
              <a:rPr lang="en-US" sz="2400" i="1" dirty="0">
                <a:effectLst/>
              </a:rPr>
              <a:t>mobile apps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React Native. 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2695A0-8CEA-4447-84FA-478402B6B8F1}"/>
              </a:ext>
            </a:extLst>
          </p:cNvPr>
          <p:cNvSpPr txBox="1"/>
          <p:nvPr/>
        </p:nvSpPr>
        <p:spPr>
          <a:xfrm>
            <a:off x="368709" y="258826"/>
            <a:ext cx="11823291" cy="63652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just"/>
            <a:r>
              <a:rPr lang="en-US" sz="2400" dirty="0" err="1">
                <a:effectLst/>
              </a:rPr>
              <a:t>Kelebihan</a:t>
            </a:r>
            <a:r>
              <a:rPr lang="en-US" sz="2400" dirty="0">
                <a:effectLst/>
              </a:rPr>
              <a:t> </a:t>
            </a:r>
            <a:r>
              <a:rPr lang="en-US" sz="2400" b="1" i="1" dirty="0">
                <a:effectLst/>
              </a:rPr>
              <a:t>React JS </a:t>
            </a:r>
            <a:r>
              <a:rPr lang="en-US" sz="2400" dirty="0" err="1">
                <a:effectLst/>
              </a:rPr>
              <a:t>yaitu</a:t>
            </a:r>
            <a:r>
              <a:rPr lang="en-US" sz="2400" dirty="0">
                <a:effectLst/>
              </a:rPr>
              <a:t> :</a:t>
            </a:r>
          </a:p>
          <a:p>
            <a:pPr algn="just"/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React JS </a:t>
            </a:r>
            <a:r>
              <a:rPr lang="en-US" sz="2400" b="1" dirty="0" err="1"/>
              <a:t>mudah</a:t>
            </a:r>
            <a:r>
              <a:rPr lang="en-US" sz="2400" b="1" dirty="0"/>
              <a:t> </a:t>
            </a:r>
            <a:r>
              <a:rPr lang="en-US" sz="2400" b="1" dirty="0" err="1"/>
              <a:t>dipelajari</a:t>
            </a:r>
            <a:r>
              <a:rPr lang="en-US" sz="2400" b="1" dirty="0"/>
              <a:t> dan </a:t>
            </a:r>
            <a:r>
              <a:rPr lang="en-US" sz="2400" b="1" dirty="0" err="1"/>
              <a:t>dikuasai</a:t>
            </a:r>
            <a:endParaRPr lang="en-US" sz="2400" b="1" dirty="0"/>
          </a:p>
          <a:p>
            <a:r>
              <a:rPr lang="en-US" sz="2400" b="1" i="1" dirty="0">
                <a:effectLst/>
                <a:latin typeface="inherit"/>
              </a:rPr>
              <a:t>React JS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bukanlah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full-featured framework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tetapi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merupakan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JavaScript</a:t>
            </a:r>
            <a:r>
              <a:rPr lang="en-US" sz="2400" dirty="0">
                <a:effectLst/>
              </a:rPr>
              <a:t> open source GUI library yang </a:t>
            </a:r>
            <a:r>
              <a:rPr lang="en-US" sz="2400" dirty="0" err="1">
                <a:effectLst/>
              </a:rPr>
              <a:t>berkonsentrasi</a:t>
            </a:r>
            <a:r>
              <a:rPr lang="en-US" sz="2400" dirty="0">
                <a:effectLst/>
              </a:rPr>
              <a:t> pada </a:t>
            </a:r>
            <a:r>
              <a:rPr lang="en-US" sz="2400" dirty="0" err="1">
                <a:effectLst/>
              </a:rPr>
              <a:t>satu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hal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spesifik</a:t>
            </a:r>
            <a:r>
              <a:rPr lang="en-US" sz="2400" dirty="0">
                <a:effectLst/>
              </a:rPr>
              <a:t> dan </a:t>
            </a:r>
            <a:r>
              <a:rPr lang="en-US" sz="2400" dirty="0" err="1">
                <a:effectLst/>
              </a:rPr>
              <a:t>bertujuan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menyelesaikan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tugas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secara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efisien</a:t>
            </a:r>
            <a:endParaRPr lang="en-US" sz="2400" b="1" dirty="0">
              <a:effectLst/>
            </a:endParaRPr>
          </a:p>
          <a:p>
            <a:r>
              <a:rPr lang="en-US" sz="2400" b="1" dirty="0"/>
              <a:t>2. </a:t>
            </a:r>
            <a:r>
              <a:rPr lang="en-US" sz="2400" b="1" dirty="0" err="1"/>
              <a:t>Mendukung</a:t>
            </a:r>
            <a:r>
              <a:rPr lang="en-US" sz="2400" b="1" dirty="0"/>
              <a:t> reusability </a:t>
            </a:r>
            <a:r>
              <a:rPr lang="en-US" sz="2400" b="1" dirty="0" err="1"/>
              <a:t>komponen</a:t>
            </a:r>
            <a:r>
              <a:rPr lang="en-US" sz="2400" b="1" dirty="0"/>
              <a:t> (</a:t>
            </a:r>
            <a:r>
              <a:rPr lang="en-US" sz="2400" b="1" dirty="0" err="1"/>
              <a:t>komponen</a:t>
            </a:r>
            <a:r>
              <a:rPr lang="en-US" sz="2400" b="1" dirty="0"/>
              <a:t> </a:t>
            </a:r>
            <a:r>
              <a:rPr lang="en-US" sz="2400" b="1" dirty="0" err="1"/>
              <a:t>disini</a:t>
            </a:r>
            <a:r>
              <a:rPr lang="en-US" sz="2400" b="1" dirty="0"/>
              <a:t> =code)</a:t>
            </a:r>
          </a:p>
          <a:p>
            <a:r>
              <a:rPr lang="en-US" sz="2400" b="1" i="1" dirty="0">
                <a:effectLst/>
                <a:latin typeface="inherit"/>
              </a:rPr>
              <a:t>React JS </a:t>
            </a:r>
            <a:r>
              <a:rPr lang="en-US" sz="2400" dirty="0" err="1">
                <a:effectLst/>
              </a:rPr>
              <a:t>memungkinkan</a:t>
            </a:r>
            <a:r>
              <a:rPr lang="en-US" sz="2400" dirty="0">
                <a:effectLst/>
              </a:rPr>
              <a:t> Anda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kembali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komponen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telah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dikembangkan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aplikasi</a:t>
            </a:r>
            <a:r>
              <a:rPr lang="en-US" sz="2400" dirty="0">
                <a:effectLst/>
              </a:rPr>
              <a:t> lain yang </a:t>
            </a:r>
            <a:r>
              <a:rPr lang="en-US" sz="2400" dirty="0" err="1">
                <a:effectLst/>
              </a:rPr>
              <a:t>menggunakan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fungsi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sama</a:t>
            </a:r>
            <a:r>
              <a:rPr lang="en-US" sz="2400" dirty="0">
                <a:effectLst/>
              </a:rPr>
              <a:t>.</a:t>
            </a: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3. </a:t>
            </a:r>
            <a:r>
              <a:rPr lang="en-US" sz="2400" b="1" dirty="0" err="1">
                <a:effectLst/>
              </a:rPr>
              <a:t>Mudah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menulis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komponen</a:t>
            </a:r>
            <a:endParaRPr lang="en-US" sz="2400" b="1" dirty="0">
              <a:effectLst/>
            </a:endParaRPr>
          </a:p>
          <a:p>
            <a:r>
              <a:rPr lang="en-US" sz="2400" b="1" i="1" dirty="0">
                <a:effectLst/>
                <a:latin typeface="inherit"/>
              </a:rPr>
              <a:t>React JS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memanfaatkan</a:t>
            </a:r>
            <a:r>
              <a:rPr lang="en-US" sz="2400" dirty="0">
                <a:effectLst/>
              </a:rPr>
              <a:t> </a:t>
            </a:r>
            <a:r>
              <a:rPr lang="en-US" sz="2400" dirty="0">
                <a:effectLst/>
                <a:hlinkClick r:id="rId2"/>
              </a:rPr>
              <a:t>JSX</a:t>
            </a:r>
            <a:r>
              <a:rPr lang="en-US" sz="2400" dirty="0">
                <a:effectLst/>
              </a:rPr>
              <a:t>, yang </a:t>
            </a:r>
            <a:r>
              <a:rPr lang="en-US" sz="2400" dirty="0" err="1">
                <a:effectLst/>
              </a:rPr>
              <a:t>merupakan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ekstensi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sintaks</a:t>
            </a:r>
            <a:r>
              <a:rPr lang="en-US" sz="2400" dirty="0">
                <a:effectLst/>
              </a:rPr>
              <a:t> optional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JavaScript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Menulis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komponen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menjadi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lebih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sederhana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dengan</a:t>
            </a:r>
            <a:r>
              <a:rPr lang="en-US" sz="2400" dirty="0">
                <a:effectLst/>
              </a:rPr>
              <a:t> JSX </a:t>
            </a:r>
            <a:r>
              <a:rPr lang="en-US" sz="2400" dirty="0" err="1">
                <a:effectLst/>
              </a:rPr>
              <a:t>karena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memungkinkan</a:t>
            </a:r>
            <a:r>
              <a:rPr lang="en-US" sz="2400" dirty="0">
                <a:effectLst/>
              </a:rPr>
              <a:t> Anda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mengkombinasikan</a:t>
            </a:r>
            <a:r>
              <a:rPr lang="en-US" sz="2400" dirty="0">
                <a:effectLst/>
              </a:rPr>
              <a:t> HTML </a:t>
            </a:r>
            <a:r>
              <a:rPr lang="en-US" sz="2400" dirty="0" err="1">
                <a:effectLst/>
              </a:rPr>
              <a:t>dengan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effectLst/>
              </a:rPr>
              <a:t>JavaScript</a:t>
            </a:r>
            <a:r>
              <a:rPr lang="en-US" sz="2400" dirty="0">
                <a:effectLst/>
              </a:rPr>
              <a:t>.</a:t>
            </a:r>
          </a:p>
          <a:p>
            <a:r>
              <a:rPr lang="en-US" sz="2400" b="1" dirty="0"/>
              <a:t>4. React Native </a:t>
            </a:r>
            <a:r>
              <a:rPr lang="en-US" sz="2400" b="1" dirty="0" err="1"/>
              <a:t>untuk</a:t>
            </a:r>
            <a:r>
              <a:rPr lang="en-US" sz="2400" b="1" dirty="0"/>
              <a:t> Mobile App Development</a:t>
            </a:r>
            <a:br>
              <a:rPr lang="en-US" sz="2400" b="1" dirty="0"/>
            </a:br>
            <a:r>
              <a:rPr lang="en-US" sz="2400" b="1" i="1" dirty="0">
                <a:effectLst/>
                <a:latin typeface="inherit"/>
              </a:rPr>
              <a:t>React JS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dapat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disebut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sebagai</a:t>
            </a:r>
            <a:r>
              <a:rPr lang="en-US" sz="2400" dirty="0">
                <a:effectLst/>
              </a:rPr>
              <a:t> “</a:t>
            </a:r>
            <a:r>
              <a:rPr lang="en-US" sz="2400" dirty="0" err="1">
                <a:effectLst/>
              </a:rPr>
              <a:t>belajar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sekali</a:t>
            </a:r>
            <a:r>
              <a:rPr lang="en-US" sz="2400" dirty="0">
                <a:effectLst/>
              </a:rPr>
              <a:t> – </a:t>
            </a:r>
            <a:r>
              <a:rPr lang="en-US" sz="2400" dirty="0" err="1">
                <a:effectLst/>
              </a:rPr>
              <a:t>tulis</a:t>
            </a:r>
            <a:r>
              <a:rPr lang="en-US" sz="2400" dirty="0">
                <a:effectLst/>
              </a:rPr>
              <a:t> di mana </a:t>
            </a:r>
            <a:r>
              <a:rPr lang="en-US" sz="2400" dirty="0" err="1">
                <a:effectLst/>
              </a:rPr>
              <a:t>saja</a:t>
            </a:r>
            <a:r>
              <a:rPr lang="en-US" sz="2400" dirty="0">
                <a:effectLst/>
              </a:rPr>
              <a:t>” </a:t>
            </a:r>
            <a:r>
              <a:rPr lang="en-US" sz="2400" i="1" dirty="0">
                <a:effectLst/>
              </a:rPr>
              <a:t>library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karena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baik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dalam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pengembangan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aplikasi</a:t>
            </a:r>
            <a:r>
              <a:rPr lang="en-US" sz="2400" dirty="0">
                <a:effectLst/>
              </a:rPr>
              <a:t> web dan </a:t>
            </a:r>
            <a:r>
              <a:rPr lang="en-US" sz="2400" i="1" dirty="0">
                <a:effectLst/>
              </a:rPr>
              <a:t>mobile</a:t>
            </a:r>
            <a:r>
              <a:rPr lang="en-US" sz="2400" dirty="0">
                <a:effectLst/>
              </a:rPr>
              <a:t>, </a:t>
            </a:r>
            <a:r>
              <a:rPr lang="en-US" sz="2400" b="1" i="1" dirty="0">
                <a:effectLst/>
                <a:latin typeface="inherit"/>
              </a:rPr>
              <a:t>React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mengikuti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pola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desain</a:t>
            </a:r>
            <a:r>
              <a:rPr lang="en-US" sz="2400" dirty="0">
                <a:effectLst/>
              </a:rPr>
              <a:t> yang </a:t>
            </a:r>
            <a:r>
              <a:rPr lang="en-US" sz="2400" dirty="0" err="1">
                <a:effectLst/>
              </a:rPr>
              <a:t>sama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memfasilitasi</a:t>
            </a:r>
            <a:r>
              <a:rPr lang="en-US" sz="2400" dirty="0">
                <a:effectLst/>
              </a:rPr>
              <a:t> proses </a:t>
            </a:r>
            <a:r>
              <a:rPr lang="en-US" sz="2400" dirty="0" err="1">
                <a:effectLst/>
              </a:rPr>
              <a:t>transisi</a:t>
            </a:r>
            <a:r>
              <a:rPr lang="en-US" sz="2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66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EFEEAE-9651-44E6-923D-38F8B58C6707}"/>
              </a:ext>
            </a:extLst>
          </p:cNvPr>
          <p:cNvSpPr txBox="1"/>
          <p:nvPr/>
        </p:nvSpPr>
        <p:spPr>
          <a:xfrm>
            <a:off x="910713" y="811526"/>
            <a:ext cx="109322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/>
              <a:t>Webpack</a:t>
            </a:r>
          </a:p>
          <a:p>
            <a:pPr algn="just"/>
            <a:endParaRPr lang="en-US" sz="4400" b="1" dirty="0"/>
          </a:p>
          <a:p>
            <a:pPr algn="just"/>
            <a:r>
              <a:rPr lang="en-US" sz="2400" dirty="0"/>
              <a:t>Webpack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bundel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JavaScript yang open source.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utamanya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menggabungkan</a:t>
            </a:r>
            <a:r>
              <a:rPr lang="en-US" sz="2400" dirty="0"/>
              <a:t> file-file JavaScript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browser,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juga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, </a:t>
            </a:r>
            <a:r>
              <a:rPr lang="en-US" sz="2400" dirty="0" err="1"/>
              <a:t>menggabungkan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mengemas</a:t>
            </a:r>
            <a:r>
              <a:rPr lang="en-US" sz="2400" dirty="0"/>
              <a:t> </a:t>
            </a: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pun</a:t>
            </a:r>
          </a:p>
        </p:txBody>
      </p:sp>
    </p:spTree>
    <p:extLst>
      <p:ext uri="{BB962C8B-B14F-4D97-AF65-F5344CB8AC3E}">
        <p14:creationId xmlns:p14="http://schemas.microsoft.com/office/powerpoint/2010/main" val="387500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5E9D96-1D82-4D37-B18E-98CC8B12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09" y="1253613"/>
            <a:ext cx="8351275" cy="50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2981" y="3736340"/>
            <a:ext cx="837120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5" dirty="0" err="1">
                <a:latin typeface="Gothic Uralic"/>
                <a:cs typeface="Gothic Uralic"/>
              </a:rPr>
              <a:t>Saat</a:t>
            </a:r>
            <a:r>
              <a:rPr lang="en-US" sz="2400" spc="-15" dirty="0">
                <a:latin typeface="Gothic Uralic"/>
                <a:cs typeface="Gothic Uralic"/>
              </a:rPr>
              <a:t> Webpack </a:t>
            </a:r>
            <a:r>
              <a:rPr lang="en-US" sz="2400" spc="-15" dirty="0" err="1">
                <a:latin typeface="Gothic Uralic"/>
                <a:cs typeface="Gothic Uralic"/>
              </a:rPr>
              <a:t>memproses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aplikasi</a:t>
            </a:r>
            <a:r>
              <a:rPr lang="en-US" sz="2400" spc="-15" dirty="0">
                <a:latin typeface="Gothic Uralic"/>
                <a:cs typeface="Gothic Uralic"/>
              </a:rPr>
              <a:t> Anda, Webpack </a:t>
            </a:r>
            <a:r>
              <a:rPr lang="en-US" sz="2400" spc="-15" dirty="0" err="1">
                <a:latin typeface="Gothic Uralic"/>
                <a:cs typeface="Gothic Uralic"/>
              </a:rPr>
              <a:t>membuat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grafik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dependensi</a:t>
            </a:r>
            <a:r>
              <a:rPr lang="en-US" sz="2400" spc="-15" dirty="0">
                <a:latin typeface="Gothic Uralic"/>
                <a:cs typeface="Gothic Uralic"/>
              </a:rPr>
              <a:t> yang </a:t>
            </a:r>
            <a:r>
              <a:rPr lang="en-US" sz="2400" spc="-15" dirty="0" err="1">
                <a:latin typeface="Gothic Uralic"/>
                <a:cs typeface="Gothic Uralic"/>
              </a:rPr>
              <a:t>memetakan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modul</a:t>
            </a:r>
            <a:r>
              <a:rPr lang="en-US" sz="2400" spc="-15" dirty="0">
                <a:latin typeface="Gothic Uralic"/>
                <a:cs typeface="Gothic Uralic"/>
              </a:rPr>
              <a:t> yang </a:t>
            </a:r>
            <a:r>
              <a:rPr lang="en-US" sz="2400" spc="-15" dirty="0" err="1">
                <a:latin typeface="Gothic Uralic"/>
                <a:cs typeface="Gothic Uralic"/>
              </a:rPr>
              <a:t>dibutuhkan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proyek</a:t>
            </a:r>
            <a:r>
              <a:rPr lang="en-US" sz="2400" spc="-15" dirty="0">
                <a:latin typeface="Gothic Uralic"/>
                <a:cs typeface="Gothic Uralic"/>
              </a:rPr>
              <a:t> Anda dan </a:t>
            </a:r>
            <a:r>
              <a:rPr lang="en-US" sz="2400" spc="-15" dirty="0" err="1">
                <a:latin typeface="Gothic Uralic"/>
                <a:cs typeface="Gothic Uralic"/>
              </a:rPr>
              <a:t>menghasilkan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satu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atau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beberapa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bundel</a:t>
            </a:r>
            <a:r>
              <a:rPr lang="en-US" sz="2400" spc="-15" dirty="0">
                <a:latin typeface="Gothic Uralic"/>
                <a:cs typeface="Gothic Uralic"/>
              </a:rPr>
              <a:t>.</a:t>
            </a:r>
          </a:p>
          <a:p>
            <a:pPr marL="355600" marR="5080" indent="-342900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5" dirty="0" err="1">
                <a:latin typeface="Gothic Uralic"/>
                <a:cs typeface="Gothic Uralic"/>
              </a:rPr>
              <a:t>Bundel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adalah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pengelompokan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berbeda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dari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kode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terhubung</a:t>
            </a:r>
            <a:r>
              <a:rPr lang="en-US" sz="2400" spc="-15" dirty="0">
                <a:latin typeface="Gothic Uralic"/>
                <a:cs typeface="Gothic Uralic"/>
              </a:rPr>
              <a:t> yang </a:t>
            </a:r>
            <a:r>
              <a:rPr lang="en-US" sz="2400" spc="-15" dirty="0" err="1">
                <a:latin typeface="Gothic Uralic"/>
                <a:cs typeface="Gothic Uralic"/>
              </a:rPr>
              <a:t>telah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dikompilasi</a:t>
            </a:r>
            <a:r>
              <a:rPr lang="en-US" sz="2400" spc="-15" dirty="0">
                <a:latin typeface="Gothic Uralic"/>
                <a:cs typeface="Gothic Uralic"/>
              </a:rPr>
              <a:t> dan </a:t>
            </a:r>
            <a:r>
              <a:rPr lang="en-US" sz="2400" spc="-15" dirty="0" err="1">
                <a:latin typeface="Gothic Uralic"/>
                <a:cs typeface="Gothic Uralic"/>
              </a:rPr>
              <a:t>diubah</a:t>
            </a:r>
            <a:r>
              <a:rPr lang="en-US" sz="2400" spc="-15" dirty="0">
                <a:latin typeface="Gothic Uralic"/>
                <a:cs typeface="Gothic Uralic"/>
              </a:rPr>
              <a:t> </a:t>
            </a:r>
            <a:r>
              <a:rPr lang="en-US" sz="2400" spc="-15" dirty="0" err="1">
                <a:latin typeface="Gothic Uralic"/>
                <a:cs typeface="Gothic Uralic"/>
              </a:rPr>
              <a:t>untuk</a:t>
            </a:r>
            <a:r>
              <a:rPr lang="en-US" sz="2400" spc="-15" dirty="0">
                <a:latin typeface="Gothic Uralic"/>
                <a:cs typeface="Gothic Uralic"/>
              </a:rPr>
              <a:t> browser.</a:t>
            </a:r>
          </a:p>
          <a:p>
            <a:pPr marL="355600" marR="5080" indent="-342900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endParaRPr lang="en-US" sz="2400" spc="-15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4139" y="381000"/>
            <a:ext cx="7010400" cy="320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1" y="408178"/>
            <a:ext cx="8036559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0" dirty="0">
                <a:latin typeface="Gothic Uralic"/>
                <a:cs typeface="Gothic Uralic"/>
              </a:rPr>
              <a:t>Webpack </a:t>
            </a:r>
            <a:r>
              <a:rPr lang="en-US" sz="2400" spc="-10" dirty="0" err="1">
                <a:latin typeface="Gothic Uralic"/>
                <a:cs typeface="Gothic Uralic"/>
              </a:rPr>
              <a:t>mengambil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beberapa</a:t>
            </a:r>
            <a:r>
              <a:rPr lang="en-US" sz="2400" spc="-10" dirty="0">
                <a:latin typeface="Gothic Uralic"/>
                <a:cs typeface="Gothic Uralic"/>
              </a:rPr>
              <a:t> asset (</a:t>
            </a:r>
            <a:r>
              <a:rPr lang="en-US" sz="2400" spc="-10" dirty="0" err="1">
                <a:latin typeface="Gothic Uralic"/>
                <a:cs typeface="Gothic Uralic"/>
              </a:rPr>
              <a:t>gambar</a:t>
            </a:r>
            <a:r>
              <a:rPr lang="en-US" sz="2400" spc="-10" dirty="0">
                <a:latin typeface="Gothic Uralic"/>
                <a:cs typeface="Gothic Uralic"/>
              </a:rPr>
              <a:t>, </a:t>
            </a:r>
            <a:r>
              <a:rPr lang="en-US" sz="2400" spc="-10" dirty="0" err="1">
                <a:latin typeface="Gothic Uralic"/>
                <a:cs typeface="Gothic Uralic"/>
              </a:rPr>
              <a:t>huruf</a:t>
            </a:r>
            <a:r>
              <a:rPr lang="en-US" sz="2400" spc="-10" dirty="0">
                <a:latin typeface="Gothic Uralic"/>
                <a:cs typeface="Gothic Uralic"/>
              </a:rPr>
              <a:t>, </a:t>
            </a:r>
            <a:r>
              <a:rPr lang="en-US" sz="2400" spc="-10" dirty="0" err="1">
                <a:latin typeface="Gothic Uralic"/>
                <a:cs typeface="Gothic Uralic"/>
              </a:rPr>
              <a:t>gaya</a:t>
            </a:r>
            <a:r>
              <a:rPr lang="en-US" sz="2400" spc="-10" dirty="0">
                <a:latin typeface="Gothic Uralic"/>
                <a:cs typeface="Gothic Uralic"/>
              </a:rPr>
              <a:t>) dan </a:t>
            </a:r>
            <a:r>
              <a:rPr lang="en-US" sz="2400" spc="-10" dirty="0" err="1">
                <a:latin typeface="Gothic Uralic"/>
                <a:cs typeface="Gothic Uralic"/>
              </a:rPr>
              <a:t>mengubahnya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menjadi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dependensi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untuk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r>
              <a:rPr lang="en-US" sz="2400" spc="-10" dirty="0" err="1">
                <a:latin typeface="Gothic Uralic"/>
                <a:cs typeface="Gothic Uralic"/>
              </a:rPr>
              <a:t>aplikasi</a:t>
            </a:r>
            <a:r>
              <a:rPr lang="en-US" sz="2400" spc="-10" dirty="0">
                <a:latin typeface="Gothic Uralic"/>
                <a:cs typeface="Gothic Uralic"/>
              </a:rPr>
              <a:t> </a:t>
            </a:r>
            <a:endParaRPr sz="2400" dirty="0">
              <a:latin typeface="Gothic Uralic"/>
              <a:cs typeface="Gothic Uralic"/>
            </a:endParaRPr>
          </a:p>
          <a:p>
            <a:pPr marL="12700">
              <a:spcBef>
                <a:spcPts val="580"/>
              </a:spcBef>
            </a:pPr>
            <a:r>
              <a:rPr sz="2400" b="1" spc="-5" dirty="0">
                <a:latin typeface="Gothic Uralic"/>
                <a:cs typeface="Gothic Uralic"/>
              </a:rPr>
              <a:t>Webpack </a:t>
            </a:r>
            <a:r>
              <a:rPr lang="en-US" sz="2400" b="1" spc="-5" dirty="0" err="1">
                <a:latin typeface="Gothic Uralic"/>
                <a:cs typeface="Gothic Uralic"/>
              </a:rPr>
              <a:t>terdiri</a:t>
            </a:r>
            <a:r>
              <a:rPr lang="en-US" sz="2400" b="1" spc="-5" dirty="0">
                <a:latin typeface="Gothic Uralic"/>
                <a:cs typeface="Gothic Uralic"/>
              </a:rPr>
              <a:t> </a:t>
            </a:r>
            <a:r>
              <a:rPr lang="en-US" sz="2400" b="1" spc="-5" dirty="0" err="1">
                <a:latin typeface="Gothic Uralic"/>
                <a:cs typeface="Gothic Uralic"/>
              </a:rPr>
              <a:t>dari</a:t>
            </a:r>
            <a:r>
              <a:rPr lang="en-US" sz="2400" b="1" spc="-5" dirty="0">
                <a:latin typeface="Gothic Uralic"/>
                <a:cs typeface="Gothic Uralic"/>
              </a:rPr>
              <a:t> 5 </a:t>
            </a:r>
            <a:r>
              <a:rPr lang="en-US" sz="2400" b="1" spc="-5" dirty="0" err="1">
                <a:latin typeface="Gothic Uralic"/>
                <a:cs typeface="Gothic Uralic"/>
              </a:rPr>
              <a:t>prinsip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Entry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Output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Loaders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Plugins</a:t>
            </a:r>
            <a:endParaRPr sz="2400" dirty="0">
              <a:latin typeface="Gothic Uralic"/>
              <a:cs typeface="Gothic Uralic"/>
            </a:endParaRPr>
          </a:p>
          <a:p>
            <a:pPr marL="355600" indent="-342900"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Gothic Uralic"/>
                <a:cs typeface="Gothic Uralic"/>
              </a:rPr>
              <a:t>Mode</a:t>
            </a:r>
            <a:endParaRPr sz="2400" dirty="0">
              <a:latin typeface="Gothic Uralic"/>
              <a:cs typeface="Gothic Uralic"/>
            </a:endParaRPr>
          </a:p>
          <a:p>
            <a:pPr marL="12700">
              <a:spcBef>
                <a:spcPts val="575"/>
              </a:spcBef>
            </a:pPr>
            <a:r>
              <a:rPr sz="2400" b="1" spc="-5" dirty="0">
                <a:latin typeface="Gothic Uralic"/>
                <a:cs typeface="Gothic Uralic"/>
              </a:rPr>
              <a:t>Entry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dirty="0">
                <a:latin typeface="Gothic Uralic"/>
                <a:cs typeface="Gothic Uralic"/>
              </a:rPr>
              <a:t>the </a:t>
            </a:r>
            <a:r>
              <a:rPr sz="2400" spc="-5" dirty="0">
                <a:latin typeface="Gothic Uralic"/>
                <a:cs typeface="Gothic Uralic"/>
              </a:rPr>
              <a:t>entry </a:t>
            </a:r>
            <a:r>
              <a:rPr sz="2400" dirty="0">
                <a:latin typeface="Gothic Uralic"/>
                <a:cs typeface="Gothic Uralic"/>
              </a:rPr>
              <a:t>point for the</a:t>
            </a:r>
            <a:r>
              <a:rPr sz="2400" spc="-8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application.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FBD0A2-D5C5-48D3-8B60-F13C7DBC5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8" y="842387"/>
            <a:ext cx="1094330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nfigurasi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Webpack yang paling simple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umumnya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berbentuk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terdiri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entry, output, dan module.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Entry 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merupakan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pertama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dieksekusi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Pada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bawah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file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index.js,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letaknya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folder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webpack.config.js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.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8878E-F835-4752-8D2E-810BD040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68" y="2628900"/>
            <a:ext cx="6191250" cy="15072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046D9A-A0CF-485F-BD69-9D7D8417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7" y="4136181"/>
            <a:ext cx="1114486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2. 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mengatur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hasil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bundle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ketika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selesai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diproses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oleh Webpack.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bernama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bundle.js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letaknya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folder dist.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berfungsi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sebagai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proses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tambahan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proses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sedang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berjalan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1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8A8471-BD5B-4AFB-B2F8-412C17FC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9" y="1000758"/>
            <a:ext cx="8332839" cy="48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9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E7AED-0A1E-4876-AD8E-8768BF5E2EE4}"/>
              </a:ext>
            </a:extLst>
          </p:cNvPr>
          <p:cNvSpPr txBox="1"/>
          <p:nvPr/>
        </p:nvSpPr>
        <p:spPr>
          <a:xfrm>
            <a:off x="1589137" y="2521059"/>
            <a:ext cx="96048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i="1" dirty="0" err="1"/>
              <a:t>Wahai</a:t>
            </a:r>
            <a:r>
              <a:rPr lang="en-US" sz="2800" i="1" dirty="0"/>
              <a:t> Webpack, </a:t>
            </a:r>
            <a:r>
              <a:rPr lang="en-US" sz="2800" i="1" dirty="0" err="1"/>
              <a:t>cari</a:t>
            </a:r>
            <a:r>
              <a:rPr lang="en-US" sz="2800" i="1" dirty="0"/>
              <a:t> </a:t>
            </a:r>
            <a:r>
              <a:rPr lang="en-US" sz="2800" i="1" dirty="0" err="1"/>
              <a:t>semua</a:t>
            </a:r>
            <a:r>
              <a:rPr lang="en-US" sz="2800" i="1" dirty="0"/>
              <a:t> file yang </a:t>
            </a:r>
            <a:r>
              <a:rPr lang="en-US" sz="2800" i="1" dirty="0" err="1"/>
              <a:t>berakhiran</a:t>
            </a:r>
            <a:r>
              <a:rPr lang="en-US" sz="2800" i="1" dirty="0"/>
              <a:t> </a:t>
            </a:r>
            <a:r>
              <a:rPr lang="en-US" sz="2800" i="1" dirty="0" err="1"/>
              <a:t>js</a:t>
            </a:r>
            <a:r>
              <a:rPr lang="en-US" sz="2800" i="1" dirty="0"/>
              <a:t> dan </a:t>
            </a:r>
            <a:r>
              <a:rPr lang="en-US" sz="2800" i="1" dirty="0" err="1"/>
              <a:t>jsx</a:t>
            </a:r>
            <a:r>
              <a:rPr lang="en-US" sz="2800" i="1" dirty="0"/>
              <a:t> </a:t>
            </a:r>
            <a:r>
              <a:rPr lang="en-US" sz="2800" i="1" dirty="0" err="1"/>
              <a:t>tapi</a:t>
            </a:r>
            <a:r>
              <a:rPr lang="en-US" sz="2800" i="1" dirty="0"/>
              <a:t> </a:t>
            </a:r>
            <a:r>
              <a:rPr lang="en-US" sz="2800" i="1" dirty="0" err="1"/>
              <a:t>tidak</a:t>
            </a:r>
            <a:r>
              <a:rPr lang="en-US" sz="2800" i="1" dirty="0"/>
              <a:t> </a:t>
            </a:r>
            <a:r>
              <a:rPr lang="en-US" sz="2800" i="1" dirty="0" err="1"/>
              <a:t>perlu</a:t>
            </a:r>
            <a:r>
              <a:rPr lang="en-US" sz="2800" i="1" dirty="0"/>
              <a:t> </a:t>
            </a:r>
            <a:r>
              <a:rPr lang="en-US" sz="2800" i="1" dirty="0" err="1"/>
              <a:t>cari</a:t>
            </a:r>
            <a:r>
              <a:rPr lang="en-US" sz="2800" i="1" dirty="0"/>
              <a:t> </a:t>
            </a:r>
            <a:r>
              <a:rPr lang="en-US" sz="2800" i="1" dirty="0" err="1"/>
              <a:t>filenya</a:t>
            </a:r>
            <a:r>
              <a:rPr lang="en-US" sz="2800" i="1" dirty="0"/>
              <a:t> di folder </a:t>
            </a:r>
            <a:r>
              <a:rPr lang="en-US" sz="2800" i="1" dirty="0" err="1"/>
              <a:t>node_modules</a:t>
            </a:r>
            <a:r>
              <a:rPr lang="en-US" sz="2800" i="1" dirty="0"/>
              <a:t>. </a:t>
            </a:r>
            <a:r>
              <a:rPr lang="en-US" sz="2800" i="1" dirty="0" err="1"/>
              <a:t>Kalo</a:t>
            </a:r>
            <a:r>
              <a:rPr lang="en-US" sz="2800" i="1" dirty="0"/>
              <a:t> </a:t>
            </a:r>
            <a:r>
              <a:rPr lang="en-US" sz="2800" i="1" dirty="0" err="1"/>
              <a:t>udah</a:t>
            </a:r>
            <a:r>
              <a:rPr lang="en-US" sz="2800" i="1" dirty="0"/>
              <a:t> </a:t>
            </a:r>
            <a:r>
              <a:rPr lang="en-US" sz="2800" i="1" dirty="0" err="1"/>
              <a:t>ketemu</a:t>
            </a:r>
            <a:r>
              <a:rPr lang="en-US" sz="2800" i="1" dirty="0"/>
              <a:t>, </a:t>
            </a:r>
            <a:r>
              <a:rPr lang="en-US" sz="2800" i="1" dirty="0" err="1"/>
              <a:t>saya</a:t>
            </a:r>
            <a:r>
              <a:rPr lang="en-US" sz="2800" i="1" dirty="0"/>
              <a:t> </a:t>
            </a:r>
            <a:r>
              <a:rPr lang="en-US" sz="2800" i="1" dirty="0" err="1"/>
              <a:t>pengen</a:t>
            </a:r>
            <a:r>
              <a:rPr lang="en-US" sz="2800" i="1" dirty="0"/>
              <a:t> plugin babel-loader </a:t>
            </a:r>
            <a:r>
              <a:rPr lang="en-US" sz="2800" i="1" dirty="0" err="1"/>
              <a:t>dipake</a:t>
            </a:r>
            <a:r>
              <a:rPr lang="en-US" sz="2800" i="1" dirty="0"/>
              <a:t> </a:t>
            </a:r>
            <a:r>
              <a:rPr lang="en-US" sz="2800" i="1" dirty="0" err="1"/>
              <a:t>buat</a:t>
            </a:r>
            <a:r>
              <a:rPr lang="en-US" sz="2800" i="1" dirty="0"/>
              <a:t> </a:t>
            </a:r>
            <a:r>
              <a:rPr lang="en-US" sz="2800" i="1" dirty="0" err="1"/>
              <a:t>nanganin</a:t>
            </a:r>
            <a:r>
              <a:rPr lang="en-US" sz="2800" i="1" dirty="0"/>
              <a:t> file-file </a:t>
            </a:r>
            <a:r>
              <a:rPr lang="en-US" sz="2800" i="1" dirty="0" err="1"/>
              <a:t>tersebut</a:t>
            </a:r>
            <a:r>
              <a:rPr lang="en-US" sz="2800" i="1" dirty="0"/>
              <a:t>. </a:t>
            </a:r>
            <a:r>
              <a:rPr lang="en-US" sz="2800" i="1" dirty="0" err="1"/>
              <a:t>Itu</a:t>
            </a:r>
            <a:r>
              <a:rPr lang="en-US" sz="2800" i="1" dirty="0"/>
              <a:t> </a:t>
            </a:r>
            <a:r>
              <a:rPr lang="en-US" sz="2800" i="1" dirty="0" err="1"/>
              <a:t>saja</a:t>
            </a:r>
            <a:r>
              <a:rPr lang="en-US" sz="2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10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372" y="1217471"/>
            <a:ext cx="11275060" cy="225638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lang="en-US" sz="2400" b="1" dirty="0" err="1">
                <a:latin typeface="Gothic Uralic"/>
                <a:cs typeface="Gothic Uralic"/>
              </a:rPr>
              <a:t>Pengertian</a:t>
            </a:r>
            <a:r>
              <a:rPr lang="en-US" sz="2400" b="1" dirty="0">
                <a:latin typeface="Gothic Uralic"/>
                <a:cs typeface="Gothic Uralic"/>
              </a:rPr>
              <a:t> Babel</a:t>
            </a:r>
            <a:endParaRPr sz="2800" dirty="0">
              <a:latin typeface="Gothic Uralic"/>
              <a:cs typeface="Gothic Uralic"/>
            </a:endParaRPr>
          </a:p>
          <a:p>
            <a:pPr marL="355600" marR="508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800" b="1" dirty="0"/>
              <a:t>Babel</a:t>
            </a:r>
            <a:r>
              <a:rPr lang="en-US" sz="2800" dirty="0"/>
              <a:t> (</a:t>
            </a:r>
            <a:r>
              <a:rPr lang="en-US" sz="2800" i="1" dirty="0" err="1"/>
              <a:t>Javascript</a:t>
            </a:r>
            <a:r>
              <a:rPr lang="en-US" sz="2800" i="1" dirty="0"/>
              <a:t> Compiler</a:t>
            </a:r>
            <a:r>
              <a:rPr lang="en-US" sz="2800" dirty="0"/>
              <a:t>,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menterjemahkan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yang di </a:t>
            </a:r>
            <a:r>
              <a:rPr lang="en-US" sz="2800" dirty="0" err="1"/>
              <a:t>kenali</a:t>
            </a:r>
            <a:r>
              <a:rPr lang="en-US" sz="2800" i="1" dirty="0"/>
              <a:t> </a:t>
            </a:r>
            <a:r>
              <a:rPr lang="en-US" sz="2800" dirty="0"/>
              <a:t>oleh browser. </a:t>
            </a:r>
            <a:r>
              <a:rPr lang="en-US" sz="2800" dirty="0" err="1"/>
              <a:t>Contoh</a:t>
            </a:r>
            <a:r>
              <a:rPr lang="en-US" sz="2800" dirty="0"/>
              <a:t>: </a:t>
            </a:r>
            <a:r>
              <a:rPr lang="en-US" sz="2800" i="1" dirty="0"/>
              <a:t>ES6</a:t>
            </a:r>
            <a:r>
              <a:rPr lang="en-US" sz="2800" dirty="0"/>
              <a:t>, </a:t>
            </a:r>
            <a:r>
              <a:rPr lang="en-US" sz="2800" i="1" dirty="0"/>
              <a:t>ES7</a:t>
            </a:r>
            <a:r>
              <a:rPr lang="en-US" sz="2800" dirty="0"/>
              <a:t> di </a:t>
            </a:r>
            <a:r>
              <a:rPr lang="en-US" sz="2800" dirty="0" err="1"/>
              <a:t>terjemahkan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i="1" dirty="0"/>
              <a:t>ES5</a:t>
            </a:r>
            <a:r>
              <a:rPr lang="en-US" sz="2800" dirty="0"/>
              <a:t> agar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di browser </a:t>
            </a:r>
            <a:r>
              <a:rPr lang="en-US" sz="2800" dirty="0" err="1"/>
              <a:t>versi</a:t>
            </a:r>
            <a:r>
              <a:rPr lang="en-US" sz="2800" dirty="0"/>
              <a:t> lama, </a:t>
            </a:r>
            <a:r>
              <a:rPr lang="en-US" sz="2800" dirty="0" err="1"/>
              <a:t>lalu</a:t>
            </a:r>
            <a:r>
              <a:rPr lang="en-US" sz="2800" dirty="0"/>
              <a:t> </a:t>
            </a:r>
            <a:r>
              <a:rPr lang="en-US" sz="2800" i="1" dirty="0"/>
              <a:t>JSX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Object 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biasa</a:t>
            </a:r>
            <a:r>
              <a:rPr lang="en-US" sz="2800" dirty="0"/>
              <a:t>).</a:t>
            </a:r>
            <a:endParaRPr sz="2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8864" y="1146101"/>
            <a:ext cx="10663083" cy="2614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lang="en-US" sz="2400" b="1" dirty="0" err="1">
                <a:latin typeface="Gothic Uralic"/>
                <a:cs typeface="Gothic Uralic"/>
              </a:rPr>
              <a:t>Apa</a:t>
            </a:r>
            <a:r>
              <a:rPr lang="en-US" sz="2400" b="1" dirty="0">
                <a:latin typeface="Gothic Uralic"/>
                <a:cs typeface="Gothic Uralic"/>
              </a:rPr>
              <a:t> </a:t>
            </a:r>
            <a:r>
              <a:rPr lang="en-US" sz="2400" b="1" dirty="0" err="1">
                <a:latin typeface="Gothic Uralic"/>
                <a:cs typeface="Gothic Uralic"/>
              </a:rPr>
              <a:t>itu</a:t>
            </a:r>
            <a:r>
              <a:rPr lang="en-US" sz="2400" b="1" dirty="0">
                <a:latin typeface="Gothic Uralic"/>
                <a:cs typeface="Gothic Uralic"/>
              </a:rPr>
              <a:t> JSX</a:t>
            </a:r>
            <a:endParaRPr sz="2400" dirty="0">
              <a:latin typeface="Gothic Uralic"/>
              <a:cs typeface="Gothic Uralic"/>
            </a:endParaRP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sintaksis</a:t>
            </a:r>
            <a:r>
              <a:rPr lang="en-US" sz="2400" dirty="0"/>
              <a:t> </a:t>
            </a:r>
            <a:r>
              <a:rPr lang="en-US" sz="2400" dirty="0" err="1"/>
              <a:t>ekstensi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/>
              <a:t>JavaScript</a:t>
            </a:r>
            <a:r>
              <a:rPr lang="en-US" sz="2400" dirty="0"/>
              <a:t>.</a:t>
            </a: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sv-SE" sz="2400" dirty="0"/>
              <a:t>JSX mungkin akan mengingatkan Anda dengan sebuah bahasa </a:t>
            </a:r>
            <a:r>
              <a:rPr lang="sv-SE" sz="2400" i="1" dirty="0"/>
              <a:t>template</a:t>
            </a: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Gothic Uralic"/>
                <a:cs typeface="Gothic Uralic"/>
              </a:rPr>
              <a:t>JSX </a:t>
            </a:r>
            <a:r>
              <a:rPr lang="en-US" sz="2400" dirty="0" err="1">
                <a:latin typeface="Gothic Uralic"/>
                <a:cs typeface="Gothic Uralic"/>
              </a:rPr>
              <a:t>akan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menghasilkan</a:t>
            </a:r>
            <a:r>
              <a:rPr lang="en-US" sz="2400" dirty="0">
                <a:latin typeface="Gothic Uralic"/>
                <a:cs typeface="Gothic Uralic"/>
              </a:rPr>
              <a:t> “</a:t>
            </a:r>
            <a:r>
              <a:rPr lang="en-US" sz="2400" dirty="0" err="1">
                <a:latin typeface="Gothic Uralic"/>
                <a:cs typeface="Gothic Uralic"/>
              </a:rPr>
              <a:t>elemen</a:t>
            </a:r>
            <a:r>
              <a:rPr lang="en-US" sz="2400" dirty="0">
                <a:latin typeface="Gothic Uralic"/>
                <a:cs typeface="Gothic Uralic"/>
              </a:rPr>
              <a:t>” React</a:t>
            </a: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 err="1">
                <a:latin typeface="Gothic Uralic"/>
                <a:cs typeface="Gothic Uralic"/>
              </a:rPr>
              <a:t>Penulisan</a:t>
            </a:r>
            <a:r>
              <a:rPr lang="en-US" sz="2400" dirty="0">
                <a:latin typeface="Gothic Uralic"/>
                <a:cs typeface="Gothic Uralic"/>
              </a:rPr>
              <a:t> JSX </a:t>
            </a:r>
            <a:r>
              <a:rPr lang="en-US" sz="2400" dirty="0" err="1">
                <a:latin typeface="Gothic Uralic"/>
                <a:cs typeface="Gothic Uralic"/>
              </a:rPr>
              <a:t>dalam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kurung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kurawal</a:t>
            </a:r>
            <a:endParaRPr lang="en-US" sz="2400" dirty="0">
              <a:latin typeface="Gothic Uralic"/>
              <a:cs typeface="Gothic Uralic"/>
            </a:endParaRPr>
          </a:p>
          <a:p>
            <a:pPr marL="355600" marR="1388745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endParaRPr sz="2400" dirty="0">
              <a:latin typeface="Gothic Uralic"/>
              <a:cs typeface="Gothic Ural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4BC36-6F49-45F1-AE7F-47252706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79" y="3314002"/>
            <a:ext cx="833437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8864" y="1588553"/>
            <a:ext cx="1066308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lang="en-US" sz="2400" dirty="0"/>
              <a:t>Setelah </a:t>
            </a:r>
            <a:r>
              <a:rPr lang="en-US" sz="2400" dirty="0" err="1"/>
              <a:t>dikompilasi</a:t>
            </a:r>
            <a:r>
              <a:rPr lang="en-US" sz="2400" dirty="0"/>
              <a:t>, </a:t>
            </a:r>
            <a:r>
              <a:rPr lang="en-US" sz="2400" dirty="0" err="1"/>
              <a:t>Ekspresi</a:t>
            </a:r>
            <a:r>
              <a:rPr lang="en-US" sz="2400" dirty="0"/>
              <a:t> JSX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panggilan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JavaScript </a:t>
            </a:r>
            <a:r>
              <a:rPr lang="en-US" sz="2400" dirty="0" err="1"/>
              <a:t>biasa</a:t>
            </a:r>
            <a:r>
              <a:rPr lang="en-US" sz="2400" dirty="0"/>
              <a:t> dan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JavaScript.</a:t>
            </a:r>
            <a:endParaRPr sz="2400" dirty="0">
              <a:latin typeface="Gothic Uralic"/>
              <a:cs typeface="Gothic Ural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05A53-FF61-45CE-8AF7-3A1D00F3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624137"/>
            <a:ext cx="8305800" cy="1609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09D06-B3AE-468E-B1A5-24936C87A928}"/>
              </a:ext>
            </a:extLst>
          </p:cNvPr>
          <p:cNvSpPr txBox="1"/>
          <p:nvPr/>
        </p:nvSpPr>
        <p:spPr>
          <a:xfrm>
            <a:off x="1238864" y="892828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err="1"/>
              <a:t>Atribut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JSX </a:t>
            </a:r>
          </a:p>
        </p:txBody>
      </p:sp>
    </p:spTree>
    <p:extLst>
      <p:ext uri="{BB962C8B-B14F-4D97-AF65-F5344CB8AC3E}">
        <p14:creationId xmlns:p14="http://schemas.microsoft.com/office/powerpoint/2010/main" val="298546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8864" y="1588553"/>
            <a:ext cx="1066308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“</a:t>
            </a:r>
            <a:r>
              <a:rPr lang="en-US" sz="2400" dirty="0" err="1"/>
              <a:t>elemen</a:t>
            </a:r>
            <a:r>
              <a:rPr lang="en-US" sz="2400" dirty="0"/>
              <a:t> React”. React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objek-objek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dan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DOM dan </a:t>
            </a:r>
            <a:r>
              <a:rPr lang="en-US" sz="2400" dirty="0" err="1"/>
              <a:t>membuatnya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09D06-B3AE-468E-B1A5-24936C87A928}"/>
              </a:ext>
            </a:extLst>
          </p:cNvPr>
          <p:cNvSpPr txBox="1"/>
          <p:nvPr/>
        </p:nvSpPr>
        <p:spPr>
          <a:xfrm>
            <a:off x="1238864" y="892828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JSX </a:t>
            </a:r>
            <a:r>
              <a:rPr lang="en-US" sz="2800" b="1" dirty="0" err="1"/>
              <a:t>Merepresentasikan</a:t>
            </a:r>
            <a:r>
              <a:rPr lang="en-US" sz="2800" b="1" dirty="0"/>
              <a:t> </a:t>
            </a:r>
            <a:r>
              <a:rPr lang="en-US" sz="2800" b="1" dirty="0" err="1"/>
              <a:t>Objek</a:t>
            </a:r>
            <a:r>
              <a:rPr lang="en-US" sz="28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F5686-8EF7-4CCD-8C20-77339645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8" y="3050522"/>
            <a:ext cx="8305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8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9141-9E5B-45B9-ACA6-1E8BCDF4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16E9-499B-452C-AEB1-0E90D62D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react-app </a:t>
            </a:r>
            <a:r>
              <a:rPr lang="en-US" dirty="0" err="1"/>
              <a:t>adalah</a:t>
            </a:r>
            <a:r>
              <a:rPr lang="en-US" dirty="0"/>
              <a:t> webpack, JSX, dan Babel</a:t>
            </a:r>
          </a:p>
          <a:p>
            <a:r>
              <a:rPr lang="en-US" dirty="0">
                <a:hlinkClick r:id="rId2"/>
              </a:rPr>
              <a:t>React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library JavaScript yang </a:t>
            </a:r>
            <a:r>
              <a:rPr lang="en-US" dirty="0" err="1"/>
              <a:t>dikembangkan</a:t>
            </a:r>
            <a:r>
              <a:rPr lang="en-US" dirty="0"/>
              <a:t> oleh Facebook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</a:t>
            </a:r>
          </a:p>
          <a:p>
            <a:r>
              <a:rPr lang="en-US" dirty="0"/>
              <a:t>JSX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XML </a:t>
            </a:r>
            <a:r>
              <a:rPr lang="en-US" dirty="0" err="1"/>
              <a:t>untuk</a:t>
            </a:r>
            <a:r>
              <a:rPr lang="en-US" dirty="0"/>
              <a:t> ECMAScript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TIDAK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</a:t>
            </a:r>
            <a:r>
              <a:rPr lang="en-US" dirty="0"/>
              <a:t> oleh engine </a:t>
            </a:r>
            <a:r>
              <a:rPr lang="en-US" dirty="0" err="1"/>
              <a:t>atau</a:t>
            </a:r>
            <a:r>
              <a:rPr lang="en-US" dirty="0"/>
              <a:t> browser</a:t>
            </a:r>
          </a:p>
        </p:txBody>
      </p:sp>
    </p:spTree>
    <p:extLst>
      <p:ext uri="{BB962C8B-B14F-4D97-AF65-F5344CB8AC3E}">
        <p14:creationId xmlns:p14="http://schemas.microsoft.com/office/powerpoint/2010/main" val="217760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270FB-729F-4C90-B263-3A586A18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1" y="811162"/>
            <a:ext cx="10049710" cy="56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8C2B0-4B56-40FA-AC73-011554AC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7" y="202331"/>
            <a:ext cx="8834285" cy="64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904" y="746507"/>
            <a:ext cx="8001000" cy="445698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lang="en-US" sz="2400" b="1" dirty="0" err="1">
                <a:latin typeface="Gothic Uralic"/>
                <a:cs typeface="Gothic Uralic"/>
              </a:rPr>
              <a:t>Apa</a:t>
            </a:r>
            <a:r>
              <a:rPr lang="en-US" sz="2400" b="1" dirty="0">
                <a:latin typeface="Gothic Uralic"/>
                <a:cs typeface="Gothic Uralic"/>
              </a:rPr>
              <a:t> </a:t>
            </a:r>
            <a:r>
              <a:rPr lang="en-US" sz="2400" b="1" dirty="0" err="1">
                <a:latin typeface="Gothic Uralic"/>
                <a:cs typeface="Gothic Uralic"/>
              </a:rPr>
              <a:t>tu</a:t>
            </a:r>
            <a:r>
              <a:rPr lang="en-US" sz="2400" b="1" dirty="0">
                <a:latin typeface="Gothic Uralic"/>
                <a:cs typeface="Gothic Uralic"/>
              </a:rPr>
              <a:t> ReactJS</a:t>
            </a:r>
            <a:r>
              <a:rPr sz="2400" spc="-5" dirty="0">
                <a:latin typeface="Gothic Uralic"/>
                <a:cs typeface="Gothic Uralic"/>
              </a:rPr>
              <a:t>?</a:t>
            </a:r>
            <a:endParaRPr sz="2400" dirty="0">
              <a:latin typeface="Gothic Uralic"/>
              <a:cs typeface="Gothic Uralic"/>
            </a:endParaRPr>
          </a:p>
          <a:p>
            <a:pPr marL="355600" marR="15240" indent="-343535"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Gothic Uralic"/>
                <a:cs typeface="Gothic Uralic"/>
              </a:rPr>
              <a:t>ReactJS </a:t>
            </a:r>
            <a:r>
              <a:rPr lang="en-US" sz="2400" spc="10" dirty="0" err="1">
                <a:latin typeface="Gothic Uralic"/>
                <a:cs typeface="Gothic Uralic"/>
              </a:rPr>
              <a:t>adalah</a:t>
            </a:r>
            <a:r>
              <a:rPr lang="en-US" sz="2400" spc="1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open-source, </a:t>
            </a:r>
            <a:r>
              <a:rPr lang="en-US" sz="2400" spc="-5" dirty="0" err="1">
                <a:latin typeface="Gothic Uralic"/>
                <a:cs typeface="Gothic Uralic"/>
              </a:rPr>
              <a:t>komponen</a:t>
            </a:r>
            <a:r>
              <a:rPr lang="en-US" sz="2400" spc="-5" dirty="0">
                <a:latin typeface="Gothic Uralic"/>
                <a:cs typeface="Gothic Uralic"/>
              </a:rPr>
              <a:t> library front end yang </a:t>
            </a:r>
            <a:r>
              <a:rPr lang="en-US" sz="2400" spc="-5" dirty="0" err="1">
                <a:latin typeface="Gothic Uralic"/>
                <a:cs typeface="Gothic Uralic"/>
              </a:rPr>
              <a:t>bertanggung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jawab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hanya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disisi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tampilan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dari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aplikasi</a:t>
            </a:r>
            <a:r>
              <a:rPr lang="en-US" sz="2400" spc="-5" dirty="0">
                <a:latin typeface="Gothic Uralic"/>
                <a:cs typeface="Gothic Uralic"/>
              </a:rPr>
              <a:t>. React JS </a:t>
            </a:r>
            <a:r>
              <a:rPr lang="en-US" sz="2400" spc="-5" dirty="0" err="1">
                <a:latin typeface="Gothic Uralic"/>
                <a:cs typeface="Gothic Uralic"/>
              </a:rPr>
              <a:t>ini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dikelola</a:t>
            </a:r>
            <a:r>
              <a:rPr lang="en-US" sz="2400" spc="-5" dirty="0">
                <a:latin typeface="Gothic Uralic"/>
                <a:cs typeface="Gothic Uralic"/>
              </a:rPr>
              <a:t> oleh </a:t>
            </a:r>
            <a:r>
              <a:rPr sz="2400" b="1" spc="-5" dirty="0">
                <a:latin typeface="Gothic Uralic"/>
                <a:cs typeface="Gothic Uralic"/>
              </a:rPr>
              <a:t>Facebook</a:t>
            </a:r>
            <a:r>
              <a:rPr sz="2400" spc="-5" dirty="0">
                <a:latin typeface="Gothic Uralic"/>
                <a:cs typeface="Gothic Uralic"/>
              </a:rPr>
              <a:t>.</a:t>
            </a:r>
            <a:endParaRPr sz="2400" dirty="0">
              <a:latin typeface="Gothic Uralic"/>
              <a:cs typeface="Gothic Uralic"/>
            </a:endParaRPr>
          </a:p>
          <a:p>
            <a:pPr marL="355600" marR="5080" indent="-343535"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Gothic Uralic"/>
                <a:cs typeface="Gothic Uralic"/>
              </a:rPr>
              <a:t>ReactJS </a:t>
            </a:r>
            <a:r>
              <a:rPr lang="en-US" sz="2400" dirty="0" err="1">
                <a:latin typeface="Gothic Uralic"/>
                <a:cs typeface="Gothic Uralic"/>
              </a:rPr>
              <a:t>menggunakan</a:t>
            </a:r>
            <a:r>
              <a:rPr sz="2400" dirty="0">
                <a:latin typeface="Gothic Uralic"/>
                <a:cs typeface="Gothic Uralic"/>
              </a:rPr>
              <a:t> virtual </a:t>
            </a:r>
            <a:r>
              <a:rPr sz="2400" spc="-5" dirty="0">
                <a:latin typeface="Gothic Uralic"/>
                <a:cs typeface="Gothic Uralic"/>
              </a:rPr>
              <a:t>DOM </a:t>
            </a:r>
            <a:r>
              <a:rPr lang="en-US" sz="2400" spc="-5" dirty="0" err="1">
                <a:latin typeface="Gothic Uralic"/>
                <a:cs typeface="Gothic Uralic"/>
              </a:rPr>
              <a:t>berdasarkan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mekanisme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untuk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mengisi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tampilan</a:t>
            </a:r>
            <a:r>
              <a:rPr lang="en-US" sz="2400" spc="-5" dirty="0">
                <a:latin typeface="Gothic Uralic"/>
                <a:cs typeface="Gothic Uralic"/>
              </a:rPr>
              <a:t> data di HTML DOM. V</a:t>
            </a:r>
            <a:r>
              <a:rPr sz="2400" dirty="0">
                <a:latin typeface="Gothic Uralic"/>
                <a:cs typeface="Gothic Uralic"/>
              </a:rPr>
              <a:t>irtual </a:t>
            </a:r>
            <a:r>
              <a:rPr sz="2400" spc="-5" dirty="0">
                <a:latin typeface="Gothic Uralic"/>
                <a:cs typeface="Gothic Uralic"/>
              </a:rPr>
              <a:t>DOM </a:t>
            </a:r>
            <a:r>
              <a:rPr lang="en-US" sz="2400" spc="-5" dirty="0" err="1">
                <a:latin typeface="Gothic Uralic"/>
                <a:cs typeface="Gothic Uralic"/>
              </a:rPr>
              <a:t>bekerja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cepat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untuk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mengubah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elemen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individu</a:t>
            </a:r>
            <a:r>
              <a:rPr lang="en-US" sz="2400" spc="-5" dirty="0">
                <a:latin typeface="Gothic Uralic"/>
                <a:cs typeface="Gothic Uralic"/>
              </a:rPr>
              <a:t> DOM </a:t>
            </a:r>
            <a:endParaRPr sz="2400" dirty="0">
              <a:latin typeface="Gothic Uralic"/>
              <a:cs typeface="Gothic Uralic"/>
            </a:endParaRPr>
          </a:p>
          <a:p>
            <a:pPr marL="355600" marR="675640" indent="-343535"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US" sz="2400" spc="-5" dirty="0" err="1">
                <a:latin typeface="Gothic Uralic"/>
                <a:cs typeface="Gothic Uralic"/>
              </a:rPr>
              <a:t>Aplikasi</a:t>
            </a:r>
            <a:r>
              <a:rPr lang="en-US" sz="2400" spc="-5" dirty="0">
                <a:latin typeface="Gothic Uralic"/>
                <a:cs typeface="Gothic Uralic"/>
              </a:rPr>
              <a:t> React </a:t>
            </a:r>
            <a:r>
              <a:rPr lang="en-US" sz="2400" spc="-5" dirty="0" err="1">
                <a:latin typeface="Gothic Uralic"/>
                <a:cs typeface="Gothic Uralic"/>
              </a:rPr>
              <a:t>terdiri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dari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spc="-5" dirty="0" err="1">
                <a:latin typeface="Gothic Uralic"/>
                <a:cs typeface="Gothic Uralic"/>
              </a:rPr>
              <a:t>banyak</a:t>
            </a:r>
            <a:r>
              <a:rPr lang="en-US" sz="2400" spc="-5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komponen</a:t>
            </a:r>
            <a:r>
              <a:rPr lang="en-US" sz="2400" dirty="0">
                <a:latin typeface="Gothic Uralic"/>
                <a:cs typeface="Gothic Uralic"/>
              </a:rPr>
              <a:t> salah </a:t>
            </a:r>
            <a:r>
              <a:rPr lang="en-US" sz="2400" dirty="0" err="1">
                <a:latin typeface="Gothic Uralic"/>
                <a:cs typeface="Gothic Uralic"/>
              </a:rPr>
              <a:t>satu</a:t>
            </a:r>
            <a:r>
              <a:rPr lang="en-US" sz="2400" dirty="0">
                <a:latin typeface="Gothic Uralic"/>
                <a:cs typeface="Gothic Uralic"/>
              </a:rPr>
              <a:t> yang </a:t>
            </a:r>
            <a:r>
              <a:rPr lang="en-US" sz="2400" dirty="0" err="1">
                <a:latin typeface="Gothic Uralic"/>
                <a:cs typeface="Gothic Uralic"/>
              </a:rPr>
              <a:t>bertanggung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jawab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untuk</a:t>
            </a:r>
            <a:r>
              <a:rPr lang="en-US" sz="2400" dirty="0">
                <a:latin typeface="Gothic Uralic"/>
                <a:cs typeface="Gothic Uralic"/>
              </a:rPr>
              <a:t> output HTML yang </a:t>
            </a:r>
            <a:r>
              <a:rPr lang="en-US" sz="2400" dirty="0" err="1">
                <a:latin typeface="Gothic Uralic"/>
                <a:cs typeface="Gothic Uralic"/>
              </a:rPr>
              <a:t>dapat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digunakan</a:t>
            </a:r>
            <a:r>
              <a:rPr lang="en-US" sz="2400" dirty="0">
                <a:latin typeface="Gothic Uralic"/>
                <a:cs typeface="Gothic Uralic"/>
              </a:rPr>
              <a:t> </a:t>
            </a:r>
            <a:r>
              <a:rPr lang="en-US" sz="2400" dirty="0" err="1">
                <a:latin typeface="Gothic Uralic"/>
                <a:cs typeface="Gothic Uralic"/>
              </a:rPr>
              <a:t>kembali</a:t>
            </a:r>
            <a:endParaRPr sz="2400" dirty="0">
              <a:latin typeface="Gothic Uralic"/>
              <a:cs typeface="Gothic Uralic"/>
            </a:endParaRPr>
          </a:p>
          <a:p>
            <a:pPr marL="355600" marR="341630" indent="-343535">
              <a:spcBef>
                <a:spcPts val="575"/>
              </a:spcBef>
              <a:buFont typeface="Wingdings"/>
              <a:buChar char=""/>
              <a:tabLst>
                <a:tab pos="439420" algn="l"/>
                <a:tab pos="440055" algn="l"/>
              </a:tabLst>
            </a:pP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0" y="1419561"/>
            <a:ext cx="9099896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355600" algn="l"/>
              </a:tabLst>
            </a:pPr>
            <a:r>
              <a:rPr lang="en-US" sz="2400" b="1" i="1" dirty="0"/>
              <a:t>React JS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mendesain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level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dan </a:t>
            </a:r>
            <a:r>
              <a:rPr lang="en-US" sz="2400" dirty="0" err="1"/>
              <a:t>mengembangkan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web. </a:t>
            </a:r>
            <a:r>
              <a:rPr lang="en-US" sz="2400" dirty="0" err="1"/>
              <a:t>Popularitasnya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oleh </a:t>
            </a:r>
            <a:r>
              <a:rPr lang="en-US" sz="2400" dirty="0" err="1"/>
              <a:t>aplikasi</a:t>
            </a:r>
            <a:r>
              <a:rPr lang="en-US" sz="2400" dirty="0"/>
              <a:t> –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menggunakannya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Facebook, WhatsApp, Netflix, Instagram, Airbnb, American Express, Dropbox, </a:t>
            </a:r>
            <a:r>
              <a:rPr lang="en-US" sz="2400" dirty="0" err="1"/>
              <a:t>Ebay</a:t>
            </a:r>
            <a:r>
              <a:rPr lang="en-US" sz="2400" dirty="0"/>
              <a:t>, dan </a:t>
            </a:r>
            <a:r>
              <a:rPr lang="en-US" sz="2400" dirty="0" err="1"/>
              <a:t>ratusan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jasa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React JS.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D49B2-8AB5-4491-B07C-53D4908F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557212"/>
            <a:ext cx="79438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14600" y="1066800"/>
            <a:ext cx="69342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9940" y="540766"/>
            <a:ext cx="3350260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Why</a:t>
            </a:r>
            <a:r>
              <a:rPr sz="3200" spc="-75" dirty="0"/>
              <a:t> </a:t>
            </a:r>
            <a:r>
              <a:rPr sz="3200" spc="-10" dirty="0"/>
              <a:t>Reactjs?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0" y="255220"/>
            <a:ext cx="364109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Why Reactjs so</a:t>
            </a:r>
            <a:r>
              <a:rPr sz="2400" b="1" spc="-50" dirty="0">
                <a:latin typeface="Gothic Uralic"/>
                <a:cs typeface="Gothic Uralic"/>
              </a:rPr>
              <a:t> </a:t>
            </a:r>
            <a:r>
              <a:rPr sz="2400" b="1" spc="-5" dirty="0">
                <a:latin typeface="Gothic Uralic"/>
                <a:cs typeface="Gothic Uralic"/>
              </a:rPr>
              <a:t>popular?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762000"/>
            <a:ext cx="7467600" cy="536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110</TotalTime>
  <Words>831</Words>
  <Application>Microsoft Office PowerPoint</Application>
  <PresentationFormat>Widescreen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Unicode MS</vt:lpstr>
      <vt:lpstr>Calibri</vt:lpstr>
      <vt:lpstr>Century Schoolbook</vt:lpstr>
      <vt:lpstr>Corbel</vt:lpstr>
      <vt:lpstr>Gothic Uralic</vt:lpstr>
      <vt:lpstr>inherit</vt:lpstr>
      <vt:lpstr>Tahoma</vt:lpstr>
      <vt:lpstr>Wingdings</vt:lpstr>
      <vt:lpstr>Feathered</vt:lpstr>
      <vt:lpstr>React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Reactjs?</vt:lpstr>
      <vt:lpstr>Why Reactjs so popular?</vt:lpstr>
      <vt:lpstr>Pros and Cons of ReactJS</vt:lpstr>
      <vt:lpstr>Where ReactJs Using?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white rabbit</dc:creator>
  <cp:lastModifiedBy>ramonandh171@outlook.com</cp:lastModifiedBy>
  <cp:revision>16</cp:revision>
  <dcterms:created xsi:type="dcterms:W3CDTF">2021-02-16T03:30:11Z</dcterms:created>
  <dcterms:modified xsi:type="dcterms:W3CDTF">2023-02-22T06:09:33Z</dcterms:modified>
</cp:coreProperties>
</file>