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64" r:id="rId2"/>
    <p:sldId id="265" r:id="rId3"/>
    <p:sldId id="266" r:id="rId4"/>
    <p:sldId id="267" r:id="rId5"/>
    <p:sldId id="268" r:id="rId6"/>
    <p:sldId id="274" r:id="rId7"/>
    <p:sldId id="286" r:id="rId8"/>
    <p:sldId id="276" r:id="rId9"/>
    <p:sldId id="282" r:id="rId10"/>
    <p:sldId id="271" r:id="rId11"/>
    <p:sldId id="272" r:id="rId12"/>
    <p:sldId id="269" r:id="rId13"/>
    <p:sldId id="281" r:id="rId14"/>
    <p:sldId id="278" r:id="rId15"/>
    <p:sldId id="279" r:id="rId16"/>
    <p:sldId id="288" r:id="rId17"/>
    <p:sldId id="290" r:id="rId18"/>
    <p:sldId id="291" r:id="rId19"/>
    <p:sldId id="292" r:id="rId20"/>
    <p:sldId id="293" r:id="rId21"/>
    <p:sldId id="294" r:id="rId22"/>
    <p:sldId id="295" r:id="rId23"/>
    <p:sldId id="275" r:id="rId24"/>
  </p:sldIdLst>
  <p:sldSz cx="9144000" cy="6858000" type="screen4x3"/>
  <p:notesSz cx="6858000" cy="9144000"/>
  <p:custDataLst>
    <p:tags r:id="rId27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27">
          <p15:clr>
            <a:srgbClr val="A4A3A4"/>
          </p15:clr>
        </p15:guide>
        <p15:guide id="2" orient="horz" pos="4136">
          <p15:clr>
            <a:srgbClr val="A4A3A4"/>
          </p15:clr>
        </p15:guide>
        <p15:guide id="3" orient="horz" pos="588">
          <p15:clr>
            <a:srgbClr val="A4A3A4"/>
          </p15:clr>
        </p15:guide>
        <p15:guide id="4" orient="horz" pos="139">
          <p15:clr>
            <a:srgbClr val="A4A3A4"/>
          </p15:clr>
        </p15:guide>
        <p15:guide id="5" pos="365">
          <p15:clr>
            <a:srgbClr val="A4A3A4"/>
          </p15:clr>
        </p15:guide>
        <p15:guide id="6" pos="5664">
          <p15:clr>
            <a:srgbClr val="A4A3A4"/>
          </p15:clr>
        </p15:guide>
        <p15:guide id="7" pos="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6710EB-4081-4327-87A8-A6E326B6FCDB}">
  <a:tblStyle styleId="{556710EB-4081-4327-87A8-A6E326B6FCDB}" styleName="Zuehlke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>
        <a:fontRef idx="maj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>
        <a:fontRef idx="maj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06" autoAdjust="0"/>
    <p:restoredTop sz="68041"/>
  </p:normalViewPr>
  <p:slideViewPr>
    <p:cSldViewPr showGuides="1">
      <p:cViewPr>
        <p:scale>
          <a:sx n="95" d="100"/>
          <a:sy n="95" d="100"/>
        </p:scale>
        <p:origin x="2256" y="144"/>
      </p:cViewPr>
      <p:guideLst>
        <p:guide orient="horz" pos="1127"/>
        <p:guide orient="horz" pos="4136"/>
        <p:guide orient="horz" pos="588"/>
        <p:guide orient="horz" pos="139"/>
        <p:guide pos="365"/>
        <p:guide pos="5664"/>
        <p:guide pos="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7" d="100"/>
          <a:sy n="87" d="100"/>
        </p:scale>
        <p:origin x="2624" y="19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tags" Target="tags/tag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A Zuehlk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189A0-0A58-4992-87A6-55AC822E6B9B}" type="datetimeFigureOut">
              <a:rPr lang="de-DE" smtClean="0">
                <a:latin typeface="AA Zuehlke" pitchFamily="2" charset="0"/>
              </a:rPr>
              <a:t>06.04.17</a:t>
            </a:fld>
            <a:endParaRPr lang="de-DE">
              <a:latin typeface="AA Zuehlk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latin typeface="AA Zuehlke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C6F6C-8E1B-4498-9594-4C11B1F32799}" type="slidenum">
              <a:rPr lang="de-DE" smtClean="0">
                <a:latin typeface="AA Zuehlke" pitchFamily="2" charset="0"/>
              </a:rPr>
              <a:t>‹#›</a:t>
            </a:fld>
            <a:endParaRPr lang="de-DE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45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A6966AE6-B72D-4967-9CA3-8469D2863705}" type="datetimeFigureOut">
              <a:rPr lang="en-US" smtClean="0"/>
              <a:pPr/>
              <a:t>4/6/17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04E102C5-3B9C-48EE-BFF0-2E7AF2F2A1F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56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elf-tuning" TargetMode="External"/><Relationship Id="rId4" Type="http://schemas.openxmlformats.org/officeDocument/2006/relationships/hyperlink" Target="https://en.wikipedia.org/wiki/Java_version_history#cite_note-243" TargetMode="External"/><Relationship Id="rId5" Type="http://schemas.openxmlformats.org/officeDocument/2006/relationships/hyperlink" Target="https://en.wikipedia.org/wiki/Java_version_history#cite_note-244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Informatik" TargetMode="External"/><Relationship Id="rId4" Type="http://schemas.openxmlformats.org/officeDocument/2006/relationships/hyperlink" Target="https://de.wikipedia.org/wiki/Ausdruck_(Programmierung)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2876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7038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7135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GB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 String[] words = { "hi", "hello", "</a:t>
            </a:r>
            <a:r>
              <a:rPr lang="en-US" sz="1200" kern="1200" dirty="0" err="1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hola</a:t>
            </a:r>
            <a:r>
              <a:rPr lang="en-US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", "bye", "goodbye", "adios" };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    </a:t>
            </a:r>
            <a:r>
              <a:rPr lang="en-US" sz="1200" kern="1200" dirty="0" err="1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System.out.println</a:t>
            </a:r>
            <a:r>
              <a:rPr lang="en-US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("Original array: " + </a:t>
            </a:r>
            <a:r>
              <a:rPr lang="de-DE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Arrays.asList</a:t>
            </a:r>
            <a:r>
              <a:rPr lang="de-DE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(</a:t>
            </a:r>
            <a:r>
              <a:rPr lang="de-DE" sz="1200" kern="1200" dirty="0" err="1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words</a:t>
            </a:r>
            <a:r>
              <a:rPr lang="de-DE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));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   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    </a:t>
            </a:r>
            <a:r>
              <a:rPr lang="en-US" sz="1200" kern="1200" dirty="0" err="1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Arrays.sort</a:t>
            </a:r>
            <a:r>
              <a:rPr lang="en-US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(words, (s1, s2) -&gt; s1.length() - s2.length());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    </a:t>
            </a:r>
            <a:r>
              <a:rPr lang="en-US" sz="1200" kern="1200" dirty="0" err="1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System.out.println</a:t>
            </a:r>
            <a:r>
              <a:rPr lang="en-US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("Sorted by length ascending: " + 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                       </a:t>
            </a:r>
            <a:r>
              <a:rPr lang="de-DE" sz="1200" kern="1200" dirty="0" err="1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Arrays.asList</a:t>
            </a:r>
            <a:r>
              <a:rPr lang="de-DE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(</a:t>
            </a:r>
            <a:r>
              <a:rPr lang="de-DE" sz="1200" kern="1200" dirty="0" err="1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words</a:t>
            </a:r>
            <a:r>
              <a:rPr lang="de-DE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));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   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    </a:t>
            </a:r>
            <a:r>
              <a:rPr lang="en-US" sz="1200" kern="1200" dirty="0" err="1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Arrays.sort</a:t>
            </a:r>
            <a:r>
              <a:rPr lang="en-US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(words, (s1, s2) -&gt; s2.length() - s1.length());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    </a:t>
            </a:r>
            <a:r>
              <a:rPr lang="en-US" sz="1200" kern="1200" dirty="0" err="1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System.out.println</a:t>
            </a:r>
            <a:r>
              <a:rPr lang="en-US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("Sorted by length descending : " + 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                       </a:t>
            </a:r>
            <a:r>
              <a:rPr lang="de-DE" sz="1200" kern="1200" dirty="0" err="1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Arrays.asList</a:t>
            </a:r>
            <a:r>
              <a:rPr lang="de-DE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(</a:t>
            </a:r>
            <a:r>
              <a:rPr lang="de-DE" sz="1200" kern="1200" dirty="0" err="1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words</a:t>
            </a:r>
            <a:r>
              <a:rPr lang="de-DE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));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    </a:t>
            </a:r>
          </a:p>
          <a:p>
            <a:r>
              <a:rPr lang="it-IT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    </a:t>
            </a:r>
            <a:r>
              <a:rPr lang="it-IT" sz="1200" kern="1200" dirty="0" err="1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Arrays.sort</a:t>
            </a:r>
            <a:r>
              <a:rPr lang="it-IT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(</a:t>
            </a:r>
            <a:r>
              <a:rPr lang="it-IT" sz="1200" kern="1200" dirty="0" err="1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words</a:t>
            </a:r>
            <a:r>
              <a:rPr lang="it-IT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, (s1, s2) -&gt; s1.charAt(0) - s2.charAt(0));</a:t>
            </a:r>
          </a:p>
          <a:p>
            <a:r>
              <a:rPr lang="it-IT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    </a:t>
            </a:r>
            <a:r>
              <a:rPr lang="it-IT" sz="1200" kern="1200" dirty="0" err="1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System.out.println</a:t>
            </a:r>
            <a:r>
              <a:rPr lang="it-IT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("</a:t>
            </a:r>
            <a:r>
              <a:rPr lang="it-IT" sz="1200" kern="1200" dirty="0" err="1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Sorted</a:t>
            </a:r>
            <a:r>
              <a:rPr lang="it-IT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 by first </a:t>
            </a:r>
            <a:r>
              <a:rPr lang="it-IT" sz="1200" kern="1200" dirty="0" err="1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letter</a:t>
            </a:r>
            <a:r>
              <a:rPr lang="it-IT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 : " + 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                       </a:t>
            </a:r>
            <a:r>
              <a:rPr lang="de-DE" sz="1200" kern="1200" dirty="0" err="1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Arrays.asList</a:t>
            </a:r>
            <a:r>
              <a:rPr lang="de-DE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(</a:t>
            </a:r>
            <a:r>
              <a:rPr lang="de-DE" sz="1200" kern="1200" dirty="0" err="1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words</a:t>
            </a:r>
            <a:r>
              <a:rPr lang="de-DE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));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   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    </a:t>
            </a:r>
            <a:r>
              <a:rPr lang="en-US" sz="1200" kern="1200" dirty="0" err="1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Arrays.sort</a:t>
            </a:r>
            <a:r>
              <a:rPr lang="en-US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(words, (s1, s2) -&gt; </a:t>
            </a:r>
          </a:p>
          <a:p>
            <a:r>
              <a:rPr lang="ro-RO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                 { </a:t>
            </a:r>
            <a:r>
              <a:rPr lang="ro-RO" sz="1200" kern="1200" dirty="0" err="1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int</a:t>
            </a:r>
            <a:r>
              <a:rPr lang="ro-RO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 </a:t>
            </a:r>
            <a:r>
              <a:rPr lang="ro-RO" sz="1200" kern="1200" dirty="0" err="1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compareFlag</a:t>
            </a:r>
            <a:r>
              <a:rPr lang="ro-RO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 = 0;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                   if(s1.contains("e") &amp;&amp; !s2.contains("e")) {</a:t>
            </a:r>
          </a:p>
          <a:p>
            <a:r>
              <a:rPr lang="ro-RO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                     </a:t>
            </a:r>
            <a:r>
              <a:rPr lang="ro-RO" sz="1200" kern="1200" dirty="0" err="1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compareFlag</a:t>
            </a:r>
            <a:r>
              <a:rPr lang="ro-RO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 = -1;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                   } else if(s2.contains("e") &amp;&amp; !s1.contains("e")) {</a:t>
            </a:r>
          </a:p>
          <a:p>
            <a:r>
              <a:rPr lang="ro-RO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                     </a:t>
            </a:r>
            <a:r>
              <a:rPr lang="ro-RO" sz="1200" kern="1200" dirty="0" err="1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compareFlag</a:t>
            </a:r>
            <a:r>
              <a:rPr lang="ro-RO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 = 1;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                   }</a:t>
            </a:r>
          </a:p>
          <a:p>
            <a:r>
              <a:rPr lang="ro-RO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                   </a:t>
            </a:r>
            <a:r>
              <a:rPr lang="ro-RO" sz="1200" kern="1200" dirty="0" err="1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return</a:t>
            </a:r>
            <a:r>
              <a:rPr lang="ro-RO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(</a:t>
            </a:r>
            <a:r>
              <a:rPr lang="ro-RO" sz="1200" kern="1200" dirty="0" err="1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compareFlag</a:t>
            </a:r>
            <a:r>
              <a:rPr lang="ro-RO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);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                 });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    </a:t>
            </a:r>
            <a:r>
              <a:rPr lang="de-DE" sz="1200" kern="1200" dirty="0" err="1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System.out.println</a:t>
            </a:r>
            <a:r>
              <a:rPr lang="de-DE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("</a:t>
            </a:r>
            <a:r>
              <a:rPr lang="de-DE" sz="1200" kern="1200" dirty="0" err="1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Sorted</a:t>
            </a:r>
            <a:r>
              <a:rPr lang="de-DE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by</a:t>
            </a:r>
            <a:r>
              <a:rPr lang="de-DE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whether</a:t>
            </a:r>
            <a:r>
              <a:rPr lang="de-DE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it</a:t>
            </a:r>
            <a:r>
              <a:rPr lang="de-DE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contains</a:t>
            </a:r>
            <a:r>
              <a:rPr lang="de-DE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 '</a:t>
            </a:r>
            <a:r>
              <a:rPr lang="de-DE" sz="1200" kern="1200" dirty="0" err="1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e</a:t>
            </a:r>
            <a:r>
              <a:rPr lang="de-DE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' [v1] : " +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                       </a:t>
            </a:r>
            <a:r>
              <a:rPr lang="de-DE" sz="1200" kern="1200" dirty="0" err="1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Arrays.asList</a:t>
            </a:r>
            <a:r>
              <a:rPr lang="de-DE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(</a:t>
            </a:r>
            <a:r>
              <a:rPr lang="de-DE" sz="1200" kern="1200" dirty="0" err="1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words</a:t>
            </a:r>
            <a:r>
              <a:rPr lang="de-DE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));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    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  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1478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1219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2625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</a:t>
            </a:r>
            <a:r>
              <a:rPr lang="en-US" baseline="0" dirty="0" smtClean="0"/>
              <a:t> words of length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5780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GB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 String[] words = { "hi", "hello", "</a:t>
            </a:r>
            <a:r>
              <a:rPr lang="en-US" sz="1200" kern="1200" dirty="0" err="1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hola</a:t>
            </a:r>
            <a:r>
              <a:rPr lang="en-US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", "bye", "goodbye", "adios" };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    </a:t>
            </a:r>
            <a:r>
              <a:rPr lang="en-US" sz="1200" kern="1200" dirty="0" err="1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System.out.println</a:t>
            </a:r>
            <a:r>
              <a:rPr lang="en-US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("Original array: " + </a:t>
            </a:r>
            <a:r>
              <a:rPr lang="de-DE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Arrays.asList</a:t>
            </a:r>
            <a:r>
              <a:rPr lang="de-DE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(</a:t>
            </a:r>
            <a:r>
              <a:rPr lang="de-DE" sz="1200" kern="1200" dirty="0" err="1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words</a:t>
            </a:r>
            <a:r>
              <a:rPr lang="de-DE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));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   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    </a:t>
            </a:r>
            <a:r>
              <a:rPr lang="en-US" sz="1200" kern="1200" dirty="0" err="1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Arrays.sort</a:t>
            </a:r>
            <a:r>
              <a:rPr lang="en-US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(words, (s1, s2) -&gt; s1.length() - s2.length());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    </a:t>
            </a:r>
            <a:r>
              <a:rPr lang="en-US" sz="1200" kern="1200" dirty="0" err="1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System.out.println</a:t>
            </a:r>
            <a:r>
              <a:rPr lang="en-US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("Sorted by length ascending: " + 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                       </a:t>
            </a:r>
            <a:r>
              <a:rPr lang="de-DE" sz="1200" kern="1200" dirty="0" err="1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Arrays.asList</a:t>
            </a:r>
            <a:r>
              <a:rPr lang="de-DE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(</a:t>
            </a:r>
            <a:r>
              <a:rPr lang="de-DE" sz="1200" kern="1200" dirty="0" err="1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words</a:t>
            </a:r>
            <a:r>
              <a:rPr lang="de-DE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));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   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    </a:t>
            </a:r>
            <a:r>
              <a:rPr lang="en-US" sz="1200" kern="1200" dirty="0" err="1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Arrays.sort</a:t>
            </a:r>
            <a:r>
              <a:rPr lang="en-US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(words, (s1, s2) -&gt; s2.length() - s1.length());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    </a:t>
            </a:r>
            <a:r>
              <a:rPr lang="en-US" sz="1200" kern="1200" dirty="0" err="1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System.out.println</a:t>
            </a:r>
            <a:r>
              <a:rPr lang="en-US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("Sorted by length descending : " + 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                       </a:t>
            </a:r>
            <a:r>
              <a:rPr lang="de-DE" sz="1200" kern="1200" dirty="0" err="1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Arrays.asList</a:t>
            </a:r>
            <a:r>
              <a:rPr lang="de-DE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(</a:t>
            </a:r>
            <a:r>
              <a:rPr lang="de-DE" sz="1200" kern="1200" dirty="0" err="1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words</a:t>
            </a:r>
            <a:r>
              <a:rPr lang="de-DE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));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    </a:t>
            </a:r>
          </a:p>
          <a:p>
            <a:r>
              <a:rPr lang="it-IT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    </a:t>
            </a:r>
            <a:r>
              <a:rPr lang="it-IT" sz="1200" kern="1200" dirty="0" err="1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Arrays.sort</a:t>
            </a:r>
            <a:r>
              <a:rPr lang="it-IT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(</a:t>
            </a:r>
            <a:r>
              <a:rPr lang="it-IT" sz="1200" kern="1200" dirty="0" err="1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words</a:t>
            </a:r>
            <a:r>
              <a:rPr lang="it-IT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, (s1, s2) -&gt; s1.charAt(0) - s2.charAt(0));</a:t>
            </a:r>
          </a:p>
          <a:p>
            <a:r>
              <a:rPr lang="it-IT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    </a:t>
            </a:r>
            <a:r>
              <a:rPr lang="it-IT" sz="1200" kern="1200" dirty="0" err="1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System.out.println</a:t>
            </a:r>
            <a:r>
              <a:rPr lang="it-IT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("</a:t>
            </a:r>
            <a:r>
              <a:rPr lang="it-IT" sz="1200" kern="1200" dirty="0" err="1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Sorted</a:t>
            </a:r>
            <a:r>
              <a:rPr lang="it-IT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 by first </a:t>
            </a:r>
            <a:r>
              <a:rPr lang="it-IT" sz="1200" kern="1200" dirty="0" err="1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letter</a:t>
            </a:r>
            <a:r>
              <a:rPr lang="it-IT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 : " + 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                       </a:t>
            </a:r>
            <a:r>
              <a:rPr lang="de-DE" sz="1200" kern="1200" dirty="0" err="1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Arrays.asList</a:t>
            </a:r>
            <a:r>
              <a:rPr lang="de-DE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(</a:t>
            </a:r>
            <a:r>
              <a:rPr lang="de-DE" sz="1200" kern="1200" dirty="0" err="1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words</a:t>
            </a:r>
            <a:r>
              <a:rPr lang="de-DE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));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   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    </a:t>
            </a:r>
            <a:r>
              <a:rPr lang="en-US" sz="1200" kern="1200" dirty="0" err="1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Arrays.sort</a:t>
            </a:r>
            <a:r>
              <a:rPr lang="en-US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(words, (s1, s2) -&gt; </a:t>
            </a:r>
          </a:p>
          <a:p>
            <a:r>
              <a:rPr lang="ro-RO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                 { </a:t>
            </a:r>
            <a:r>
              <a:rPr lang="ro-RO" sz="1200" kern="1200" dirty="0" err="1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int</a:t>
            </a:r>
            <a:r>
              <a:rPr lang="ro-RO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 </a:t>
            </a:r>
            <a:r>
              <a:rPr lang="ro-RO" sz="1200" kern="1200" dirty="0" err="1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compareFlag</a:t>
            </a:r>
            <a:r>
              <a:rPr lang="ro-RO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 = 0;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                   if(s1.contains("e") &amp;&amp; !s2.contains("e")) {</a:t>
            </a:r>
          </a:p>
          <a:p>
            <a:r>
              <a:rPr lang="ro-RO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                     </a:t>
            </a:r>
            <a:r>
              <a:rPr lang="ro-RO" sz="1200" kern="1200" dirty="0" err="1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compareFlag</a:t>
            </a:r>
            <a:r>
              <a:rPr lang="ro-RO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 = -1;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                   } else if(s2.contains("e") &amp;&amp; !s1.contains("e")) {</a:t>
            </a:r>
          </a:p>
          <a:p>
            <a:r>
              <a:rPr lang="ro-RO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                     </a:t>
            </a:r>
            <a:r>
              <a:rPr lang="ro-RO" sz="1200" kern="1200" dirty="0" err="1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compareFlag</a:t>
            </a:r>
            <a:r>
              <a:rPr lang="ro-RO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 = 1;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                   }</a:t>
            </a:r>
          </a:p>
          <a:p>
            <a:r>
              <a:rPr lang="ro-RO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                   </a:t>
            </a:r>
            <a:r>
              <a:rPr lang="ro-RO" sz="1200" kern="1200" dirty="0" err="1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return</a:t>
            </a:r>
            <a:r>
              <a:rPr lang="ro-RO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(</a:t>
            </a:r>
            <a:r>
              <a:rPr lang="ro-RO" sz="1200" kern="1200" dirty="0" err="1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compareFlag</a:t>
            </a:r>
            <a:r>
              <a:rPr lang="ro-RO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);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                 });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    </a:t>
            </a:r>
            <a:r>
              <a:rPr lang="de-DE" sz="1200" kern="1200" dirty="0" err="1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System.out.println</a:t>
            </a:r>
            <a:r>
              <a:rPr lang="de-DE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("</a:t>
            </a:r>
            <a:r>
              <a:rPr lang="de-DE" sz="1200" kern="1200" dirty="0" err="1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Sorted</a:t>
            </a:r>
            <a:r>
              <a:rPr lang="de-DE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by</a:t>
            </a:r>
            <a:r>
              <a:rPr lang="de-DE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whether</a:t>
            </a:r>
            <a:r>
              <a:rPr lang="de-DE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it</a:t>
            </a:r>
            <a:r>
              <a:rPr lang="de-DE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contains</a:t>
            </a:r>
            <a:r>
              <a:rPr lang="de-DE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 '</a:t>
            </a:r>
            <a:r>
              <a:rPr lang="de-DE" sz="1200" kern="1200" dirty="0" err="1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e</a:t>
            </a:r>
            <a:r>
              <a:rPr lang="de-DE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' [v1] : " +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                       </a:t>
            </a:r>
            <a:r>
              <a:rPr lang="de-DE" sz="1200" kern="1200" dirty="0" err="1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Arrays.asList</a:t>
            </a:r>
            <a:r>
              <a:rPr lang="de-DE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(</a:t>
            </a:r>
            <a:r>
              <a:rPr lang="de-DE" sz="1200" kern="1200" dirty="0" err="1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words</a:t>
            </a:r>
            <a:r>
              <a:rPr lang="de-DE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));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    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  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0842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(huge) extension of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Implements the “promises” concept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Allows completely asynchronous programming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Composition of steps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Clean error handling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Flexible use of thread pools</a:t>
            </a:r>
          </a:p>
          <a:p>
            <a:r>
              <a:rPr lang="en-US" dirty="0" smtClean="0"/>
              <a:t>All</a:t>
            </a:r>
            <a:r>
              <a:rPr lang="en-US" baseline="0" dirty="0" smtClean="0"/>
              <a:t> words of length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7662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(huge) extension of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Implements the “promises” concept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Allows completely asynchronous programming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Composition of steps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Clean error handling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smtClean="0"/>
              <a:t>Flexible use of thread pools</a:t>
            </a:r>
          </a:p>
          <a:p>
            <a:r>
              <a:rPr lang="en-US" smtClean="0"/>
              <a:t>All</a:t>
            </a:r>
            <a:r>
              <a:rPr lang="en-US" baseline="0" smtClean="0"/>
              <a:t> </a:t>
            </a:r>
            <a:r>
              <a:rPr lang="en-US" baseline="0" dirty="0" smtClean="0"/>
              <a:t>words of length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2114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648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4769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395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038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GB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 String[] words = { "hi", "hello", "</a:t>
            </a:r>
            <a:r>
              <a:rPr lang="en-US" sz="1200" kern="1200" dirty="0" err="1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hola</a:t>
            </a:r>
            <a:r>
              <a:rPr lang="en-US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", "bye", "goodbye", "adios" };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    </a:t>
            </a:r>
            <a:r>
              <a:rPr lang="en-US" sz="1200" kern="1200" dirty="0" err="1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System.out.println</a:t>
            </a:r>
            <a:r>
              <a:rPr lang="en-US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("Original array: " + </a:t>
            </a:r>
            <a:r>
              <a:rPr lang="de-DE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Arrays.asList</a:t>
            </a:r>
            <a:r>
              <a:rPr lang="de-DE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(</a:t>
            </a:r>
            <a:r>
              <a:rPr lang="de-DE" sz="1200" kern="1200" dirty="0" err="1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words</a:t>
            </a:r>
            <a:r>
              <a:rPr lang="de-DE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));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   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    </a:t>
            </a:r>
            <a:r>
              <a:rPr lang="en-US" sz="1200" kern="1200" dirty="0" err="1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Arrays.sort</a:t>
            </a:r>
            <a:r>
              <a:rPr lang="en-US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(words, (s1, s2) -&gt; s1.length() - s2.length());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    </a:t>
            </a:r>
            <a:r>
              <a:rPr lang="en-US" sz="1200" kern="1200" dirty="0" err="1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System.out.println</a:t>
            </a:r>
            <a:r>
              <a:rPr lang="en-US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("Sorted by length ascending: " + 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                       </a:t>
            </a:r>
            <a:r>
              <a:rPr lang="de-DE" sz="1200" kern="1200" dirty="0" err="1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Arrays.asList</a:t>
            </a:r>
            <a:r>
              <a:rPr lang="de-DE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(</a:t>
            </a:r>
            <a:r>
              <a:rPr lang="de-DE" sz="1200" kern="1200" dirty="0" err="1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words</a:t>
            </a:r>
            <a:r>
              <a:rPr lang="de-DE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));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   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    </a:t>
            </a:r>
            <a:r>
              <a:rPr lang="en-US" sz="1200" kern="1200" dirty="0" err="1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Arrays.sort</a:t>
            </a:r>
            <a:r>
              <a:rPr lang="en-US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(words, (s1, s2) -&gt; s2.length() - s1.length());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    </a:t>
            </a:r>
            <a:r>
              <a:rPr lang="en-US" sz="1200" kern="1200" dirty="0" err="1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System.out.println</a:t>
            </a:r>
            <a:r>
              <a:rPr lang="en-US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("Sorted by length descending : " + 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                       </a:t>
            </a:r>
            <a:r>
              <a:rPr lang="de-DE" sz="1200" kern="1200" dirty="0" err="1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Arrays.asList</a:t>
            </a:r>
            <a:r>
              <a:rPr lang="de-DE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(</a:t>
            </a:r>
            <a:r>
              <a:rPr lang="de-DE" sz="1200" kern="1200" dirty="0" err="1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words</a:t>
            </a:r>
            <a:r>
              <a:rPr lang="de-DE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));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    </a:t>
            </a:r>
          </a:p>
          <a:p>
            <a:r>
              <a:rPr lang="it-IT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    </a:t>
            </a:r>
            <a:r>
              <a:rPr lang="it-IT" sz="1200" kern="1200" dirty="0" err="1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Arrays.sort</a:t>
            </a:r>
            <a:r>
              <a:rPr lang="it-IT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(</a:t>
            </a:r>
            <a:r>
              <a:rPr lang="it-IT" sz="1200" kern="1200" dirty="0" err="1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words</a:t>
            </a:r>
            <a:r>
              <a:rPr lang="it-IT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, (s1, s2) -&gt; s1.charAt(0) - s2.charAt(0));</a:t>
            </a:r>
          </a:p>
          <a:p>
            <a:r>
              <a:rPr lang="it-IT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    </a:t>
            </a:r>
            <a:r>
              <a:rPr lang="it-IT" sz="1200" kern="1200" dirty="0" err="1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System.out.println</a:t>
            </a:r>
            <a:r>
              <a:rPr lang="it-IT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("</a:t>
            </a:r>
            <a:r>
              <a:rPr lang="it-IT" sz="1200" kern="1200" dirty="0" err="1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Sorted</a:t>
            </a:r>
            <a:r>
              <a:rPr lang="it-IT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 by first </a:t>
            </a:r>
            <a:r>
              <a:rPr lang="it-IT" sz="1200" kern="1200" dirty="0" err="1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letter</a:t>
            </a:r>
            <a:r>
              <a:rPr lang="it-IT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 : " + 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                       </a:t>
            </a:r>
            <a:r>
              <a:rPr lang="de-DE" sz="1200" kern="1200" dirty="0" err="1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Arrays.asList</a:t>
            </a:r>
            <a:r>
              <a:rPr lang="de-DE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(</a:t>
            </a:r>
            <a:r>
              <a:rPr lang="de-DE" sz="1200" kern="1200" dirty="0" err="1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words</a:t>
            </a:r>
            <a:r>
              <a:rPr lang="de-DE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));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   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    </a:t>
            </a:r>
            <a:r>
              <a:rPr lang="en-US" sz="1200" kern="1200" dirty="0" err="1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Arrays.sort</a:t>
            </a:r>
            <a:r>
              <a:rPr lang="en-US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(words, (s1, s2) -&gt; </a:t>
            </a:r>
          </a:p>
          <a:p>
            <a:r>
              <a:rPr lang="ro-RO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                 { </a:t>
            </a:r>
            <a:r>
              <a:rPr lang="ro-RO" sz="1200" kern="1200" dirty="0" err="1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int</a:t>
            </a:r>
            <a:r>
              <a:rPr lang="ro-RO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 </a:t>
            </a:r>
            <a:r>
              <a:rPr lang="ro-RO" sz="1200" kern="1200" dirty="0" err="1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compareFlag</a:t>
            </a:r>
            <a:r>
              <a:rPr lang="ro-RO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 = 0;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                   if(s1.contains("e") &amp;&amp; !s2.contains("e")) {</a:t>
            </a:r>
          </a:p>
          <a:p>
            <a:r>
              <a:rPr lang="ro-RO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                     </a:t>
            </a:r>
            <a:r>
              <a:rPr lang="ro-RO" sz="1200" kern="1200" dirty="0" err="1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compareFlag</a:t>
            </a:r>
            <a:r>
              <a:rPr lang="ro-RO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 = -1;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                   } else if(s2.contains("e") &amp;&amp; !s1.contains("e")) {</a:t>
            </a:r>
          </a:p>
          <a:p>
            <a:r>
              <a:rPr lang="ro-RO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                     </a:t>
            </a:r>
            <a:r>
              <a:rPr lang="ro-RO" sz="1200" kern="1200" dirty="0" err="1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compareFlag</a:t>
            </a:r>
            <a:r>
              <a:rPr lang="ro-RO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 = 1;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                   }</a:t>
            </a:r>
          </a:p>
          <a:p>
            <a:r>
              <a:rPr lang="ro-RO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                   </a:t>
            </a:r>
            <a:r>
              <a:rPr lang="ro-RO" sz="1200" kern="1200" dirty="0" err="1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return</a:t>
            </a:r>
            <a:r>
              <a:rPr lang="ro-RO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(</a:t>
            </a:r>
            <a:r>
              <a:rPr lang="ro-RO" sz="1200" kern="1200" dirty="0" err="1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compareFlag</a:t>
            </a:r>
            <a:r>
              <a:rPr lang="ro-RO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);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                 });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    </a:t>
            </a:r>
            <a:r>
              <a:rPr lang="de-DE" sz="1200" kern="1200" dirty="0" err="1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System.out.println</a:t>
            </a:r>
            <a:r>
              <a:rPr lang="de-DE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("</a:t>
            </a:r>
            <a:r>
              <a:rPr lang="de-DE" sz="1200" kern="1200" dirty="0" err="1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Sorted</a:t>
            </a:r>
            <a:r>
              <a:rPr lang="de-DE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by</a:t>
            </a:r>
            <a:r>
              <a:rPr lang="de-DE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whether</a:t>
            </a:r>
            <a:r>
              <a:rPr lang="de-DE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it</a:t>
            </a:r>
            <a:r>
              <a:rPr lang="de-DE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contains</a:t>
            </a:r>
            <a:r>
              <a:rPr lang="de-DE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 '</a:t>
            </a:r>
            <a:r>
              <a:rPr lang="de-DE" sz="1200" kern="1200" dirty="0" err="1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e</a:t>
            </a:r>
            <a:r>
              <a:rPr lang="de-DE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' [v1] : " +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                       </a:t>
            </a:r>
            <a:r>
              <a:rPr lang="de-DE" sz="1200" kern="1200" dirty="0" err="1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Arrays.asList</a:t>
            </a:r>
            <a:r>
              <a:rPr lang="de-DE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(</a:t>
            </a:r>
            <a:r>
              <a:rPr lang="de-DE" sz="1200" kern="1200" dirty="0" err="1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words</a:t>
            </a:r>
            <a:r>
              <a:rPr lang="de-DE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));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    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latin typeface="AA Zuehlke" pitchFamily="2" charset="0"/>
                <a:ea typeface="+mn-ea"/>
                <a:cs typeface="+mn-cs"/>
              </a:rPr>
              <a:t>  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2262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12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249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Java 8 was released on 18 March 2014.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Java 9 should include better support for multi-gigabyte heaps, better native code integration, and a </a:t>
            </a:r>
            <a:r>
              <a:rPr lang="en-US" dirty="0" smtClean="0">
                <a:hlinkClick r:id="rId3" tooltip="Self-tuning"/>
              </a:rPr>
              <a:t>self-tuning</a:t>
            </a:r>
            <a:r>
              <a:rPr lang="en-US" dirty="0" smtClean="0"/>
              <a:t> JVM.</a:t>
            </a:r>
            <a:r>
              <a:rPr lang="en-US" baseline="30000" dirty="0" smtClean="0">
                <a:hlinkClick r:id="rId4"/>
              </a:rPr>
              <a:t>[243]</a:t>
            </a:r>
            <a:r>
              <a:rPr lang="en-US" dirty="0" smtClean="0"/>
              <a:t> In early 2016 the release of Java 9 was rescheduled for March 2017</a:t>
            </a:r>
            <a:r>
              <a:rPr lang="en-US" baseline="30000" dirty="0" smtClean="0">
                <a:hlinkClick r:id="rId5"/>
              </a:rPr>
              <a:t>[244]</a:t>
            </a:r>
            <a:r>
              <a:rPr lang="en-US" dirty="0" smtClean="0"/>
              <a:t> and later again postponed four more months to July 2017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</a:t>
            </a:r>
            <a:r>
              <a:rPr lang="en-US" b="1" dirty="0" smtClean="0"/>
              <a:t>lambda expression</a:t>
            </a:r>
            <a:r>
              <a:rPr lang="en-US" dirty="0" smtClean="0"/>
              <a:t> is an anonymous function that you can use to create delegates or </a:t>
            </a:r>
            <a:r>
              <a:rPr lang="en-US" b="1" dirty="0" smtClean="0"/>
              <a:t>expression</a:t>
            </a:r>
            <a:r>
              <a:rPr lang="en-US" dirty="0" smtClean="0"/>
              <a:t> tree types. By using </a:t>
            </a:r>
            <a:r>
              <a:rPr lang="en-US" b="1" dirty="0" smtClean="0"/>
              <a:t>lambda expressions</a:t>
            </a:r>
            <a:r>
              <a:rPr lang="en-US" dirty="0" smtClean="0"/>
              <a:t>, you can write local functions that can be passed as arguments or returned as the value of function calls.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GB" dirty="0" smtClean="0"/>
              <a:t>More </a:t>
            </a:r>
            <a:r>
              <a:rPr lang="en-GB" dirty="0" smtClean="0"/>
              <a:t>succinct and clear than anonymous inner classes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Deficiencies with anonymous inner classes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Bulky, confusion re “this” and naming in general, 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no access to non-final local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vars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, hard to optimize</a:t>
            </a:r>
          </a:p>
          <a:p>
            <a:endParaRPr lang="en-GB" sz="1200" kern="1200" dirty="0" smtClean="0">
              <a:solidFill>
                <a:schemeClr val="tx1"/>
              </a:solidFill>
              <a:effectLst/>
              <a:latin typeface="AA Zuehlke" pitchFamily="2" charset="0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2. Programmers are used to the approach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(e.g.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Callbacks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)</a:t>
            </a:r>
          </a:p>
          <a:p>
            <a:endParaRPr lang="en-GB" sz="1200" kern="1200" dirty="0" smtClean="0">
              <a:solidFill>
                <a:schemeClr val="tx1"/>
              </a:solidFill>
              <a:effectLst/>
              <a:latin typeface="AA Zuehlke" pitchFamily="2" charset="0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Defining a one-method interface to use with lambdas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–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Interface itself is almost the same as Java7 (except for annotation we will see later)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–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Code that uses the interface is exactly the same as in Java 7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–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Code that calls method that expects the interface type can now use lambda</a:t>
            </a:r>
          </a:p>
          <a:p>
            <a:endParaRPr lang="en-GB" sz="1200" kern="1200" dirty="0" smtClean="0">
              <a:solidFill>
                <a:schemeClr val="tx1"/>
              </a:solidFill>
              <a:effectLst/>
              <a:latin typeface="AA Zuehlke" pitchFamily="2" charset="0"/>
              <a:ea typeface="+mn-ea"/>
              <a:cs typeface="+mn-cs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GB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585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GB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•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Parallelizable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–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If you designate a Stream as parallel, then operations on it will automatically be done in parallel, without having to write explicit fork/join or threading code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GB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0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1. No storage. A stream is not a data structure that stores elements; instead, it conveys elements from a source through a pipeline of computational operations.</a:t>
            </a:r>
            <a:br>
              <a:rPr lang="en-US" dirty="0" smtClean="0"/>
            </a:br>
            <a:r>
              <a:rPr lang="en-US" dirty="0" smtClean="0"/>
              <a:t>2. Functional in nature. An operation on a stream produces a result, but does not modify its source.</a:t>
            </a:r>
            <a:br>
              <a:rPr lang="en-US" dirty="0" smtClean="0"/>
            </a:br>
            <a:r>
              <a:rPr lang="en-US" dirty="0" smtClean="0"/>
              <a:t>3. Laziness-seeking. Many stream operations, such as filtering, mapping, or duplicate removal, can be implemented lazily, exposing opportunities for optimization</a:t>
            </a:r>
            <a:r>
              <a:rPr lang="en-US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Lazy Evaluation</a:t>
            </a:r>
            <a:r>
              <a:rPr lang="en-US" dirty="0" smtClean="0"/>
              <a:t> (</a:t>
            </a:r>
            <a:r>
              <a:rPr lang="en-US" dirty="0" err="1" smtClean="0"/>
              <a:t>bequeme</a:t>
            </a:r>
            <a:r>
              <a:rPr lang="en-US" dirty="0" smtClean="0"/>
              <a:t> [</a:t>
            </a:r>
            <a:r>
              <a:rPr lang="en-US" dirty="0" err="1" smtClean="0"/>
              <a:t>faule</a:t>
            </a:r>
            <a:r>
              <a:rPr lang="en-US" dirty="0" smtClean="0"/>
              <a:t>] </a:t>
            </a:r>
            <a:r>
              <a:rPr lang="en-US" dirty="0" err="1" smtClean="0"/>
              <a:t>Auswertung</a:t>
            </a:r>
            <a:r>
              <a:rPr lang="en-US" dirty="0" smtClean="0"/>
              <a:t>) </a:t>
            </a:r>
            <a:r>
              <a:rPr lang="en-US" dirty="0" err="1" smtClean="0"/>
              <a:t>bezeichnet</a:t>
            </a:r>
            <a:r>
              <a:rPr lang="en-US" dirty="0" smtClean="0"/>
              <a:t> in der </a:t>
            </a:r>
            <a:r>
              <a:rPr lang="en-US" dirty="0" smtClean="0">
                <a:hlinkClick r:id="rId3" tooltip="Informatik"/>
              </a:rPr>
              <a:t>Informatik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Art der </a:t>
            </a:r>
            <a:r>
              <a:rPr lang="en-US" dirty="0" err="1" smtClean="0"/>
              <a:t>Auswertung</a:t>
            </a:r>
            <a:r>
              <a:rPr lang="en-US" dirty="0" smtClean="0"/>
              <a:t> von </a:t>
            </a:r>
            <a:r>
              <a:rPr lang="en-US" dirty="0" smtClean="0">
                <a:hlinkClick r:id="rId4" tooltip="Ausdruck (Programmierung)"/>
              </a:rPr>
              <a:t>Ausdrücken</a:t>
            </a:r>
            <a:r>
              <a:rPr lang="en-US" dirty="0" smtClean="0"/>
              <a:t>, </a:t>
            </a:r>
            <a:r>
              <a:rPr lang="en-US" dirty="0" err="1" smtClean="0"/>
              <a:t>bei</a:t>
            </a:r>
            <a:r>
              <a:rPr lang="en-US" dirty="0" smtClean="0"/>
              <a:t> der das </a:t>
            </a:r>
            <a:r>
              <a:rPr lang="en-US" dirty="0" err="1" smtClean="0"/>
              <a:t>Ergebnis</a:t>
            </a:r>
            <a:r>
              <a:rPr lang="en-US" dirty="0" smtClean="0"/>
              <a:t> des </a:t>
            </a:r>
            <a:r>
              <a:rPr lang="en-US" dirty="0" err="1" smtClean="0"/>
              <a:t>auszuwertenden</a:t>
            </a:r>
            <a:r>
              <a:rPr lang="en-US" dirty="0" smtClean="0"/>
              <a:t> </a:t>
            </a:r>
            <a:r>
              <a:rPr lang="en-US" dirty="0" err="1" smtClean="0"/>
              <a:t>Ausdrucks</a:t>
            </a:r>
            <a:r>
              <a:rPr lang="en-US" dirty="0" smtClean="0"/>
              <a:t> </a:t>
            </a:r>
            <a:r>
              <a:rPr lang="en-US" dirty="0" err="1" smtClean="0"/>
              <a:t>nur</a:t>
            </a:r>
            <a:r>
              <a:rPr lang="en-US" dirty="0" smtClean="0"/>
              <a:t> so </a:t>
            </a:r>
            <a:r>
              <a:rPr lang="en-US" dirty="0" err="1" smtClean="0"/>
              <a:t>weit</a:t>
            </a:r>
            <a:r>
              <a:rPr lang="en-US" dirty="0" smtClean="0"/>
              <a:t> </a:t>
            </a:r>
            <a:r>
              <a:rPr lang="en-US" dirty="0" err="1" smtClean="0"/>
              <a:t>berechnet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, </a:t>
            </a: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gerade</a:t>
            </a:r>
            <a:r>
              <a:rPr lang="en-US" dirty="0" smtClean="0"/>
              <a:t> </a:t>
            </a:r>
            <a:r>
              <a:rPr lang="en-US" dirty="0" err="1" smtClean="0"/>
              <a:t>benötigt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.</a:t>
            </a:r>
            <a:endParaRPr lang="en-GB" sz="1200" kern="1200" dirty="0" smtClean="0">
              <a:solidFill>
                <a:schemeClr val="tx1"/>
              </a:solidFill>
              <a:effectLst/>
              <a:latin typeface="AA Zuehlke" pitchFamily="2" charset="0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4. Possibly unbounded. While collections have a finite size, streams need not.</a:t>
            </a:r>
            <a:br>
              <a:rPr lang="en-US" dirty="0" smtClean="0"/>
            </a:br>
            <a:r>
              <a:rPr lang="en-US" dirty="0" smtClean="0"/>
              <a:t>5. Consumable. The elements of a stream are only visited once during the life of a stream.</a:t>
            </a:r>
            <a:endParaRPr lang="en-GB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782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Lazy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–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Most Stream operations are postponed until it is known how much data is eventually needed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•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E.g., if you do a 10-second-per-item operation on a 100-element stream, then select the first entry, it takes 10 seconds, not 1000 seconds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•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Parallelizable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–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If you designate a Stream as parallel, then operations on it will automatically be done in parallel, without having to write explicit fork/join or threading code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•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Can be unbounded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–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Unlike with collections, you can designate a generator function, and clients can consume entries as long as they want, with values being generated on the fly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GB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344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006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 is a feature which is related to Lambda Expression. It allows us to reference constructors or methods without executing them. Method references and Lambda are similar in that they both require a target type that consist of a compatible functional interface.</a:t>
            </a:r>
          </a:p>
          <a:p>
            <a:endParaRPr lang="en-US" dirty="0" smtClean="0"/>
          </a:p>
          <a:p>
            <a:r>
              <a:rPr lang="en-US" b="1" dirty="0" smtClean="0"/>
              <a:t>Lambda Form </a:t>
            </a:r>
            <a:r>
              <a:rPr lang="en-US" dirty="0" smtClean="0"/>
              <a:t>List </a:t>
            </a:r>
            <a:r>
              <a:rPr lang="en-US" dirty="0" err="1" smtClean="0"/>
              <a:t>squaredNumbers</a:t>
            </a:r>
            <a:r>
              <a:rPr lang="en-US" dirty="0" smtClean="0"/>
              <a:t> = </a:t>
            </a:r>
            <a:r>
              <a:rPr lang="en-US" dirty="0" err="1" smtClean="0"/>
              <a:t>ReferenceToConstructor.findSquareRoot</a:t>
            </a:r>
            <a:r>
              <a:rPr lang="en-US" dirty="0" smtClean="0"/>
              <a:t>(numbers, x -&gt; new Integer(x));</a:t>
            </a:r>
          </a:p>
          <a:p>
            <a:r>
              <a:rPr lang="en-US" b="1" dirty="0" smtClean="0"/>
              <a:t>Method Reference </a:t>
            </a:r>
            <a:r>
              <a:rPr lang="en-US" dirty="0" smtClean="0"/>
              <a:t>List </a:t>
            </a:r>
            <a:r>
              <a:rPr lang="en-US" dirty="0" err="1" smtClean="0"/>
              <a:t>squaredNumbers</a:t>
            </a:r>
            <a:r>
              <a:rPr lang="en-US" dirty="0" smtClean="0"/>
              <a:t>= </a:t>
            </a:r>
            <a:r>
              <a:rPr lang="en-US" dirty="0" err="1" smtClean="0"/>
              <a:t>ReferenceToConstructor.findSquareRoot</a:t>
            </a:r>
            <a:r>
              <a:rPr lang="en-US" dirty="0" smtClean="0"/>
              <a:t>(</a:t>
            </a:r>
            <a:r>
              <a:rPr lang="en-US" dirty="0" err="1" smtClean="0"/>
              <a:t>numbers,Integer</a:t>
            </a:r>
            <a:r>
              <a:rPr lang="en-US" dirty="0" smtClean="0"/>
              <a:t>::new);</a:t>
            </a:r>
          </a:p>
          <a:p>
            <a:endParaRPr lang="en-US" dirty="0" smtClean="0"/>
          </a:p>
          <a:p>
            <a:r>
              <a:rPr lang="en-US" b="1" dirty="0" smtClean="0"/>
              <a:t>Lambda Form </a:t>
            </a:r>
            <a:r>
              <a:rPr lang="en-US" dirty="0" smtClean="0"/>
              <a:t>List </a:t>
            </a:r>
            <a:r>
              <a:rPr lang="en-US" dirty="0" err="1" smtClean="0"/>
              <a:t>primeNumbers</a:t>
            </a:r>
            <a:r>
              <a:rPr lang="en-US" dirty="0" smtClean="0"/>
              <a:t> = </a:t>
            </a:r>
            <a:r>
              <a:rPr lang="en-US" dirty="0" err="1" smtClean="0"/>
              <a:t>ReferenceToStaticMethod.testPredicate</a:t>
            </a:r>
            <a:r>
              <a:rPr lang="en-US" dirty="0" smtClean="0"/>
              <a:t>(numbers, a -&gt; </a:t>
            </a:r>
            <a:r>
              <a:rPr lang="en-US" dirty="0" err="1" smtClean="0"/>
              <a:t>ReferenceToStaticMethod.isPrime</a:t>
            </a:r>
            <a:r>
              <a:rPr lang="en-US" dirty="0" smtClean="0"/>
              <a:t>(a));</a:t>
            </a:r>
          </a:p>
          <a:p>
            <a:r>
              <a:rPr lang="en-US" b="1" dirty="0" smtClean="0"/>
              <a:t>Method Reference </a:t>
            </a:r>
            <a:r>
              <a:rPr lang="en-US" dirty="0" smtClean="0"/>
              <a:t>List </a:t>
            </a:r>
            <a:r>
              <a:rPr lang="en-US" dirty="0" err="1" smtClean="0"/>
              <a:t>primeNumbers</a:t>
            </a:r>
            <a:r>
              <a:rPr lang="en-US" dirty="0" smtClean="0"/>
              <a:t> = </a:t>
            </a:r>
            <a:r>
              <a:rPr lang="en-US" dirty="0" err="1" smtClean="0"/>
              <a:t>ReferenceToStaticMethod.testPredicate</a:t>
            </a:r>
            <a:r>
              <a:rPr lang="en-US" dirty="0" smtClean="0"/>
              <a:t>(numbers, </a:t>
            </a:r>
            <a:r>
              <a:rPr lang="en-US" dirty="0" err="1" smtClean="0"/>
              <a:t>ReferenceToStaticMethod</a:t>
            </a:r>
            <a:r>
              <a:rPr lang="en-US" dirty="0" smtClean="0"/>
              <a:t>::</a:t>
            </a:r>
            <a:r>
              <a:rPr lang="en-US" dirty="0" err="1" smtClean="0"/>
              <a:t>isPrime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r>
              <a:rPr lang="en-US" b="1" dirty="0" smtClean="0"/>
              <a:t>Lambda Form </a:t>
            </a:r>
            <a:r>
              <a:rPr lang="en-US" dirty="0" err="1" smtClean="0"/>
              <a:t>ReferenceToInstanceMethodOAPO.printNames</a:t>
            </a:r>
            <a:r>
              <a:rPr lang="en-US" dirty="0" smtClean="0"/>
              <a:t>(names, x -&gt; </a:t>
            </a:r>
            <a:r>
              <a:rPr lang="en-US" dirty="0" err="1" smtClean="0"/>
              <a:t>System.out.println</a:t>
            </a:r>
            <a:r>
              <a:rPr lang="en-US" dirty="0" smtClean="0"/>
              <a:t>(x));</a:t>
            </a:r>
          </a:p>
          <a:p>
            <a:r>
              <a:rPr lang="en-US" b="1" dirty="0" smtClean="0"/>
              <a:t>Method Reference </a:t>
            </a:r>
            <a:r>
              <a:rPr lang="en-US" dirty="0" err="1" smtClean="0"/>
              <a:t>ReferenceToInstanceMethodOAPO.printNames</a:t>
            </a:r>
            <a:r>
              <a:rPr lang="en-US" dirty="0" smtClean="0"/>
              <a:t>(</a:t>
            </a:r>
            <a:r>
              <a:rPr lang="en-US" dirty="0" err="1" smtClean="0"/>
              <a:t>names,System.out</a:t>
            </a:r>
            <a:r>
              <a:rPr lang="en-US" dirty="0" smtClean="0"/>
              <a:t>::</a:t>
            </a:r>
            <a:r>
              <a:rPr lang="en-US" dirty="0" err="1" smtClean="0"/>
              <a:t>println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r>
              <a:rPr lang="en-US" b="1" dirty="0" smtClean="0"/>
              <a:t>Lambda Form </a:t>
            </a:r>
            <a:r>
              <a:rPr lang="en-US" dirty="0" smtClean="0"/>
              <a:t>List </a:t>
            </a:r>
            <a:r>
              <a:rPr lang="en-US" dirty="0" err="1" smtClean="0"/>
              <a:t>allAges</a:t>
            </a:r>
            <a:r>
              <a:rPr lang="en-US" dirty="0" smtClean="0"/>
              <a:t> = </a:t>
            </a:r>
            <a:r>
              <a:rPr lang="en-US" dirty="0" err="1" smtClean="0"/>
              <a:t>ReferenceToInstanceMethodAOPT.listAllAges</a:t>
            </a:r>
            <a:r>
              <a:rPr lang="en-US" dirty="0" smtClean="0"/>
              <a:t>(persons, x -&gt; </a:t>
            </a:r>
            <a:r>
              <a:rPr lang="en-US" dirty="0" err="1" smtClean="0"/>
              <a:t>x.getAge</a:t>
            </a:r>
            <a:r>
              <a:rPr lang="en-US" dirty="0" smtClean="0"/>
              <a:t>());</a:t>
            </a:r>
          </a:p>
          <a:p>
            <a:r>
              <a:rPr lang="en-US" b="1" dirty="0" smtClean="0"/>
              <a:t>Method Reference </a:t>
            </a:r>
            <a:r>
              <a:rPr lang="en-US" dirty="0" smtClean="0"/>
              <a:t>List </a:t>
            </a:r>
            <a:r>
              <a:rPr lang="en-US" dirty="0" err="1" smtClean="0"/>
              <a:t>allAges</a:t>
            </a:r>
            <a:r>
              <a:rPr lang="en-US" dirty="0" smtClean="0"/>
              <a:t> = </a:t>
            </a:r>
            <a:r>
              <a:rPr lang="en-US" dirty="0" err="1" smtClean="0"/>
              <a:t>ReferenceToInstanceMethodAOPT.listAllAges</a:t>
            </a:r>
            <a:r>
              <a:rPr lang="en-US" dirty="0" smtClean="0"/>
              <a:t>(persons, Person::</a:t>
            </a:r>
            <a:r>
              <a:rPr lang="en-US" dirty="0" err="1" smtClean="0"/>
              <a:t>getAge</a:t>
            </a:r>
            <a:r>
              <a:rPr lang="en-US" dirty="0" smtClean="0"/>
              <a:t>);</a:t>
            </a:r>
            <a:endParaRPr lang="en-GB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304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438" y="4926069"/>
            <a:ext cx="8412161" cy="1283202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79438" y="1789112"/>
            <a:ext cx="7128000" cy="2700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5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with Logo" preserve="1" userDrawn="1">
  <p:cSld name="Text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5845174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8412161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584517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998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438" y="5211225"/>
            <a:ext cx="8412162" cy="135467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4400">
                <a:solidFill>
                  <a:srgbClr val="4D4D4D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9438" y="292100"/>
            <a:ext cx="4680000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00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8412161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4045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2"/>
            <a:ext cx="4176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820976" y="1789113"/>
            <a:ext cx="4176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53032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Text Boxes" preserve="1" userDrawn="1">
  <p:cSld name="Four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2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820976" y="1789112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579438" y="4207900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1" name="Content Placeholder 2"/>
          <p:cNvSpPr>
            <a:spLocks noGrp="1"/>
          </p:cNvSpPr>
          <p:nvPr>
            <p:ph idx="16"/>
          </p:nvPr>
        </p:nvSpPr>
        <p:spPr>
          <a:xfrm>
            <a:off x="4818111" y="4207900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50598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9438" y="220662"/>
            <a:ext cx="5846076" cy="1354823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lang="en-US" sz="4400" kern="1200">
                <a:solidFill>
                  <a:srgbClr val="4D4D4D"/>
                </a:solidFill>
                <a:latin typeface="AA Zuehlke" panose="02000503060000020004" pitchFamily="2" charset="0"/>
                <a:ea typeface="+mj-ea"/>
                <a:cs typeface="+mj-cs"/>
              </a:defRPr>
            </a:lvl1pPr>
          </a:lstStyle>
          <a:p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add</a:t>
            </a:r>
            <a:r>
              <a:rPr lang="de-CH" dirty="0" smtClean="0"/>
              <a:t> </a:t>
            </a:r>
            <a:r>
              <a:rPr lang="de-CH" dirty="0" err="1" smtClean="0"/>
              <a:t>chapter</a:t>
            </a:r>
            <a:r>
              <a:rPr lang="de-CH" dirty="0" smtClean="0"/>
              <a:t> title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437" y="1789355"/>
            <a:ext cx="8412163" cy="784179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lang="en-US" sz="2200" kern="1200" smtClean="0">
                <a:solidFill>
                  <a:srgbClr val="4D4D4D"/>
                </a:solidFill>
                <a:latin typeface="AA Zuehlke" panose="02000503060000020004" pitchFamily="2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52399" y="2965902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133019" y="2965900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113638" y="2965900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hree Images" preserve="1" userDrawn="1">
  <p:cSld name="Text and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8" y="220994"/>
            <a:ext cx="8412161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579438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3615519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651600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79438" y="1789352"/>
            <a:ext cx="8412161" cy="2209959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08034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wo Images" preserve="1" userDrawn="1">
  <p:cSld name="Text and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353"/>
            <a:ext cx="5703498" cy="477654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9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651600" y="1791867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6651600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36428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Text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8061" y="1789112"/>
            <a:ext cx="3493539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579438" y="1789112"/>
            <a:ext cx="4680000" cy="4680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8562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tags" Target="../tags/tag2.xml"/><Relationship Id="rId14" Type="http://schemas.openxmlformats.org/officeDocument/2006/relationships/tags" Target="../tags/tag3.xml"/><Relationship Id="rId15" Type="http://schemas.openxmlformats.org/officeDocument/2006/relationships/tags" Target="../tags/tag4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79439" y="220994"/>
            <a:ext cx="8412162" cy="7128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438" y="1789353"/>
            <a:ext cx="8412163" cy="47763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CH" dirty="0"/>
          </a:p>
        </p:txBody>
      </p:sp>
      <p:sp>
        <p:nvSpPr>
          <p:cNvPr id="46" name="TextBox 45"/>
          <p:cNvSpPr txBox="1">
            <a:spLocks/>
          </p:cNvSpPr>
          <p:nvPr userDrawn="1">
            <p:custDataLst>
              <p:tags r:id="rId13"/>
            </p:custDataLst>
          </p:nvPr>
        </p:nvSpPr>
        <p:spPr>
          <a:xfrm>
            <a:off x="7812360" y="6673221"/>
            <a:ext cx="1150937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/>
          <a:p>
            <a:pPr marL="0" algn="l" defTabSz="914400" rtl="0" eaLnBrk="1" latinLnBrk="0" hangingPunct="1"/>
            <a:r>
              <a:rPr lang="de-CH" sz="700" kern="1200" noProof="1" smtClean="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rPr>
              <a:t>© Zühlke 2017</a:t>
            </a:r>
          </a:p>
        </p:txBody>
      </p:sp>
      <p:sp>
        <p:nvSpPr>
          <p:cNvPr id="7" name="TextBox 6"/>
          <p:cNvSpPr txBox="1">
            <a:spLocks/>
          </p:cNvSpPr>
          <p:nvPr userDrawn="1">
            <p:custDataLst>
              <p:tags r:id="rId14"/>
            </p:custDataLst>
          </p:nvPr>
        </p:nvSpPr>
        <p:spPr>
          <a:xfrm>
            <a:off x="579438" y="6673221"/>
            <a:ext cx="456247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de-DE"/>
            </a:defPPr>
            <a:lvl1pPr>
              <a:defRPr sz="70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pPr lvl="0"/>
            <a:r>
              <a:rPr lang="en-US" dirty="0" smtClean="0"/>
              <a:t>Coding Dojo - Java 8 Features | Michael </a:t>
            </a:r>
            <a:r>
              <a:rPr lang="en-US" dirty="0" err="1" smtClean="0"/>
              <a:t>Borgwardt</a:t>
            </a:r>
            <a:r>
              <a:rPr lang="en-US" dirty="0" smtClean="0"/>
              <a:t>, Ramona </a:t>
            </a:r>
            <a:r>
              <a:rPr lang="en-US" dirty="0" err="1" smtClean="0"/>
              <a:t>Fensterer</a:t>
            </a:r>
            <a:endParaRPr lang="de-CH" dirty="0" smtClean="0"/>
          </a:p>
        </p:txBody>
      </p:sp>
      <p:sp>
        <p:nvSpPr>
          <p:cNvPr id="9" name="TextBox 8"/>
          <p:cNvSpPr txBox="1">
            <a:spLocks/>
          </p:cNvSpPr>
          <p:nvPr userDrawn="1">
            <p:custDataLst>
              <p:tags r:id="rId15"/>
            </p:custDataLst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de-DE"/>
            </a:defPPr>
            <a:lvl1pPr>
              <a:defRPr sz="70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pPr lvl="0"/>
            <a:r>
              <a:rPr lang="de-CH" dirty="0" smtClean="0"/>
              <a:t>7.</a:t>
            </a:r>
            <a:r>
              <a:rPr lang="de-CH" baseline="0" dirty="0" smtClean="0"/>
              <a:t> April </a:t>
            </a:r>
            <a:r>
              <a:rPr lang="de-CH" dirty="0" smtClean="0"/>
              <a:t>2017</a:t>
            </a:r>
          </a:p>
        </p:txBody>
      </p:sp>
      <p:sp>
        <p:nvSpPr>
          <p:cNvPr id="10" name="TextBox 9"/>
          <p:cNvSpPr txBox="1">
            <a:spLocks/>
          </p:cNvSpPr>
          <p:nvPr userDrawn="1">
            <p:custDataLst>
              <p:tags r:id="rId16"/>
            </p:custDataLst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de-DE"/>
            </a:defPPr>
            <a:lvl1pPr>
              <a:defRPr sz="70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pPr lvl="0"/>
            <a:r>
              <a:rPr lang="de-CH" smtClean="0"/>
              <a:t>Slide </a:t>
            </a:r>
            <a:fld id="{83031E0D-0F51-4648-9A46-09182DB45015}" type="slidenum">
              <a:rPr lang="de-CH" smtClean="0"/>
              <a:t>‹#›</a:t>
            </a:fld>
            <a:endParaRPr lang="de-CH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9" r:id="rId3"/>
    <p:sldLayoutId id="2147483680" r:id="rId4"/>
    <p:sldLayoutId id="2147483651" r:id="rId5"/>
    <p:sldLayoutId id="2147483673" r:id="rId6"/>
    <p:sldLayoutId id="2147483675" r:id="rId7"/>
    <p:sldLayoutId id="2147483674" r:id="rId8"/>
    <p:sldLayoutId id="2147483654" r:id="rId9"/>
    <p:sldLayoutId id="2147483678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8000"/>
        </a:lnSpc>
        <a:spcBef>
          <a:spcPct val="0"/>
        </a:spcBef>
        <a:buNone/>
        <a:defRPr sz="3200" kern="1200">
          <a:solidFill>
            <a:srgbClr val="4D4D4D"/>
          </a:solidFill>
          <a:latin typeface="AA Zuehlke" panose="02000503060000020004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8000"/>
        </a:lnSpc>
        <a:spcBef>
          <a:spcPts val="1320"/>
        </a:spcBef>
        <a:buFontTx/>
        <a:buNone/>
        <a:defRPr sz="2200" kern="1200">
          <a:solidFill>
            <a:srgbClr val="4D4D4D"/>
          </a:solidFill>
          <a:latin typeface="AA Zuehlke" panose="02000503060000020004" pitchFamily="2" charset="0"/>
          <a:ea typeface="+mn-ea"/>
          <a:cs typeface="+mn-cs"/>
        </a:defRPr>
      </a:lvl1pPr>
      <a:lvl2pPr marL="265113" indent="-265113" algn="l" defTabSz="914400" rtl="0" eaLnBrk="1" latinLnBrk="0" hangingPunct="1">
        <a:lnSpc>
          <a:spcPct val="98000"/>
        </a:lnSpc>
        <a:spcBef>
          <a:spcPts val="1320"/>
        </a:spcBef>
        <a:buClr>
          <a:srgbClr val="4D4D4D"/>
        </a:buClr>
        <a:buSzPct val="75000"/>
        <a:buFont typeface="AA Zuehlke" pitchFamily="2" charset="0"/>
        <a:buChar char="•"/>
        <a:defRPr sz="22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2pPr>
      <a:lvl3pPr marL="538163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3pPr>
      <a:lvl4pPr marL="803275" indent="-265113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4pPr>
      <a:lvl5pPr marL="1076325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reservlets.com/java-8-tutorial/" TargetMode="External"/><Relationship Id="rId4" Type="http://schemas.openxmlformats.org/officeDocument/2006/relationships/hyperlink" Target="https://dzone.com/articles/java-8-vs-scalapart-ii-streams-api" TargetMode="External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Coding Dojo - Java 8 Features</a:t>
            </a:r>
            <a:endParaRPr lang="en-GB" dirty="0"/>
          </a:p>
        </p:txBody>
      </p:sp>
      <p:sp>
        <p:nvSpPr>
          <p:cNvPr id="4" name="AutoShape 4" descr="magini pentru java 8"/>
          <p:cNvSpPr>
            <a:spLocks noGrp="1" noChangeAspect="1" noChangeArrowheads="1"/>
          </p:cNvSpPr>
          <p:nvPr>
            <p:ph type="pic" sz="quarter" idx="13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ttp://ninja-squad.com/public/img/java-logo-lambd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938" y="1789112"/>
            <a:ext cx="190500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553635" y="6710082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8482" y="6589059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73706" y="6508376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1259" y="6683188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54741" y="6642847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74106" y="6562165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75612" y="6723529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en-US" sz="2200" dirty="0" err="1" smtClean="0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26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Lambdas &amp;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Ø"/>
            </a:pPr>
            <a:r>
              <a:rPr lang="en-US" dirty="0"/>
              <a:t>Java needed to add methods like </a:t>
            </a:r>
            <a:r>
              <a:rPr lang="en-US" i="1" dirty="0"/>
              <a:t>stream</a:t>
            </a:r>
            <a:r>
              <a:rPr lang="en-US" dirty="0"/>
              <a:t> and </a:t>
            </a:r>
            <a:r>
              <a:rPr lang="en-US" i="1" dirty="0" err="1"/>
              <a:t>forEach</a:t>
            </a:r>
            <a:r>
              <a:rPr lang="en-US" dirty="0"/>
              <a:t> to List.</a:t>
            </a:r>
          </a:p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Big </a:t>
            </a:r>
            <a:r>
              <a:rPr lang="en-US" dirty="0"/>
              <a:t>problem for custom (user-defined) classes that implemented List: they would </a:t>
            </a:r>
            <a:r>
              <a:rPr lang="en-US" dirty="0" smtClean="0"/>
              <a:t>fail </a:t>
            </a:r>
            <a:r>
              <a:rPr lang="en-US" dirty="0"/>
              <a:t>in Java 8. </a:t>
            </a: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Solution:</a:t>
            </a:r>
          </a:p>
          <a:p>
            <a:r>
              <a:rPr lang="en-US" dirty="0"/>
              <a:t>	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urier New" charset="0"/>
                <a:ea typeface="Courier New" charset="0"/>
                <a:cs typeface="Courier New" charset="0"/>
              </a:rPr>
              <a:t>public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charset="0"/>
                <a:ea typeface="Courier New" charset="0"/>
                <a:cs typeface="Courier New" charset="0"/>
              </a:rPr>
              <a:t>interface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A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1600" b="1" dirty="0">
                <a:solidFill>
                  <a:srgbClr val="7F0055"/>
                </a:solidFill>
                <a:latin typeface="Courier New" charset="0"/>
                <a:ea typeface="Courier New" charset="0"/>
                <a:cs typeface="Courier New" charset="0"/>
              </a:rPr>
              <a:t>default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foo()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		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latin typeface="Courier New" charset="0"/>
                <a:ea typeface="Courier New" charset="0"/>
                <a:cs typeface="Courier New" charset="0"/>
              </a:rPr>
              <a:t>out</a:t>
            </a:r>
            <a:r>
              <a:rPr lang="en-US" sz="1600" b="1" i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.println</a:t>
            </a:r>
            <a:r>
              <a:rPr lang="en-US" sz="1600" b="1" i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600" b="1" i="1" dirty="0">
                <a:solidFill>
                  <a:srgbClr val="2A00FF"/>
                </a:solidFill>
                <a:latin typeface="Courier New" charset="0"/>
                <a:ea typeface="Courier New" charset="0"/>
                <a:cs typeface="Courier New" charset="0"/>
              </a:rPr>
              <a:t>"Calling </a:t>
            </a:r>
            <a:r>
              <a:rPr lang="en-US" sz="1600" b="1" i="1" dirty="0" err="1">
                <a:solidFill>
                  <a:srgbClr val="2A00FF"/>
                </a:solidFill>
                <a:latin typeface="Courier New" charset="0"/>
                <a:ea typeface="Courier New" charset="0"/>
                <a:cs typeface="Courier New" charset="0"/>
              </a:rPr>
              <a:t>A.foo</a:t>
            </a:r>
            <a:r>
              <a:rPr lang="en-US" sz="1600" b="1" i="1" dirty="0">
                <a:solidFill>
                  <a:srgbClr val="2A00FF"/>
                </a:solidFill>
                <a:latin typeface="Courier New" charset="0"/>
                <a:ea typeface="Courier New" charset="0"/>
                <a:cs typeface="Courier New" charset="0"/>
              </a:rPr>
              <a:t>()"</a:t>
            </a:r>
            <a:r>
              <a:rPr lang="en-US" sz="1600" b="1" i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	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}</a:t>
            </a:r>
            <a:endParaRPr lang="en-US" sz="16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600" b="1" dirty="0" smtClean="0">
                <a:solidFill>
                  <a:srgbClr val="7F0055"/>
                </a:solidFill>
                <a:latin typeface="Courier New" charset="0"/>
                <a:ea typeface="Courier New" charset="0"/>
                <a:cs typeface="Courier New" charset="0"/>
              </a:rPr>
              <a:t>public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charset="0"/>
                <a:ea typeface="Courier New" charset="0"/>
                <a:cs typeface="Courier New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Clazz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charset="0"/>
                <a:ea typeface="Courier New" charset="0"/>
                <a:cs typeface="Courier New" charset="0"/>
              </a:rPr>
              <a:t>implements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A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}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Default methods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932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Lambdas &amp;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520"/>
              </a:spcBef>
            </a:pP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100" b="1" dirty="0">
                <a:solidFill>
                  <a:srgbClr val="7F0055"/>
                </a:solidFill>
                <a:latin typeface="Courier New" charset="0"/>
                <a:ea typeface="Courier New" charset="0"/>
                <a:cs typeface="Courier New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urier New" charset="0"/>
                <a:ea typeface="Courier New" charset="0"/>
                <a:cs typeface="Courier New" charset="0"/>
              </a:rPr>
              <a:t>interface</a:t>
            </a:r>
            <a:r>
              <a:rPr lang="en-US" sz="11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Int1 {</a:t>
            </a:r>
          </a:p>
          <a:p>
            <a:pPr>
              <a:lnSpc>
                <a:spcPct val="100000"/>
              </a:lnSpc>
              <a:spcBef>
                <a:spcPts val="520"/>
              </a:spcBef>
            </a:pPr>
            <a:r>
              <a:rPr lang="en-US" sz="11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1100" b="1" dirty="0">
                <a:solidFill>
                  <a:srgbClr val="7F0055"/>
                </a:solidFill>
                <a:latin typeface="Courier New" charset="0"/>
                <a:ea typeface="Courier New" charset="0"/>
                <a:cs typeface="Courier New" charset="0"/>
              </a:rPr>
              <a:t>default</a:t>
            </a:r>
            <a:r>
              <a:rPr lang="en-US" sz="11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100" b="1" dirty="0" err="1">
                <a:solidFill>
                  <a:srgbClr val="7F0055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someMethod</a:t>
            </a:r>
            <a:r>
              <a:rPr lang="en-US" sz="11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 {</a:t>
            </a:r>
          </a:p>
          <a:p>
            <a:pPr>
              <a:lnSpc>
                <a:spcPct val="100000"/>
              </a:lnSpc>
              <a:spcBef>
                <a:spcPts val="520"/>
              </a:spcBef>
            </a:pPr>
            <a:r>
              <a:rPr lang="en-US" sz="11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		</a:t>
            </a:r>
            <a:r>
              <a:rPr lang="en-US" sz="1100" b="1" dirty="0">
                <a:solidFill>
                  <a:srgbClr val="7F0055"/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en-US" sz="11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1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5;</a:t>
            </a:r>
          </a:p>
          <a:p>
            <a:pPr>
              <a:lnSpc>
                <a:spcPct val="100000"/>
              </a:lnSpc>
              <a:spcBef>
                <a:spcPts val="520"/>
              </a:spcBef>
            </a:pPr>
            <a:r>
              <a:rPr lang="en-US" sz="11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	}</a:t>
            </a:r>
          </a:p>
          <a:p>
            <a:pPr>
              <a:lnSpc>
                <a:spcPct val="100000"/>
              </a:lnSpc>
              <a:spcBef>
                <a:spcPts val="520"/>
              </a:spcBef>
            </a:pPr>
            <a:r>
              <a:rPr lang="en-US" sz="11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100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100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lnSpc>
                <a:spcPct val="100000"/>
              </a:lnSpc>
              <a:spcBef>
                <a:spcPts val="520"/>
              </a:spcBef>
            </a:pPr>
            <a:r>
              <a:rPr lang="en-US" sz="11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100" b="1" dirty="0">
                <a:solidFill>
                  <a:srgbClr val="7F0055"/>
                </a:solidFill>
                <a:latin typeface="Courier New" charset="0"/>
                <a:ea typeface="Courier New" charset="0"/>
                <a:cs typeface="Courier New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urier New" charset="0"/>
                <a:ea typeface="Courier New" charset="0"/>
                <a:cs typeface="Courier New" charset="0"/>
              </a:rPr>
              <a:t>interface</a:t>
            </a:r>
            <a:r>
              <a:rPr lang="en-US" sz="11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Int2 {</a:t>
            </a:r>
          </a:p>
          <a:p>
            <a:pPr>
              <a:lnSpc>
                <a:spcPct val="100000"/>
              </a:lnSpc>
              <a:spcBef>
                <a:spcPts val="520"/>
              </a:spcBef>
            </a:pPr>
            <a:r>
              <a:rPr lang="en-US" sz="11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1100" b="1" dirty="0">
                <a:solidFill>
                  <a:srgbClr val="7F0055"/>
                </a:solidFill>
                <a:latin typeface="Courier New" charset="0"/>
                <a:ea typeface="Courier New" charset="0"/>
                <a:cs typeface="Courier New" charset="0"/>
              </a:rPr>
              <a:t>default</a:t>
            </a:r>
            <a:r>
              <a:rPr lang="en-US" sz="11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100" b="1" dirty="0" err="1">
                <a:solidFill>
                  <a:srgbClr val="7F0055"/>
                </a:solidFill>
                <a:highlight>
                  <a:srgbClr val="D4D4D4"/>
                </a:highlight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highlight>
                  <a:srgbClr val="D4D4D4"/>
                </a:highlight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 charset="0"/>
                <a:ea typeface="Courier New" charset="0"/>
                <a:cs typeface="Courier New" charset="0"/>
              </a:rPr>
              <a:t>someMethod</a:t>
            </a:r>
            <a:r>
              <a:rPr lang="en-US" sz="1100" b="1" dirty="0">
                <a:solidFill>
                  <a:srgbClr val="000000"/>
                </a:solidFill>
                <a:highlight>
                  <a:srgbClr val="D4D4D4"/>
                </a:highlight>
                <a:latin typeface="Courier New" charset="0"/>
                <a:ea typeface="Courier New" charset="0"/>
                <a:cs typeface="Courier New" charset="0"/>
              </a:rPr>
              <a:t>() {</a:t>
            </a:r>
          </a:p>
          <a:p>
            <a:pPr>
              <a:lnSpc>
                <a:spcPct val="100000"/>
              </a:lnSpc>
              <a:spcBef>
                <a:spcPts val="520"/>
              </a:spcBef>
            </a:pPr>
            <a:r>
              <a:rPr lang="en-US" sz="11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		</a:t>
            </a:r>
            <a:r>
              <a:rPr lang="en-US" sz="1100" b="1" dirty="0">
                <a:solidFill>
                  <a:srgbClr val="7F0055"/>
                </a:solidFill>
                <a:highlight>
                  <a:srgbClr val="D4D4D4"/>
                </a:highlight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en-US" sz="1100" b="1" dirty="0">
                <a:solidFill>
                  <a:srgbClr val="000000"/>
                </a:solidFill>
                <a:highlight>
                  <a:srgbClr val="D4D4D4"/>
                </a:highlight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1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urier New" charset="0"/>
                <a:ea typeface="Courier New" charset="0"/>
                <a:cs typeface="Courier New" charset="0"/>
              </a:rPr>
              <a:t>7;</a:t>
            </a:r>
            <a:endParaRPr lang="en-US" sz="1100" b="1" dirty="0">
              <a:solidFill>
                <a:srgbClr val="000000"/>
              </a:solidFill>
              <a:highlight>
                <a:srgbClr val="D4D4D4"/>
              </a:highlight>
              <a:latin typeface="Courier New" charset="0"/>
              <a:ea typeface="Courier New" charset="0"/>
              <a:cs typeface="Courier New" charset="0"/>
            </a:endParaRPr>
          </a:p>
          <a:p>
            <a:pPr>
              <a:lnSpc>
                <a:spcPct val="100000"/>
              </a:lnSpc>
              <a:spcBef>
                <a:spcPts val="520"/>
              </a:spcBef>
            </a:pPr>
            <a:r>
              <a:rPr lang="en-US" sz="11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	}</a:t>
            </a:r>
          </a:p>
          <a:p>
            <a:pPr>
              <a:lnSpc>
                <a:spcPct val="100000"/>
              </a:lnSpc>
              <a:spcBef>
                <a:spcPts val="520"/>
              </a:spcBef>
            </a:pPr>
            <a:r>
              <a:rPr lang="en-US" sz="11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100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en-US" sz="11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100" b="1" dirty="0">
                <a:solidFill>
                  <a:srgbClr val="7F0055"/>
                </a:solidFill>
                <a:latin typeface="Courier New" charset="0"/>
                <a:ea typeface="Courier New" charset="0"/>
                <a:cs typeface="Courier New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urier New" charset="0"/>
                <a:ea typeface="Courier New" charset="0"/>
                <a:cs typeface="Courier New" charset="0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SomeClass</a:t>
            </a:r>
            <a:r>
              <a:rPr lang="en-US" sz="11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urier New" charset="0"/>
                <a:ea typeface="Courier New" charset="0"/>
                <a:cs typeface="Courier New" charset="0"/>
              </a:rPr>
              <a:t>implements</a:t>
            </a:r>
            <a:r>
              <a:rPr lang="en-US" sz="11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Int1, Int2 { ... </a:t>
            </a:r>
            <a:r>
              <a:rPr lang="en-US" sz="11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1600" b="1" dirty="0"/>
              <a:t>Potential conflict: </a:t>
            </a:r>
            <a:r>
              <a:rPr lang="en-US" sz="1600" dirty="0"/>
              <a:t>whose definition of </a:t>
            </a:r>
            <a:r>
              <a:rPr lang="en-US" sz="1600" dirty="0" err="1"/>
              <a:t>someMethod</a:t>
            </a:r>
            <a:r>
              <a:rPr lang="en-US" sz="1600" dirty="0"/>
              <a:t> wins, the one from Int1 or the one from Int2?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1600" b="1" dirty="0"/>
              <a:t>Solution: </a:t>
            </a:r>
            <a:r>
              <a:rPr lang="en-US" sz="1600" dirty="0" err="1"/>
              <a:t>SomeClass</a:t>
            </a:r>
            <a:r>
              <a:rPr lang="en-US" sz="1600" dirty="0"/>
              <a:t> must give a new definition of the the </a:t>
            </a:r>
            <a:r>
              <a:rPr lang="en-US" sz="1600" dirty="0" err="1"/>
              <a:t>someMethod</a:t>
            </a:r>
            <a:r>
              <a:rPr lang="en-US" sz="1600" dirty="0" smtClean="0"/>
              <a:t>()</a:t>
            </a:r>
          </a:p>
          <a:p>
            <a:r>
              <a:rPr lang="en-US" sz="1600" dirty="0" smtClean="0">
                <a:solidFill>
                  <a:srgbClr val="646464"/>
                </a:solidFill>
                <a:latin typeface="Monaco" charset="0"/>
              </a:rPr>
              <a:t>	</a:t>
            </a:r>
            <a:r>
              <a:rPr lang="en-US" sz="1200" dirty="0" smtClean="0">
                <a:solidFill>
                  <a:srgbClr val="646464"/>
                </a:solidFill>
                <a:latin typeface="Courier New" charset="0"/>
                <a:ea typeface="Courier New" charset="0"/>
                <a:cs typeface="Courier New" charset="0"/>
              </a:rPr>
              <a:t>@</a:t>
            </a:r>
            <a:r>
              <a:rPr lang="en-US" sz="1200" dirty="0">
                <a:solidFill>
                  <a:srgbClr val="646464"/>
                </a:solidFill>
                <a:latin typeface="Courier New" charset="0"/>
                <a:ea typeface="Courier New" charset="0"/>
                <a:cs typeface="Courier New" charset="0"/>
              </a:rPr>
              <a:t>Override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200" b="1" dirty="0" smtClean="0">
                <a:solidFill>
                  <a:srgbClr val="7F0055"/>
                </a:solidFill>
                <a:latin typeface="Courier New" charset="0"/>
                <a:ea typeface="Courier New" charset="0"/>
                <a:cs typeface="Courier New" charset="0"/>
              </a:rPr>
              <a:t>public</a:t>
            </a:r>
            <a:r>
              <a:rPr lang="en-US" sz="12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b="1" dirty="0" err="1">
                <a:solidFill>
                  <a:srgbClr val="7F0055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someMethod</a:t>
            </a:r>
            <a:r>
              <a:rPr lang="en-US" sz="12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 {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1200" b="1" dirty="0" smtClean="0">
                <a:solidFill>
                  <a:srgbClr val="7F0055"/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en-US" sz="12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Int1.</a:t>
            </a:r>
            <a:r>
              <a:rPr lang="en-US" sz="1200" b="1" dirty="0">
                <a:solidFill>
                  <a:srgbClr val="7F0055"/>
                </a:solidFill>
                <a:latin typeface="Courier New" charset="0"/>
                <a:ea typeface="Courier New" charset="0"/>
                <a:cs typeface="Courier New" charset="0"/>
              </a:rPr>
              <a:t>super</a:t>
            </a:r>
            <a:r>
              <a:rPr lang="en-US" sz="12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.someMethod();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Default methods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073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1. </a:t>
            </a:r>
            <a:r>
              <a:rPr lang="en-GB" dirty="0"/>
              <a:t>Lambdas &amp;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040" y="1488732"/>
            <a:ext cx="8640960" cy="4776787"/>
          </a:xfrm>
        </p:spPr>
        <p:txBody>
          <a:bodyPr/>
          <a:lstStyle/>
          <a:p>
            <a:endParaRPr lang="it-IT" sz="1600" dirty="0">
              <a:latin typeface="+mn-lt"/>
            </a:endParaRPr>
          </a:p>
          <a:p>
            <a:r>
              <a:rPr lang="it-IT" sz="1100" b="1" dirty="0" smtClean="0">
                <a:solidFill>
                  <a:srgbClr val="000000"/>
                </a:solidFill>
                <a:latin typeface="Monaco" charset="0"/>
              </a:rPr>
              <a:t>		</a:t>
            </a:r>
            <a:endParaRPr lang="en-GB" b="1" dirty="0">
              <a:solidFill>
                <a:schemeClr val="tx2"/>
              </a:solidFill>
            </a:endParaRPr>
          </a:p>
          <a:p>
            <a:endParaRPr lang="it-IT" sz="1100" dirty="0" smtClean="0">
              <a:solidFill>
                <a:srgbClr val="000000"/>
              </a:solidFill>
              <a:latin typeface="Monaco" charset="0"/>
            </a:endParaRPr>
          </a:p>
          <a:p>
            <a:r>
              <a:rPr lang="it-IT" sz="1100" dirty="0">
                <a:solidFill>
                  <a:srgbClr val="000000"/>
                </a:solidFill>
                <a:latin typeface="Monaco" charset="0"/>
              </a:rPr>
              <a:t>		</a:t>
            </a:r>
            <a:endParaRPr lang="en-GB" b="1" dirty="0" smtClean="0">
              <a:solidFill>
                <a:schemeClr val="tx2"/>
              </a:solidFill>
            </a:endParaRPr>
          </a:p>
          <a:p>
            <a:pPr marL="995363" lvl="2" indent="-457200">
              <a:buFont typeface="Wingdings" charset="2"/>
              <a:buChar char="Ø"/>
            </a:pPr>
            <a:endParaRPr lang="en-GB" b="1" u="sng" dirty="0" smtClean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GB" dirty="0"/>
          </a:p>
          <a:p>
            <a:r>
              <a:rPr lang="en-US" sz="1100" dirty="0" smtClean="0">
                <a:solidFill>
                  <a:srgbClr val="6A3E3E"/>
                </a:solidFill>
                <a:latin typeface="Monaco" charset="0"/>
              </a:rPr>
              <a:t>		</a:t>
            </a:r>
            <a:endParaRPr lang="en-GB" dirty="0"/>
          </a:p>
          <a:p>
            <a:pPr marL="342900" indent="-342900">
              <a:buFont typeface="Wingdings" charset="2"/>
              <a:buChar char="q"/>
            </a:pP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Exercise                     45 - 60 Min.          </a:t>
            </a:r>
            <a:endParaRPr lang="en-GB" dirty="0"/>
          </a:p>
        </p:txBody>
      </p:sp>
      <p:sp>
        <p:nvSpPr>
          <p:cNvPr id="4" name="AutoShape 2" descr="ildergebnis für exercise time"/>
          <p:cNvSpPr>
            <a:spLocks noChangeAspect="1" noChangeArrowheads="1"/>
          </p:cNvSpPr>
          <p:nvPr/>
        </p:nvSpPr>
        <p:spPr bwMode="auto">
          <a:xfrm>
            <a:off x="0" y="0"/>
            <a:ext cx="5467350" cy="460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ldergebnis für exercise time"/>
          <p:cNvSpPr>
            <a:spLocks noChangeAspect="1" noChangeArrowheads="1"/>
          </p:cNvSpPr>
          <p:nvPr/>
        </p:nvSpPr>
        <p:spPr bwMode="auto">
          <a:xfrm>
            <a:off x="152400" y="152400"/>
            <a:ext cx="5467350" cy="460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ym time clo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688696"/>
            <a:ext cx="944274" cy="79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657475" y="1935456"/>
            <a:ext cx="414312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Command-line Video Store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Exercise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 smtClean="0">
              <a:latin typeface="Arial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 smtClean="0">
                <a:latin typeface="Arial" charset="0"/>
              </a:rPr>
              <a:t>Exercises </a:t>
            </a:r>
            <a:r>
              <a:rPr lang="en-US" altLang="en-US" b="1" dirty="0" smtClean="0">
                <a:latin typeface="Arial" charset="0"/>
              </a:rPr>
              <a:t>1 - </a:t>
            </a:r>
            <a:r>
              <a:rPr lang="en-US" altLang="en-US" b="1" dirty="0" smtClean="0">
                <a:latin typeface="Arial" charset="0"/>
              </a:rPr>
              <a:t>3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" name="Picture 1" descr="mage result for vide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75" y="3004675"/>
            <a:ext cx="4146139" cy="174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657475" y="414852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4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</a:t>
            </a:r>
            <a:r>
              <a:rPr lang="en-GB" dirty="0" smtClean="0"/>
              <a:t>. </a:t>
            </a:r>
            <a:r>
              <a:rPr lang="en-GB" dirty="0"/>
              <a:t>File I/O in Java </a:t>
            </a:r>
            <a:r>
              <a:rPr lang="en-GB" dirty="0" smtClean="0"/>
              <a:t>8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612576" y="1412776"/>
            <a:ext cx="11233248" cy="4776787"/>
          </a:xfrm>
        </p:spPr>
        <p:txBody>
          <a:bodyPr numCol="2" spcCol="360000"/>
          <a:lstStyle/>
          <a:p>
            <a:pPr marL="709613" lvl="2" indent="-171450">
              <a:buFont typeface="Wingdings" charset="2"/>
              <a:buChar char="Ø"/>
            </a:pPr>
            <a:endParaRPr lang="de-DE" sz="1200" b="1" dirty="0" smtClean="0">
              <a:solidFill>
                <a:srgbClr val="000000"/>
              </a:solidFill>
              <a:latin typeface="AA Zuehlke" charset="0"/>
              <a:ea typeface="AA Zuehlke" charset="0"/>
              <a:cs typeface="AA Zuehlke" charset="0"/>
            </a:endParaRPr>
          </a:p>
          <a:p>
            <a:pPr marL="709613" lvl="2" indent="-171450">
              <a:buFont typeface="Wingdings" charset="2"/>
              <a:buChar char="Ø"/>
            </a:pPr>
            <a:endParaRPr lang="de-DE" sz="1400" b="1" dirty="0" smtClean="0">
              <a:solidFill>
                <a:srgbClr val="000000"/>
              </a:solidFill>
              <a:latin typeface="AA Zuehlke" charset="0"/>
              <a:ea typeface="AA Zuehlke" charset="0"/>
              <a:cs typeface="AA Zuehlke" charset="0"/>
            </a:endParaRPr>
          </a:p>
          <a:p>
            <a:pPr marL="1533525" lvl="4" indent="-457200">
              <a:buFont typeface="Wingdings" charset="2"/>
              <a:buChar char="Ø"/>
            </a:pPr>
            <a:r>
              <a:rPr lang="en-GB" b="1" dirty="0">
                <a:solidFill>
                  <a:schemeClr val="tx2"/>
                </a:solidFill>
              </a:rPr>
              <a:t>OLD</a:t>
            </a:r>
          </a:p>
          <a:p>
            <a:pPr>
              <a:spcBef>
                <a:spcPts val="720"/>
              </a:spcBef>
            </a:pPr>
            <a:r>
              <a:rPr lang="en-US" sz="1200" dirty="0" smtClean="0">
                <a:solidFill>
                  <a:srgbClr val="6A3E3E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200" dirty="0" err="1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BufferedReader</a:t>
            </a:r>
            <a:r>
              <a:rPr lang="en-US" sz="1200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latin typeface="Courier New" charset="0"/>
                <a:ea typeface="Courier New" charset="0"/>
                <a:cs typeface="Courier New" charset="0"/>
              </a:rPr>
              <a:t>br</a:t>
            </a:r>
            <a:r>
              <a:rPr lang="en-US" sz="12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latin typeface="Courier New" charset="0"/>
                <a:ea typeface="Courier New" charset="0"/>
                <a:cs typeface="Courier New" charset="0"/>
              </a:rPr>
              <a:t>null</a:t>
            </a:r>
            <a:r>
              <a:rPr lang="en-US" sz="12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spcBef>
                <a:spcPts val="720"/>
              </a:spcBef>
            </a:pPr>
            <a:r>
              <a:rPr lang="en-US" sz="12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200" b="1" dirty="0" smtClean="0">
                <a:solidFill>
                  <a:srgbClr val="7F0055"/>
                </a:solidFill>
                <a:latin typeface="Courier New" charset="0"/>
                <a:ea typeface="Courier New" charset="0"/>
                <a:cs typeface="Courier New" charset="0"/>
              </a:rPr>
              <a:t>try</a:t>
            </a:r>
            <a:r>
              <a:rPr lang="en-US" sz="12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spcBef>
                <a:spcPts val="720"/>
              </a:spcBef>
            </a:pPr>
            <a:r>
              <a:rPr lang="en-US" sz="12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200" dirty="0" err="1" smtClean="0">
                <a:solidFill>
                  <a:srgbClr val="6A3E3E"/>
                </a:solidFill>
                <a:latin typeface="Courier New" charset="0"/>
                <a:ea typeface="Courier New" charset="0"/>
                <a:cs typeface="Courier New" charset="0"/>
              </a:rPr>
              <a:t>br</a:t>
            </a:r>
            <a:r>
              <a:rPr lang="en-US" sz="1200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= </a:t>
            </a:r>
            <a:r>
              <a:rPr lang="en-US" sz="1200" b="1" dirty="0">
                <a:solidFill>
                  <a:srgbClr val="7F0055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BufferedReader</a:t>
            </a:r>
            <a:r>
              <a:rPr lang="en-US" sz="12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200" b="1" dirty="0">
                <a:solidFill>
                  <a:srgbClr val="7F0055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FileReader</a:t>
            </a:r>
            <a:r>
              <a:rPr lang="en-US" sz="12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</a:p>
          <a:p>
            <a:pPr>
              <a:spcBef>
                <a:spcPts val="720"/>
              </a:spcBef>
            </a:pPr>
            <a:r>
              <a:rPr lang="en-US" sz="12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2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1200" b="1" dirty="0" smtClean="0">
                <a:solidFill>
                  <a:srgbClr val="2A00FF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sz="1200" b="1" dirty="0">
                <a:solidFill>
                  <a:srgbClr val="2A00FF"/>
                </a:solidFill>
                <a:latin typeface="Courier New" charset="0"/>
                <a:ea typeface="Courier New" charset="0"/>
                <a:cs typeface="Courier New" charset="0"/>
              </a:rPr>
              <a:t>C:\\</a:t>
            </a:r>
            <a:r>
              <a:rPr lang="en-US" sz="1200" b="1" dirty="0" err="1">
                <a:solidFill>
                  <a:srgbClr val="2A00FF"/>
                </a:solidFill>
                <a:latin typeface="Courier New" charset="0"/>
                <a:ea typeface="Courier New" charset="0"/>
                <a:cs typeface="Courier New" charset="0"/>
              </a:rPr>
              <a:t>testing.txt</a:t>
            </a:r>
            <a:r>
              <a:rPr lang="en-US" sz="1200" b="1" dirty="0">
                <a:solidFill>
                  <a:srgbClr val="2A00FF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sz="12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));</a:t>
            </a:r>
          </a:p>
          <a:p>
            <a:pPr>
              <a:spcBef>
                <a:spcPts val="720"/>
              </a:spcBef>
            </a:pPr>
            <a:r>
              <a:rPr lang="en-US" sz="12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1200" dirty="0" smtClean="0">
                <a:solidFill>
                  <a:srgbClr val="3F7F5F"/>
                </a:solidFill>
                <a:latin typeface="Courier New" charset="0"/>
                <a:ea typeface="Courier New" charset="0"/>
                <a:cs typeface="Courier New" charset="0"/>
              </a:rPr>
              <a:t>// </a:t>
            </a:r>
            <a:r>
              <a:rPr lang="en-US" sz="1200" dirty="0">
                <a:solidFill>
                  <a:srgbClr val="3F7F5F"/>
                </a:solidFill>
                <a:latin typeface="Courier New" charset="0"/>
                <a:ea typeface="Courier New" charset="0"/>
                <a:cs typeface="Courier New" charset="0"/>
              </a:rPr>
              <a:t>do Something</a:t>
            </a:r>
          </a:p>
          <a:p>
            <a:pPr>
              <a:spcBef>
                <a:spcPts val="720"/>
              </a:spcBef>
            </a:pPr>
            <a:r>
              <a:rPr lang="en-US" sz="12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 </a:t>
            </a:r>
            <a:r>
              <a:rPr lang="en-US" sz="1200" b="1" dirty="0">
                <a:solidFill>
                  <a:srgbClr val="7F0055"/>
                </a:solidFill>
                <a:latin typeface="Courier New" charset="0"/>
                <a:ea typeface="Courier New" charset="0"/>
                <a:cs typeface="Courier New" charset="0"/>
              </a:rPr>
              <a:t>catch</a:t>
            </a:r>
            <a:r>
              <a:rPr lang="en-US" sz="12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12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IOException</a:t>
            </a:r>
            <a:r>
              <a:rPr lang="en-US" sz="12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b="1" dirty="0">
                <a:solidFill>
                  <a:srgbClr val="6A3E3E"/>
                </a:solidFill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en-US" sz="12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 {</a:t>
            </a:r>
          </a:p>
          <a:p>
            <a:pPr>
              <a:spcBef>
                <a:spcPts val="720"/>
              </a:spcBef>
            </a:pPr>
            <a:r>
              <a:rPr lang="en-US" sz="12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200" dirty="0" err="1" smtClean="0">
                <a:solidFill>
                  <a:srgbClr val="6A3E3E"/>
                </a:solidFill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en-US" sz="1200" dirty="0" err="1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.printStackTrace</a:t>
            </a:r>
            <a:r>
              <a:rPr lang="en-US" sz="12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>
              <a:spcBef>
                <a:spcPts val="720"/>
              </a:spcBef>
            </a:pPr>
            <a:r>
              <a:rPr lang="en-US" sz="12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 </a:t>
            </a:r>
            <a:r>
              <a:rPr lang="en-US" sz="1200" b="1" dirty="0">
                <a:solidFill>
                  <a:srgbClr val="7F0055"/>
                </a:solidFill>
                <a:latin typeface="Courier New" charset="0"/>
                <a:ea typeface="Courier New" charset="0"/>
                <a:cs typeface="Courier New" charset="0"/>
              </a:rPr>
              <a:t>finally</a:t>
            </a:r>
            <a:r>
              <a:rPr lang="en-US" sz="12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pPr>
              <a:spcBef>
                <a:spcPts val="720"/>
              </a:spcBef>
            </a:pPr>
            <a:r>
              <a:rPr lang="en-US" sz="12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1200" b="1" dirty="0">
                <a:solidFill>
                  <a:srgbClr val="7F0055"/>
                </a:solidFill>
                <a:latin typeface="Courier New" charset="0"/>
                <a:ea typeface="Courier New" charset="0"/>
                <a:cs typeface="Courier New" charset="0"/>
              </a:rPr>
              <a:t>try</a:t>
            </a:r>
            <a:r>
              <a:rPr lang="en-US" sz="12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pPr>
              <a:spcBef>
                <a:spcPts val="720"/>
              </a:spcBef>
            </a:pPr>
            <a:r>
              <a:rPr lang="en-US" sz="12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2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sz="12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1200" b="1" dirty="0" err="1">
                <a:solidFill>
                  <a:srgbClr val="6A3E3E"/>
                </a:solidFill>
                <a:latin typeface="Courier New" charset="0"/>
                <a:ea typeface="Courier New" charset="0"/>
                <a:cs typeface="Courier New" charset="0"/>
              </a:rPr>
              <a:t>br</a:t>
            </a:r>
            <a:r>
              <a:rPr lang="en-US" sz="12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!= </a:t>
            </a:r>
            <a:r>
              <a:rPr lang="en-US" sz="1200" b="1" dirty="0">
                <a:solidFill>
                  <a:srgbClr val="7F0055"/>
                </a:solidFill>
                <a:latin typeface="Courier New" charset="0"/>
                <a:ea typeface="Courier New" charset="0"/>
                <a:cs typeface="Courier New" charset="0"/>
              </a:rPr>
              <a:t>null</a:t>
            </a:r>
            <a:r>
              <a:rPr lang="en-US" sz="12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  <a:r>
              <a:rPr lang="en-US" sz="1200" b="1" dirty="0" err="1">
                <a:solidFill>
                  <a:srgbClr val="6A3E3E"/>
                </a:solidFill>
                <a:latin typeface="Courier New" charset="0"/>
                <a:ea typeface="Courier New" charset="0"/>
                <a:cs typeface="Courier New" charset="0"/>
              </a:rPr>
              <a:t>br</a:t>
            </a:r>
            <a:r>
              <a:rPr lang="en-US" sz="12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.close</a:t>
            </a:r>
            <a:r>
              <a:rPr lang="en-US" sz="12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>
              <a:spcBef>
                <a:spcPts val="720"/>
              </a:spcBef>
            </a:pPr>
            <a:r>
              <a:rPr lang="en-US" sz="12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1200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 </a:t>
            </a:r>
            <a:r>
              <a:rPr lang="en-US" sz="1200" b="1" dirty="0">
                <a:solidFill>
                  <a:srgbClr val="7F0055"/>
                </a:solidFill>
                <a:latin typeface="Courier New" charset="0"/>
                <a:ea typeface="Courier New" charset="0"/>
                <a:cs typeface="Courier New" charset="0"/>
              </a:rPr>
              <a:t>catch</a:t>
            </a:r>
            <a:r>
              <a:rPr lang="en-US" sz="12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12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IOException</a:t>
            </a:r>
            <a:r>
              <a:rPr lang="en-US" sz="12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b="1" dirty="0">
                <a:solidFill>
                  <a:srgbClr val="6A3E3E"/>
                </a:solidFill>
                <a:latin typeface="Courier New" charset="0"/>
                <a:ea typeface="Courier New" charset="0"/>
                <a:cs typeface="Courier New" charset="0"/>
              </a:rPr>
              <a:t>ex</a:t>
            </a:r>
            <a:r>
              <a:rPr lang="en-US" sz="12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 {</a:t>
            </a:r>
          </a:p>
          <a:p>
            <a:pPr>
              <a:spcBef>
                <a:spcPts val="720"/>
              </a:spcBef>
            </a:pPr>
            <a:r>
              <a:rPr lang="en-US" sz="12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		</a:t>
            </a:r>
            <a:r>
              <a:rPr lang="en-US" sz="1200" dirty="0" err="1">
                <a:solidFill>
                  <a:srgbClr val="6A3E3E"/>
                </a:solidFill>
                <a:latin typeface="Courier New" charset="0"/>
                <a:ea typeface="Courier New" charset="0"/>
                <a:cs typeface="Courier New" charset="0"/>
              </a:rPr>
              <a:t>ex</a:t>
            </a:r>
            <a:r>
              <a:rPr lang="en-US" sz="12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.printStackTrace</a:t>
            </a:r>
            <a:r>
              <a:rPr lang="en-US" sz="12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>
              <a:spcBef>
                <a:spcPts val="720"/>
              </a:spcBef>
            </a:pPr>
            <a:r>
              <a:rPr lang="en-US" sz="12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1200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2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720"/>
              </a:spcBef>
            </a:pPr>
            <a:r>
              <a:rPr lang="en-US" sz="12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it-IT" sz="12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it-IT" sz="1200" dirty="0">
                <a:latin typeface="Courier New" charset="0"/>
                <a:ea typeface="Courier New" charset="0"/>
                <a:cs typeface="Courier New" charset="0"/>
              </a:rPr>
              <a:t>	</a:t>
            </a:r>
          </a:p>
          <a:p>
            <a:r>
              <a:rPr lang="it-IT" sz="12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it-IT" sz="1100" dirty="0">
                <a:solidFill>
                  <a:srgbClr val="000000"/>
                </a:solidFill>
                <a:latin typeface="Monaco" charset="0"/>
              </a:rPr>
              <a:t>	</a:t>
            </a:r>
            <a:endParaRPr lang="it-IT" sz="1100" dirty="0" smtClean="0">
              <a:solidFill>
                <a:srgbClr val="000000"/>
              </a:solidFill>
              <a:latin typeface="Monaco" charset="0"/>
            </a:endParaRPr>
          </a:p>
          <a:p>
            <a:endParaRPr lang="it-IT" sz="1100" b="1" dirty="0">
              <a:solidFill>
                <a:srgbClr val="000000"/>
              </a:solidFill>
              <a:latin typeface="Monaco" charset="0"/>
            </a:endParaRPr>
          </a:p>
          <a:p>
            <a:pPr marL="0" lvl="4" indent="0">
              <a:spcBef>
                <a:spcPts val="1320"/>
              </a:spcBef>
              <a:buClrTx/>
              <a:buNone/>
            </a:pPr>
            <a:endParaRPr lang="en-GB" b="1" dirty="0">
              <a:solidFill>
                <a:schemeClr val="tx2"/>
              </a:solidFill>
            </a:endParaRPr>
          </a:p>
          <a:p>
            <a:pPr marL="171450" lvl="4" indent="-171450">
              <a:spcBef>
                <a:spcPts val="1320"/>
              </a:spcBef>
              <a:buClrTx/>
              <a:buFont typeface="Wingdings" charset="2"/>
              <a:buChar char="Ø"/>
            </a:pPr>
            <a:endParaRPr lang="en-GB" sz="1400" b="1" dirty="0" smtClean="0">
              <a:solidFill>
                <a:schemeClr val="tx2"/>
              </a:solidFill>
            </a:endParaRPr>
          </a:p>
          <a:p>
            <a:pPr marL="171450" lvl="4" indent="-171450">
              <a:spcBef>
                <a:spcPts val="1320"/>
              </a:spcBef>
              <a:buClrTx/>
              <a:buFont typeface="Wingdings" charset="2"/>
              <a:buChar char="Ø"/>
            </a:pPr>
            <a:r>
              <a:rPr lang="en-GB" b="1" dirty="0" smtClean="0">
                <a:solidFill>
                  <a:schemeClr val="tx2"/>
                </a:solidFill>
              </a:rPr>
              <a:t>NEW</a:t>
            </a:r>
          </a:p>
          <a:p>
            <a:pPr>
              <a:spcBef>
                <a:spcPts val="720"/>
              </a:spcBef>
            </a:pPr>
            <a:r>
              <a:rPr lang="en-US" sz="1200" b="1" dirty="0" smtClean="0">
                <a:solidFill>
                  <a:srgbClr val="7F0055"/>
                </a:solidFill>
                <a:latin typeface="Courier New" charset="0"/>
                <a:ea typeface="Courier New" charset="0"/>
                <a:cs typeface="Courier New" charset="0"/>
              </a:rPr>
              <a:t>try</a:t>
            </a:r>
            <a:r>
              <a:rPr lang="en-US" sz="12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2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BufferedReader</a:t>
            </a:r>
            <a:r>
              <a:rPr lang="en-US" sz="12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b="1" dirty="0" err="1">
                <a:solidFill>
                  <a:srgbClr val="6A3E3E"/>
                </a:solidFill>
                <a:latin typeface="Courier New" charset="0"/>
                <a:ea typeface="Courier New" charset="0"/>
                <a:cs typeface="Courier New" charset="0"/>
              </a:rPr>
              <a:t>br</a:t>
            </a:r>
            <a:r>
              <a:rPr lang="en-US" sz="12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endParaRPr lang="en-US" sz="1200" b="1" dirty="0" smtClean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720"/>
              </a:spcBef>
            </a:pPr>
            <a:r>
              <a:rPr lang="en-US" sz="12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200" b="1" dirty="0" smtClean="0">
                <a:solidFill>
                  <a:srgbClr val="7F0055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2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BufferedReader</a:t>
            </a:r>
            <a:r>
              <a:rPr lang="en-US" sz="12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200" b="1" dirty="0">
                <a:solidFill>
                  <a:srgbClr val="7F0055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sz="1200" b="1" dirty="0" smtClean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720"/>
              </a:spcBef>
            </a:pPr>
            <a:r>
              <a:rPr lang="en-US" sz="12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200" b="1" dirty="0" err="1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FileReader</a:t>
            </a:r>
            <a:r>
              <a:rPr lang="en-US" sz="12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200" b="1" dirty="0">
                <a:solidFill>
                  <a:srgbClr val="2A00FF"/>
                </a:solidFill>
                <a:latin typeface="Courier New" charset="0"/>
                <a:ea typeface="Courier New" charset="0"/>
                <a:cs typeface="Courier New" charset="0"/>
              </a:rPr>
              <a:t>"C:\\</a:t>
            </a:r>
            <a:r>
              <a:rPr lang="en-US" sz="1200" b="1" dirty="0" err="1">
                <a:solidFill>
                  <a:srgbClr val="2A00FF"/>
                </a:solidFill>
                <a:latin typeface="Courier New" charset="0"/>
                <a:ea typeface="Courier New" charset="0"/>
                <a:cs typeface="Courier New" charset="0"/>
              </a:rPr>
              <a:t>testing.txt</a:t>
            </a:r>
            <a:r>
              <a:rPr lang="en-US" sz="1200" b="1" dirty="0">
                <a:solidFill>
                  <a:srgbClr val="2A00FF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sz="12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))) {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1200" dirty="0" smtClean="0">
                <a:solidFill>
                  <a:srgbClr val="3F7F5F"/>
                </a:solidFill>
                <a:latin typeface="Courier New" charset="0"/>
                <a:ea typeface="Courier New" charset="0"/>
                <a:cs typeface="Courier New" charset="0"/>
              </a:rPr>
              <a:t>// </a:t>
            </a:r>
            <a:r>
              <a:rPr lang="en-US" sz="1200" dirty="0">
                <a:solidFill>
                  <a:srgbClr val="3F7F5F"/>
                </a:solidFill>
                <a:latin typeface="Courier New" charset="0"/>
                <a:ea typeface="Courier New" charset="0"/>
                <a:cs typeface="Courier New" charset="0"/>
              </a:rPr>
              <a:t>do Something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 </a:t>
            </a:r>
            <a:r>
              <a:rPr lang="en-US" sz="1200" b="1" dirty="0">
                <a:solidFill>
                  <a:srgbClr val="7F0055"/>
                </a:solidFill>
                <a:latin typeface="Courier New" charset="0"/>
                <a:ea typeface="Courier New" charset="0"/>
                <a:cs typeface="Courier New" charset="0"/>
              </a:rPr>
              <a:t>catch</a:t>
            </a:r>
            <a:r>
              <a:rPr lang="en-US" sz="12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12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IOException</a:t>
            </a:r>
            <a:r>
              <a:rPr lang="en-US" sz="12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b="1" dirty="0">
                <a:solidFill>
                  <a:srgbClr val="6A3E3E"/>
                </a:solidFill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en-US" sz="12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200" dirty="0" err="1">
                <a:solidFill>
                  <a:srgbClr val="6A3E3E"/>
                </a:solidFill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en-US" sz="12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.printStackTrace</a:t>
            </a:r>
            <a:r>
              <a:rPr lang="en-US" sz="12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GB" sz="1200" b="1" dirty="0">
              <a:solidFill>
                <a:schemeClr val="tx2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171450" indent="-171450">
              <a:buFont typeface="Wingdings" charset="2"/>
              <a:buChar char="Ø"/>
            </a:pPr>
            <a:endParaRPr lang="en-GB" sz="1200" b="1" dirty="0" smtClean="0">
              <a:solidFill>
                <a:schemeClr val="tx2"/>
              </a:solidFill>
            </a:endParaRPr>
          </a:p>
          <a:p>
            <a:endParaRPr lang="it-IT" sz="1100" dirty="0" smtClean="0">
              <a:solidFill>
                <a:srgbClr val="000000"/>
              </a:solidFill>
              <a:latin typeface="Monaco" charset="0"/>
            </a:endParaRPr>
          </a:p>
          <a:p>
            <a:r>
              <a:rPr lang="it-IT" sz="1100" dirty="0">
                <a:solidFill>
                  <a:srgbClr val="000000"/>
                </a:solidFill>
                <a:latin typeface="Monaco" charset="0"/>
              </a:rPr>
              <a:t>		</a:t>
            </a:r>
            <a:endParaRPr lang="en-GB" b="1" dirty="0" smtClean="0">
              <a:solidFill>
                <a:schemeClr val="tx2"/>
              </a:solidFill>
            </a:endParaRPr>
          </a:p>
          <a:p>
            <a:pPr marL="995363" lvl="2" indent="-457200">
              <a:buFont typeface="Wingdings" charset="2"/>
              <a:buChar char="Ø"/>
            </a:pPr>
            <a:endParaRPr lang="en-GB" b="1" u="sng" dirty="0" smtClean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GB" dirty="0"/>
          </a:p>
          <a:p>
            <a:r>
              <a:rPr lang="en-US" sz="1100" dirty="0" smtClean="0">
                <a:solidFill>
                  <a:srgbClr val="6A3E3E"/>
                </a:solidFill>
                <a:latin typeface="Monaco" charset="0"/>
              </a:rPr>
              <a:t>		</a:t>
            </a:r>
            <a:endParaRPr lang="en-GB" dirty="0"/>
          </a:p>
          <a:p>
            <a:pPr marL="342900" indent="-342900">
              <a:buFont typeface="Wingdings" charset="2"/>
              <a:buChar char="q"/>
            </a:pP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s-IS" dirty="0"/>
              <a:t>t</a:t>
            </a:r>
            <a:r>
              <a:rPr lang="is-IS" dirty="0" smtClean="0"/>
              <a:t>ry with resources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269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</a:t>
            </a:r>
            <a:r>
              <a:rPr lang="en-GB" dirty="0" smtClean="0"/>
              <a:t>. </a:t>
            </a:r>
            <a:r>
              <a:rPr lang="en-GB" dirty="0"/>
              <a:t>File I/O in Java </a:t>
            </a:r>
            <a:r>
              <a:rPr lang="en-GB" dirty="0" smtClean="0"/>
              <a:t>8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72816"/>
            <a:ext cx="8412161" cy="4776787"/>
          </a:xfrm>
        </p:spPr>
        <p:txBody>
          <a:bodyPr/>
          <a:lstStyle/>
          <a:p>
            <a:pPr marL="171450" indent="-171450">
              <a:buFont typeface="Wingdings" charset="2"/>
              <a:buChar char="Ø"/>
            </a:pPr>
            <a:r>
              <a:rPr lang="it-IT" sz="1600" b="1" dirty="0" smtClean="0">
                <a:solidFill>
                  <a:srgbClr val="000000"/>
                </a:solidFill>
                <a:latin typeface="AA Zuehlke" charset="0"/>
                <a:ea typeface="AA Zuehlke" charset="0"/>
                <a:cs typeface="AA Zuehlke" charset="0"/>
              </a:rPr>
              <a:t> </a:t>
            </a:r>
            <a:r>
              <a:rPr lang="it-IT" sz="1600" b="1" dirty="0" err="1" smtClean="0">
                <a:solidFill>
                  <a:srgbClr val="000000"/>
                </a:solidFill>
                <a:latin typeface="AA Zuehlke" charset="0"/>
                <a:ea typeface="AA Zuehlke" charset="0"/>
                <a:cs typeface="AA Zuehlke" charset="0"/>
              </a:rPr>
              <a:t>Path</a:t>
            </a:r>
            <a:r>
              <a:rPr lang="it-IT" sz="1600" b="1" dirty="0" smtClean="0">
                <a:solidFill>
                  <a:srgbClr val="000000"/>
                </a:solidFill>
                <a:latin typeface="AA Zuehlke" charset="0"/>
                <a:ea typeface="AA Zuehlke" charset="0"/>
                <a:cs typeface="AA Zuehlke" charset="0"/>
              </a:rPr>
              <a:t>: </a:t>
            </a:r>
            <a:r>
              <a:rPr lang="it-IT" sz="1600" dirty="0" err="1"/>
              <a:t>simpler</a:t>
            </a:r>
            <a:r>
              <a:rPr lang="it-IT" sz="1600" dirty="0"/>
              <a:t> and more </a:t>
            </a:r>
            <a:r>
              <a:rPr lang="it-IT" sz="1600" dirty="0" err="1"/>
              <a:t>flexible</a:t>
            </a:r>
            <a:r>
              <a:rPr lang="it-IT" sz="1600" dirty="0"/>
              <a:t> </a:t>
            </a:r>
            <a:r>
              <a:rPr lang="it-IT" sz="1600" dirty="0" err="1"/>
              <a:t>replacement</a:t>
            </a:r>
            <a:r>
              <a:rPr lang="it-IT" sz="1600" dirty="0"/>
              <a:t> for File </a:t>
            </a:r>
            <a:r>
              <a:rPr lang="it-IT" sz="1600" dirty="0" err="1" smtClean="0"/>
              <a:t>class</a:t>
            </a:r>
            <a:endParaRPr lang="it-IT" sz="1600" dirty="0" smtClean="0"/>
          </a:p>
          <a:p>
            <a:r>
              <a:rPr lang="it-IT" sz="1200" dirty="0" smtClean="0"/>
              <a:t>	</a:t>
            </a:r>
            <a:r>
              <a:rPr lang="it-IT" sz="1200" dirty="0" err="1" smtClean="0"/>
              <a:t>Path</a:t>
            </a:r>
            <a:r>
              <a:rPr lang="it-IT" sz="1200" dirty="0" smtClean="0"/>
              <a:t> </a:t>
            </a:r>
            <a:r>
              <a:rPr lang="it-IT" sz="1200" dirty="0"/>
              <a:t>p1 = </a:t>
            </a:r>
            <a:r>
              <a:rPr lang="it-IT" sz="1200" dirty="0" err="1" smtClean="0"/>
              <a:t>Paths.get</a:t>
            </a:r>
            <a:r>
              <a:rPr lang="it-IT" sz="1200" dirty="0" smtClean="0"/>
              <a:t>("</a:t>
            </a:r>
            <a:r>
              <a:rPr lang="it-IT" sz="1200" dirty="0"/>
              <a:t>input-</a:t>
            </a:r>
            <a:r>
              <a:rPr lang="it-IT" sz="1200" dirty="0" err="1"/>
              <a:t>file.txt</a:t>
            </a:r>
            <a:r>
              <a:rPr lang="it-IT" sz="1200" dirty="0" smtClean="0"/>
              <a:t>");</a:t>
            </a:r>
            <a:endParaRPr lang="it-IT" sz="1600" b="1" dirty="0" smtClean="0">
              <a:solidFill>
                <a:srgbClr val="000000"/>
              </a:solidFill>
              <a:latin typeface="AA Zuehlke" charset="0"/>
              <a:ea typeface="AA Zuehlke" charset="0"/>
              <a:cs typeface="AA Zuehlke" charset="0"/>
            </a:endParaRPr>
          </a:p>
          <a:p>
            <a:pPr marL="285750" indent="-285750">
              <a:buFont typeface="Wingdings" charset="2"/>
              <a:buChar char="Ø"/>
            </a:pPr>
            <a:r>
              <a:rPr lang="it-IT" sz="1600" dirty="0" smtClean="0"/>
              <a:t>With </a:t>
            </a:r>
            <a:r>
              <a:rPr lang="it-IT" sz="1600" dirty="0" err="1"/>
              <a:t>one</a:t>
            </a:r>
            <a:r>
              <a:rPr lang="it-IT" sz="1600" dirty="0"/>
              <a:t> </a:t>
            </a:r>
            <a:r>
              <a:rPr lang="it-IT" sz="1600" dirty="0" err="1"/>
              <a:t>method</a:t>
            </a:r>
            <a:r>
              <a:rPr lang="it-IT" sz="1600" dirty="0"/>
              <a:t> call, </a:t>
            </a:r>
            <a:r>
              <a:rPr lang="it-IT" sz="1600" dirty="0" err="1"/>
              <a:t>you</a:t>
            </a:r>
            <a:r>
              <a:rPr lang="it-IT" sz="1600" dirty="0"/>
              <a:t> can produce a </a:t>
            </a:r>
            <a:r>
              <a:rPr lang="it-IT" sz="1600" dirty="0" err="1"/>
              <a:t>Stream</a:t>
            </a:r>
            <a:r>
              <a:rPr lang="it-IT" sz="1600" dirty="0"/>
              <a:t> of </a:t>
            </a:r>
            <a:r>
              <a:rPr lang="it-IT" sz="1600" dirty="0" err="1"/>
              <a:t>Strings</a:t>
            </a:r>
            <a:endParaRPr lang="it-IT" sz="1600" dirty="0"/>
          </a:p>
          <a:p>
            <a:r>
              <a:rPr lang="it-IT" sz="1600" dirty="0" smtClean="0"/>
              <a:t>	</a:t>
            </a:r>
            <a:r>
              <a:rPr lang="it-IT" sz="1200" dirty="0" err="1" smtClean="0"/>
              <a:t>Stream</a:t>
            </a:r>
            <a:r>
              <a:rPr lang="it-IT" sz="1200" dirty="0" smtClean="0"/>
              <a:t>&lt;</a:t>
            </a:r>
            <a:r>
              <a:rPr lang="it-IT" sz="1200" dirty="0" err="1" smtClean="0"/>
              <a:t>String</a:t>
            </a:r>
            <a:r>
              <a:rPr lang="it-IT" sz="1200" dirty="0"/>
              <a:t>&gt; </a:t>
            </a:r>
            <a:r>
              <a:rPr lang="it-IT" sz="1200" dirty="0" err="1"/>
              <a:t>lines</a:t>
            </a:r>
            <a:r>
              <a:rPr lang="it-IT" sz="1200" dirty="0"/>
              <a:t> = </a:t>
            </a:r>
            <a:r>
              <a:rPr lang="it-IT" sz="1200" dirty="0" smtClean="0"/>
              <a:t> </a:t>
            </a:r>
            <a:r>
              <a:rPr lang="it-IT" sz="1200" dirty="0" err="1" smtClean="0"/>
              <a:t>Files.lines</a:t>
            </a:r>
            <a:r>
              <a:rPr lang="it-IT" sz="1200" dirty="0" smtClean="0"/>
              <a:t> (</a:t>
            </a:r>
            <a:r>
              <a:rPr lang="it-IT" sz="1200" dirty="0" err="1"/>
              <a:t>somePath</a:t>
            </a:r>
            <a:r>
              <a:rPr lang="it-IT" sz="1200" dirty="0"/>
              <a:t>);</a:t>
            </a:r>
          </a:p>
          <a:p>
            <a:pPr marL="285750" indent="-285750">
              <a:spcBef>
                <a:spcPts val="600"/>
              </a:spcBef>
              <a:buFont typeface="Wingdings" charset="2"/>
              <a:buChar char="Ø"/>
            </a:pPr>
            <a:r>
              <a:rPr lang="it-IT" sz="1600" dirty="0"/>
              <a:t>Basic </a:t>
            </a:r>
            <a:r>
              <a:rPr lang="it-IT" sz="1600" dirty="0" err="1"/>
              <a:t>approach</a:t>
            </a:r>
            <a:r>
              <a:rPr lang="it-IT" sz="1100" b="1" dirty="0" smtClean="0">
                <a:solidFill>
                  <a:srgbClr val="000000"/>
                </a:solidFill>
                <a:latin typeface="Monaco" charset="0"/>
              </a:rPr>
              <a:t>	</a:t>
            </a:r>
          </a:p>
          <a:p>
            <a:r>
              <a:rPr lang="en-US" sz="1800" b="1" dirty="0" smtClean="0">
                <a:solidFill>
                  <a:srgbClr val="7F0055"/>
                </a:solidFill>
                <a:latin typeface="Courier New" charset="0"/>
                <a:ea typeface="Courier New" charset="0"/>
                <a:cs typeface="Courier New" charset="0"/>
              </a:rPr>
              <a:t>public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 charset="0"/>
                <a:ea typeface="Courier New" charset="0"/>
                <a:cs typeface="Courier New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main(String[] </a:t>
            </a:r>
            <a:r>
              <a:rPr lang="en-US" sz="1800" b="1" dirty="0" err="1">
                <a:solidFill>
                  <a:srgbClr val="6A3E3E"/>
                </a:solidFill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 </a:t>
            </a:r>
            <a:r>
              <a:rPr lang="en-US" sz="1800" b="1" dirty="0">
                <a:solidFill>
                  <a:srgbClr val="7F0055"/>
                </a:solidFill>
                <a:latin typeface="Courier New" charset="0"/>
                <a:ea typeface="Courier New" charset="0"/>
                <a:cs typeface="Courier New" charset="0"/>
              </a:rPr>
              <a:t>throws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highlight>
                  <a:srgbClr val="D4D4D4"/>
                </a:highlight>
                <a:latin typeface="Courier New" charset="0"/>
                <a:ea typeface="Courier New" charset="0"/>
                <a:cs typeface="Courier New" charset="0"/>
              </a:rPr>
              <a:t>Exception {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Files.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urier New" charset="0"/>
                <a:ea typeface="Courier New" charset="0"/>
                <a:cs typeface="Courier New" charset="0"/>
              </a:rPr>
              <a:t>lines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D4D4D4"/>
                </a:highlight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urier New" charset="0"/>
                <a:ea typeface="Courier New" charset="0"/>
                <a:cs typeface="Courier New" charset="0"/>
              </a:rPr>
              <a:t>Paths.get</a:t>
            </a:r>
            <a:r>
              <a:rPr lang="en-US" sz="1800" dirty="0">
                <a:solidFill>
                  <a:srgbClr val="000000"/>
                </a:solidFill>
                <a:highlight>
                  <a:srgbClr val="D4D4D4"/>
                </a:highlight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highlight>
                  <a:srgbClr val="D4D4D4"/>
                </a:highlight>
                <a:latin typeface="Courier New" charset="0"/>
                <a:ea typeface="Courier New" charset="0"/>
                <a:cs typeface="Courier New" charset="0"/>
              </a:rPr>
              <a:t>"input-file"</a:t>
            </a:r>
            <a:r>
              <a:rPr lang="en-US" sz="1800" dirty="0">
                <a:solidFill>
                  <a:srgbClr val="000000"/>
                </a:solidFill>
                <a:highlight>
                  <a:srgbClr val="D4D4D4"/>
                </a:highlight>
                <a:latin typeface="Courier New" charset="0"/>
                <a:ea typeface="Courier New" charset="0"/>
                <a:cs typeface="Courier New" charset="0"/>
              </a:rPr>
              <a:t>))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	.map(</a:t>
            </a:r>
            <a:r>
              <a:rPr lang="en-US" sz="18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someFunction</a:t>
            </a:r>
            <a:r>
              <a:rPr lang="en-US" sz="1800" u="sng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	.filter(</a:t>
            </a:r>
            <a:r>
              <a:rPr lang="en-US" sz="18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someTest</a:t>
            </a:r>
            <a:r>
              <a:rPr lang="en-US" sz="1800" u="sng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	.</a:t>
            </a:r>
            <a:r>
              <a:rPr lang="en-US" sz="18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someOtherStreamOperation</a:t>
            </a:r>
            <a:r>
              <a:rPr lang="en-US" sz="1800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(...);</a:t>
            </a:r>
          </a:p>
          <a:p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}</a:t>
            </a:r>
            <a:endParaRPr lang="en-GB" sz="1800" b="1" dirty="0" smtClean="0">
              <a:solidFill>
                <a:schemeClr val="tx2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it-IT" sz="1100" dirty="0" smtClean="0">
              <a:solidFill>
                <a:srgbClr val="000000"/>
              </a:solidFill>
              <a:latin typeface="Monaco" charset="0"/>
            </a:endParaRPr>
          </a:p>
          <a:p>
            <a:r>
              <a:rPr lang="it-IT" sz="1100" dirty="0">
                <a:solidFill>
                  <a:srgbClr val="000000"/>
                </a:solidFill>
                <a:latin typeface="Monaco" charset="0"/>
              </a:rPr>
              <a:t>		</a:t>
            </a:r>
            <a:endParaRPr lang="en-GB" b="1" dirty="0" smtClean="0">
              <a:solidFill>
                <a:schemeClr val="tx2"/>
              </a:solidFill>
            </a:endParaRPr>
          </a:p>
          <a:p>
            <a:pPr marL="995363" lvl="2" indent="-457200">
              <a:buFont typeface="Wingdings" charset="2"/>
              <a:buChar char="Ø"/>
            </a:pPr>
            <a:endParaRPr lang="en-GB" b="1" u="sng" dirty="0" smtClean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GB" dirty="0"/>
          </a:p>
          <a:p>
            <a:r>
              <a:rPr lang="en-US" sz="1100" dirty="0" smtClean="0">
                <a:solidFill>
                  <a:srgbClr val="6A3E3E"/>
                </a:solidFill>
                <a:latin typeface="Monaco" charset="0"/>
              </a:rPr>
              <a:t>		</a:t>
            </a:r>
            <a:endParaRPr lang="en-GB" dirty="0"/>
          </a:p>
          <a:p>
            <a:pPr marL="342900" indent="-342900">
              <a:buFont typeface="Wingdings" charset="2"/>
              <a:buChar char="q"/>
            </a:pP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s-IS" dirty="0" smtClean="0"/>
              <a:t>… in a Nutshell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790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</a:t>
            </a:r>
            <a:r>
              <a:rPr lang="en-GB" dirty="0" smtClean="0"/>
              <a:t>. </a:t>
            </a:r>
            <a:r>
              <a:rPr lang="en-GB" dirty="0"/>
              <a:t>File I/O in Java </a:t>
            </a:r>
            <a:r>
              <a:rPr lang="en-GB" dirty="0" smtClean="0"/>
              <a:t>8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72816"/>
            <a:ext cx="8412161" cy="4776787"/>
          </a:xfrm>
        </p:spPr>
        <p:txBody>
          <a:bodyPr/>
          <a:lstStyle/>
          <a:p>
            <a:r>
              <a:rPr lang="it-IT" sz="1600" b="1" dirty="0" smtClean="0">
                <a:solidFill>
                  <a:srgbClr val="000000"/>
                </a:solidFill>
                <a:latin typeface="AA Zuehlke" charset="0"/>
                <a:ea typeface="AA Zuehlke" charset="0"/>
                <a:cs typeface="AA Zuehlke" charset="0"/>
              </a:rPr>
              <a:t> </a:t>
            </a:r>
            <a:r>
              <a:rPr lang="it-IT" sz="1600" b="1" dirty="0" err="1" smtClean="0">
                <a:solidFill>
                  <a:srgbClr val="000000"/>
                </a:solidFill>
                <a:latin typeface="AA Zuehlke" charset="0"/>
                <a:ea typeface="AA Zuehlke" charset="0"/>
                <a:cs typeface="AA Zuehlke" charset="0"/>
              </a:rPr>
              <a:t>Example</a:t>
            </a:r>
            <a:r>
              <a:rPr lang="it-IT" sz="1600" b="1" dirty="0" smtClean="0">
                <a:solidFill>
                  <a:srgbClr val="000000"/>
                </a:solidFill>
                <a:latin typeface="AA Zuehlke" charset="0"/>
                <a:ea typeface="AA Zuehlke" charset="0"/>
                <a:cs typeface="AA Zuehlke" charset="0"/>
              </a:rPr>
              <a:t>:</a:t>
            </a:r>
            <a:r>
              <a:rPr lang="it-IT" sz="1200" b="1" dirty="0">
                <a:solidFill>
                  <a:schemeClr val="tx1"/>
                </a:solidFill>
                <a:latin typeface="AA Zuehlke" charset="0"/>
                <a:ea typeface="AA Zuehlke" charset="0"/>
                <a:cs typeface="AA Zuehlke" charset="0"/>
              </a:rPr>
              <a:t>	</a:t>
            </a:r>
            <a:r>
              <a:rPr lang="it-IT" sz="1400" dirty="0"/>
              <a:t>Produce file </a:t>
            </a:r>
            <a:r>
              <a:rPr lang="it-IT" sz="1400" dirty="0" err="1"/>
              <a:t>containing</a:t>
            </a:r>
            <a:r>
              <a:rPr lang="it-IT" sz="1400" dirty="0"/>
              <a:t> </a:t>
            </a:r>
            <a:r>
              <a:rPr lang="it-IT" sz="1400" dirty="0" err="1"/>
              <a:t>all</a:t>
            </a:r>
            <a:r>
              <a:rPr lang="it-IT" sz="1400" dirty="0"/>
              <a:t> </a:t>
            </a:r>
            <a:r>
              <a:rPr lang="it-IT" sz="1400" dirty="0" err="1"/>
              <a:t>n</a:t>
            </a:r>
            <a:r>
              <a:rPr lang="it-IT" sz="1400" dirty="0" err="1" smtClean="0"/>
              <a:t>-letter</a:t>
            </a:r>
            <a:r>
              <a:rPr lang="it-IT" sz="1400" dirty="0" smtClean="0"/>
              <a:t> </a:t>
            </a:r>
            <a:r>
              <a:rPr lang="it-IT" sz="1400" dirty="0" err="1"/>
              <a:t>words</a:t>
            </a:r>
            <a:r>
              <a:rPr lang="it-IT" sz="1400" dirty="0"/>
              <a:t>, in </a:t>
            </a:r>
            <a:r>
              <a:rPr lang="it-IT" sz="1400" dirty="0" err="1"/>
              <a:t>upper</a:t>
            </a:r>
            <a:r>
              <a:rPr lang="it-IT" sz="1400" dirty="0"/>
              <a:t> case, </a:t>
            </a:r>
            <a:r>
              <a:rPr lang="it-IT" sz="1400" dirty="0" err="1"/>
              <a:t>without</a:t>
            </a:r>
            <a:r>
              <a:rPr lang="it-IT" sz="1400" dirty="0"/>
              <a:t> </a:t>
            </a:r>
            <a:r>
              <a:rPr lang="it-IT" sz="1400" dirty="0" err="1"/>
              <a:t>repeats</a:t>
            </a:r>
            <a:r>
              <a:rPr lang="it-IT" sz="1400" dirty="0"/>
              <a:t>, and in </a:t>
            </a:r>
            <a:r>
              <a:rPr lang="it-IT" sz="1400" dirty="0" smtClean="0"/>
              <a:t> </a:t>
            </a:r>
            <a:r>
              <a:rPr lang="it-IT" sz="1400" dirty="0" err="1" smtClean="0"/>
              <a:t>alphabetical</a:t>
            </a:r>
            <a:r>
              <a:rPr lang="it-IT" sz="1400" dirty="0" smtClean="0"/>
              <a:t> </a:t>
            </a:r>
            <a:r>
              <a:rPr lang="it-IT" sz="1400" dirty="0" err="1"/>
              <a:t>order</a:t>
            </a:r>
            <a:endParaRPr lang="it-IT" sz="1400" dirty="0"/>
          </a:p>
          <a:p>
            <a:endParaRPr lang="it-IT" sz="1200" b="1" dirty="0" smtClean="0">
              <a:solidFill>
                <a:schemeClr val="tx1"/>
              </a:solidFill>
              <a:latin typeface="AA Zuehlke" charset="0"/>
              <a:ea typeface="AA Zuehlke" charset="0"/>
              <a:cs typeface="AA Zuehlke" charset="0"/>
            </a:endParaRPr>
          </a:p>
          <a:p>
            <a:pPr>
              <a:spcBef>
                <a:spcPts val="720"/>
              </a:spcBef>
            </a:pPr>
            <a:r>
              <a:rPr lang="en-US" sz="1100" dirty="0" smtClean="0">
                <a:solidFill>
                  <a:srgbClr val="000000"/>
                </a:solidFill>
                <a:latin typeface="Monaco" charset="0"/>
              </a:rPr>
              <a:t>	</a:t>
            </a:r>
            <a:endParaRPr lang="en-US" sz="18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720"/>
              </a:spcBef>
            </a:pPr>
            <a:r>
              <a:rPr lang="en-US" sz="1800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List&lt;String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</a:t>
            </a:r>
            <a:r>
              <a:rPr lang="en-US" sz="1800" dirty="0">
                <a:solidFill>
                  <a:srgbClr val="6A3E3E"/>
                </a:solidFill>
                <a:latin typeface="Courier New" charset="0"/>
                <a:ea typeface="Courier New" charset="0"/>
                <a:cs typeface="Courier New" charset="0"/>
              </a:rPr>
              <a:t>words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Files.lines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Paths.get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inputFileName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))</a:t>
            </a:r>
          </a:p>
          <a:p>
            <a:pPr>
              <a:spcBef>
                <a:spcPts val="720"/>
              </a:spcBef>
            </a:pPr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1800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.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filter(s -&gt; </a:t>
            </a:r>
            <a:r>
              <a:rPr lang="en-US" sz="18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s.length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 == n)</a:t>
            </a:r>
          </a:p>
          <a:p>
            <a:pPr>
              <a:spcBef>
                <a:spcPts val="720"/>
              </a:spcBef>
            </a:pPr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1800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.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map(String::</a:t>
            </a:r>
            <a:r>
              <a:rPr lang="en-US" sz="18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toUpperCase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>
              <a:spcBef>
                <a:spcPts val="720"/>
              </a:spcBef>
            </a:pPr>
            <a:r>
              <a:rPr lang="fr-FR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fr-FR" sz="1800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</a:t>
            </a:r>
            <a:r>
              <a:rPr lang="fr-FR" sz="1800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fr-FR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distinct()</a:t>
            </a:r>
          </a:p>
          <a:p>
            <a:pPr>
              <a:spcBef>
                <a:spcPts val="720"/>
              </a:spcBef>
            </a:pPr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1800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.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sorted()</a:t>
            </a:r>
          </a:p>
          <a:p>
            <a:pPr>
              <a:spcBef>
                <a:spcPts val="720"/>
              </a:spcBef>
            </a:pPr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1800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.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collect(</a:t>
            </a:r>
            <a:r>
              <a:rPr lang="en-US" sz="18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Collectors.toList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());</a:t>
            </a:r>
          </a:p>
          <a:p>
            <a:pPr>
              <a:spcBef>
                <a:spcPts val="720"/>
              </a:spcBef>
            </a:pPr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									</a:t>
            </a:r>
            <a:r>
              <a:rPr lang="en-US" sz="18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Files.write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Paths.get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outputFileName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), </a:t>
            </a:r>
            <a:r>
              <a:rPr lang="en-US" sz="1800" dirty="0">
                <a:solidFill>
                  <a:srgbClr val="6A3E3E"/>
                </a:solidFill>
                <a:latin typeface="Courier New" charset="0"/>
                <a:ea typeface="Courier New" charset="0"/>
                <a:cs typeface="Courier New" charset="0"/>
              </a:rPr>
              <a:t>words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800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800" dirty="0" err="1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Charset.defaultCharset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());</a:t>
            </a:r>
            <a:endParaRPr lang="it-IT" sz="1800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600"/>
              </a:spcBef>
            </a:pPr>
            <a:r>
              <a:rPr lang="it-IT" sz="1100" b="1" dirty="0" smtClean="0">
                <a:solidFill>
                  <a:srgbClr val="000000"/>
                </a:solidFill>
                <a:latin typeface="Monaco" charset="0"/>
              </a:rPr>
              <a:t>	</a:t>
            </a:r>
            <a:endParaRPr lang="en-GB" b="1" dirty="0">
              <a:solidFill>
                <a:schemeClr val="tx2"/>
              </a:solidFill>
            </a:endParaRPr>
          </a:p>
          <a:p>
            <a:endParaRPr lang="it-IT" sz="1100" dirty="0" smtClean="0">
              <a:solidFill>
                <a:srgbClr val="000000"/>
              </a:solidFill>
              <a:latin typeface="Monaco" charset="0"/>
            </a:endParaRPr>
          </a:p>
          <a:p>
            <a:r>
              <a:rPr lang="it-IT" sz="1100" dirty="0">
                <a:solidFill>
                  <a:srgbClr val="000000"/>
                </a:solidFill>
                <a:latin typeface="Monaco" charset="0"/>
              </a:rPr>
              <a:t>		</a:t>
            </a:r>
            <a:endParaRPr lang="en-GB" b="1" dirty="0" smtClean="0">
              <a:solidFill>
                <a:schemeClr val="tx2"/>
              </a:solidFill>
            </a:endParaRPr>
          </a:p>
          <a:p>
            <a:pPr marL="995363" lvl="2" indent="-457200">
              <a:buFont typeface="Wingdings" charset="2"/>
              <a:buChar char="Ø"/>
            </a:pPr>
            <a:endParaRPr lang="en-GB" b="1" u="sng" dirty="0" smtClean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GB" dirty="0"/>
          </a:p>
          <a:p>
            <a:r>
              <a:rPr lang="en-US" sz="1100" dirty="0" smtClean="0">
                <a:solidFill>
                  <a:srgbClr val="6A3E3E"/>
                </a:solidFill>
                <a:latin typeface="Monaco" charset="0"/>
              </a:rPr>
              <a:t>		</a:t>
            </a:r>
            <a:endParaRPr lang="en-GB" dirty="0"/>
          </a:p>
          <a:p>
            <a:pPr marL="342900" indent="-342900">
              <a:buFont typeface="Wingdings" charset="2"/>
              <a:buChar char="q"/>
            </a:pP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s-IS" dirty="0" smtClean="0"/>
              <a:t>… in a Nutshell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016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File I/O in Java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040" y="1488732"/>
            <a:ext cx="8640960" cy="4776787"/>
          </a:xfrm>
        </p:spPr>
        <p:txBody>
          <a:bodyPr/>
          <a:lstStyle/>
          <a:p>
            <a:endParaRPr lang="it-IT" sz="1600" dirty="0">
              <a:latin typeface="+mn-lt"/>
            </a:endParaRPr>
          </a:p>
          <a:p>
            <a:r>
              <a:rPr lang="it-IT" sz="1100" b="1" dirty="0" smtClean="0">
                <a:solidFill>
                  <a:srgbClr val="000000"/>
                </a:solidFill>
                <a:latin typeface="Monaco" charset="0"/>
              </a:rPr>
              <a:t>		</a:t>
            </a:r>
            <a:endParaRPr lang="en-GB" b="1" dirty="0">
              <a:solidFill>
                <a:schemeClr val="tx2"/>
              </a:solidFill>
            </a:endParaRPr>
          </a:p>
          <a:p>
            <a:endParaRPr lang="it-IT" sz="1100" dirty="0" smtClean="0">
              <a:solidFill>
                <a:srgbClr val="000000"/>
              </a:solidFill>
              <a:latin typeface="Monaco" charset="0"/>
            </a:endParaRPr>
          </a:p>
          <a:p>
            <a:r>
              <a:rPr lang="it-IT" sz="1100" dirty="0">
                <a:solidFill>
                  <a:srgbClr val="000000"/>
                </a:solidFill>
                <a:latin typeface="Monaco" charset="0"/>
              </a:rPr>
              <a:t>		</a:t>
            </a:r>
            <a:endParaRPr lang="en-GB" b="1" dirty="0" smtClean="0">
              <a:solidFill>
                <a:schemeClr val="tx2"/>
              </a:solidFill>
            </a:endParaRPr>
          </a:p>
          <a:p>
            <a:pPr marL="995363" lvl="2" indent="-457200">
              <a:buFont typeface="Wingdings" charset="2"/>
              <a:buChar char="Ø"/>
            </a:pPr>
            <a:endParaRPr lang="en-GB" b="1" u="sng" dirty="0" smtClean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GB" dirty="0"/>
          </a:p>
          <a:p>
            <a:r>
              <a:rPr lang="en-US" sz="1100" dirty="0" smtClean="0">
                <a:solidFill>
                  <a:srgbClr val="6A3E3E"/>
                </a:solidFill>
                <a:latin typeface="Monaco" charset="0"/>
              </a:rPr>
              <a:t>		</a:t>
            </a:r>
            <a:endParaRPr lang="en-GB" dirty="0"/>
          </a:p>
          <a:p>
            <a:pPr marL="342900" indent="-342900">
              <a:buFont typeface="Wingdings" charset="2"/>
              <a:buChar char="q"/>
            </a:pP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Exercise                     20 Min.          </a:t>
            </a:r>
            <a:endParaRPr lang="en-GB" dirty="0"/>
          </a:p>
        </p:txBody>
      </p:sp>
      <p:sp>
        <p:nvSpPr>
          <p:cNvPr id="4" name="AutoShape 2" descr="ildergebnis für exercise time"/>
          <p:cNvSpPr>
            <a:spLocks noChangeAspect="1" noChangeArrowheads="1"/>
          </p:cNvSpPr>
          <p:nvPr/>
        </p:nvSpPr>
        <p:spPr bwMode="auto">
          <a:xfrm>
            <a:off x="0" y="0"/>
            <a:ext cx="5467350" cy="460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ldergebnis für exercise time"/>
          <p:cNvSpPr>
            <a:spLocks noChangeAspect="1" noChangeArrowheads="1"/>
          </p:cNvSpPr>
          <p:nvPr/>
        </p:nvSpPr>
        <p:spPr bwMode="auto">
          <a:xfrm>
            <a:off x="152400" y="152400"/>
            <a:ext cx="5467350" cy="460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ym time clo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688696"/>
            <a:ext cx="944274" cy="79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657475" y="1935456"/>
            <a:ext cx="414312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Command-line Video Store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Exercise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 smtClean="0">
              <a:latin typeface="Arial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 smtClean="0">
                <a:latin typeface="Arial" charset="0"/>
              </a:rPr>
              <a:t>Exercise 4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" name="Picture 1" descr="mage result for vide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75" y="3016749"/>
            <a:ext cx="4146139" cy="174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657475" y="414852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9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</a:t>
            </a:r>
            <a:r>
              <a:rPr lang="en-GB" dirty="0" smtClean="0"/>
              <a:t>. </a:t>
            </a:r>
            <a:r>
              <a:rPr lang="en-GB" dirty="0" err="1" smtClean="0"/>
              <a:t>CompletableFuture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72816"/>
            <a:ext cx="8412161" cy="477678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(huge) extension of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Implements the “promises” concept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Allows completely asynchronous programming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/>
              <a:t>Composition of steps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/>
              <a:t>Clean error handling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/>
              <a:t>Flexible use of thread pools</a:t>
            </a:r>
          </a:p>
          <a:p>
            <a:pPr>
              <a:spcBef>
                <a:spcPts val="600"/>
              </a:spcBef>
            </a:pPr>
            <a:r>
              <a:rPr lang="it-IT" sz="1100" b="1" dirty="0">
                <a:solidFill>
                  <a:srgbClr val="000000"/>
                </a:solidFill>
                <a:latin typeface="Monaco" charset="0"/>
              </a:rPr>
              <a:t>	</a:t>
            </a:r>
            <a:endParaRPr lang="en-GB" b="1" dirty="0">
              <a:solidFill>
                <a:schemeClr val="tx2"/>
              </a:solidFill>
            </a:endParaRPr>
          </a:p>
          <a:p>
            <a:endParaRPr lang="it-IT" sz="1100" dirty="0">
              <a:solidFill>
                <a:srgbClr val="000000"/>
              </a:solidFill>
              <a:latin typeface="Monaco" charset="0"/>
            </a:endParaRPr>
          </a:p>
          <a:p>
            <a:r>
              <a:rPr lang="it-IT" sz="1100" dirty="0">
                <a:solidFill>
                  <a:srgbClr val="000000"/>
                </a:solidFill>
                <a:latin typeface="Monaco" charset="0"/>
              </a:rPr>
              <a:t>		</a:t>
            </a:r>
            <a:endParaRPr lang="en-GB" b="1" dirty="0">
              <a:solidFill>
                <a:schemeClr val="tx2"/>
              </a:solidFill>
            </a:endParaRPr>
          </a:p>
          <a:p>
            <a:pPr marL="995363" lvl="2" indent="-457200">
              <a:buFont typeface="Wingdings" charset="2"/>
              <a:buChar char="Ø"/>
            </a:pPr>
            <a:endParaRPr lang="en-GB" b="1" u="sng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GB" dirty="0"/>
          </a:p>
          <a:p>
            <a:r>
              <a:rPr lang="en-US" sz="1100" dirty="0">
                <a:solidFill>
                  <a:srgbClr val="6A3E3E"/>
                </a:solidFill>
                <a:latin typeface="Monaco" charset="0"/>
              </a:rPr>
              <a:t>		</a:t>
            </a:r>
            <a:endParaRPr lang="en-GB" dirty="0"/>
          </a:p>
          <a:p>
            <a:pPr marL="342900" indent="-342900">
              <a:buFont typeface="Wingdings" charset="2"/>
              <a:buChar char="q"/>
            </a:pP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What is it good for?</a:t>
            </a:r>
          </a:p>
        </p:txBody>
      </p:sp>
    </p:spTree>
    <p:extLst>
      <p:ext uri="{BB962C8B-B14F-4D97-AF65-F5344CB8AC3E}">
        <p14:creationId xmlns:p14="http://schemas.microsoft.com/office/powerpoint/2010/main" val="189828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</a:t>
            </a:r>
            <a:r>
              <a:rPr lang="en-GB" dirty="0" smtClean="0"/>
              <a:t>. </a:t>
            </a:r>
            <a:r>
              <a:rPr lang="en-GB" dirty="0" err="1" smtClean="0"/>
              <a:t>CompletableFuture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72816"/>
            <a:ext cx="8412161" cy="4776787"/>
          </a:xfrm>
        </p:spPr>
        <p:txBody>
          <a:bodyPr/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CompletableFuture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	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someMethod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cfs.isDone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()){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String data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cfs.get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Base functionality of Future</a:t>
            </a:r>
          </a:p>
        </p:txBody>
      </p:sp>
    </p:spTree>
    <p:extLst>
      <p:ext uri="{BB962C8B-B14F-4D97-AF65-F5344CB8AC3E}">
        <p14:creationId xmlns:p14="http://schemas.microsoft.com/office/powerpoint/2010/main" val="1722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</a:t>
            </a:r>
            <a:r>
              <a:rPr lang="en-GB" dirty="0" smtClean="0"/>
              <a:t>. </a:t>
            </a:r>
            <a:r>
              <a:rPr lang="en-GB" dirty="0" err="1" smtClean="0"/>
              <a:t>CompletableFuture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72816"/>
            <a:ext cx="8412161" cy="4776787"/>
          </a:xfrm>
        </p:spPr>
        <p:txBody>
          <a:bodyPr/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CompletableFuture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someMethod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thenApplyAsync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convertToInteger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cfi.whenComplete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((Integer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Throwable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ex) -&gt; {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Composition and error handling</a:t>
            </a:r>
          </a:p>
        </p:txBody>
      </p:sp>
    </p:spTree>
    <p:extLst>
      <p:ext uri="{BB962C8B-B14F-4D97-AF65-F5344CB8AC3E}">
        <p14:creationId xmlns:p14="http://schemas.microsoft.com/office/powerpoint/2010/main" val="61846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Key Features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4000" b="1" dirty="0" smtClean="0"/>
              <a:t>1. Lambdas &amp; Streams</a:t>
            </a:r>
          </a:p>
          <a:p>
            <a:r>
              <a:rPr lang="en-GB" sz="4000" b="1" dirty="0" smtClean="0"/>
              <a:t>2. File I/O</a:t>
            </a:r>
          </a:p>
          <a:p>
            <a:r>
              <a:rPr lang="en-GB" sz="4000" b="1" dirty="0"/>
              <a:t>3</a:t>
            </a:r>
            <a:r>
              <a:rPr lang="en-GB" sz="4000" b="1" dirty="0" smtClean="0"/>
              <a:t>. </a:t>
            </a:r>
            <a:r>
              <a:rPr lang="en-GB" sz="4000" b="1" dirty="0" err="1" smtClean="0"/>
              <a:t>CompletableFuture</a:t>
            </a:r>
            <a:endParaRPr lang="en-GB" sz="4000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272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</a:t>
            </a:r>
            <a:r>
              <a:rPr lang="en-GB" dirty="0" smtClean="0"/>
              <a:t>. </a:t>
            </a:r>
            <a:r>
              <a:rPr lang="en-GB" dirty="0" err="1" smtClean="0"/>
              <a:t>CompletableFuture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72816"/>
            <a:ext cx="8412161" cy="4776787"/>
          </a:xfrm>
        </p:spPr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private static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CompletableFuture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someMethod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(String[]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CompletableFuture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 result = 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new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CompletableFuture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ForkJoinPool.commonPool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().submit( () -&gt; {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compute(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result);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});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return result;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How to create it</a:t>
            </a:r>
          </a:p>
        </p:txBody>
      </p:sp>
    </p:spTree>
    <p:extLst>
      <p:ext uri="{BB962C8B-B14F-4D97-AF65-F5344CB8AC3E}">
        <p14:creationId xmlns:p14="http://schemas.microsoft.com/office/powerpoint/2010/main" val="36928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</a:t>
            </a:r>
            <a:r>
              <a:rPr lang="en-GB" dirty="0" smtClean="0"/>
              <a:t>. </a:t>
            </a:r>
            <a:r>
              <a:rPr lang="en-GB" dirty="0" err="1" smtClean="0"/>
              <a:t>CompletableFuture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72816"/>
            <a:ext cx="8412161" cy="4776787"/>
          </a:xfrm>
        </p:spPr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private static void compute(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String[]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CompletableFuture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 result)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if(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==null){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result.completeExceptionally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	new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NullPointerException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result.complete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String.join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(",",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How to complete it</a:t>
            </a:r>
          </a:p>
        </p:txBody>
      </p:sp>
    </p:spTree>
    <p:extLst>
      <p:ext uri="{BB962C8B-B14F-4D97-AF65-F5344CB8AC3E}">
        <p14:creationId xmlns:p14="http://schemas.microsoft.com/office/powerpoint/2010/main" val="23585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 </a:t>
            </a:r>
            <a:r>
              <a:rPr lang="en-GB" dirty="0" err="1"/>
              <a:t>CompletableFuture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040" y="1488732"/>
            <a:ext cx="8640960" cy="4776787"/>
          </a:xfrm>
        </p:spPr>
        <p:txBody>
          <a:bodyPr/>
          <a:lstStyle/>
          <a:p>
            <a:endParaRPr lang="it-IT" sz="1600" dirty="0" smtClean="0">
              <a:latin typeface="+mn-lt"/>
            </a:endParaRPr>
          </a:p>
          <a:p>
            <a:endParaRPr lang="it-IT" sz="1600" dirty="0">
              <a:latin typeface="+mn-lt"/>
            </a:endParaRPr>
          </a:p>
          <a:p>
            <a:endParaRPr lang="it-IT" sz="1600" dirty="0" smtClean="0">
              <a:latin typeface="+mn-lt"/>
            </a:endParaRPr>
          </a:p>
          <a:p>
            <a:r>
              <a:rPr lang="it-IT" sz="1100" b="1" dirty="0" smtClean="0">
                <a:solidFill>
                  <a:srgbClr val="000000"/>
                </a:solidFill>
                <a:latin typeface="Monaco" charset="0"/>
              </a:rPr>
              <a:t>		</a:t>
            </a:r>
            <a:endParaRPr lang="en-GB" b="1" dirty="0">
              <a:solidFill>
                <a:schemeClr val="tx2"/>
              </a:solidFill>
            </a:endParaRPr>
          </a:p>
          <a:p>
            <a:endParaRPr lang="it-IT" sz="1100" dirty="0" smtClean="0">
              <a:solidFill>
                <a:srgbClr val="000000"/>
              </a:solidFill>
              <a:latin typeface="Monaco" charset="0"/>
            </a:endParaRPr>
          </a:p>
          <a:p>
            <a:r>
              <a:rPr lang="it-IT" sz="1100" dirty="0">
                <a:solidFill>
                  <a:srgbClr val="000000"/>
                </a:solidFill>
                <a:latin typeface="Monaco" charset="0"/>
              </a:rPr>
              <a:t>		</a:t>
            </a:r>
            <a:endParaRPr lang="en-GB" b="1" dirty="0" smtClean="0">
              <a:solidFill>
                <a:schemeClr val="tx2"/>
              </a:solidFill>
            </a:endParaRPr>
          </a:p>
          <a:p>
            <a:pPr marL="995363" lvl="2" indent="-457200">
              <a:buFont typeface="Wingdings" charset="2"/>
              <a:buChar char="Ø"/>
            </a:pPr>
            <a:endParaRPr lang="en-GB" b="1" u="sng" dirty="0" smtClean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GB" dirty="0"/>
          </a:p>
          <a:p>
            <a:r>
              <a:rPr lang="en-US" sz="1100" dirty="0" smtClean="0">
                <a:solidFill>
                  <a:srgbClr val="6A3E3E"/>
                </a:solidFill>
                <a:latin typeface="Monaco" charset="0"/>
              </a:rPr>
              <a:t>		</a:t>
            </a:r>
            <a:endParaRPr lang="en-GB" dirty="0"/>
          </a:p>
          <a:p>
            <a:pPr marL="342900" indent="-342900">
              <a:buFont typeface="Wingdings" charset="2"/>
              <a:buChar char="q"/>
            </a:pP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Exercise                     40 Min.          </a:t>
            </a:r>
            <a:endParaRPr lang="en-GB" dirty="0"/>
          </a:p>
        </p:txBody>
      </p:sp>
      <p:sp>
        <p:nvSpPr>
          <p:cNvPr id="4" name="AutoShape 2" descr="ildergebnis für exercise time"/>
          <p:cNvSpPr>
            <a:spLocks noChangeAspect="1" noChangeArrowheads="1"/>
          </p:cNvSpPr>
          <p:nvPr/>
        </p:nvSpPr>
        <p:spPr bwMode="auto">
          <a:xfrm>
            <a:off x="0" y="0"/>
            <a:ext cx="5467350" cy="460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ldergebnis für exercise time"/>
          <p:cNvSpPr>
            <a:spLocks noChangeAspect="1" noChangeArrowheads="1"/>
          </p:cNvSpPr>
          <p:nvPr/>
        </p:nvSpPr>
        <p:spPr bwMode="auto">
          <a:xfrm>
            <a:off x="152400" y="152400"/>
            <a:ext cx="5467350" cy="460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ym time clo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688696"/>
            <a:ext cx="944274" cy="79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657475" y="414852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191251" y="2353416"/>
            <a:ext cx="258089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Wiki Crawler</a:t>
            </a:r>
            <a:r>
              <a:rPr kumimoji="0" lang="en-US" alt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Exercise</a:t>
            </a: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 smtClean="0">
              <a:latin typeface="Arial" charset="0"/>
            </a:endParaRPr>
          </a:p>
        </p:txBody>
      </p:sp>
      <p:pic>
        <p:nvPicPr>
          <p:cNvPr id="1026" name="Picture 2" descr="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817" y="3233647"/>
            <a:ext cx="2298173" cy="2204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214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For more Java 8 Features, examples and exercises, please visit</a:t>
            </a:r>
          </a:p>
          <a:p>
            <a:pPr algn="ctr"/>
            <a:r>
              <a:rPr lang="en-US" dirty="0" smtClean="0">
                <a:hlinkClick r:id="rId3"/>
              </a:rPr>
              <a:t>http://www.coreservlets.com/java-8-tutorial/</a:t>
            </a:r>
            <a:endParaRPr lang="en-US" dirty="0" smtClean="0"/>
          </a:p>
          <a:p>
            <a:pPr algn="ctr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dzone.com/articles/java-8-vs-scalapart-ii-streams-api</a:t>
            </a:r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16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Plan for today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q"/>
            </a:pPr>
            <a:r>
              <a:rPr lang="en-GB" dirty="0" smtClean="0"/>
              <a:t>Short theory</a:t>
            </a:r>
          </a:p>
          <a:p>
            <a:pPr marL="342900" indent="-342900">
              <a:buFont typeface="Wingdings" charset="2"/>
              <a:buChar char="q"/>
            </a:pPr>
            <a:r>
              <a:rPr lang="en-GB" dirty="0" smtClean="0"/>
              <a:t>Exercise presentation</a:t>
            </a:r>
          </a:p>
          <a:p>
            <a:pPr marL="342900" indent="-342900">
              <a:buFont typeface="Wingdings" charset="2"/>
              <a:buChar char="q"/>
            </a:pPr>
            <a:r>
              <a:rPr lang="en-GB" dirty="0" smtClean="0"/>
              <a:t>Hands-on: pair programming (Time boxed)</a:t>
            </a:r>
          </a:p>
          <a:p>
            <a:pPr marL="342900" indent="-342900">
              <a:buFont typeface="Wingdings" charset="2"/>
              <a:buChar char="q"/>
            </a:pPr>
            <a:r>
              <a:rPr lang="en-GB" dirty="0" smtClean="0"/>
              <a:t>Discussion of solutions</a:t>
            </a:r>
          </a:p>
          <a:p>
            <a:pPr marL="342900" indent="-342900">
              <a:buFont typeface="Wingdings" charset="2"/>
              <a:buChar char="q"/>
            </a:pPr>
            <a:endParaRPr lang="en-GB" dirty="0" smtClean="0"/>
          </a:p>
          <a:p>
            <a:pPr marL="342900" indent="-342900">
              <a:buFont typeface="Wingdings" charset="2"/>
              <a:buChar char="q"/>
            </a:pP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20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1. Lambdas &amp; Streams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GB" dirty="0" smtClean="0"/>
              <a:t>Concise syntax</a:t>
            </a:r>
          </a:p>
          <a:p>
            <a:pPr marL="995363" lvl="2" indent="-457200">
              <a:buAutoNum type="arabicPeriod"/>
            </a:pPr>
            <a:endParaRPr lang="en-GB" dirty="0" smtClean="0"/>
          </a:p>
          <a:p>
            <a:pPr marL="1533525" lvl="4" indent="-457200">
              <a:buFont typeface="Wingdings" charset="2"/>
              <a:buChar char="Ø"/>
            </a:pPr>
            <a:r>
              <a:rPr lang="en-GB" b="1" dirty="0" smtClean="0">
                <a:solidFill>
                  <a:schemeClr val="tx2"/>
                </a:solidFill>
              </a:rPr>
              <a:t>OLD</a:t>
            </a:r>
            <a:endParaRPr lang="en-GB" b="1" dirty="0">
              <a:solidFill>
                <a:schemeClr val="tx2"/>
              </a:solidFill>
            </a:endParaRPr>
          </a:p>
          <a:p>
            <a:r>
              <a:rPr lang="en-US" sz="1100" dirty="0" smtClean="0">
                <a:solidFill>
                  <a:srgbClr val="6A3E3E"/>
                </a:solidFill>
                <a:latin typeface="Monaco" charset="0"/>
              </a:rPr>
              <a:t>		</a:t>
            </a:r>
            <a:r>
              <a:rPr lang="en-US" sz="1600" dirty="0" err="1" smtClean="0">
                <a:solidFill>
                  <a:srgbClr val="6A3E3E"/>
                </a:solidFill>
                <a:latin typeface="Courier New" charset="0"/>
                <a:ea typeface="Courier New" charset="0"/>
                <a:cs typeface="Courier New" charset="0"/>
              </a:rPr>
              <a:t>button</a:t>
            </a:r>
            <a:r>
              <a:rPr lang="en-US" sz="1600" dirty="0" err="1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.addActionListener</a:t>
            </a:r>
            <a:r>
              <a:rPr lang="en-US" sz="1600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6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sz="1600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ActionListener</a:t>
            </a:r>
            <a:r>
              <a:rPr lang="en-US" sz="16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()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		</a:t>
            </a:r>
            <a:r>
              <a:rPr lang="en-US" sz="16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@Override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		</a:t>
            </a:r>
            <a:r>
              <a:rPr lang="en-US" sz="16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sz="1600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actionPerformed</a:t>
            </a:r>
            <a:r>
              <a:rPr lang="en-US" sz="16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ActionEvent</a:t>
            </a:r>
            <a:r>
              <a:rPr lang="en-US" sz="16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e) {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			</a:t>
            </a:r>
            <a:r>
              <a:rPr lang="en-US" sz="1600" i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doSomethingWith</a:t>
            </a:r>
            <a:r>
              <a:rPr lang="en-US" sz="1600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(e);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		}</a:t>
            </a:r>
          </a:p>
          <a:p>
            <a:r>
              <a:rPr lang="it-IT" sz="16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it-IT" sz="16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it-IT" sz="1600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endParaRPr lang="it-IT" sz="1100" dirty="0">
              <a:solidFill>
                <a:srgbClr val="000000"/>
              </a:solidFill>
              <a:latin typeface="Monaco" charset="0"/>
            </a:endParaRPr>
          </a:p>
          <a:p>
            <a:pPr marL="1247775" lvl="4" indent="-171450">
              <a:buFont typeface="Wingdings" charset="2"/>
              <a:buChar char="Ø"/>
            </a:pPr>
            <a:r>
              <a:rPr lang="it-IT" b="1" dirty="0" smtClean="0">
                <a:solidFill>
                  <a:srgbClr val="FF0000"/>
                </a:solidFill>
                <a:latin typeface="Monaco" charset="0"/>
              </a:rPr>
              <a:t>  </a:t>
            </a:r>
            <a:r>
              <a:rPr lang="it-IT" b="1" dirty="0" smtClean="0">
                <a:solidFill>
                  <a:schemeClr val="tx2"/>
                </a:solidFill>
                <a:latin typeface="Monaco" charset="0"/>
              </a:rPr>
              <a:t>NEW</a:t>
            </a:r>
            <a:r>
              <a:rPr lang="it-IT" sz="700" dirty="0" smtClean="0">
                <a:latin typeface="Monaco" charset="0"/>
              </a:rPr>
              <a:t>	</a:t>
            </a:r>
            <a:endParaRPr lang="it-IT" sz="700" dirty="0">
              <a:latin typeface="Monaco" charset="0"/>
            </a:endParaRPr>
          </a:p>
          <a:p>
            <a:r>
              <a:rPr lang="it-IT" sz="11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it-IT" sz="1600" dirty="0" err="1">
                <a:solidFill>
                  <a:srgbClr val="6A3E3E"/>
                </a:solidFill>
                <a:latin typeface="Courier New" charset="0"/>
                <a:ea typeface="Courier New" charset="0"/>
                <a:cs typeface="Courier New" charset="0"/>
              </a:rPr>
              <a:t>button</a:t>
            </a:r>
            <a:r>
              <a:rPr lang="it-IT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.addActionListener</a:t>
            </a:r>
            <a:r>
              <a:rPr lang="it-IT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it-IT" sz="16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e -&gt; </a:t>
            </a:r>
            <a:r>
              <a:rPr lang="it-IT" sz="1600" i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doSomethingWith</a:t>
            </a:r>
            <a:r>
              <a:rPr lang="it-IT" sz="1600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(e</a:t>
            </a:r>
            <a:r>
              <a:rPr lang="it-IT" sz="1600" i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  <a:r>
              <a:rPr lang="it-IT" sz="1600" i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endParaRPr lang="en-GB" sz="1100" dirty="0" smtClean="0"/>
          </a:p>
          <a:p>
            <a:pPr marL="457200" indent="-457200">
              <a:buAutoNum type="arabicPeriod"/>
            </a:pPr>
            <a:endParaRPr lang="en-GB" dirty="0"/>
          </a:p>
          <a:p>
            <a:pPr marL="342900" indent="-342900">
              <a:buFont typeface="Wingdings" charset="2"/>
              <a:buChar char="q"/>
            </a:pP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Lambdas - Motivation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271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1. </a:t>
            </a:r>
            <a:r>
              <a:rPr lang="en-GB" dirty="0"/>
              <a:t>Lambdas &amp;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2. </a:t>
            </a:r>
            <a:r>
              <a:rPr lang="en-GB" dirty="0"/>
              <a:t>Convenient for new streams </a:t>
            </a:r>
            <a:r>
              <a:rPr lang="en-GB" dirty="0" smtClean="0"/>
              <a:t>library</a:t>
            </a:r>
          </a:p>
          <a:p>
            <a:pPr marL="995363" lvl="2" indent="-457200">
              <a:buFont typeface="Wingdings" charset="2"/>
              <a:buChar char="Ø"/>
            </a:pPr>
            <a:endParaRPr lang="en-GB" dirty="0" smtClean="0">
              <a:solidFill>
                <a:schemeClr val="tx2"/>
              </a:solidFill>
            </a:endParaRPr>
          </a:p>
          <a:p>
            <a:pPr marL="1533525" lvl="4" indent="-457200">
              <a:buFont typeface="Wingdings" charset="2"/>
              <a:buChar char="Ø"/>
            </a:pPr>
            <a:r>
              <a:rPr lang="en-GB" b="1" dirty="0">
                <a:solidFill>
                  <a:schemeClr val="tx2"/>
                </a:solidFill>
              </a:rPr>
              <a:t>OLD</a:t>
            </a:r>
          </a:p>
          <a:p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		</a:t>
            </a:r>
            <a:r>
              <a:rPr lang="en-US" sz="1600" b="1" dirty="0">
                <a:solidFill>
                  <a:srgbClr val="7F0055"/>
                </a:solidFill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(Employee </a:t>
            </a:r>
            <a:r>
              <a:rPr lang="en-US" sz="1600" b="1" dirty="0">
                <a:solidFill>
                  <a:srgbClr val="6A3E3E"/>
                </a:solidFill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: </a:t>
            </a:r>
            <a:r>
              <a:rPr lang="en-US" sz="1600" b="1" dirty="0">
                <a:solidFill>
                  <a:srgbClr val="6A3E3E"/>
                </a:solidFill>
                <a:latin typeface="Courier New" charset="0"/>
                <a:ea typeface="Courier New" charset="0"/>
                <a:cs typeface="Courier New" charset="0"/>
              </a:rPr>
              <a:t>employees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 {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		</a:t>
            </a:r>
            <a:r>
              <a:rPr lang="it-IT" sz="1600" dirty="0" err="1">
                <a:solidFill>
                  <a:srgbClr val="6A3E3E"/>
                </a:solidFill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it-IT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.giveRaise</a:t>
            </a:r>
            <a:r>
              <a:rPr lang="it-IT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(1.15);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	}</a:t>
            </a:r>
          </a:p>
          <a:p>
            <a:endParaRPr lang="it-IT" sz="1100" dirty="0">
              <a:solidFill>
                <a:srgbClr val="000000"/>
              </a:solidFill>
              <a:latin typeface="Monaco" charset="0"/>
            </a:endParaRPr>
          </a:p>
          <a:p>
            <a:pPr marL="1247775" lvl="4" indent="-171450">
              <a:buFont typeface="Wingdings" charset="2"/>
              <a:buChar char="Ø"/>
            </a:pPr>
            <a:r>
              <a:rPr lang="it-IT" b="1" dirty="0">
                <a:solidFill>
                  <a:srgbClr val="FF0000"/>
                </a:solidFill>
                <a:latin typeface="Monaco" charset="0"/>
              </a:rPr>
              <a:t>  </a:t>
            </a:r>
            <a:r>
              <a:rPr lang="it-IT" b="1" dirty="0">
                <a:solidFill>
                  <a:schemeClr val="tx2"/>
                </a:solidFill>
                <a:latin typeface="Monaco" charset="0"/>
              </a:rPr>
              <a:t>NEW</a:t>
            </a:r>
            <a:r>
              <a:rPr lang="it-IT" sz="700" dirty="0">
                <a:latin typeface="Monaco" charset="0"/>
              </a:rPr>
              <a:t>	</a:t>
            </a:r>
          </a:p>
          <a:p>
            <a:r>
              <a:rPr lang="it-IT" sz="11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it-IT" sz="1600" dirty="0" err="1">
                <a:solidFill>
                  <a:srgbClr val="6A3E3E"/>
                </a:solidFill>
                <a:latin typeface="Courier New" charset="0"/>
                <a:ea typeface="Courier New" charset="0"/>
                <a:cs typeface="Courier New" charset="0"/>
              </a:rPr>
              <a:t>employees</a:t>
            </a:r>
            <a:r>
              <a:rPr lang="it-IT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.stream</a:t>
            </a:r>
            <a:r>
              <a:rPr lang="it-IT" sz="1600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r>
              <a:rPr lang="it-IT" sz="16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it-IT" sz="16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                      </a:t>
            </a:r>
            <a:r>
              <a:rPr lang="it-IT" sz="16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it-IT" sz="16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parallel</a:t>
            </a:r>
            <a:r>
              <a:rPr lang="it-IT" sz="16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r>
              <a:rPr lang="it-IT" sz="16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it-IT" sz="1600" dirty="0" smtClean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                       </a:t>
            </a:r>
            <a:r>
              <a:rPr lang="it-IT" sz="1600" dirty="0" smtClean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it-IT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forEach</a:t>
            </a:r>
            <a:r>
              <a:rPr lang="it-IT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it-IT" sz="1600" dirty="0">
                <a:solidFill>
                  <a:srgbClr val="6A3E3E"/>
                </a:solidFill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it-IT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-&gt; </a:t>
            </a:r>
            <a:r>
              <a:rPr lang="it-IT" sz="1600" dirty="0" err="1">
                <a:solidFill>
                  <a:srgbClr val="6A3E3E"/>
                </a:solidFill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it-IT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.giveRaise</a:t>
            </a:r>
            <a:r>
              <a:rPr lang="it-IT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(1.15));</a:t>
            </a:r>
            <a:endParaRPr lang="en-GB" sz="1600" dirty="0">
              <a:solidFill>
                <a:schemeClr val="tx2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it-IT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it-IT" sz="16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endParaRPr lang="en-GB" sz="1600" b="1" dirty="0">
              <a:solidFill>
                <a:schemeClr val="tx2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it-IT" sz="1100" dirty="0" smtClean="0">
              <a:solidFill>
                <a:srgbClr val="000000"/>
              </a:solidFill>
              <a:latin typeface="Monaco" charset="0"/>
            </a:endParaRPr>
          </a:p>
          <a:p>
            <a:r>
              <a:rPr lang="it-IT" sz="1100" dirty="0">
                <a:solidFill>
                  <a:srgbClr val="000000"/>
                </a:solidFill>
                <a:latin typeface="Monaco" charset="0"/>
              </a:rPr>
              <a:t>		</a:t>
            </a:r>
            <a:endParaRPr lang="en-GB" b="1" dirty="0" smtClean="0">
              <a:solidFill>
                <a:schemeClr val="tx2"/>
              </a:solidFill>
            </a:endParaRPr>
          </a:p>
          <a:p>
            <a:pPr marL="995363" lvl="2" indent="-457200">
              <a:buFont typeface="Wingdings" charset="2"/>
              <a:buChar char="Ø"/>
            </a:pPr>
            <a:endParaRPr lang="en-GB" b="1" u="sng" dirty="0" smtClean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GB" dirty="0"/>
          </a:p>
          <a:p>
            <a:r>
              <a:rPr lang="en-US" sz="1100" dirty="0" smtClean="0">
                <a:solidFill>
                  <a:srgbClr val="6A3E3E"/>
                </a:solidFill>
                <a:latin typeface="Monaco" charset="0"/>
              </a:rPr>
              <a:t>		</a:t>
            </a:r>
            <a:endParaRPr lang="en-GB" dirty="0"/>
          </a:p>
          <a:p>
            <a:pPr marL="342900" indent="-342900">
              <a:buFont typeface="Wingdings" charset="2"/>
              <a:buChar char="q"/>
            </a:pP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Lambdas - Motivation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721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</a:t>
            </a:r>
            <a:r>
              <a:rPr lang="en-GB" dirty="0" smtClean="0"/>
              <a:t>. Lambdas &amp; Streams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>
              <a:buFont typeface="Wingdings" charset="2"/>
              <a:buChar char="Ø"/>
            </a:pPr>
            <a:r>
              <a:rPr lang="it-IT" b="1" dirty="0" smtClean="0">
                <a:solidFill>
                  <a:srgbClr val="000000"/>
                </a:solidFill>
                <a:latin typeface="AA Zuehlke" charset="0"/>
                <a:ea typeface="AA Zuehlke" charset="0"/>
                <a:cs typeface="AA Zuehlke" charset="0"/>
              </a:rPr>
              <a:t> Are </a:t>
            </a:r>
            <a:r>
              <a:rPr lang="it-IT" b="1" dirty="0" err="1" smtClean="0">
                <a:solidFill>
                  <a:srgbClr val="000000"/>
                </a:solidFill>
                <a:latin typeface="AA Zuehlke" charset="0"/>
                <a:ea typeface="AA Zuehlke" charset="0"/>
                <a:cs typeface="AA Zuehlke" charset="0"/>
              </a:rPr>
              <a:t>wrappers</a:t>
            </a:r>
            <a:r>
              <a:rPr lang="it-IT" b="1" dirty="0" smtClean="0">
                <a:solidFill>
                  <a:srgbClr val="000000"/>
                </a:solidFill>
                <a:latin typeface="AA Zuehlke" charset="0"/>
                <a:ea typeface="AA Zuehlke" charset="0"/>
                <a:cs typeface="AA Zuehlke" charset="0"/>
              </a:rPr>
              <a:t> </a:t>
            </a:r>
            <a:r>
              <a:rPr lang="it-IT" b="1" dirty="0" err="1" smtClean="0">
                <a:solidFill>
                  <a:srgbClr val="000000"/>
                </a:solidFill>
                <a:latin typeface="AA Zuehlke" charset="0"/>
                <a:ea typeface="AA Zuehlke" charset="0"/>
                <a:cs typeface="AA Zuehlke" charset="0"/>
              </a:rPr>
              <a:t>around</a:t>
            </a:r>
            <a:r>
              <a:rPr lang="it-IT" b="1" dirty="0" smtClean="0">
                <a:solidFill>
                  <a:srgbClr val="000000"/>
                </a:solidFill>
                <a:latin typeface="AA Zuehlke" charset="0"/>
                <a:ea typeface="AA Zuehlke" charset="0"/>
                <a:cs typeface="AA Zuehlke" charset="0"/>
              </a:rPr>
              <a:t> </a:t>
            </a:r>
            <a:r>
              <a:rPr lang="it-IT" b="1" dirty="0" err="1" smtClean="0">
                <a:solidFill>
                  <a:srgbClr val="000000"/>
                </a:solidFill>
                <a:latin typeface="AA Zuehlke" charset="0"/>
                <a:ea typeface="AA Zuehlke" charset="0"/>
                <a:cs typeface="AA Zuehlke" charset="0"/>
              </a:rPr>
              <a:t>existing</a:t>
            </a:r>
            <a:r>
              <a:rPr lang="it-IT" b="1" dirty="0" smtClean="0">
                <a:solidFill>
                  <a:srgbClr val="000000"/>
                </a:solidFill>
                <a:latin typeface="AA Zuehlke" charset="0"/>
                <a:ea typeface="AA Zuehlke" charset="0"/>
                <a:cs typeface="AA Zuehlke" charset="0"/>
              </a:rPr>
              <a:t> data </a:t>
            </a:r>
            <a:r>
              <a:rPr lang="it-IT" b="1" dirty="0" err="1" smtClean="0">
                <a:solidFill>
                  <a:srgbClr val="000000"/>
                </a:solidFill>
                <a:latin typeface="AA Zuehlke" charset="0"/>
                <a:ea typeface="AA Zuehlke" charset="0"/>
                <a:cs typeface="AA Zuehlke" charset="0"/>
              </a:rPr>
              <a:t>sources</a:t>
            </a:r>
            <a:endParaRPr lang="it-IT" b="1" dirty="0" smtClean="0">
              <a:solidFill>
                <a:srgbClr val="000000"/>
              </a:solidFill>
              <a:latin typeface="AA Zuehlke" charset="0"/>
              <a:ea typeface="AA Zuehlke" charset="0"/>
              <a:cs typeface="AA Zuehlke" charset="0"/>
            </a:endParaRPr>
          </a:p>
          <a:p>
            <a:pPr marL="171450" indent="-171450">
              <a:buFont typeface="Wingdings" charset="2"/>
              <a:buChar char="Ø"/>
            </a:pPr>
            <a:endParaRPr lang="it-IT" b="1" dirty="0" smtClean="0">
              <a:solidFill>
                <a:srgbClr val="000000"/>
              </a:solidFill>
              <a:latin typeface="AA Zuehlke" charset="0"/>
              <a:ea typeface="AA Zuehlke" charset="0"/>
              <a:cs typeface="AA Zuehlke" charset="0"/>
            </a:endParaRPr>
          </a:p>
          <a:p>
            <a:pPr marL="171450" indent="-171450">
              <a:buFont typeface="Wingdings" charset="2"/>
              <a:buChar char="Ø"/>
            </a:pPr>
            <a:r>
              <a:rPr lang="it-IT" b="1" dirty="0" err="1" smtClean="0">
                <a:solidFill>
                  <a:srgbClr val="000000"/>
                </a:solidFill>
                <a:latin typeface="AA Zuehlke" charset="0"/>
                <a:ea typeface="AA Zuehlke" charset="0"/>
                <a:cs typeface="AA Zuehlke" charset="0"/>
              </a:rPr>
              <a:t>Stream</a:t>
            </a:r>
            <a:r>
              <a:rPr lang="it-IT" b="1" dirty="0" smtClean="0">
                <a:solidFill>
                  <a:srgbClr val="000000"/>
                </a:solidFill>
                <a:latin typeface="AA Zuehlke" charset="0"/>
                <a:ea typeface="AA Zuehlke" charset="0"/>
                <a:cs typeface="AA Zuehlke" charset="0"/>
              </a:rPr>
              <a:t> vs. Collection</a:t>
            </a:r>
          </a:p>
          <a:p>
            <a:pPr marL="608013" lvl="1" indent="-342900">
              <a:buSzPct val="108000"/>
              <a:buAutoNum type="arabicPeriod"/>
            </a:pPr>
            <a:r>
              <a:rPr lang="it-IT" sz="1800" b="1" dirty="0" smtClean="0">
                <a:solidFill>
                  <a:srgbClr val="000000"/>
                </a:solidFill>
                <a:latin typeface="AA Zuehlke" charset="0"/>
                <a:ea typeface="AA Zuehlke" charset="0"/>
                <a:cs typeface="AA Zuehlke" charset="0"/>
              </a:rPr>
              <a:t>No </a:t>
            </a:r>
            <a:r>
              <a:rPr lang="it-IT" sz="1800" b="1" dirty="0" err="1" smtClean="0">
                <a:solidFill>
                  <a:srgbClr val="000000"/>
                </a:solidFill>
                <a:latin typeface="AA Zuehlke" charset="0"/>
                <a:ea typeface="AA Zuehlke" charset="0"/>
                <a:cs typeface="AA Zuehlke" charset="0"/>
              </a:rPr>
              <a:t>storage</a:t>
            </a:r>
            <a:endParaRPr lang="it-IT" sz="1800" b="1" dirty="0" smtClean="0">
              <a:solidFill>
                <a:srgbClr val="000000"/>
              </a:solidFill>
              <a:latin typeface="AA Zuehlke" charset="0"/>
              <a:ea typeface="AA Zuehlke" charset="0"/>
              <a:cs typeface="AA Zuehlke" charset="0"/>
            </a:endParaRPr>
          </a:p>
          <a:p>
            <a:pPr marL="608013" lvl="1" indent="-342900">
              <a:buSzPct val="108000"/>
              <a:buFont typeface="AA Zuehlke" pitchFamily="2" charset="0"/>
              <a:buAutoNum type="arabicPeriod"/>
            </a:pPr>
            <a:r>
              <a:rPr lang="it-IT" sz="1800" b="1" dirty="0" err="1">
                <a:solidFill>
                  <a:srgbClr val="000000"/>
                </a:solidFill>
                <a:latin typeface="AA Zuehlke" charset="0"/>
                <a:ea typeface="AA Zuehlke" charset="0"/>
                <a:cs typeface="AA Zuehlke" charset="0"/>
              </a:rPr>
              <a:t>Functional</a:t>
            </a:r>
            <a:r>
              <a:rPr lang="it-IT" sz="1800" b="1" dirty="0">
                <a:solidFill>
                  <a:srgbClr val="000000"/>
                </a:solidFill>
                <a:latin typeface="AA Zuehlke" charset="0"/>
                <a:ea typeface="AA Zuehlke" charset="0"/>
                <a:cs typeface="AA Zuehlke" charset="0"/>
              </a:rPr>
              <a:t> in nature</a:t>
            </a:r>
          </a:p>
          <a:p>
            <a:pPr marL="608013" lvl="1" indent="-342900">
              <a:buSzPct val="108000"/>
              <a:buAutoNum type="arabicPeriod"/>
            </a:pPr>
            <a:r>
              <a:rPr lang="it-IT" sz="1800" b="1" dirty="0" err="1" smtClean="0">
                <a:solidFill>
                  <a:srgbClr val="000000"/>
                </a:solidFill>
                <a:latin typeface="AA Zuehlke" charset="0"/>
                <a:ea typeface="AA Zuehlke" charset="0"/>
                <a:cs typeface="AA Zuehlke" charset="0"/>
              </a:rPr>
              <a:t>Laziness</a:t>
            </a:r>
            <a:r>
              <a:rPr lang="it-IT" sz="1800" b="1" dirty="0" smtClean="0">
                <a:solidFill>
                  <a:srgbClr val="000000"/>
                </a:solidFill>
                <a:latin typeface="AA Zuehlke" charset="0"/>
                <a:ea typeface="AA Zuehlke" charset="0"/>
                <a:cs typeface="AA Zuehlke" charset="0"/>
              </a:rPr>
              <a:t> </a:t>
            </a:r>
            <a:r>
              <a:rPr lang="it-IT" sz="1800" b="1" dirty="0" err="1" smtClean="0">
                <a:solidFill>
                  <a:srgbClr val="000000"/>
                </a:solidFill>
                <a:latin typeface="AA Zuehlke" charset="0"/>
                <a:ea typeface="AA Zuehlke" charset="0"/>
                <a:cs typeface="AA Zuehlke" charset="0"/>
              </a:rPr>
              <a:t>seeking</a:t>
            </a:r>
            <a:r>
              <a:rPr lang="it-IT" sz="1800" b="1" dirty="0" smtClean="0">
                <a:solidFill>
                  <a:srgbClr val="000000"/>
                </a:solidFill>
                <a:latin typeface="AA Zuehlke" charset="0"/>
                <a:ea typeface="AA Zuehlke" charset="0"/>
                <a:cs typeface="AA Zuehlke" charset="0"/>
              </a:rPr>
              <a:t> </a:t>
            </a:r>
          </a:p>
          <a:p>
            <a:pPr marL="608013" lvl="1" indent="-342900">
              <a:buSzPct val="108000"/>
              <a:buAutoNum type="arabicPeriod"/>
            </a:pPr>
            <a:r>
              <a:rPr lang="it-IT" sz="1800" b="1" dirty="0" err="1" smtClean="0">
                <a:solidFill>
                  <a:srgbClr val="000000"/>
                </a:solidFill>
                <a:latin typeface="AA Zuehlke" charset="0"/>
                <a:ea typeface="AA Zuehlke" charset="0"/>
                <a:cs typeface="AA Zuehlke" charset="0"/>
              </a:rPr>
              <a:t>Possibly</a:t>
            </a:r>
            <a:r>
              <a:rPr lang="it-IT" sz="1800" b="1" dirty="0" smtClean="0">
                <a:solidFill>
                  <a:srgbClr val="000000"/>
                </a:solidFill>
                <a:latin typeface="AA Zuehlke" charset="0"/>
                <a:ea typeface="AA Zuehlke" charset="0"/>
                <a:cs typeface="AA Zuehlke" charset="0"/>
              </a:rPr>
              <a:t> </a:t>
            </a:r>
            <a:r>
              <a:rPr lang="it-IT" sz="1800" b="1" dirty="0" err="1" smtClean="0">
                <a:solidFill>
                  <a:srgbClr val="000000"/>
                </a:solidFill>
                <a:latin typeface="AA Zuehlke" charset="0"/>
                <a:ea typeface="AA Zuehlke" charset="0"/>
                <a:cs typeface="AA Zuehlke" charset="0"/>
              </a:rPr>
              <a:t>unbounded</a:t>
            </a:r>
            <a:endParaRPr lang="it-IT" sz="1800" b="1" dirty="0" smtClean="0">
              <a:solidFill>
                <a:srgbClr val="000000"/>
              </a:solidFill>
              <a:latin typeface="AA Zuehlke" charset="0"/>
              <a:ea typeface="AA Zuehlke" charset="0"/>
              <a:cs typeface="AA Zuehlke" charset="0"/>
            </a:endParaRPr>
          </a:p>
          <a:p>
            <a:pPr marL="608013" lvl="1" indent="-342900">
              <a:buSzPct val="108000"/>
              <a:buAutoNum type="arabicPeriod"/>
            </a:pPr>
            <a:r>
              <a:rPr lang="it-IT" sz="1800" b="1" dirty="0" err="1" smtClean="0">
                <a:solidFill>
                  <a:srgbClr val="000000"/>
                </a:solidFill>
                <a:latin typeface="AA Zuehlke" charset="0"/>
                <a:ea typeface="AA Zuehlke" charset="0"/>
                <a:cs typeface="AA Zuehlke" charset="0"/>
              </a:rPr>
              <a:t>Consumable</a:t>
            </a:r>
            <a:endParaRPr lang="it-IT" sz="1800" b="1" dirty="0" smtClean="0">
              <a:solidFill>
                <a:srgbClr val="000000"/>
              </a:solidFill>
              <a:latin typeface="AA Zuehlke" charset="0"/>
              <a:ea typeface="AA Zuehlke" charset="0"/>
              <a:cs typeface="AA Zuehlke" charset="0"/>
            </a:endParaRPr>
          </a:p>
          <a:p>
            <a:pPr marL="608013" lvl="1" indent="-342900">
              <a:buFont typeface="+mj-lt"/>
              <a:buAutoNum type="arabicPeriod"/>
            </a:pPr>
            <a:endParaRPr lang="it-IT" sz="1600" b="1" dirty="0">
              <a:solidFill>
                <a:srgbClr val="000000"/>
              </a:solidFill>
              <a:latin typeface="AA Zuehlke" charset="0"/>
              <a:ea typeface="AA Zuehlke" charset="0"/>
              <a:cs typeface="AA Zuehlke" charset="0"/>
            </a:endParaRPr>
          </a:p>
          <a:p>
            <a:pPr marL="171450" indent="-171450">
              <a:buFont typeface="Wingdings" charset="2"/>
              <a:buChar char="Ø"/>
            </a:pPr>
            <a:endParaRPr lang="it-IT" sz="700" b="1" dirty="0" smtClean="0">
              <a:solidFill>
                <a:srgbClr val="000000"/>
              </a:solidFill>
              <a:latin typeface="Monaco" charset="0"/>
            </a:endParaRPr>
          </a:p>
          <a:p>
            <a:endParaRPr lang="it-IT" sz="1100" dirty="0" smtClean="0">
              <a:solidFill>
                <a:srgbClr val="000000"/>
              </a:solidFill>
              <a:latin typeface="Monaco" charset="0"/>
            </a:endParaRPr>
          </a:p>
          <a:p>
            <a:r>
              <a:rPr lang="it-IT" sz="1100" dirty="0">
                <a:solidFill>
                  <a:srgbClr val="000000"/>
                </a:solidFill>
                <a:latin typeface="Monaco" charset="0"/>
              </a:rPr>
              <a:t>		</a:t>
            </a:r>
            <a:endParaRPr lang="en-GB" b="1" dirty="0" smtClean="0">
              <a:solidFill>
                <a:schemeClr val="tx2"/>
              </a:solidFill>
            </a:endParaRPr>
          </a:p>
          <a:p>
            <a:pPr marL="995363" lvl="2" indent="-457200">
              <a:buFont typeface="Wingdings" charset="2"/>
              <a:buChar char="Ø"/>
            </a:pPr>
            <a:endParaRPr lang="en-GB" b="1" u="sng" dirty="0" smtClean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GB" dirty="0"/>
          </a:p>
          <a:p>
            <a:r>
              <a:rPr lang="en-US" sz="1100" dirty="0" smtClean="0">
                <a:solidFill>
                  <a:srgbClr val="6A3E3E"/>
                </a:solidFill>
                <a:latin typeface="Monaco" charset="0"/>
              </a:rPr>
              <a:t>		</a:t>
            </a:r>
            <a:endParaRPr lang="en-GB" dirty="0"/>
          </a:p>
          <a:p>
            <a:pPr marL="342900" indent="-342900">
              <a:buFont typeface="Wingdings" charset="2"/>
              <a:buChar char="q"/>
            </a:pP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s-IS" dirty="0" smtClean="0"/>
              <a:t>Streams … in a Nutshell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37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</a:t>
            </a:r>
            <a:r>
              <a:rPr lang="en-GB" dirty="0" smtClean="0"/>
              <a:t>. Lambdas &amp; Streams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charset="2"/>
              <a:buChar char="Ø"/>
            </a:pPr>
            <a:r>
              <a:rPr lang="it-IT" b="1" dirty="0" smtClean="0">
                <a:solidFill>
                  <a:srgbClr val="000000"/>
                </a:solidFill>
                <a:latin typeface="AA Zuehlke" charset="0"/>
                <a:ea typeface="AA Zuehlke" charset="0"/>
                <a:cs typeface="AA Zuehlke" charset="0"/>
              </a:rPr>
              <a:t>Three </a:t>
            </a:r>
            <a:r>
              <a:rPr lang="it-IT" b="1" dirty="0" err="1">
                <a:solidFill>
                  <a:srgbClr val="000000"/>
                </a:solidFill>
                <a:latin typeface="AA Zuehlke" charset="0"/>
                <a:ea typeface="AA Zuehlke" charset="0"/>
                <a:cs typeface="AA Zuehlke" charset="0"/>
              </a:rPr>
              <a:t>most</a:t>
            </a:r>
            <a:r>
              <a:rPr lang="it-IT" b="1" dirty="0">
                <a:solidFill>
                  <a:srgbClr val="000000"/>
                </a:solidFill>
                <a:latin typeface="AA Zuehlke" charset="0"/>
                <a:ea typeface="AA Zuehlke" charset="0"/>
                <a:cs typeface="AA Zuehlke" charset="0"/>
              </a:rPr>
              <a:t> common ways to </a:t>
            </a:r>
            <a:r>
              <a:rPr lang="it-IT" b="1" dirty="0" err="1">
                <a:solidFill>
                  <a:srgbClr val="000000"/>
                </a:solidFill>
                <a:latin typeface="AA Zuehlke" charset="0"/>
                <a:ea typeface="AA Zuehlke" charset="0"/>
                <a:cs typeface="AA Zuehlke" charset="0"/>
              </a:rPr>
              <a:t>make</a:t>
            </a:r>
            <a:r>
              <a:rPr lang="it-IT" b="1" dirty="0">
                <a:solidFill>
                  <a:srgbClr val="000000"/>
                </a:solidFill>
                <a:latin typeface="AA Zuehlke" charset="0"/>
                <a:ea typeface="AA Zuehlke" charset="0"/>
                <a:cs typeface="AA Zuehlke" charset="0"/>
              </a:rPr>
              <a:t> a </a:t>
            </a:r>
            <a:r>
              <a:rPr lang="it-IT" b="1" dirty="0" err="1" smtClean="0">
                <a:solidFill>
                  <a:srgbClr val="000000"/>
                </a:solidFill>
                <a:latin typeface="AA Zuehlke" charset="0"/>
                <a:ea typeface="AA Zuehlke" charset="0"/>
                <a:cs typeface="AA Zuehlke" charset="0"/>
              </a:rPr>
              <a:t>Stream</a:t>
            </a:r>
            <a:r>
              <a:rPr lang="it-IT" b="1" dirty="0" smtClean="0">
                <a:solidFill>
                  <a:srgbClr val="000000"/>
                </a:solidFill>
                <a:latin typeface="AA Zuehlke" charset="0"/>
                <a:ea typeface="AA Zuehlke" charset="0"/>
                <a:cs typeface="AA Zuehlke" charset="0"/>
              </a:rPr>
              <a:t>:</a:t>
            </a:r>
            <a:endParaRPr lang="it-IT" b="1" dirty="0">
              <a:solidFill>
                <a:srgbClr val="000000"/>
              </a:solidFill>
              <a:latin typeface="AA Zuehlke" charset="0"/>
              <a:ea typeface="AA Zuehlke" charset="0"/>
              <a:cs typeface="AA Zuehlke" charset="0"/>
            </a:endParaRPr>
          </a:p>
          <a:p>
            <a:r>
              <a:rPr lang="it-IT" sz="1600" b="1" dirty="0">
                <a:solidFill>
                  <a:srgbClr val="000000"/>
                </a:solidFill>
                <a:latin typeface="AA Zuehlke" charset="0"/>
                <a:ea typeface="AA Zuehlke" charset="0"/>
                <a:cs typeface="AA Zuehlke" charset="0"/>
              </a:rPr>
              <a:t>	</a:t>
            </a:r>
            <a:r>
              <a:rPr lang="it-IT" sz="1800" b="1" dirty="0" smtClean="0">
                <a:solidFill>
                  <a:srgbClr val="000000"/>
                </a:solidFill>
                <a:latin typeface="AA Zuehlke" charset="0"/>
                <a:ea typeface="AA Zuehlke" charset="0"/>
                <a:cs typeface="AA Zuehlke" charset="0"/>
              </a:rPr>
              <a:t>1. </a:t>
            </a:r>
            <a:r>
              <a:rPr lang="it-IT" sz="1800" b="1" dirty="0" err="1" smtClean="0">
                <a:solidFill>
                  <a:srgbClr val="000000"/>
                </a:solidFill>
                <a:latin typeface="AA Zuehlke" charset="0"/>
                <a:ea typeface="AA Zuehlke" charset="0"/>
                <a:cs typeface="AA Zuehlke" charset="0"/>
              </a:rPr>
              <a:t>someList.</a:t>
            </a:r>
            <a:r>
              <a:rPr lang="it-IT" sz="1800" b="1" dirty="0" err="1" smtClean="0">
                <a:solidFill>
                  <a:srgbClr val="FF0000"/>
                </a:solidFill>
                <a:latin typeface="AA Zuehlke" charset="0"/>
                <a:ea typeface="AA Zuehlke" charset="0"/>
                <a:cs typeface="AA Zuehlke" charset="0"/>
              </a:rPr>
              <a:t>stream</a:t>
            </a:r>
            <a:r>
              <a:rPr lang="it-IT" sz="1800" b="1" dirty="0">
                <a:solidFill>
                  <a:srgbClr val="FF0000"/>
                </a:solidFill>
                <a:latin typeface="AA Zuehlke" charset="0"/>
                <a:ea typeface="AA Zuehlke" charset="0"/>
                <a:cs typeface="AA Zuehlke" charset="0"/>
              </a:rPr>
              <a:t>()</a:t>
            </a:r>
          </a:p>
          <a:p>
            <a:r>
              <a:rPr lang="it-IT" sz="1800" b="1" dirty="0">
                <a:solidFill>
                  <a:srgbClr val="000000"/>
                </a:solidFill>
                <a:latin typeface="AA Zuehlke" charset="0"/>
                <a:ea typeface="AA Zuehlke" charset="0"/>
                <a:cs typeface="AA Zuehlke" charset="0"/>
              </a:rPr>
              <a:t>	</a:t>
            </a:r>
            <a:r>
              <a:rPr lang="it-IT" sz="1800" b="1" dirty="0" smtClean="0">
                <a:solidFill>
                  <a:srgbClr val="000000"/>
                </a:solidFill>
                <a:latin typeface="AA Zuehlke" charset="0"/>
                <a:ea typeface="AA Zuehlke" charset="0"/>
                <a:cs typeface="AA Zuehlke" charset="0"/>
              </a:rPr>
              <a:t>2. </a:t>
            </a:r>
            <a:r>
              <a:rPr lang="it-IT" sz="1800" b="1" dirty="0" err="1" smtClean="0">
                <a:solidFill>
                  <a:srgbClr val="FF0000"/>
                </a:solidFill>
                <a:latin typeface="AA Zuehlke" charset="0"/>
                <a:ea typeface="AA Zuehlke" charset="0"/>
                <a:cs typeface="AA Zuehlke" charset="0"/>
              </a:rPr>
              <a:t>Stream.of</a:t>
            </a:r>
            <a:r>
              <a:rPr lang="it-IT" sz="1800" b="1" dirty="0" smtClean="0">
                <a:solidFill>
                  <a:srgbClr val="000000"/>
                </a:solidFill>
                <a:latin typeface="AA Zuehlke" charset="0"/>
                <a:ea typeface="AA Zuehlke" charset="0"/>
                <a:cs typeface="AA Zuehlke" charset="0"/>
              </a:rPr>
              <a:t>(</a:t>
            </a:r>
            <a:r>
              <a:rPr lang="it-IT" sz="1800" b="1" dirty="0" err="1" smtClean="0">
                <a:solidFill>
                  <a:srgbClr val="000000"/>
                </a:solidFill>
                <a:latin typeface="AA Zuehlke" charset="0"/>
                <a:ea typeface="AA Zuehlke" charset="0"/>
                <a:cs typeface="AA Zuehlke" charset="0"/>
              </a:rPr>
              <a:t>arrayOfObjects</a:t>
            </a:r>
            <a:r>
              <a:rPr lang="it-IT" sz="1800" b="1" dirty="0" smtClean="0">
                <a:solidFill>
                  <a:srgbClr val="000000"/>
                </a:solidFill>
                <a:latin typeface="AA Zuehlke" charset="0"/>
                <a:ea typeface="AA Zuehlke" charset="0"/>
                <a:cs typeface="AA Zuehlke" charset="0"/>
              </a:rPr>
              <a:t>) </a:t>
            </a:r>
            <a:r>
              <a:rPr lang="it-IT" sz="1800" b="1" dirty="0">
                <a:solidFill>
                  <a:srgbClr val="000000"/>
                </a:solidFill>
                <a:latin typeface="AA Zuehlke" charset="0"/>
                <a:ea typeface="AA Zuehlke" charset="0"/>
                <a:cs typeface="AA Zuehlke" charset="0"/>
              </a:rPr>
              <a:t>[</a:t>
            </a:r>
            <a:r>
              <a:rPr lang="it-IT" sz="1800" b="1" dirty="0" err="1">
                <a:solidFill>
                  <a:srgbClr val="000000"/>
                </a:solidFill>
                <a:latin typeface="AA Zuehlke" charset="0"/>
                <a:ea typeface="AA Zuehlke" charset="0"/>
                <a:cs typeface="AA Zuehlke" charset="0"/>
              </a:rPr>
              <a:t>not</a:t>
            </a:r>
            <a:r>
              <a:rPr lang="it-IT" sz="1800" b="1" dirty="0">
                <a:solidFill>
                  <a:srgbClr val="000000"/>
                </a:solidFill>
                <a:latin typeface="AA Zuehlke" charset="0"/>
                <a:ea typeface="AA Zuehlke" charset="0"/>
                <a:cs typeface="AA Zuehlke" charset="0"/>
              </a:rPr>
              <a:t> array of </a:t>
            </a:r>
            <a:r>
              <a:rPr lang="it-IT" sz="1800" b="1" dirty="0" err="1">
                <a:solidFill>
                  <a:srgbClr val="000000"/>
                </a:solidFill>
                <a:latin typeface="AA Zuehlke" charset="0"/>
                <a:ea typeface="AA Zuehlke" charset="0"/>
                <a:cs typeface="AA Zuehlke" charset="0"/>
              </a:rPr>
              <a:t>primitives</a:t>
            </a:r>
            <a:r>
              <a:rPr lang="it-IT" sz="1800" b="1" dirty="0">
                <a:solidFill>
                  <a:srgbClr val="000000"/>
                </a:solidFill>
                <a:latin typeface="AA Zuehlke" charset="0"/>
                <a:ea typeface="AA Zuehlke" charset="0"/>
                <a:cs typeface="AA Zuehlke" charset="0"/>
              </a:rPr>
              <a:t>!]</a:t>
            </a:r>
          </a:p>
          <a:p>
            <a:r>
              <a:rPr lang="it-IT" sz="1800" b="1" dirty="0" smtClean="0">
                <a:solidFill>
                  <a:srgbClr val="000000"/>
                </a:solidFill>
                <a:latin typeface="AA Zuehlke" charset="0"/>
                <a:ea typeface="AA Zuehlke" charset="0"/>
                <a:cs typeface="AA Zuehlke" charset="0"/>
              </a:rPr>
              <a:t>	3. </a:t>
            </a:r>
            <a:r>
              <a:rPr lang="it-IT" sz="1800" b="1" dirty="0" err="1" smtClean="0">
                <a:solidFill>
                  <a:srgbClr val="FF0000"/>
                </a:solidFill>
                <a:latin typeface="AA Zuehlke" charset="0"/>
                <a:ea typeface="AA Zuehlke" charset="0"/>
                <a:cs typeface="AA Zuehlke" charset="0"/>
              </a:rPr>
              <a:t>Stream.of</a:t>
            </a:r>
            <a:r>
              <a:rPr lang="it-IT" sz="1800" b="1" dirty="0" smtClean="0">
                <a:solidFill>
                  <a:srgbClr val="000000"/>
                </a:solidFill>
                <a:latin typeface="AA Zuehlke" charset="0"/>
                <a:ea typeface="AA Zuehlke" charset="0"/>
                <a:cs typeface="AA Zuehlke" charset="0"/>
              </a:rPr>
              <a:t>(val1</a:t>
            </a:r>
            <a:r>
              <a:rPr lang="it-IT" sz="1800" b="1" dirty="0">
                <a:solidFill>
                  <a:srgbClr val="000000"/>
                </a:solidFill>
                <a:latin typeface="AA Zuehlke" charset="0"/>
                <a:ea typeface="AA Zuehlke" charset="0"/>
                <a:cs typeface="AA Zuehlke" charset="0"/>
              </a:rPr>
              <a:t>, val2, </a:t>
            </a:r>
            <a:r>
              <a:rPr lang="it-IT" sz="1800" b="1" dirty="0" smtClean="0">
                <a:solidFill>
                  <a:srgbClr val="000000"/>
                </a:solidFill>
                <a:latin typeface="AA Zuehlke" charset="0"/>
                <a:ea typeface="AA Zuehlke" charset="0"/>
                <a:cs typeface="AA Zuehlke" charset="0"/>
              </a:rPr>
              <a:t>...)</a:t>
            </a:r>
          </a:p>
          <a:p>
            <a:endParaRPr lang="it-IT" sz="1800" b="1" dirty="0" smtClean="0">
              <a:solidFill>
                <a:srgbClr val="000000"/>
              </a:solidFill>
              <a:latin typeface="AA Zuehlke" charset="0"/>
              <a:ea typeface="AA Zuehlke" charset="0"/>
              <a:cs typeface="AA Zuehlke" charset="0"/>
            </a:endParaRPr>
          </a:p>
          <a:p>
            <a:pPr marL="285750" indent="-285750">
              <a:buFont typeface="Wingdings" charset="2"/>
              <a:buChar char="Ø"/>
            </a:pPr>
            <a:r>
              <a:rPr lang="it-IT" b="1" dirty="0" smtClean="0">
                <a:solidFill>
                  <a:srgbClr val="000000"/>
                </a:solidFill>
                <a:latin typeface="AA Zuehlke" charset="0"/>
                <a:ea typeface="AA Zuehlke" charset="0"/>
                <a:cs typeface="AA Zuehlke" charset="0"/>
              </a:rPr>
              <a:t>Ways to output from a </a:t>
            </a:r>
            <a:r>
              <a:rPr lang="it-IT" b="1" dirty="0" err="1" smtClean="0">
                <a:solidFill>
                  <a:srgbClr val="000000"/>
                </a:solidFill>
                <a:latin typeface="AA Zuehlke" charset="0"/>
                <a:ea typeface="AA Zuehlke" charset="0"/>
                <a:cs typeface="AA Zuehlke" charset="0"/>
              </a:rPr>
              <a:t>stream</a:t>
            </a:r>
            <a:r>
              <a:rPr lang="it-IT" b="1" dirty="0" smtClean="0">
                <a:solidFill>
                  <a:srgbClr val="000000"/>
                </a:solidFill>
                <a:latin typeface="AA Zuehlke" charset="0"/>
                <a:ea typeface="AA Zuehlke" charset="0"/>
                <a:cs typeface="AA Zuehlke" charset="0"/>
              </a:rPr>
              <a:t>:</a:t>
            </a:r>
          </a:p>
          <a:p>
            <a:r>
              <a:rPr lang="it-IT" sz="1800" b="1" dirty="0">
                <a:solidFill>
                  <a:srgbClr val="000000"/>
                </a:solidFill>
                <a:latin typeface="AA Zuehlke" charset="0"/>
                <a:ea typeface="AA Zuehlke" charset="0"/>
                <a:cs typeface="AA Zuehlke" charset="0"/>
              </a:rPr>
              <a:t>	</a:t>
            </a:r>
            <a:r>
              <a:rPr lang="it-IT" sz="1800" b="1" dirty="0">
                <a:solidFill>
                  <a:schemeClr val="tx1"/>
                </a:solidFill>
                <a:latin typeface="AA Zuehlke" charset="0"/>
                <a:ea typeface="AA Zuehlke" charset="0"/>
                <a:cs typeface="AA Zuehlke" charset="0"/>
              </a:rPr>
              <a:t>1. To a </a:t>
            </a:r>
            <a:r>
              <a:rPr lang="it-IT" sz="1800" b="1" dirty="0">
                <a:solidFill>
                  <a:srgbClr val="FF0000"/>
                </a:solidFill>
                <a:latin typeface="AA Zuehlke" charset="0"/>
                <a:ea typeface="AA Zuehlke" charset="0"/>
                <a:cs typeface="AA Zuehlke" charset="0"/>
              </a:rPr>
              <a:t>List</a:t>
            </a:r>
            <a:r>
              <a:rPr lang="it-IT" sz="1800" b="1" dirty="0">
                <a:solidFill>
                  <a:schemeClr val="tx1"/>
                </a:solidFill>
                <a:latin typeface="AA Zuehlke" charset="0"/>
                <a:ea typeface="AA Zuehlke" charset="0"/>
                <a:cs typeface="AA Zuehlke" charset="0"/>
              </a:rPr>
              <a:t>: </a:t>
            </a:r>
            <a:r>
              <a:rPr lang="it-IT" sz="1800" b="1" dirty="0" err="1">
                <a:solidFill>
                  <a:schemeClr val="tx1"/>
                </a:solidFill>
                <a:latin typeface="AA Zuehlke" charset="0"/>
                <a:ea typeface="AA Zuehlke" charset="0"/>
                <a:cs typeface="AA Zuehlke" charset="0"/>
              </a:rPr>
              <a:t>someStream.collect</a:t>
            </a:r>
            <a:r>
              <a:rPr lang="it-IT" sz="1800" b="1" dirty="0">
                <a:solidFill>
                  <a:schemeClr val="tx1"/>
                </a:solidFill>
                <a:latin typeface="AA Zuehlke" charset="0"/>
                <a:ea typeface="AA Zuehlke" charset="0"/>
                <a:cs typeface="AA Zuehlke" charset="0"/>
              </a:rPr>
              <a:t>(</a:t>
            </a:r>
            <a:r>
              <a:rPr lang="it-IT" sz="1800" b="1" dirty="0" err="1">
                <a:solidFill>
                  <a:schemeClr val="tx1"/>
                </a:solidFill>
                <a:latin typeface="AA Zuehlke" charset="0"/>
                <a:ea typeface="AA Zuehlke" charset="0"/>
                <a:cs typeface="AA Zuehlke" charset="0"/>
              </a:rPr>
              <a:t>Collectors.toList</a:t>
            </a:r>
            <a:r>
              <a:rPr lang="it-IT" sz="1800" b="1" dirty="0">
                <a:solidFill>
                  <a:schemeClr val="tx1"/>
                </a:solidFill>
                <a:latin typeface="AA Zuehlke" charset="0"/>
                <a:ea typeface="AA Zuehlke" charset="0"/>
                <a:cs typeface="AA Zuehlke" charset="0"/>
              </a:rPr>
              <a:t>())</a:t>
            </a:r>
          </a:p>
          <a:p>
            <a:r>
              <a:rPr lang="it-IT" sz="1800" b="1" dirty="0">
                <a:solidFill>
                  <a:schemeClr val="tx1"/>
                </a:solidFill>
                <a:latin typeface="AA Zuehlke" charset="0"/>
                <a:ea typeface="AA Zuehlke" charset="0"/>
                <a:cs typeface="AA Zuehlke" charset="0"/>
              </a:rPr>
              <a:t>	2. To an </a:t>
            </a:r>
            <a:r>
              <a:rPr lang="it-IT" sz="1800" b="1" dirty="0">
                <a:solidFill>
                  <a:srgbClr val="FF0000"/>
                </a:solidFill>
                <a:latin typeface="AA Zuehlke" charset="0"/>
                <a:ea typeface="AA Zuehlke" charset="0"/>
                <a:cs typeface="AA Zuehlke" charset="0"/>
              </a:rPr>
              <a:t>Array</a:t>
            </a:r>
            <a:r>
              <a:rPr lang="it-IT" sz="1800" b="1" dirty="0">
                <a:solidFill>
                  <a:schemeClr val="tx1"/>
                </a:solidFill>
                <a:latin typeface="AA Zuehlke" charset="0"/>
                <a:ea typeface="AA Zuehlke" charset="0"/>
                <a:cs typeface="AA Zuehlke" charset="0"/>
              </a:rPr>
              <a:t>: </a:t>
            </a:r>
            <a:r>
              <a:rPr lang="it-IT" sz="1800" b="1" dirty="0" err="1">
                <a:solidFill>
                  <a:schemeClr val="tx1"/>
                </a:solidFill>
                <a:latin typeface="AA Zuehlke" charset="0"/>
                <a:ea typeface="AA Zuehlke" charset="0"/>
                <a:cs typeface="AA Zuehlke" charset="0"/>
              </a:rPr>
              <a:t>someStream.toArray</a:t>
            </a:r>
            <a:r>
              <a:rPr lang="it-IT" sz="1800" b="1" dirty="0">
                <a:solidFill>
                  <a:schemeClr val="tx1"/>
                </a:solidFill>
                <a:latin typeface="AA Zuehlke" charset="0"/>
                <a:ea typeface="AA Zuehlke" charset="0"/>
                <a:cs typeface="AA Zuehlke" charset="0"/>
              </a:rPr>
              <a:t>(</a:t>
            </a:r>
            <a:r>
              <a:rPr lang="it-IT" sz="1800" b="1" dirty="0" err="1">
                <a:solidFill>
                  <a:schemeClr val="tx1"/>
                </a:solidFill>
                <a:latin typeface="AA Zuehlke" charset="0"/>
                <a:ea typeface="AA Zuehlke" charset="0"/>
                <a:cs typeface="AA Zuehlke" charset="0"/>
              </a:rPr>
              <a:t>EntryType</a:t>
            </a:r>
            <a:r>
              <a:rPr lang="it-IT" sz="1800" b="1" dirty="0">
                <a:solidFill>
                  <a:schemeClr val="tx1"/>
                </a:solidFill>
                <a:latin typeface="AA Zuehlke" charset="0"/>
                <a:ea typeface="AA Zuehlke" charset="0"/>
                <a:cs typeface="AA Zuehlke" charset="0"/>
              </a:rPr>
              <a:t>[]::new)    	</a:t>
            </a:r>
          </a:p>
          <a:p>
            <a:pPr>
              <a:spcBef>
                <a:spcPts val="600"/>
              </a:spcBef>
            </a:pPr>
            <a:r>
              <a:rPr lang="it-IT" sz="1800" b="1" dirty="0">
                <a:solidFill>
                  <a:schemeClr val="tx1"/>
                </a:solidFill>
                <a:latin typeface="AA Zuehlke" charset="0"/>
                <a:ea typeface="AA Zuehlke" charset="0"/>
                <a:cs typeface="AA Zuehlke" charset="0"/>
              </a:rPr>
              <a:t>                                                    E.g., </a:t>
            </a:r>
            <a:r>
              <a:rPr lang="it-IT" sz="1800" b="1" dirty="0" err="1">
                <a:solidFill>
                  <a:schemeClr val="tx1"/>
                </a:solidFill>
                <a:latin typeface="AA Zuehlke" charset="0"/>
                <a:ea typeface="AA Zuehlke" charset="0"/>
                <a:cs typeface="AA Zuehlke" charset="0"/>
              </a:rPr>
              <a:t>employeeStream.toArray</a:t>
            </a:r>
            <a:r>
              <a:rPr lang="it-IT" sz="1800" b="1" dirty="0">
                <a:solidFill>
                  <a:schemeClr val="tx1"/>
                </a:solidFill>
                <a:latin typeface="AA Zuehlke" charset="0"/>
                <a:ea typeface="AA Zuehlke" charset="0"/>
                <a:cs typeface="AA Zuehlke" charset="0"/>
              </a:rPr>
              <a:t>(</a:t>
            </a:r>
            <a:r>
              <a:rPr lang="it-IT" sz="1800" b="1" dirty="0" err="1">
                <a:solidFill>
                  <a:schemeClr val="tx1"/>
                </a:solidFill>
                <a:latin typeface="AA Zuehlke" charset="0"/>
                <a:ea typeface="AA Zuehlke" charset="0"/>
                <a:cs typeface="AA Zuehlke" charset="0"/>
              </a:rPr>
              <a:t>Employee</a:t>
            </a:r>
            <a:r>
              <a:rPr lang="it-IT" sz="1800" b="1" dirty="0">
                <a:solidFill>
                  <a:schemeClr val="tx1"/>
                </a:solidFill>
                <a:latin typeface="AA Zuehlke" charset="0"/>
                <a:ea typeface="AA Zuehlke" charset="0"/>
                <a:cs typeface="AA Zuehlke" charset="0"/>
              </a:rPr>
              <a:t>[]::new)</a:t>
            </a:r>
          </a:p>
          <a:p>
            <a:pPr>
              <a:spcBef>
                <a:spcPts val="600"/>
              </a:spcBef>
            </a:pPr>
            <a:r>
              <a:rPr lang="it-IT" sz="1100" b="1" dirty="0" smtClean="0">
                <a:solidFill>
                  <a:srgbClr val="000000"/>
                </a:solidFill>
                <a:latin typeface="Monaco" charset="0"/>
              </a:rPr>
              <a:t>	</a:t>
            </a:r>
            <a:endParaRPr lang="en-GB" b="1" dirty="0">
              <a:solidFill>
                <a:schemeClr val="tx2"/>
              </a:solidFill>
            </a:endParaRPr>
          </a:p>
          <a:p>
            <a:endParaRPr lang="it-IT" sz="1100" dirty="0" smtClean="0">
              <a:solidFill>
                <a:srgbClr val="000000"/>
              </a:solidFill>
              <a:latin typeface="Monaco" charset="0"/>
            </a:endParaRPr>
          </a:p>
          <a:p>
            <a:r>
              <a:rPr lang="it-IT" sz="1100" dirty="0">
                <a:solidFill>
                  <a:srgbClr val="000000"/>
                </a:solidFill>
                <a:latin typeface="Monaco" charset="0"/>
              </a:rPr>
              <a:t>		</a:t>
            </a:r>
            <a:endParaRPr lang="en-GB" b="1" dirty="0" smtClean="0">
              <a:solidFill>
                <a:schemeClr val="tx2"/>
              </a:solidFill>
            </a:endParaRPr>
          </a:p>
          <a:p>
            <a:pPr marL="995363" lvl="2" indent="-457200">
              <a:buFont typeface="Wingdings" charset="2"/>
              <a:buChar char="Ø"/>
            </a:pPr>
            <a:endParaRPr lang="en-GB" b="1" u="sng" dirty="0" smtClean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GB" dirty="0"/>
          </a:p>
          <a:p>
            <a:r>
              <a:rPr lang="en-US" sz="1100" dirty="0" smtClean="0">
                <a:solidFill>
                  <a:srgbClr val="6A3E3E"/>
                </a:solidFill>
                <a:latin typeface="Monaco" charset="0"/>
              </a:rPr>
              <a:t>		</a:t>
            </a:r>
            <a:endParaRPr lang="en-GB" dirty="0"/>
          </a:p>
          <a:p>
            <a:pPr marL="342900" indent="-342900">
              <a:buFont typeface="Wingdings" charset="2"/>
              <a:buChar char="q"/>
            </a:pP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s-IS" dirty="0" smtClean="0"/>
              <a:t>Streams … in a Nutshell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15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</a:t>
            </a:r>
            <a:r>
              <a:rPr lang="en-GB" dirty="0" smtClean="0"/>
              <a:t>. Lambdas &amp; Streams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927" y="1844824"/>
            <a:ext cx="8412161" cy="4776787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it-IT" sz="1100" b="1" dirty="0" smtClean="0">
                <a:solidFill>
                  <a:srgbClr val="000000"/>
                </a:solidFill>
                <a:latin typeface="Monaco" charset="0"/>
              </a:rPr>
              <a:t>	</a:t>
            </a:r>
            <a:endParaRPr lang="en-GB" b="1" dirty="0">
              <a:solidFill>
                <a:schemeClr val="tx2"/>
              </a:solidFill>
            </a:endParaRPr>
          </a:p>
          <a:p>
            <a:endParaRPr lang="it-IT" sz="1100" dirty="0" smtClean="0">
              <a:solidFill>
                <a:srgbClr val="000000"/>
              </a:solidFill>
              <a:latin typeface="Monaco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Employee </a:t>
            </a:r>
            <a:r>
              <a:rPr lang="en-US" sz="1600" dirty="0" err="1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richestEmployee</a:t>
            </a:r>
            <a:r>
              <a:rPr lang="en-US" sz="1600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= 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   </a:t>
            </a:r>
            <a:r>
              <a:rPr lang="en-US" sz="1600" dirty="0" err="1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Stream.of</a:t>
            </a:r>
            <a:r>
              <a:rPr lang="en-US" sz="1600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idArray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).</a:t>
            </a:r>
            <a:r>
              <a:rPr lang="en-US" sz="16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map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EmployeeUtils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findById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 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fr-FR" sz="1600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.</a:t>
            </a:r>
            <a:r>
              <a:rPr lang="fr-FR" sz="16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filter</a:t>
            </a:r>
            <a:r>
              <a:rPr lang="fr-FR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(e -&gt; e != </a:t>
            </a:r>
            <a:r>
              <a:rPr lang="fr-FR" sz="1600" b="1" dirty="0" err="1">
                <a:solidFill>
                  <a:srgbClr val="7F0055"/>
                </a:solidFill>
                <a:latin typeface="Courier New" charset="0"/>
                <a:ea typeface="Courier New" charset="0"/>
                <a:cs typeface="Courier New" charset="0"/>
              </a:rPr>
              <a:t>null</a:t>
            </a:r>
            <a:r>
              <a:rPr lang="fr-FR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1600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.</a:t>
            </a:r>
            <a:r>
              <a:rPr lang="en-US" sz="16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filter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(e -&gt; 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e.getSalary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 &gt; </a:t>
            </a:r>
            <a:r>
              <a:rPr lang="en-US" sz="1600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50.000</a:t>
            </a:r>
            <a:r>
              <a:rPr lang="en-US" sz="1600" u="sng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1600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.</a:t>
            </a:r>
            <a:r>
              <a:rPr lang="en-US" sz="1600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findFirst</a:t>
            </a:r>
            <a:r>
              <a:rPr lang="en-US" sz="1600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</a:t>
            </a:r>
            <a:endParaRPr lang="en-US" sz="16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it-IT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it-IT" sz="1600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.</a:t>
            </a:r>
            <a:r>
              <a:rPr lang="it-IT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orElse</a:t>
            </a:r>
            <a:r>
              <a:rPr lang="it-IT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it-IT" sz="1600" b="1" dirty="0" err="1">
                <a:solidFill>
                  <a:srgbClr val="7F0055"/>
                </a:solidFill>
                <a:latin typeface="Courier New" charset="0"/>
                <a:ea typeface="Courier New" charset="0"/>
                <a:cs typeface="Courier New" charset="0"/>
              </a:rPr>
              <a:t>null</a:t>
            </a:r>
            <a:r>
              <a:rPr lang="it-IT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));</a:t>
            </a:r>
            <a:r>
              <a:rPr lang="it-IT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endParaRPr lang="it-IT" sz="1600" dirty="0" smtClean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it-IT" sz="1400" b="1" dirty="0" err="1" smtClean="0">
                <a:solidFill>
                  <a:srgbClr val="FF0000"/>
                </a:solidFill>
              </a:rPr>
              <a:t>map</a:t>
            </a:r>
            <a:r>
              <a:rPr lang="it-IT" sz="1400" dirty="0" smtClean="0"/>
              <a:t>  </a:t>
            </a:r>
            <a:r>
              <a:rPr lang="it-IT" sz="1400" dirty="0" smtClean="0"/>
              <a:t>- </a:t>
            </a:r>
            <a:r>
              <a:rPr lang="it-IT" sz="1400" dirty="0" err="1" smtClean="0"/>
              <a:t>outputs</a:t>
            </a:r>
            <a:r>
              <a:rPr lang="it-IT" sz="1400" dirty="0" smtClean="0"/>
              <a:t> </a:t>
            </a:r>
            <a:r>
              <a:rPr lang="it-IT" sz="1400" dirty="0"/>
              <a:t>a </a:t>
            </a:r>
            <a:r>
              <a:rPr lang="it-IT" sz="1400" dirty="0" err="1" smtClean="0"/>
              <a:t>Stream</a:t>
            </a:r>
            <a:endParaRPr lang="it-IT" sz="1400" dirty="0"/>
          </a:p>
          <a:p>
            <a:pPr marL="171450" indent="-171450">
              <a:buFont typeface="Wingdings" charset="2"/>
              <a:buChar char="Ø"/>
            </a:pPr>
            <a:r>
              <a:rPr lang="it-IT" sz="1400" dirty="0" err="1">
                <a:solidFill>
                  <a:srgbClr val="FF0000"/>
                </a:solidFill>
              </a:rPr>
              <a:t>f</a:t>
            </a:r>
            <a:r>
              <a:rPr lang="it-IT" sz="1400" dirty="0" err="1" smtClean="0">
                <a:solidFill>
                  <a:srgbClr val="FF0000"/>
                </a:solidFill>
              </a:rPr>
              <a:t>ilter</a:t>
            </a:r>
            <a:r>
              <a:rPr lang="it-IT" sz="1400" dirty="0" smtClean="0"/>
              <a:t>  - </a:t>
            </a:r>
            <a:r>
              <a:rPr lang="it-IT" sz="1400" dirty="0" err="1" smtClean="0"/>
              <a:t>outputs</a:t>
            </a:r>
            <a:r>
              <a:rPr lang="it-IT" sz="1400" dirty="0" smtClean="0"/>
              <a:t> </a:t>
            </a:r>
            <a:r>
              <a:rPr lang="it-IT" sz="1400" dirty="0"/>
              <a:t>a </a:t>
            </a:r>
            <a:r>
              <a:rPr lang="it-IT" sz="1400" dirty="0" err="1" smtClean="0"/>
              <a:t>Stream</a:t>
            </a:r>
            <a:endParaRPr lang="it-IT" sz="1400" dirty="0"/>
          </a:p>
          <a:p>
            <a:pPr marL="171450" indent="-171450">
              <a:buFont typeface="Wingdings" charset="2"/>
              <a:buChar char="Ø"/>
            </a:pPr>
            <a:r>
              <a:rPr lang="it-IT" sz="1400" dirty="0" err="1" smtClean="0">
                <a:solidFill>
                  <a:srgbClr val="FF0000"/>
                </a:solidFill>
              </a:rPr>
              <a:t>findFirst</a:t>
            </a:r>
            <a:r>
              <a:rPr lang="it-IT" sz="1400" dirty="0" smtClean="0"/>
              <a:t> - </a:t>
            </a:r>
            <a:r>
              <a:rPr lang="it-IT" sz="1400" dirty="0" err="1" smtClean="0"/>
              <a:t>outputs</a:t>
            </a:r>
            <a:r>
              <a:rPr lang="it-IT" sz="1400" dirty="0" smtClean="0"/>
              <a:t> </a:t>
            </a:r>
            <a:r>
              <a:rPr lang="it-IT" sz="1400" dirty="0"/>
              <a:t>an </a:t>
            </a:r>
            <a:r>
              <a:rPr lang="it-IT" sz="1400" dirty="0" smtClean="0"/>
              <a:t>Optional</a:t>
            </a:r>
            <a:endParaRPr lang="it-IT" sz="1400" dirty="0"/>
          </a:p>
          <a:p>
            <a:r>
              <a:rPr lang="it-IT" sz="1400" dirty="0" smtClean="0"/>
              <a:t>	</a:t>
            </a:r>
            <a:r>
              <a:rPr lang="it-IT" sz="1400" dirty="0" err="1" smtClean="0"/>
              <a:t>stream.findFirst</a:t>
            </a:r>
            <a:r>
              <a:rPr lang="it-IT" sz="1400" dirty="0"/>
              <a:t>().</a:t>
            </a:r>
            <a:r>
              <a:rPr lang="it-IT" sz="1400" dirty="0" err="1"/>
              <a:t>get</a:t>
            </a:r>
            <a:r>
              <a:rPr lang="it-IT" sz="1400" dirty="0"/>
              <a:t>(), </a:t>
            </a:r>
            <a:r>
              <a:rPr lang="it-IT" sz="1400" dirty="0" err="1"/>
              <a:t>stream.findFirst</a:t>
            </a:r>
            <a:r>
              <a:rPr lang="it-IT" sz="1400" dirty="0"/>
              <a:t>().</a:t>
            </a:r>
            <a:r>
              <a:rPr lang="it-IT" sz="1400" dirty="0" err="1"/>
              <a:t>orElse</a:t>
            </a:r>
            <a:r>
              <a:rPr lang="it-IT" sz="1400" dirty="0"/>
              <a:t>(</a:t>
            </a:r>
            <a:r>
              <a:rPr lang="it-IT" sz="1400" dirty="0" err="1"/>
              <a:t>other</a:t>
            </a:r>
            <a:r>
              <a:rPr lang="it-IT" sz="1400" dirty="0"/>
              <a:t>)</a:t>
            </a:r>
          </a:p>
          <a:p>
            <a:endParaRPr lang="it-IT" sz="1100" dirty="0" smtClean="0">
              <a:solidFill>
                <a:srgbClr val="000000"/>
              </a:solidFill>
              <a:latin typeface="Monaco" charset="0"/>
            </a:endParaRPr>
          </a:p>
          <a:p>
            <a:endParaRPr lang="it-IT" sz="1100" dirty="0">
              <a:solidFill>
                <a:srgbClr val="000000"/>
              </a:solidFill>
              <a:latin typeface="Monaco" charset="0"/>
            </a:endParaRPr>
          </a:p>
          <a:p>
            <a:endParaRPr lang="it-IT" sz="1100" dirty="0" smtClean="0">
              <a:solidFill>
                <a:srgbClr val="000000"/>
              </a:solidFill>
              <a:latin typeface="Monaco" charset="0"/>
            </a:endParaRPr>
          </a:p>
          <a:p>
            <a:endParaRPr lang="en-GB" b="1" dirty="0" smtClean="0">
              <a:solidFill>
                <a:schemeClr val="tx2"/>
              </a:solidFill>
            </a:endParaRPr>
          </a:p>
          <a:p>
            <a:pPr marL="995363" lvl="2" indent="-457200">
              <a:buFont typeface="Wingdings" charset="2"/>
              <a:buChar char="Ø"/>
            </a:pPr>
            <a:endParaRPr lang="en-GB" b="1" u="sng" dirty="0" smtClean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GB" dirty="0"/>
          </a:p>
          <a:p>
            <a:r>
              <a:rPr lang="en-US" sz="1100" dirty="0" smtClean="0">
                <a:solidFill>
                  <a:srgbClr val="6A3E3E"/>
                </a:solidFill>
                <a:latin typeface="Monaco" charset="0"/>
              </a:rPr>
              <a:t>		</a:t>
            </a:r>
            <a:endParaRPr lang="en-GB" dirty="0"/>
          </a:p>
          <a:p>
            <a:pPr marL="342900" indent="-342900">
              <a:buFont typeface="Wingdings" charset="2"/>
              <a:buChar char="q"/>
            </a:pP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s-IS" dirty="0" smtClean="0"/>
              <a:t>Example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937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1. </a:t>
            </a:r>
            <a:r>
              <a:rPr lang="en-GB" dirty="0"/>
              <a:t>Lambdas &amp;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sz="1100" dirty="0" smtClean="0">
              <a:solidFill>
                <a:srgbClr val="000000"/>
              </a:solidFill>
              <a:latin typeface="Monaco" charset="0"/>
            </a:endParaRPr>
          </a:p>
          <a:p>
            <a:r>
              <a:rPr lang="it-IT" sz="1100" dirty="0">
                <a:solidFill>
                  <a:srgbClr val="000000"/>
                </a:solidFill>
                <a:latin typeface="Monaco" charset="0"/>
              </a:rPr>
              <a:t>		</a:t>
            </a:r>
            <a:endParaRPr lang="en-GB" b="1" dirty="0" smtClean="0">
              <a:solidFill>
                <a:schemeClr val="tx2"/>
              </a:solidFill>
            </a:endParaRPr>
          </a:p>
          <a:p>
            <a:pPr marL="995363" lvl="2" indent="-457200">
              <a:buFont typeface="Wingdings" charset="2"/>
              <a:buChar char="Ø"/>
            </a:pPr>
            <a:endParaRPr lang="en-GB" b="1" u="sng" dirty="0" smtClean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GB" dirty="0"/>
          </a:p>
          <a:p>
            <a:r>
              <a:rPr lang="en-US" sz="1100" dirty="0" smtClean="0">
                <a:solidFill>
                  <a:srgbClr val="6A3E3E"/>
                </a:solidFill>
                <a:latin typeface="Monaco" charset="0"/>
              </a:rPr>
              <a:t>		</a:t>
            </a:r>
            <a:endParaRPr lang="en-GB" dirty="0"/>
          </a:p>
          <a:p>
            <a:pPr marL="342900" indent="-342900">
              <a:buFont typeface="Wingdings" charset="2"/>
              <a:buChar char="q"/>
            </a:pP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Method references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595813"/>
              </p:ext>
            </p:extLst>
          </p:nvPr>
        </p:nvGraphicFramePr>
        <p:xfrm>
          <a:off x="579438" y="2284823"/>
          <a:ext cx="7938266" cy="3240360"/>
        </p:xfrm>
        <a:graphic>
          <a:graphicData uri="http://schemas.openxmlformats.org/drawingml/2006/table">
            <a:tbl>
              <a:tblPr firstRow="1" bandRow="1">
                <a:tableStyleId>{556710EB-4081-4327-87A8-A6E326B6FCDB}</a:tableStyleId>
              </a:tblPr>
              <a:tblGrid>
                <a:gridCol w="3969133"/>
                <a:gridCol w="3969133"/>
              </a:tblGrid>
              <a:tr h="648072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Syntax</a:t>
                      </a:r>
                      <a:endParaRPr lang="en-US" dirty="0"/>
                    </a:p>
                  </a:txBody>
                  <a:tcPr/>
                </a:tc>
              </a:tr>
              <a:tr h="648072">
                <a:tc>
                  <a:txBody>
                    <a:bodyPr/>
                    <a:lstStyle/>
                    <a:p>
                      <a:r>
                        <a:rPr lang="en-US" dirty="0" smtClean="0"/>
                        <a:t>Reference to a constructor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ClassName</a:t>
                      </a:r>
                      <a:r>
                        <a:rPr lang="en-US" dirty="0" smtClean="0"/>
                        <a:t>::new</a:t>
                      </a:r>
                      <a:endParaRPr lang="en-US" dirty="0"/>
                    </a:p>
                  </a:txBody>
                  <a:tcPr/>
                </a:tc>
              </a:tr>
              <a:tr h="648072">
                <a:tc>
                  <a:txBody>
                    <a:bodyPr/>
                    <a:lstStyle/>
                    <a:p>
                      <a:r>
                        <a:rPr lang="en-US" dirty="0" smtClean="0"/>
                        <a:t>Reference to a static 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Class::</a:t>
                      </a:r>
                      <a:r>
                        <a:rPr lang="en-US" dirty="0" err="1" smtClean="0"/>
                        <a:t>staticMethodName</a:t>
                      </a:r>
                      <a:endParaRPr lang="en-US" dirty="0"/>
                    </a:p>
                  </a:txBody>
                  <a:tcPr/>
                </a:tc>
              </a:tr>
              <a:tr h="648072">
                <a:tc>
                  <a:txBody>
                    <a:bodyPr/>
                    <a:lstStyle/>
                    <a:p>
                      <a:r>
                        <a:rPr lang="en-US" dirty="0" smtClean="0"/>
                        <a:t>Reference to an instance method of an arbitrary object of a particular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Class::</a:t>
                      </a:r>
                      <a:r>
                        <a:rPr lang="en-US" dirty="0" err="1" smtClean="0"/>
                        <a:t>instanceMethodName</a:t>
                      </a:r>
                      <a:endParaRPr lang="en-US" dirty="0"/>
                    </a:p>
                  </a:txBody>
                  <a:tcPr/>
                </a:tc>
              </a:tr>
              <a:tr h="648072">
                <a:tc>
                  <a:txBody>
                    <a:bodyPr/>
                    <a:lstStyle/>
                    <a:p>
                      <a:r>
                        <a:rPr lang="en-US" dirty="0" smtClean="0"/>
                        <a:t>Reference to an instance method of a particular object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object::</a:t>
                      </a:r>
                      <a:r>
                        <a:rPr lang="en-US" dirty="0" err="1" smtClean="0"/>
                        <a:t>instanceMethodName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30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ZE2106"/>
  <p:tag name="LANGUAGE" val="2057"/>
  <p:tag name="AUTHOR" val="Ramona Fensterer"/>
  <p:tag name="BRAND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Foot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Da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lideNumb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heme/theme1.xml><?xml version="1.0" encoding="utf-8"?>
<a:theme xmlns:a="http://schemas.openxmlformats.org/drawingml/2006/main" name="Zuehlke">
  <a:themeElements>
    <a:clrScheme name="Zuehlke">
      <a:dk1>
        <a:srgbClr val="4D4D4D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820A"/>
        </a:solidFill>
        <a:ln w="12700">
          <a:noFill/>
        </a:ln>
      </a:spPr>
      <a:bodyPr rtlCol="0" anchor="ctr"/>
      <a:lstStyle>
        <a:defPPr algn="ctr">
          <a:defRPr sz="2200" dirty="0" err="1" smtClean="0">
            <a:latin typeface="AA Zuehlke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>
          <a:defRPr sz="2200" dirty="0" err="1" smtClean="0">
            <a:latin typeface="AA Zuehlke" pitchFamily="2" charset="0"/>
          </a:defRPr>
        </a:defPPr>
      </a:lstStyle>
    </a:txDef>
  </a:objectDefaults>
  <a:extraClrSchemeLst>
    <a:extraClrScheme>
      <a:clrScheme name="Zuehlke">
        <a:dk1>
          <a:srgbClr val="4D4D4D"/>
        </a:dk1>
        <a:lt1>
          <a:srgbClr val="FFFFFF"/>
        </a:lt1>
        <a:dk2>
          <a:srgbClr val="4D4D4D"/>
        </a:dk2>
        <a:lt2>
          <a:srgbClr val="E6E6E6"/>
        </a:lt2>
        <a:accent1>
          <a:srgbClr val="FF820A"/>
        </a:accent1>
        <a:accent2>
          <a:srgbClr val="FEE840"/>
        </a:accent2>
        <a:accent3>
          <a:srgbClr val="90CB33"/>
        </a:accent3>
        <a:accent4>
          <a:srgbClr val="73B1FE"/>
        </a:accent4>
        <a:accent5>
          <a:srgbClr val="C0C0C0"/>
        </a:accent5>
        <a:accent6>
          <a:srgbClr val="FEB080"/>
        </a:accent6>
        <a:hlink>
          <a:srgbClr val="4095FE"/>
        </a:hlink>
        <a:folHlink>
          <a:srgbClr val="4095FE"/>
        </a:folHlink>
      </a:clrScheme>
    </a:extraClrScheme>
  </a:extraClrSchemeLst>
  <a:extLst>
    <a:ext uri="{05A4C25C-085E-4340-85A3-A5531E510DB2}">
      <thm15:themeFamily xmlns:thm15="http://schemas.microsoft.com/office/thememl/2012/main" name="Zuehlke_20141008(1).potx" id="{773D416B-06C8-4CB5-9932-A6419686C282}" vid="{28D3B6A4-4EF7-4035-A286-E8F857C163F9}"/>
    </a:ext>
  </a:extLst>
</a:theme>
</file>

<file path=ppt/theme/theme2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Zuehlke</Template>
  <TotalTime>13740</TotalTime>
  <Words>1614</Words>
  <Application>Microsoft Macintosh PowerPoint</Application>
  <PresentationFormat>On-screen Show (4:3)</PresentationFormat>
  <Paragraphs>480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AA Zuehlke</vt:lpstr>
      <vt:lpstr>Courier New</vt:lpstr>
      <vt:lpstr>Monaco</vt:lpstr>
      <vt:lpstr>Wingdings</vt:lpstr>
      <vt:lpstr>Arial</vt:lpstr>
      <vt:lpstr>Zuehlke</vt:lpstr>
      <vt:lpstr>Coding Dojo - Java 8 Features</vt:lpstr>
      <vt:lpstr>Key Features</vt:lpstr>
      <vt:lpstr>Plan for today</vt:lpstr>
      <vt:lpstr>1. Lambdas &amp; Streams</vt:lpstr>
      <vt:lpstr>1. Lambdas &amp; Streams</vt:lpstr>
      <vt:lpstr>3. Lambdas &amp; Streams</vt:lpstr>
      <vt:lpstr>3. Lambdas &amp; Streams</vt:lpstr>
      <vt:lpstr>3. Lambdas &amp; Streams</vt:lpstr>
      <vt:lpstr>1. Lambdas &amp; Streams</vt:lpstr>
      <vt:lpstr>1. Lambdas &amp; Streams</vt:lpstr>
      <vt:lpstr>1. Lambdas &amp; Streams</vt:lpstr>
      <vt:lpstr>1. Lambdas &amp; Streams</vt:lpstr>
      <vt:lpstr>2. File I/O in Java 8</vt:lpstr>
      <vt:lpstr>2. File I/O in Java 8</vt:lpstr>
      <vt:lpstr>2. File I/O in Java 8</vt:lpstr>
      <vt:lpstr>2. File I/O in Java 8</vt:lpstr>
      <vt:lpstr>3. CompletableFuture</vt:lpstr>
      <vt:lpstr>3. CompletableFuture</vt:lpstr>
      <vt:lpstr>3. CompletableFuture</vt:lpstr>
      <vt:lpstr>3. CompletableFuture</vt:lpstr>
      <vt:lpstr>3. CompletableFuture</vt:lpstr>
      <vt:lpstr>3. CompletableFuture</vt:lpstr>
      <vt:lpstr>Thank You!</vt:lpstr>
    </vt:vector>
  </TitlesOfParts>
  <Company>Zühlke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Dojo - Java 8 Features</dc:title>
  <dc:creator>irca</dc:creator>
  <cp:lastModifiedBy>Microsoft Office User</cp:lastModifiedBy>
  <cp:revision>145</cp:revision>
  <cp:lastPrinted>2016-10-06T11:48:12Z</cp:lastPrinted>
  <dcterms:created xsi:type="dcterms:W3CDTF">2016-09-16T08:58:37Z</dcterms:created>
  <dcterms:modified xsi:type="dcterms:W3CDTF">2017-04-07T16:27:13Z</dcterms:modified>
</cp:coreProperties>
</file>