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4"/>
  </p:sldMasterIdLst>
  <p:notesMasterIdLst>
    <p:notesMasterId r:id="rId60"/>
  </p:notesMasterIdLst>
  <p:sldIdLst>
    <p:sldId id="256" r:id="rId5"/>
    <p:sldId id="326" r:id="rId6"/>
    <p:sldId id="339" r:id="rId7"/>
    <p:sldId id="272" r:id="rId8"/>
    <p:sldId id="293" r:id="rId9"/>
    <p:sldId id="294" r:id="rId10"/>
    <p:sldId id="269" r:id="rId11"/>
    <p:sldId id="327" r:id="rId12"/>
    <p:sldId id="329" r:id="rId13"/>
    <p:sldId id="330" r:id="rId14"/>
    <p:sldId id="344" r:id="rId15"/>
    <p:sldId id="347" r:id="rId16"/>
    <p:sldId id="346" r:id="rId17"/>
    <p:sldId id="297" r:id="rId18"/>
    <p:sldId id="348" r:id="rId19"/>
    <p:sldId id="350" r:id="rId20"/>
    <p:sldId id="298" r:id="rId21"/>
    <p:sldId id="345" r:id="rId22"/>
    <p:sldId id="328" r:id="rId23"/>
    <p:sldId id="304" r:id="rId24"/>
    <p:sldId id="341" r:id="rId25"/>
    <p:sldId id="275" r:id="rId26"/>
    <p:sldId id="290" r:id="rId27"/>
    <p:sldId id="299" r:id="rId28"/>
    <p:sldId id="323" r:id="rId29"/>
    <p:sldId id="324" r:id="rId30"/>
    <p:sldId id="331" r:id="rId31"/>
    <p:sldId id="300" r:id="rId32"/>
    <p:sldId id="291" r:id="rId33"/>
    <p:sldId id="318" r:id="rId34"/>
    <p:sldId id="342" r:id="rId35"/>
    <p:sldId id="305" r:id="rId36"/>
    <p:sldId id="276" r:id="rId37"/>
    <p:sldId id="292" r:id="rId38"/>
    <p:sldId id="306" r:id="rId39"/>
    <p:sldId id="307" r:id="rId40"/>
    <p:sldId id="310" r:id="rId41"/>
    <p:sldId id="311" r:id="rId42"/>
    <p:sldId id="309" r:id="rId43"/>
    <p:sldId id="332" r:id="rId44"/>
    <p:sldId id="351" r:id="rId45"/>
    <p:sldId id="308" r:id="rId46"/>
    <p:sldId id="333" r:id="rId47"/>
    <p:sldId id="338" r:id="rId48"/>
    <p:sldId id="319" r:id="rId49"/>
    <p:sldId id="322" r:id="rId50"/>
    <p:sldId id="320" r:id="rId51"/>
    <p:sldId id="321" r:id="rId52"/>
    <p:sldId id="343" r:id="rId53"/>
    <p:sldId id="277" r:id="rId54"/>
    <p:sldId id="340" r:id="rId55"/>
    <p:sldId id="280" r:id="rId56"/>
    <p:sldId id="265" r:id="rId57"/>
    <p:sldId id="335" r:id="rId58"/>
    <p:sldId id="352" r:id="rId59"/>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00"/>
    <a:srgbClr val="4B7E00"/>
    <a:srgbClr val="3EA055"/>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4D5BF3-FD95-4F59-BFE1-0F9749CB8C07}" v="3" dt="2025-01-22T09:35:04.332"/>
    <p1510:client id="{F253DE98-4C11-4AE9-808E-E4B6BA2A1549}" v="417" dt="2025-01-20T14:46:22.816"/>
  </p1510:revLst>
</p1510:revInfo>
</file>

<file path=ppt/tableStyles.xml><?xml version="1.0" encoding="utf-8"?>
<a:tblStyleLst xmlns:a="http://schemas.openxmlformats.org/drawingml/2006/main" def="{5C22544A-7EE6-4342-B048-85BDC9FD1C3A}">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61" Type="http://schemas.openxmlformats.org/officeDocument/2006/relationships/presProps" Target="pres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notesMaster" Target="notesMasters/notesMaster1.xml"/><Relationship Id="rId65"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149CA8-40D5-4C3F-96BE-D73D69E05BF5}" type="datetimeFigureOut">
              <a:rPr lang="it-IT" smtClean="0"/>
              <a:t>30/01/2025</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DF0CD6-28B9-4B0D-A263-4CF2BFDD3042}" type="slidenum">
              <a:rPr lang="it-IT" smtClean="0"/>
              <a:t>‹N›</a:t>
            </a:fld>
            <a:endParaRPr lang="it-IT"/>
          </a:p>
        </p:txBody>
      </p:sp>
    </p:spTree>
    <p:extLst>
      <p:ext uri="{BB962C8B-B14F-4D97-AF65-F5344CB8AC3E}">
        <p14:creationId xmlns:p14="http://schemas.microsoft.com/office/powerpoint/2010/main" val="2858738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a:t>Ra</a:t>
            </a:r>
          </a:p>
        </p:txBody>
      </p:sp>
      <p:sp>
        <p:nvSpPr>
          <p:cNvPr id="4" name="Segnaposto numero diapositiva 3"/>
          <p:cNvSpPr>
            <a:spLocks noGrp="1"/>
          </p:cNvSpPr>
          <p:nvPr>
            <p:ph type="sldNum" sz="quarter" idx="5"/>
          </p:nvPr>
        </p:nvSpPr>
        <p:spPr/>
        <p:txBody>
          <a:bodyPr/>
          <a:lstStyle/>
          <a:p>
            <a:fld id="{A8DF0CD6-28B9-4B0D-A263-4CF2BFDD3042}" type="slidenum">
              <a:rPr lang="it-IT" smtClean="0"/>
              <a:t>1</a:t>
            </a:fld>
            <a:endParaRPr lang="it-IT"/>
          </a:p>
        </p:txBody>
      </p:sp>
    </p:spTree>
    <p:extLst>
      <p:ext uri="{BB962C8B-B14F-4D97-AF65-F5344CB8AC3E}">
        <p14:creationId xmlns:p14="http://schemas.microsoft.com/office/powerpoint/2010/main" val="40621409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a:t>Annika</a:t>
            </a:r>
            <a:endParaRPr lang="en-GB"/>
          </a:p>
        </p:txBody>
      </p:sp>
      <p:sp>
        <p:nvSpPr>
          <p:cNvPr id="4" name="Slide Number Placeholder 3"/>
          <p:cNvSpPr>
            <a:spLocks noGrp="1"/>
          </p:cNvSpPr>
          <p:nvPr>
            <p:ph type="sldNum" sz="quarter" idx="5"/>
          </p:nvPr>
        </p:nvSpPr>
        <p:spPr/>
        <p:txBody>
          <a:bodyPr/>
          <a:lstStyle/>
          <a:p>
            <a:fld id="{A8DF0CD6-28B9-4B0D-A263-4CF2BFDD3042}" type="slidenum">
              <a:rPr lang="it-IT" smtClean="0"/>
              <a:t>10</a:t>
            </a:fld>
            <a:endParaRPr lang="it-IT"/>
          </a:p>
        </p:txBody>
      </p:sp>
    </p:spTree>
    <p:extLst>
      <p:ext uri="{BB962C8B-B14F-4D97-AF65-F5344CB8AC3E}">
        <p14:creationId xmlns:p14="http://schemas.microsoft.com/office/powerpoint/2010/main" val="32773415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a:t>Annika</a:t>
            </a:r>
            <a:endParaRPr lang="it-IT" sz="1200">
              <a:solidFill>
                <a:schemeClr val="bg1"/>
              </a:solidFill>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1200">
              <a:solidFill>
                <a:schemeClr val="bg1"/>
              </a:solidFill>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sz="1200" err="1">
                <a:solidFill>
                  <a:schemeClr val="bg1"/>
                </a:solidFill>
                <a:sym typeface="Wingdings" panose="05000000000000000000" pitchFamily="2" charset="2"/>
              </a:rPr>
              <a:t>Homogeneous</a:t>
            </a:r>
            <a:r>
              <a:rPr lang="it-IT" sz="1200">
                <a:solidFill>
                  <a:schemeClr val="bg1"/>
                </a:solidFill>
                <a:sym typeface="Wingdings" panose="05000000000000000000" pitchFamily="2" charset="2"/>
              </a:rPr>
              <a:t> </a:t>
            </a:r>
            <a:r>
              <a:rPr lang="it-IT" sz="1200" err="1">
                <a:solidFill>
                  <a:schemeClr val="bg1"/>
                </a:solidFill>
                <a:sym typeface="Wingdings" panose="05000000000000000000" pitchFamily="2" charset="2"/>
              </a:rPr>
              <a:t>material</a:t>
            </a:r>
            <a:r>
              <a:rPr lang="it-IT" sz="1200">
                <a:solidFill>
                  <a:schemeClr val="bg1"/>
                </a:solidFill>
                <a:sym typeface="Wingdings" panose="05000000000000000000" pitchFamily="2" charset="2"/>
              </a:rPr>
              <a:t> = mechanical and electrical </a:t>
            </a:r>
            <a:r>
              <a:rPr lang="it-IT" sz="1200" err="1">
                <a:solidFill>
                  <a:schemeClr val="bg1"/>
                </a:solidFill>
                <a:sym typeface="Wingdings" panose="05000000000000000000" pitchFamily="2" charset="2"/>
              </a:rPr>
              <a:t>properties</a:t>
            </a:r>
            <a:r>
              <a:rPr lang="it-IT" sz="1200">
                <a:solidFill>
                  <a:schemeClr val="bg1"/>
                </a:solidFill>
                <a:sym typeface="Wingdings" panose="05000000000000000000" pitchFamily="2" charset="2"/>
              </a:rPr>
              <a:t> </a:t>
            </a:r>
            <a:r>
              <a:rPr lang="it-IT" sz="1200" err="1">
                <a:solidFill>
                  <a:schemeClr val="bg1"/>
                </a:solidFill>
                <a:sym typeface="Wingdings" panose="05000000000000000000" pitchFamily="2" charset="2"/>
              </a:rPr>
              <a:t>uniformly</a:t>
            </a:r>
            <a:r>
              <a:rPr lang="it-IT" sz="1200">
                <a:solidFill>
                  <a:schemeClr val="bg1"/>
                </a:solidFill>
                <a:sym typeface="Wingdings" panose="05000000000000000000" pitchFamily="2" charset="2"/>
              </a:rPr>
              <a:t> </a:t>
            </a:r>
            <a:r>
              <a:rPr lang="it-IT" sz="1200" err="1">
                <a:solidFill>
                  <a:schemeClr val="bg1"/>
                </a:solidFill>
                <a:sym typeface="Wingdings" panose="05000000000000000000" pitchFamily="2" charset="2"/>
              </a:rPr>
              <a:t>distributed</a:t>
            </a:r>
            <a:endParaRPr lang="it-IT" sz="1200">
              <a:solidFill>
                <a:schemeClr val="bg1"/>
              </a:solidFill>
              <a:sym typeface="Wingdings" panose="05000000000000000000" pitchFamily="2" charset="2"/>
            </a:endParaRPr>
          </a:p>
        </p:txBody>
      </p:sp>
      <p:sp>
        <p:nvSpPr>
          <p:cNvPr id="4" name="Segnaposto numero diapositiva 3"/>
          <p:cNvSpPr>
            <a:spLocks noGrp="1"/>
          </p:cNvSpPr>
          <p:nvPr>
            <p:ph type="sldNum" sz="quarter" idx="5"/>
          </p:nvPr>
        </p:nvSpPr>
        <p:spPr/>
        <p:txBody>
          <a:bodyPr/>
          <a:lstStyle/>
          <a:p>
            <a:fld id="{A8DF0CD6-28B9-4B0D-A263-4CF2BFDD3042}" type="slidenum">
              <a:rPr lang="it-IT" smtClean="0"/>
              <a:t>11</a:t>
            </a:fld>
            <a:endParaRPr lang="it-IT"/>
          </a:p>
        </p:txBody>
      </p:sp>
    </p:spTree>
    <p:extLst>
      <p:ext uri="{BB962C8B-B14F-4D97-AF65-F5344CB8AC3E}">
        <p14:creationId xmlns:p14="http://schemas.microsoft.com/office/powerpoint/2010/main" val="39864634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1CA444-584A-F3B4-D2C6-94A30EA0088B}"/>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ECA6EA5F-3A32-D311-8629-5D8E75E70FBC}"/>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DDF1917E-90B1-CEDF-2093-962F3BC9AC6B}"/>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it-IT" sz="1200">
              <a:solidFill>
                <a:schemeClr val="bg1"/>
              </a:solidFill>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a:t>Annika</a:t>
            </a:r>
            <a:endParaRPr lang="it-IT" sz="1200">
              <a:solidFill>
                <a:schemeClr val="bg1"/>
              </a:solidFill>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sz="1200" err="1">
                <a:solidFill>
                  <a:schemeClr val="bg1"/>
                </a:solidFill>
                <a:sym typeface="Wingdings" panose="05000000000000000000" pitchFamily="2" charset="2"/>
              </a:rPr>
              <a:t>Homogeneous</a:t>
            </a:r>
            <a:r>
              <a:rPr lang="it-IT" sz="1200">
                <a:solidFill>
                  <a:schemeClr val="bg1"/>
                </a:solidFill>
                <a:sym typeface="Wingdings" panose="05000000000000000000" pitchFamily="2" charset="2"/>
              </a:rPr>
              <a:t> </a:t>
            </a:r>
            <a:r>
              <a:rPr lang="it-IT" sz="1200" err="1">
                <a:solidFill>
                  <a:schemeClr val="bg1"/>
                </a:solidFill>
                <a:sym typeface="Wingdings" panose="05000000000000000000" pitchFamily="2" charset="2"/>
              </a:rPr>
              <a:t>material</a:t>
            </a:r>
            <a:r>
              <a:rPr lang="it-IT" sz="1200">
                <a:solidFill>
                  <a:schemeClr val="bg1"/>
                </a:solidFill>
                <a:sym typeface="Wingdings" panose="05000000000000000000" pitchFamily="2" charset="2"/>
              </a:rPr>
              <a:t> = mechanical and electrical </a:t>
            </a:r>
            <a:r>
              <a:rPr lang="it-IT" sz="1200" err="1">
                <a:solidFill>
                  <a:schemeClr val="bg1"/>
                </a:solidFill>
                <a:sym typeface="Wingdings" panose="05000000000000000000" pitchFamily="2" charset="2"/>
              </a:rPr>
              <a:t>properties</a:t>
            </a:r>
            <a:r>
              <a:rPr lang="it-IT" sz="1200">
                <a:solidFill>
                  <a:schemeClr val="bg1"/>
                </a:solidFill>
                <a:sym typeface="Wingdings" panose="05000000000000000000" pitchFamily="2" charset="2"/>
              </a:rPr>
              <a:t> </a:t>
            </a:r>
            <a:r>
              <a:rPr lang="it-IT" sz="1200" err="1">
                <a:solidFill>
                  <a:schemeClr val="bg1"/>
                </a:solidFill>
                <a:sym typeface="Wingdings" panose="05000000000000000000" pitchFamily="2" charset="2"/>
              </a:rPr>
              <a:t>uniformly</a:t>
            </a:r>
            <a:r>
              <a:rPr lang="it-IT" sz="1200">
                <a:solidFill>
                  <a:schemeClr val="bg1"/>
                </a:solidFill>
                <a:sym typeface="Wingdings" panose="05000000000000000000" pitchFamily="2" charset="2"/>
              </a:rPr>
              <a:t> </a:t>
            </a:r>
            <a:r>
              <a:rPr lang="it-IT" sz="1200" err="1">
                <a:solidFill>
                  <a:schemeClr val="bg1"/>
                </a:solidFill>
                <a:sym typeface="Wingdings" panose="05000000000000000000" pitchFamily="2" charset="2"/>
              </a:rPr>
              <a:t>distributed</a:t>
            </a:r>
            <a:endParaRPr lang="it-IT" sz="1200">
              <a:solidFill>
                <a:schemeClr val="bg1"/>
              </a:solidFill>
              <a:sym typeface="Wingdings" panose="05000000000000000000" pitchFamily="2" charset="2"/>
            </a:endParaRPr>
          </a:p>
        </p:txBody>
      </p:sp>
      <p:sp>
        <p:nvSpPr>
          <p:cNvPr id="4" name="Segnaposto numero diapositiva 3">
            <a:extLst>
              <a:ext uri="{FF2B5EF4-FFF2-40B4-BE49-F238E27FC236}">
                <a16:creationId xmlns:a16="http://schemas.microsoft.com/office/drawing/2014/main" id="{CD3BE456-4250-8419-6902-F1AB03878CE5}"/>
              </a:ext>
            </a:extLst>
          </p:cNvPr>
          <p:cNvSpPr>
            <a:spLocks noGrp="1"/>
          </p:cNvSpPr>
          <p:nvPr>
            <p:ph type="sldNum" sz="quarter" idx="5"/>
          </p:nvPr>
        </p:nvSpPr>
        <p:spPr/>
        <p:txBody>
          <a:bodyPr/>
          <a:lstStyle/>
          <a:p>
            <a:fld id="{A8DF0CD6-28B9-4B0D-A263-4CF2BFDD3042}" type="slidenum">
              <a:rPr lang="it-IT" smtClean="0"/>
              <a:t>12</a:t>
            </a:fld>
            <a:endParaRPr lang="it-IT"/>
          </a:p>
        </p:txBody>
      </p:sp>
    </p:spTree>
    <p:extLst>
      <p:ext uri="{BB962C8B-B14F-4D97-AF65-F5344CB8AC3E}">
        <p14:creationId xmlns:p14="http://schemas.microsoft.com/office/powerpoint/2010/main" val="29240212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DDE8F0-87BD-3AF3-3675-9A671E37018B}"/>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CB541E3-3F64-BAB5-F1CE-5C38AA31490C}"/>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A287789-33B2-228B-13B4-281D1B12450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a:t>Annika</a:t>
            </a:r>
            <a:endParaRPr lang="it-IT" sz="1200">
              <a:solidFill>
                <a:schemeClr val="bg1"/>
              </a:solidFill>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1200">
              <a:solidFill>
                <a:schemeClr val="bg1"/>
              </a:solidFill>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sz="1200" err="1">
                <a:solidFill>
                  <a:schemeClr val="bg1"/>
                </a:solidFill>
                <a:sym typeface="Wingdings" panose="05000000000000000000" pitchFamily="2" charset="2"/>
              </a:rPr>
              <a:t>Homogeneous</a:t>
            </a:r>
            <a:r>
              <a:rPr lang="it-IT" sz="1200">
                <a:solidFill>
                  <a:schemeClr val="bg1"/>
                </a:solidFill>
                <a:sym typeface="Wingdings" panose="05000000000000000000" pitchFamily="2" charset="2"/>
              </a:rPr>
              <a:t> </a:t>
            </a:r>
            <a:r>
              <a:rPr lang="it-IT" sz="1200" err="1">
                <a:solidFill>
                  <a:schemeClr val="bg1"/>
                </a:solidFill>
                <a:sym typeface="Wingdings" panose="05000000000000000000" pitchFamily="2" charset="2"/>
              </a:rPr>
              <a:t>material</a:t>
            </a:r>
            <a:r>
              <a:rPr lang="it-IT" sz="1200">
                <a:solidFill>
                  <a:schemeClr val="bg1"/>
                </a:solidFill>
                <a:sym typeface="Wingdings" panose="05000000000000000000" pitchFamily="2" charset="2"/>
              </a:rPr>
              <a:t> = mechanical and electrical </a:t>
            </a:r>
            <a:r>
              <a:rPr lang="it-IT" sz="1200" err="1">
                <a:solidFill>
                  <a:schemeClr val="bg1"/>
                </a:solidFill>
                <a:sym typeface="Wingdings" panose="05000000000000000000" pitchFamily="2" charset="2"/>
              </a:rPr>
              <a:t>properties</a:t>
            </a:r>
            <a:r>
              <a:rPr lang="it-IT" sz="1200">
                <a:solidFill>
                  <a:schemeClr val="bg1"/>
                </a:solidFill>
                <a:sym typeface="Wingdings" panose="05000000000000000000" pitchFamily="2" charset="2"/>
              </a:rPr>
              <a:t> </a:t>
            </a:r>
            <a:r>
              <a:rPr lang="it-IT" sz="1200" err="1">
                <a:solidFill>
                  <a:schemeClr val="bg1"/>
                </a:solidFill>
                <a:sym typeface="Wingdings" panose="05000000000000000000" pitchFamily="2" charset="2"/>
              </a:rPr>
              <a:t>uniformly</a:t>
            </a:r>
            <a:r>
              <a:rPr lang="it-IT" sz="1200">
                <a:solidFill>
                  <a:schemeClr val="bg1"/>
                </a:solidFill>
                <a:sym typeface="Wingdings" panose="05000000000000000000" pitchFamily="2" charset="2"/>
              </a:rPr>
              <a:t> </a:t>
            </a:r>
            <a:r>
              <a:rPr lang="it-IT" sz="1200" err="1">
                <a:solidFill>
                  <a:schemeClr val="bg1"/>
                </a:solidFill>
                <a:sym typeface="Wingdings" panose="05000000000000000000" pitchFamily="2" charset="2"/>
              </a:rPr>
              <a:t>distributed</a:t>
            </a:r>
            <a:endParaRPr lang="it-IT" sz="1200">
              <a:solidFill>
                <a:schemeClr val="bg1"/>
              </a:solidFill>
              <a:sym typeface="Wingdings" panose="05000000000000000000" pitchFamily="2" charset="2"/>
            </a:endParaRPr>
          </a:p>
        </p:txBody>
      </p:sp>
      <p:sp>
        <p:nvSpPr>
          <p:cNvPr id="4" name="Segnaposto numero diapositiva 3">
            <a:extLst>
              <a:ext uri="{FF2B5EF4-FFF2-40B4-BE49-F238E27FC236}">
                <a16:creationId xmlns:a16="http://schemas.microsoft.com/office/drawing/2014/main" id="{42C2A677-BFC7-2FBC-19BD-D8015C77171F}"/>
              </a:ext>
            </a:extLst>
          </p:cNvPr>
          <p:cNvSpPr>
            <a:spLocks noGrp="1"/>
          </p:cNvSpPr>
          <p:nvPr>
            <p:ph type="sldNum" sz="quarter" idx="5"/>
          </p:nvPr>
        </p:nvSpPr>
        <p:spPr/>
        <p:txBody>
          <a:bodyPr/>
          <a:lstStyle/>
          <a:p>
            <a:fld id="{A8DF0CD6-28B9-4B0D-A263-4CF2BFDD3042}" type="slidenum">
              <a:rPr lang="it-IT" smtClean="0"/>
              <a:t>13</a:t>
            </a:fld>
            <a:endParaRPr lang="it-IT"/>
          </a:p>
        </p:txBody>
      </p:sp>
    </p:spTree>
    <p:extLst>
      <p:ext uri="{BB962C8B-B14F-4D97-AF65-F5344CB8AC3E}">
        <p14:creationId xmlns:p14="http://schemas.microsoft.com/office/powerpoint/2010/main" val="30963629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a:t>Annika</a:t>
            </a:r>
          </a:p>
        </p:txBody>
      </p:sp>
      <p:sp>
        <p:nvSpPr>
          <p:cNvPr id="4" name="Segnaposto numero diapositiva 3"/>
          <p:cNvSpPr>
            <a:spLocks noGrp="1"/>
          </p:cNvSpPr>
          <p:nvPr>
            <p:ph type="sldNum" sz="quarter" idx="5"/>
          </p:nvPr>
        </p:nvSpPr>
        <p:spPr/>
        <p:txBody>
          <a:bodyPr/>
          <a:lstStyle/>
          <a:p>
            <a:fld id="{A8DF0CD6-28B9-4B0D-A263-4CF2BFDD3042}" type="slidenum">
              <a:rPr lang="it-IT" smtClean="0"/>
              <a:t>14</a:t>
            </a:fld>
            <a:endParaRPr lang="it-IT"/>
          </a:p>
        </p:txBody>
      </p:sp>
    </p:spTree>
    <p:extLst>
      <p:ext uri="{BB962C8B-B14F-4D97-AF65-F5344CB8AC3E}">
        <p14:creationId xmlns:p14="http://schemas.microsoft.com/office/powerpoint/2010/main" val="40289963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9A5ECD-E225-A5F5-3324-534817ECB9BF}"/>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F389394C-DFBE-2F9F-EB00-7F88058A6392}"/>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DAEF0A73-3854-E7F9-6E7A-7BE4723D359F}"/>
              </a:ext>
            </a:extLst>
          </p:cNvPr>
          <p:cNvSpPr>
            <a:spLocks noGrp="1"/>
          </p:cNvSpPr>
          <p:nvPr>
            <p:ph type="body" idx="1"/>
          </p:nvPr>
        </p:nvSpPr>
        <p:spPr/>
        <p:txBody>
          <a:bodyPr/>
          <a:lstStyle/>
          <a:p>
            <a:r>
              <a:rPr lang="it-IT"/>
              <a:t>Annika</a:t>
            </a:r>
          </a:p>
        </p:txBody>
      </p:sp>
      <p:sp>
        <p:nvSpPr>
          <p:cNvPr id="4" name="Segnaposto numero diapositiva 3">
            <a:extLst>
              <a:ext uri="{FF2B5EF4-FFF2-40B4-BE49-F238E27FC236}">
                <a16:creationId xmlns:a16="http://schemas.microsoft.com/office/drawing/2014/main" id="{54A1919F-F57E-61F7-8B2D-750BFB9212D0}"/>
              </a:ext>
            </a:extLst>
          </p:cNvPr>
          <p:cNvSpPr>
            <a:spLocks noGrp="1"/>
          </p:cNvSpPr>
          <p:nvPr>
            <p:ph type="sldNum" sz="quarter" idx="5"/>
          </p:nvPr>
        </p:nvSpPr>
        <p:spPr/>
        <p:txBody>
          <a:bodyPr/>
          <a:lstStyle/>
          <a:p>
            <a:fld id="{A8DF0CD6-28B9-4B0D-A263-4CF2BFDD3042}" type="slidenum">
              <a:rPr lang="it-IT" smtClean="0"/>
              <a:t>15</a:t>
            </a:fld>
            <a:endParaRPr lang="it-IT"/>
          </a:p>
        </p:txBody>
      </p:sp>
    </p:spTree>
    <p:extLst>
      <p:ext uri="{BB962C8B-B14F-4D97-AF65-F5344CB8AC3E}">
        <p14:creationId xmlns:p14="http://schemas.microsoft.com/office/powerpoint/2010/main" val="26773672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BA1FB5-AE75-298C-6EC6-6C873E1BC24F}"/>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6894CC82-3A0E-6800-9574-A7F3A0F0A096}"/>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C203A500-48EE-2AEC-21C3-AC1308F2BF0C}"/>
              </a:ext>
            </a:extLst>
          </p:cNvPr>
          <p:cNvSpPr>
            <a:spLocks noGrp="1"/>
          </p:cNvSpPr>
          <p:nvPr>
            <p:ph type="body" idx="1"/>
          </p:nvPr>
        </p:nvSpPr>
        <p:spPr/>
        <p:txBody>
          <a:bodyPr/>
          <a:lstStyle/>
          <a:p>
            <a:r>
              <a:rPr lang="it-IT"/>
              <a:t>Annika</a:t>
            </a:r>
          </a:p>
        </p:txBody>
      </p:sp>
      <p:sp>
        <p:nvSpPr>
          <p:cNvPr id="4" name="Segnaposto numero diapositiva 3">
            <a:extLst>
              <a:ext uri="{FF2B5EF4-FFF2-40B4-BE49-F238E27FC236}">
                <a16:creationId xmlns:a16="http://schemas.microsoft.com/office/drawing/2014/main" id="{9E02827A-5C6E-55C1-A2E5-7DE11987FDAA}"/>
              </a:ext>
            </a:extLst>
          </p:cNvPr>
          <p:cNvSpPr>
            <a:spLocks noGrp="1"/>
          </p:cNvSpPr>
          <p:nvPr>
            <p:ph type="sldNum" sz="quarter" idx="5"/>
          </p:nvPr>
        </p:nvSpPr>
        <p:spPr/>
        <p:txBody>
          <a:bodyPr/>
          <a:lstStyle/>
          <a:p>
            <a:fld id="{A8DF0CD6-28B9-4B0D-A263-4CF2BFDD3042}" type="slidenum">
              <a:rPr lang="it-IT" smtClean="0"/>
              <a:t>16</a:t>
            </a:fld>
            <a:endParaRPr lang="it-IT"/>
          </a:p>
        </p:txBody>
      </p:sp>
    </p:spTree>
    <p:extLst>
      <p:ext uri="{BB962C8B-B14F-4D97-AF65-F5344CB8AC3E}">
        <p14:creationId xmlns:p14="http://schemas.microsoft.com/office/powerpoint/2010/main" val="4480855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a:t>Annika</a:t>
            </a:r>
            <a:endParaRPr lang="en-GB" noProof="0"/>
          </a:p>
          <a:p>
            <a:endParaRPr lang="en-GB" noProof="0"/>
          </a:p>
          <a:p>
            <a:r>
              <a:rPr lang="en-GB" noProof="0"/>
              <a:t>Ideally</a:t>
            </a:r>
            <a:r>
              <a:rPr lang="it-IT"/>
              <a:t>, a good value for k_max is 0.3</a:t>
            </a:r>
          </a:p>
        </p:txBody>
      </p:sp>
      <p:sp>
        <p:nvSpPr>
          <p:cNvPr id="4" name="Segnaposto numero diapositiva 3"/>
          <p:cNvSpPr>
            <a:spLocks noGrp="1"/>
          </p:cNvSpPr>
          <p:nvPr>
            <p:ph type="sldNum" sz="quarter" idx="5"/>
          </p:nvPr>
        </p:nvSpPr>
        <p:spPr/>
        <p:txBody>
          <a:bodyPr/>
          <a:lstStyle/>
          <a:p>
            <a:fld id="{A8DF0CD6-28B9-4B0D-A263-4CF2BFDD3042}" type="slidenum">
              <a:rPr lang="it-IT" smtClean="0"/>
              <a:t>17</a:t>
            </a:fld>
            <a:endParaRPr lang="it-IT"/>
          </a:p>
        </p:txBody>
      </p:sp>
    </p:spTree>
    <p:extLst>
      <p:ext uri="{BB962C8B-B14F-4D97-AF65-F5344CB8AC3E}">
        <p14:creationId xmlns:p14="http://schemas.microsoft.com/office/powerpoint/2010/main" val="36732041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E2897C-97F0-7EE4-B585-D8890DF026AF}"/>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FB95103F-3A0D-8459-FC12-423507CBFB45}"/>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BD898F01-239B-6FDF-2A3C-3B168ECAE8B6}"/>
              </a:ext>
            </a:extLst>
          </p:cNvPr>
          <p:cNvSpPr>
            <a:spLocks noGrp="1"/>
          </p:cNvSpPr>
          <p:nvPr>
            <p:ph type="body" idx="1"/>
          </p:nvPr>
        </p:nvSpPr>
        <p:spPr/>
        <p:txBody>
          <a:bodyPr/>
          <a:lstStyle/>
          <a:p>
            <a:r>
              <a:rPr lang="it-IT"/>
              <a:t>Annika</a:t>
            </a:r>
          </a:p>
          <a:p>
            <a:endParaRPr lang="it-IT"/>
          </a:p>
          <a:p>
            <a:r>
              <a:rPr lang="it-IT" err="1"/>
              <a:t>Ideally</a:t>
            </a:r>
            <a:r>
              <a:rPr lang="it-IT"/>
              <a:t>, a good value for k_max is 0.3</a:t>
            </a:r>
          </a:p>
        </p:txBody>
      </p:sp>
      <p:sp>
        <p:nvSpPr>
          <p:cNvPr id="4" name="Segnaposto numero diapositiva 3">
            <a:extLst>
              <a:ext uri="{FF2B5EF4-FFF2-40B4-BE49-F238E27FC236}">
                <a16:creationId xmlns:a16="http://schemas.microsoft.com/office/drawing/2014/main" id="{00F54EC7-E034-01AC-5D06-96207B856592}"/>
              </a:ext>
            </a:extLst>
          </p:cNvPr>
          <p:cNvSpPr>
            <a:spLocks noGrp="1"/>
          </p:cNvSpPr>
          <p:nvPr>
            <p:ph type="sldNum" sz="quarter" idx="5"/>
          </p:nvPr>
        </p:nvSpPr>
        <p:spPr/>
        <p:txBody>
          <a:bodyPr/>
          <a:lstStyle/>
          <a:p>
            <a:fld id="{A8DF0CD6-28B9-4B0D-A263-4CF2BFDD3042}" type="slidenum">
              <a:rPr lang="it-IT" smtClean="0"/>
              <a:t>18</a:t>
            </a:fld>
            <a:endParaRPr lang="it-IT"/>
          </a:p>
        </p:txBody>
      </p:sp>
    </p:spTree>
    <p:extLst>
      <p:ext uri="{BB962C8B-B14F-4D97-AF65-F5344CB8AC3E}">
        <p14:creationId xmlns:p14="http://schemas.microsoft.com/office/powerpoint/2010/main" val="30620016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a:t>Annika</a:t>
            </a:r>
          </a:p>
          <a:p>
            <a:endParaRPr lang="it-IT"/>
          </a:p>
          <a:p>
            <a:r>
              <a:rPr lang="it-IT" err="1"/>
              <a:t>Reactuve</a:t>
            </a:r>
            <a:r>
              <a:rPr lang="it-IT"/>
              <a:t> power flows back and </a:t>
            </a:r>
            <a:r>
              <a:rPr lang="it-IT" err="1"/>
              <a:t>forth</a:t>
            </a:r>
            <a:r>
              <a:rPr lang="it-IT"/>
              <a:t> in the </a:t>
            </a:r>
            <a:r>
              <a:rPr lang="it-IT" err="1"/>
              <a:t>structure</a:t>
            </a:r>
            <a:r>
              <a:rPr lang="it-IT"/>
              <a:t> </a:t>
            </a:r>
          </a:p>
          <a:p>
            <a:endParaRPr lang="it-IT"/>
          </a:p>
          <a:p>
            <a:r>
              <a:rPr lang="it-IT" err="1"/>
              <a:t>We</a:t>
            </a:r>
            <a:r>
              <a:rPr lang="it-IT"/>
              <a:t> </a:t>
            </a:r>
            <a:r>
              <a:rPr lang="it-IT" err="1"/>
              <a:t>leave</a:t>
            </a:r>
            <a:r>
              <a:rPr lang="it-IT"/>
              <a:t> </a:t>
            </a:r>
            <a:r>
              <a:rPr lang="it-IT" err="1"/>
              <a:t>k_i</a:t>
            </a:r>
            <a:r>
              <a:rPr lang="it-IT"/>
              <a:t> and </a:t>
            </a:r>
            <a:r>
              <a:rPr lang="it-IT" err="1"/>
              <a:t>w_i</a:t>
            </a:r>
            <a:r>
              <a:rPr lang="it-IT"/>
              <a:t> </a:t>
            </a:r>
            <a:r>
              <a:rPr lang="it-IT" err="1"/>
              <a:t>parametric</a:t>
            </a:r>
            <a:r>
              <a:rPr lang="it-IT"/>
              <a:t> in the code. Or </a:t>
            </a:r>
            <a:r>
              <a:rPr lang="it-IT" err="1"/>
              <a:t>we</a:t>
            </a:r>
            <a:r>
              <a:rPr lang="it-IT"/>
              <a:t> can fix wi and </a:t>
            </a:r>
            <a:r>
              <a:rPr lang="it-IT" err="1"/>
              <a:t>leave</a:t>
            </a:r>
            <a:r>
              <a:rPr lang="it-IT"/>
              <a:t> </a:t>
            </a:r>
            <a:r>
              <a:rPr lang="it-IT" err="1"/>
              <a:t>ki</a:t>
            </a:r>
            <a:r>
              <a:rPr lang="it-IT"/>
              <a:t> the </a:t>
            </a:r>
            <a:r>
              <a:rPr lang="it-IT" err="1"/>
              <a:t>only</a:t>
            </a:r>
            <a:r>
              <a:rPr lang="it-IT"/>
              <a:t> </a:t>
            </a:r>
            <a:r>
              <a:rPr lang="it-IT" err="1"/>
              <a:t>parametric</a:t>
            </a:r>
            <a:r>
              <a:rPr lang="it-IT"/>
              <a:t> </a:t>
            </a:r>
            <a:r>
              <a:rPr lang="it-IT" err="1"/>
              <a:t>value</a:t>
            </a:r>
            <a:endParaRPr lang="it-IT"/>
          </a:p>
        </p:txBody>
      </p:sp>
      <p:sp>
        <p:nvSpPr>
          <p:cNvPr id="4" name="Segnaposto numero diapositiva 3"/>
          <p:cNvSpPr>
            <a:spLocks noGrp="1"/>
          </p:cNvSpPr>
          <p:nvPr>
            <p:ph type="sldNum" sz="quarter" idx="5"/>
          </p:nvPr>
        </p:nvSpPr>
        <p:spPr/>
        <p:txBody>
          <a:bodyPr/>
          <a:lstStyle/>
          <a:p>
            <a:fld id="{A8DF0CD6-28B9-4B0D-A263-4CF2BFDD3042}" type="slidenum">
              <a:rPr lang="it-IT" smtClean="0"/>
              <a:t>19</a:t>
            </a:fld>
            <a:endParaRPr lang="it-IT"/>
          </a:p>
        </p:txBody>
      </p:sp>
    </p:spTree>
    <p:extLst>
      <p:ext uri="{BB962C8B-B14F-4D97-AF65-F5344CB8AC3E}">
        <p14:creationId xmlns:p14="http://schemas.microsoft.com/office/powerpoint/2010/main" val="8048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AF9584-B979-87A6-C347-7434A334B545}"/>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7FB0519-C5CB-AD95-F6CC-2F515412EE0A}"/>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2A17F92-7FDB-F6D6-5007-0CD5FB318F06}"/>
              </a:ext>
            </a:extLst>
          </p:cNvPr>
          <p:cNvSpPr>
            <a:spLocks noGrp="1"/>
          </p:cNvSpPr>
          <p:nvPr>
            <p:ph type="body" idx="1"/>
          </p:nvPr>
        </p:nvSpPr>
        <p:spPr/>
        <p:txBody>
          <a:bodyPr/>
          <a:lstStyle/>
          <a:p>
            <a:r>
              <a:rPr lang="it-IT"/>
              <a:t>Ra</a:t>
            </a:r>
          </a:p>
          <a:p>
            <a:endParaRPr lang="it-IT"/>
          </a:p>
        </p:txBody>
      </p:sp>
      <p:sp>
        <p:nvSpPr>
          <p:cNvPr id="4" name="Segnaposto numero diapositiva 3">
            <a:extLst>
              <a:ext uri="{FF2B5EF4-FFF2-40B4-BE49-F238E27FC236}">
                <a16:creationId xmlns:a16="http://schemas.microsoft.com/office/drawing/2014/main" id="{903FD349-DE6B-D631-50CD-92A4F0FF5C4C}"/>
              </a:ext>
            </a:extLst>
          </p:cNvPr>
          <p:cNvSpPr>
            <a:spLocks noGrp="1"/>
          </p:cNvSpPr>
          <p:nvPr>
            <p:ph type="sldNum" sz="quarter" idx="5"/>
          </p:nvPr>
        </p:nvSpPr>
        <p:spPr/>
        <p:txBody>
          <a:bodyPr/>
          <a:lstStyle/>
          <a:p>
            <a:fld id="{A8DF0CD6-28B9-4B0D-A263-4CF2BFDD3042}" type="slidenum">
              <a:rPr lang="it-IT" smtClean="0"/>
              <a:t>2</a:t>
            </a:fld>
            <a:endParaRPr lang="it-IT"/>
          </a:p>
        </p:txBody>
      </p:sp>
    </p:spTree>
    <p:extLst>
      <p:ext uri="{BB962C8B-B14F-4D97-AF65-F5344CB8AC3E}">
        <p14:creationId xmlns:p14="http://schemas.microsoft.com/office/powerpoint/2010/main" val="13955563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a:t>dan</a:t>
            </a:r>
          </a:p>
        </p:txBody>
      </p:sp>
      <p:sp>
        <p:nvSpPr>
          <p:cNvPr id="4" name="Segnaposto numero diapositiva 3"/>
          <p:cNvSpPr>
            <a:spLocks noGrp="1"/>
          </p:cNvSpPr>
          <p:nvPr>
            <p:ph type="sldNum" sz="quarter" idx="5"/>
          </p:nvPr>
        </p:nvSpPr>
        <p:spPr/>
        <p:txBody>
          <a:bodyPr/>
          <a:lstStyle/>
          <a:p>
            <a:fld id="{A8DF0CD6-28B9-4B0D-A263-4CF2BFDD3042}" type="slidenum">
              <a:rPr lang="it-IT" smtClean="0"/>
              <a:t>20</a:t>
            </a:fld>
            <a:endParaRPr lang="it-IT"/>
          </a:p>
        </p:txBody>
      </p:sp>
    </p:spTree>
    <p:extLst>
      <p:ext uri="{BB962C8B-B14F-4D97-AF65-F5344CB8AC3E}">
        <p14:creationId xmlns:p14="http://schemas.microsoft.com/office/powerpoint/2010/main" val="39227948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a:t>Dan</a:t>
            </a:r>
            <a:endParaRPr lang="en-GB"/>
          </a:p>
        </p:txBody>
      </p:sp>
      <p:sp>
        <p:nvSpPr>
          <p:cNvPr id="4" name="Slide Number Placeholder 3"/>
          <p:cNvSpPr>
            <a:spLocks noGrp="1"/>
          </p:cNvSpPr>
          <p:nvPr>
            <p:ph type="sldNum" sz="quarter" idx="5"/>
          </p:nvPr>
        </p:nvSpPr>
        <p:spPr/>
        <p:txBody>
          <a:bodyPr/>
          <a:lstStyle/>
          <a:p>
            <a:fld id="{A8DF0CD6-28B9-4B0D-A263-4CF2BFDD3042}" type="slidenum">
              <a:rPr lang="it-IT" smtClean="0"/>
              <a:t>21</a:t>
            </a:fld>
            <a:endParaRPr lang="it-IT"/>
          </a:p>
        </p:txBody>
      </p:sp>
    </p:spTree>
    <p:extLst>
      <p:ext uri="{BB962C8B-B14F-4D97-AF65-F5344CB8AC3E}">
        <p14:creationId xmlns:p14="http://schemas.microsoft.com/office/powerpoint/2010/main" val="26626358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a:t>Dan</a:t>
            </a:r>
            <a:endParaRPr lang="en-GB"/>
          </a:p>
        </p:txBody>
      </p:sp>
      <p:sp>
        <p:nvSpPr>
          <p:cNvPr id="4" name="Slide Number Placeholder 3"/>
          <p:cNvSpPr>
            <a:spLocks noGrp="1"/>
          </p:cNvSpPr>
          <p:nvPr>
            <p:ph type="sldNum" sz="quarter" idx="5"/>
          </p:nvPr>
        </p:nvSpPr>
        <p:spPr/>
        <p:txBody>
          <a:bodyPr/>
          <a:lstStyle/>
          <a:p>
            <a:fld id="{A8DF0CD6-28B9-4B0D-A263-4CF2BFDD3042}" type="slidenum">
              <a:rPr lang="it-IT" smtClean="0"/>
              <a:t>22</a:t>
            </a:fld>
            <a:endParaRPr lang="it-IT"/>
          </a:p>
        </p:txBody>
      </p:sp>
    </p:spTree>
    <p:extLst>
      <p:ext uri="{BB962C8B-B14F-4D97-AF65-F5344CB8AC3E}">
        <p14:creationId xmlns:p14="http://schemas.microsoft.com/office/powerpoint/2010/main" val="8404674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a:t>Dan</a:t>
            </a:r>
            <a:endParaRPr lang="en-GB"/>
          </a:p>
        </p:txBody>
      </p:sp>
      <p:sp>
        <p:nvSpPr>
          <p:cNvPr id="4" name="Slide Number Placeholder 3"/>
          <p:cNvSpPr>
            <a:spLocks noGrp="1"/>
          </p:cNvSpPr>
          <p:nvPr>
            <p:ph type="sldNum" sz="quarter" idx="5"/>
          </p:nvPr>
        </p:nvSpPr>
        <p:spPr/>
        <p:txBody>
          <a:bodyPr/>
          <a:lstStyle/>
          <a:p>
            <a:fld id="{A8DF0CD6-28B9-4B0D-A263-4CF2BFDD3042}" type="slidenum">
              <a:rPr lang="it-IT" smtClean="0"/>
              <a:t>23</a:t>
            </a:fld>
            <a:endParaRPr lang="it-IT"/>
          </a:p>
        </p:txBody>
      </p:sp>
    </p:spTree>
    <p:extLst>
      <p:ext uri="{BB962C8B-B14F-4D97-AF65-F5344CB8AC3E}">
        <p14:creationId xmlns:p14="http://schemas.microsoft.com/office/powerpoint/2010/main" val="13869895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a:t>Dan</a:t>
            </a:r>
          </a:p>
        </p:txBody>
      </p:sp>
      <p:sp>
        <p:nvSpPr>
          <p:cNvPr id="4" name="Slide Number Placeholder 3"/>
          <p:cNvSpPr>
            <a:spLocks noGrp="1"/>
          </p:cNvSpPr>
          <p:nvPr>
            <p:ph type="sldNum" sz="quarter" idx="5"/>
          </p:nvPr>
        </p:nvSpPr>
        <p:spPr/>
        <p:txBody>
          <a:bodyPr/>
          <a:lstStyle/>
          <a:p>
            <a:fld id="{A8DF0CD6-28B9-4B0D-A263-4CF2BFDD3042}" type="slidenum">
              <a:rPr lang="it-IT" smtClean="0"/>
              <a:t>24</a:t>
            </a:fld>
            <a:endParaRPr lang="it-IT"/>
          </a:p>
        </p:txBody>
      </p:sp>
    </p:spTree>
    <p:extLst>
      <p:ext uri="{BB962C8B-B14F-4D97-AF65-F5344CB8AC3E}">
        <p14:creationId xmlns:p14="http://schemas.microsoft.com/office/powerpoint/2010/main" val="25316938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a:t>Dan</a:t>
            </a:r>
            <a:endParaRPr lang="en-GB"/>
          </a:p>
        </p:txBody>
      </p:sp>
      <p:sp>
        <p:nvSpPr>
          <p:cNvPr id="4" name="Slide Number Placeholder 3"/>
          <p:cNvSpPr>
            <a:spLocks noGrp="1"/>
          </p:cNvSpPr>
          <p:nvPr>
            <p:ph type="sldNum" sz="quarter" idx="5"/>
          </p:nvPr>
        </p:nvSpPr>
        <p:spPr/>
        <p:txBody>
          <a:bodyPr/>
          <a:lstStyle/>
          <a:p>
            <a:fld id="{A8DF0CD6-28B9-4B0D-A263-4CF2BFDD3042}" type="slidenum">
              <a:rPr lang="it-IT" smtClean="0"/>
              <a:t>25</a:t>
            </a:fld>
            <a:endParaRPr lang="it-IT"/>
          </a:p>
        </p:txBody>
      </p:sp>
    </p:spTree>
    <p:extLst>
      <p:ext uri="{BB962C8B-B14F-4D97-AF65-F5344CB8AC3E}">
        <p14:creationId xmlns:p14="http://schemas.microsoft.com/office/powerpoint/2010/main" val="24628094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a:t>Dan</a:t>
            </a:r>
            <a:endParaRPr lang="en-GB"/>
          </a:p>
        </p:txBody>
      </p:sp>
      <p:sp>
        <p:nvSpPr>
          <p:cNvPr id="4" name="Slide Number Placeholder 3"/>
          <p:cNvSpPr>
            <a:spLocks noGrp="1"/>
          </p:cNvSpPr>
          <p:nvPr>
            <p:ph type="sldNum" sz="quarter" idx="5"/>
          </p:nvPr>
        </p:nvSpPr>
        <p:spPr/>
        <p:txBody>
          <a:bodyPr/>
          <a:lstStyle/>
          <a:p>
            <a:fld id="{A8DF0CD6-28B9-4B0D-A263-4CF2BFDD3042}" type="slidenum">
              <a:rPr lang="it-IT" smtClean="0"/>
              <a:t>26</a:t>
            </a:fld>
            <a:endParaRPr lang="it-IT"/>
          </a:p>
        </p:txBody>
      </p:sp>
    </p:spTree>
    <p:extLst>
      <p:ext uri="{BB962C8B-B14F-4D97-AF65-F5344CB8AC3E}">
        <p14:creationId xmlns:p14="http://schemas.microsoft.com/office/powerpoint/2010/main" val="36310429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a:t>Dan</a:t>
            </a:r>
          </a:p>
          <a:p>
            <a:endParaRPr lang="it-IT"/>
          </a:p>
          <a:p>
            <a:r>
              <a:rPr lang="en-US"/>
              <a:t>For Schottky diodes, this value would be lower (0.2−0.4). This is what we had in the simulator</a:t>
            </a:r>
          </a:p>
          <a:p>
            <a:r>
              <a:rPr lang="en-US"/>
              <a:t>We use silicon diodes.</a:t>
            </a:r>
            <a:endParaRPr lang="en-GB"/>
          </a:p>
        </p:txBody>
      </p:sp>
      <p:sp>
        <p:nvSpPr>
          <p:cNvPr id="4" name="Slide Number Placeholder 3"/>
          <p:cNvSpPr>
            <a:spLocks noGrp="1"/>
          </p:cNvSpPr>
          <p:nvPr>
            <p:ph type="sldNum" sz="quarter" idx="5"/>
          </p:nvPr>
        </p:nvSpPr>
        <p:spPr/>
        <p:txBody>
          <a:bodyPr/>
          <a:lstStyle/>
          <a:p>
            <a:fld id="{A8DF0CD6-28B9-4B0D-A263-4CF2BFDD3042}" type="slidenum">
              <a:rPr lang="it-IT" smtClean="0"/>
              <a:t>27</a:t>
            </a:fld>
            <a:endParaRPr lang="it-IT"/>
          </a:p>
        </p:txBody>
      </p:sp>
    </p:spTree>
    <p:extLst>
      <p:ext uri="{BB962C8B-B14F-4D97-AF65-F5344CB8AC3E}">
        <p14:creationId xmlns:p14="http://schemas.microsoft.com/office/powerpoint/2010/main" val="1948092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r>
                  <a:rPr lang="it-IT"/>
                  <a:t>Dan</a:t>
                </a:r>
              </a:p>
              <a:p>
                <a:endParaRPr lang="it-IT"/>
              </a:p>
              <a:p>
                <a:r>
                  <a:rPr lang="it-IT"/>
                  <a:t>2/pi = </a:t>
                </a:r>
                <a14:m>
                  <m:oMath xmlns:m="http://schemas.openxmlformats.org/officeDocument/2006/math">
                    <m:r>
                      <a:rPr lang="it-IT" sz="1200" b="0" i="1" smtClean="0">
                        <a:solidFill>
                          <a:schemeClr val="bg1"/>
                        </a:solidFill>
                        <a:latin typeface="Cambria Math" panose="02040503050406030204" pitchFamily="18" charset="0"/>
                        <a:sym typeface="Wingdings" panose="05000000000000000000" pitchFamily="2" charset="2"/>
                      </a:rPr>
                      <m:t>0.</m:t>
                    </m:r>
                    <m:r>
                      <a:rPr lang="en-US" sz="1200" b="0" i="1" smtClean="0">
                        <a:solidFill>
                          <a:schemeClr val="bg1"/>
                        </a:solidFill>
                        <a:latin typeface="Cambria Math" panose="02040503050406030204" pitchFamily="18" charset="0"/>
                        <a:sym typeface="Wingdings" panose="05000000000000000000" pitchFamily="2" charset="2"/>
                      </a:rPr>
                      <m:t>6</m:t>
                    </m:r>
                    <m:r>
                      <a:rPr lang="it-IT" sz="1200" b="0" i="1" smtClean="0">
                        <a:solidFill>
                          <a:schemeClr val="bg1"/>
                        </a:solidFill>
                        <a:latin typeface="Cambria Math" panose="02040503050406030204" pitchFamily="18" charset="0"/>
                        <a:sym typeface="Wingdings" panose="05000000000000000000" pitchFamily="2" charset="2"/>
                      </a:rPr>
                      <m:t>37 </m:t>
                    </m:r>
                  </m:oMath>
                </a14:m>
                <a:endParaRPr lang="en-GB"/>
              </a:p>
            </p:txBody>
          </p:sp>
        </mc:Choice>
        <mc:Fallback>
          <p:sp>
            <p:nvSpPr>
              <p:cNvPr id="3" name="Notes Placeholder 2"/>
              <p:cNvSpPr>
                <a:spLocks noGrp="1"/>
              </p:cNvSpPr>
              <p:nvPr>
                <p:ph type="body" idx="1"/>
              </p:nvPr>
            </p:nvSpPr>
            <p:spPr/>
            <p:txBody>
              <a:bodyPr/>
              <a:lstStyle/>
              <a:p>
                <a:r>
                  <a:rPr lang="it-IT"/>
                  <a:t>Dan</a:t>
                </a:r>
              </a:p>
              <a:p>
                <a:endParaRPr lang="it-IT"/>
              </a:p>
              <a:p>
                <a:r>
                  <a:rPr lang="it-IT"/>
                  <a:t>2/pi = </a:t>
                </a:r>
                <a:r>
                  <a:rPr lang="it-IT" sz="1200" b="0" i="0">
                    <a:solidFill>
                      <a:schemeClr val="bg1"/>
                    </a:solidFill>
                    <a:latin typeface="Cambria Math" panose="02040503050406030204" pitchFamily="18" charset="0"/>
                    <a:sym typeface="Wingdings" panose="05000000000000000000" pitchFamily="2" charset="2"/>
                  </a:rPr>
                  <a:t>0.</a:t>
                </a:r>
                <a:r>
                  <a:rPr lang="en-US" sz="1200" b="0" i="0">
                    <a:solidFill>
                      <a:schemeClr val="bg1"/>
                    </a:solidFill>
                    <a:latin typeface="Cambria Math" panose="02040503050406030204" pitchFamily="18" charset="0"/>
                    <a:sym typeface="Wingdings" panose="05000000000000000000" pitchFamily="2" charset="2"/>
                  </a:rPr>
                  <a:t>6</a:t>
                </a:r>
                <a:r>
                  <a:rPr lang="it-IT" sz="1200" b="0" i="0">
                    <a:solidFill>
                      <a:schemeClr val="bg1"/>
                    </a:solidFill>
                    <a:latin typeface="Cambria Math" panose="02040503050406030204" pitchFamily="18" charset="0"/>
                    <a:sym typeface="Wingdings" panose="05000000000000000000" pitchFamily="2" charset="2"/>
                  </a:rPr>
                  <a:t>37 </a:t>
                </a:r>
                <a:endParaRPr lang="en-GB"/>
              </a:p>
            </p:txBody>
          </p:sp>
        </mc:Fallback>
      </mc:AlternateContent>
      <p:sp>
        <p:nvSpPr>
          <p:cNvPr id="4" name="Slide Number Placeholder 3"/>
          <p:cNvSpPr>
            <a:spLocks noGrp="1"/>
          </p:cNvSpPr>
          <p:nvPr>
            <p:ph type="sldNum" sz="quarter" idx="5"/>
          </p:nvPr>
        </p:nvSpPr>
        <p:spPr/>
        <p:txBody>
          <a:bodyPr/>
          <a:lstStyle/>
          <a:p>
            <a:fld id="{A8DF0CD6-28B9-4B0D-A263-4CF2BFDD3042}" type="slidenum">
              <a:rPr lang="it-IT" smtClean="0"/>
              <a:t>28</a:t>
            </a:fld>
            <a:endParaRPr lang="it-IT"/>
          </a:p>
        </p:txBody>
      </p:sp>
    </p:spTree>
    <p:extLst>
      <p:ext uri="{BB962C8B-B14F-4D97-AF65-F5344CB8AC3E}">
        <p14:creationId xmlns:p14="http://schemas.microsoft.com/office/powerpoint/2010/main" val="6806430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a:t>Dan fino qua</a:t>
            </a:r>
          </a:p>
        </p:txBody>
      </p:sp>
      <p:sp>
        <p:nvSpPr>
          <p:cNvPr id="4" name="Segnaposto numero diapositiva 3"/>
          <p:cNvSpPr>
            <a:spLocks noGrp="1"/>
          </p:cNvSpPr>
          <p:nvPr>
            <p:ph type="sldNum" sz="quarter" idx="5"/>
          </p:nvPr>
        </p:nvSpPr>
        <p:spPr/>
        <p:txBody>
          <a:bodyPr/>
          <a:lstStyle/>
          <a:p>
            <a:fld id="{A8DF0CD6-28B9-4B0D-A263-4CF2BFDD3042}" type="slidenum">
              <a:rPr lang="it-IT" smtClean="0"/>
              <a:t>29</a:t>
            </a:fld>
            <a:endParaRPr lang="it-IT"/>
          </a:p>
        </p:txBody>
      </p:sp>
    </p:spTree>
    <p:extLst>
      <p:ext uri="{BB962C8B-B14F-4D97-AF65-F5344CB8AC3E}">
        <p14:creationId xmlns:p14="http://schemas.microsoft.com/office/powerpoint/2010/main" val="3423822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a:t>Ra</a:t>
            </a:r>
          </a:p>
        </p:txBody>
      </p:sp>
      <p:sp>
        <p:nvSpPr>
          <p:cNvPr id="4" name="Segnaposto numero diapositiva 3"/>
          <p:cNvSpPr>
            <a:spLocks noGrp="1"/>
          </p:cNvSpPr>
          <p:nvPr>
            <p:ph type="sldNum" sz="quarter" idx="5"/>
          </p:nvPr>
        </p:nvSpPr>
        <p:spPr/>
        <p:txBody>
          <a:bodyPr/>
          <a:lstStyle/>
          <a:p>
            <a:fld id="{A8DF0CD6-28B9-4B0D-A263-4CF2BFDD3042}" type="slidenum">
              <a:rPr lang="it-IT" smtClean="0"/>
              <a:t>3</a:t>
            </a:fld>
            <a:endParaRPr lang="it-IT"/>
          </a:p>
        </p:txBody>
      </p:sp>
    </p:spTree>
    <p:extLst>
      <p:ext uri="{BB962C8B-B14F-4D97-AF65-F5344CB8AC3E}">
        <p14:creationId xmlns:p14="http://schemas.microsoft.com/office/powerpoint/2010/main" val="24387589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a:t>Dan</a:t>
            </a:r>
            <a:endParaRPr lang="en-GB"/>
          </a:p>
        </p:txBody>
      </p:sp>
      <p:sp>
        <p:nvSpPr>
          <p:cNvPr id="4" name="Slide Number Placeholder 3"/>
          <p:cNvSpPr>
            <a:spLocks noGrp="1"/>
          </p:cNvSpPr>
          <p:nvPr>
            <p:ph type="sldNum" sz="quarter" idx="5"/>
          </p:nvPr>
        </p:nvSpPr>
        <p:spPr/>
        <p:txBody>
          <a:bodyPr/>
          <a:lstStyle/>
          <a:p>
            <a:fld id="{A8DF0CD6-28B9-4B0D-A263-4CF2BFDD3042}" type="slidenum">
              <a:rPr lang="it-IT" smtClean="0"/>
              <a:t>30</a:t>
            </a:fld>
            <a:endParaRPr lang="it-IT"/>
          </a:p>
        </p:txBody>
      </p:sp>
    </p:spTree>
    <p:extLst>
      <p:ext uri="{BB962C8B-B14F-4D97-AF65-F5344CB8AC3E}">
        <p14:creationId xmlns:p14="http://schemas.microsoft.com/office/powerpoint/2010/main" val="9536650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a:t>Dan</a:t>
            </a:r>
            <a:endParaRPr lang="en-GB"/>
          </a:p>
        </p:txBody>
      </p:sp>
      <p:sp>
        <p:nvSpPr>
          <p:cNvPr id="4" name="Slide Number Placeholder 3"/>
          <p:cNvSpPr>
            <a:spLocks noGrp="1"/>
          </p:cNvSpPr>
          <p:nvPr>
            <p:ph type="sldNum" sz="quarter" idx="5"/>
          </p:nvPr>
        </p:nvSpPr>
        <p:spPr/>
        <p:txBody>
          <a:bodyPr/>
          <a:lstStyle/>
          <a:p>
            <a:fld id="{A8DF0CD6-28B9-4B0D-A263-4CF2BFDD3042}" type="slidenum">
              <a:rPr lang="it-IT" smtClean="0"/>
              <a:t>31</a:t>
            </a:fld>
            <a:endParaRPr lang="it-IT"/>
          </a:p>
        </p:txBody>
      </p:sp>
    </p:spTree>
    <p:extLst>
      <p:ext uri="{BB962C8B-B14F-4D97-AF65-F5344CB8AC3E}">
        <p14:creationId xmlns:p14="http://schemas.microsoft.com/office/powerpoint/2010/main" val="6409498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a:t>Vale</a:t>
            </a:r>
          </a:p>
        </p:txBody>
      </p:sp>
      <p:sp>
        <p:nvSpPr>
          <p:cNvPr id="4" name="Segnaposto numero diapositiva 3"/>
          <p:cNvSpPr>
            <a:spLocks noGrp="1"/>
          </p:cNvSpPr>
          <p:nvPr>
            <p:ph type="sldNum" sz="quarter" idx="5"/>
          </p:nvPr>
        </p:nvSpPr>
        <p:spPr/>
        <p:txBody>
          <a:bodyPr/>
          <a:lstStyle/>
          <a:p>
            <a:fld id="{A8DF0CD6-28B9-4B0D-A263-4CF2BFDD3042}" type="slidenum">
              <a:rPr lang="it-IT" smtClean="0"/>
              <a:t>32</a:t>
            </a:fld>
            <a:endParaRPr lang="it-IT"/>
          </a:p>
        </p:txBody>
      </p:sp>
    </p:spTree>
    <p:extLst>
      <p:ext uri="{BB962C8B-B14F-4D97-AF65-F5344CB8AC3E}">
        <p14:creationId xmlns:p14="http://schemas.microsoft.com/office/powerpoint/2010/main" val="5596595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Vale</a:t>
            </a:r>
            <a:endParaRPr lang="en-GB"/>
          </a:p>
        </p:txBody>
      </p:sp>
      <p:sp>
        <p:nvSpPr>
          <p:cNvPr id="4" name="Slide Number Placeholder 3"/>
          <p:cNvSpPr>
            <a:spLocks noGrp="1"/>
          </p:cNvSpPr>
          <p:nvPr>
            <p:ph type="sldNum" sz="quarter" idx="5"/>
          </p:nvPr>
        </p:nvSpPr>
        <p:spPr/>
        <p:txBody>
          <a:bodyPr/>
          <a:lstStyle/>
          <a:p>
            <a:fld id="{A8DF0CD6-28B9-4B0D-A263-4CF2BFDD3042}" type="slidenum">
              <a:rPr lang="it-IT" smtClean="0"/>
              <a:t>33</a:t>
            </a:fld>
            <a:endParaRPr lang="it-IT"/>
          </a:p>
        </p:txBody>
      </p:sp>
    </p:spTree>
    <p:extLst>
      <p:ext uri="{BB962C8B-B14F-4D97-AF65-F5344CB8AC3E}">
        <p14:creationId xmlns:p14="http://schemas.microsoft.com/office/powerpoint/2010/main" val="26030769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Vale</a:t>
            </a:r>
            <a:endParaRPr lang="en-GB"/>
          </a:p>
        </p:txBody>
      </p:sp>
      <p:sp>
        <p:nvSpPr>
          <p:cNvPr id="4" name="Slide Number Placeholder 3"/>
          <p:cNvSpPr>
            <a:spLocks noGrp="1"/>
          </p:cNvSpPr>
          <p:nvPr>
            <p:ph type="sldNum" sz="quarter" idx="5"/>
          </p:nvPr>
        </p:nvSpPr>
        <p:spPr/>
        <p:txBody>
          <a:bodyPr/>
          <a:lstStyle/>
          <a:p>
            <a:fld id="{A8DF0CD6-28B9-4B0D-A263-4CF2BFDD3042}" type="slidenum">
              <a:rPr lang="it-IT" smtClean="0"/>
              <a:t>34</a:t>
            </a:fld>
            <a:endParaRPr lang="it-IT"/>
          </a:p>
        </p:txBody>
      </p:sp>
    </p:spTree>
    <p:extLst>
      <p:ext uri="{BB962C8B-B14F-4D97-AF65-F5344CB8AC3E}">
        <p14:creationId xmlns:p14="http://schemas.microsoft.com/office/powerpoint/2010/main" val="13131682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Vale</a:t>
            </a:r>
            <a:endParaRPr lang="en-GB"/>
          </a:p>
        </p:txBody>
      </p:sp>
      <p:sp>
        <p:nvSpPr>
          <p:cNvPr id="4" name="Slide Number Placeholder 3"/>
          <p:cNvSpPr>
            <a:spLocks noGrp="1"/>
          </p:cNvSpPr>
          <p:nvPr>
            <p:ph type="sldNum" sz="quarter" idx="5"/>
          </p:nvPr>
        </p:nvSpPr>
        <p:spPr/>
        <p:txBody>
          <a:bodyPr/>
          <a:lstStyle/>
          <a:p>
            <a:fld id="{A8DF0CD6-28B9-4B0D-A263-4CF2BFDD3042}" type="slidenum">
              <a:rPr lang="it-IT" smtClean="0"/>
              <a:t>35</a:t>
            </a:fld>
            <a:endParaRPr lang="it-IT"/>
          </a:p>
        </p:txBody>
      </p:sp>
    </p:spTree>
    <p:extLst>
      <p:ext uri="{BB962C8B-B14F-4D97-AF65-F5344CB8AC3E}">
        <p14:creationId xmlns:p14="http://schemas.microsoft.com/office/powerpoint/2010/main" val="34320631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Vale</a:t>
            </a:r>
            <a:endParaRPr lang="en-GB"/>
          </a:p>
        </p:txBody>
      </p:sp>
      <p:sp>
        <p:nvSpPr>
          <p:cNvPr id="4" name="Slide Number Placeholder 3"/>
          <p:cNvSpPr>
            <a:spLocks noGrp="1"/>
          </p:cNvSpPr>
          <p:nvPr>
            <p:ph type="sldNum" sz="quarter" idx="5"/>
          </p:nvPr>
        </p:nvSpPr>
        <p:spPr/>
        <p:txBody>
          <a:bodyPr/>
          <a:lstStyle/>
          <a:p>
            <a:fld id="{A8DF0CD6-28B9-4B0D-A263-4CF2BFDD3042}" type="slidenum">
              <a:rPr lang="it-IT" smtClean="0"/>
              <a:t>36</a:t>
            </a:fld>
            <a:endParaRPr lang="it-IT"/>
          </a:p>
        </p:txBody>
      </p:sp>
    </p:spTree>
    <p:extLst>
      <p:ext uri="{BB962C8B-B14F-4D97-AF65-F5344CB8AC3E}">
        <p14:creationId xmlns:p14="http://schemas.microsoft.com/office/powerpoint/2010/main" val="2744397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Vale</a:t>
            </a:r>
            <a:endParaRPr lang="en-GB"/>
          </a:p>
        </p:txBody>
      </p:sp>
      <p:sp>
        <p:nvSpPr>
          <p:cNvPr id="4" name="Slide Number Placeholder 3"/>
          <p:cNvSpPr>
            <a:spLocks noGrp="1"/>
          </p:cNvSpPr>
          <p:nvPr>
            <p:ph type="sldNum" sz="quarter" idx="5"/>
          </p:nvPr>
        </p:nvSpPr>
        <p:spPr/>
        <p:txBody>
          <a:bodyPr/>
          <a:lstStyle/>
          <a:p>
            <a:fld id="{A8DF0CD6-28B9-4B0D-A263-4CF2BFDD3042}" type="slidenum">
              <a:rPr lang="it-IT" smtClean="0"/>
              <a:t>37</a:t>
            </a:fld>
            <a:endParaRPr lang="it-IT"/>
          </a:p>
        </p:txBody>
      </p:sp>
    </p:spTree>
    <p:extLst>
      <p:ext uri="{BB962C8B-B14F-4D97-AF65-F5344CB8AC3E}">
        <p14:creationId xmlns:p14="http://schemas.microsoft.com/office/powerpoint/2010/main" val="361259441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a:t>Vale</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it-IT" sz="1200">
                <a:solidFill>
                  <a:schemeClr val="bg1"/>
                </a:solidFill>
              </a:rPr>
              <a:t>On the </a:t>
            </a:r>
            <a:r>
              <a:rPr lang="it-IT" sz="1200" err="1">
                <a:solidFill>
                  <a:schemeClr val="bg1"/>
                </a:solidFill>
              </a:rPr>
              <a:t>principal</a:t>
            </a:r>
            <a:r>
              <a:rPr lang="it-IT" sz="1200">
                <a:solidFill>
                  <a:schemeClr val="bg1"/>
                </a:solidFill>
              </a:rPr>
              <a:t> symmetry </a:t>
            </a:r>
            <a:r>
              <a:rPr lang="it-IT" sz="1200" err="1">
                <a:solidFill>
                  <a:schemeClr val="bg1"/>
                </a:solidFill>
              </a:rPr>
              <a:t>axis</a:t>
            </a:r>
            <a:r>
              <a:rPr lang="it-IT" sz="1200">
                <a:solidFill>
                  <a:schemeClr val="bg1"/>
                </a:solidFill>
              </a:rPr>
              <a:t> </a:t>
            </a:r>
            <a:r>
              <a:rPr lang="it-IT" sz="1200" err="1">
                <a:solidFill>
                  <a:schemeClr val="bg1"/>
                </a:solidFill>
              </a:rPr>
              <a:t>only</a:t>
            </a:r>
            <a:r>
              <a:rPr lang="it-IT" sz="1200">
                <a:solidFill>
                  <a:schemeClr val="bg1"/>
                </a:solidFill>
              </a:rPr>
              <a:t> the bending </a:t>
            </a:r>
            <a:r>
              <a:rPr lang="it-IT" sz="1200" err="1">
                <a:solidFill>
                  <a:schemeClr val="bg1"/>
                </a:solidFill>
              </a:rPr>
              <a:t>motion</a:t>
            </a:r>
            <a:r>
              <a:rPr lang="it-IT" sz="1200">
                <a:solidFill>
                  <a:schemeClr val="bg1"/>
                </a:solidFill>
              </a:rPr>
              <a:t> </a:t>
            </a:r>
            <a:r>
              <a:rPr lang="it-IT" sz="1200" err="1">
                <a:solidFill>
                  <a:schemeClr val="bg1"/>
                </a:solidFill>
              </a:rPr>
              <a:t>is</a:t>
            </a:r>
            <a:r>
              <a:rPr lang="it-IT" sz="1200">
                <a:solidFill>
                  <a:schemeClr val="bg1"/>
                </a:solidFill>
              </a:rPr>
              <a:t> </a:t>
            </a:r>
            <a:r>
              <a:rPr lang="it-IT" sz="1200" err="1">
                <a:solidFill>
                  <a:schemeClr val="bg1"/>
                </a:solidFill>
              </a:rPr>
              <a:t>recorded</a:t>
            </a:r>
            <a:endParaRPr lang="it-IT"/>
          </a:p>
          <a:p>
            <a:endParaRPr lang="it-IT"/>
          </a:p>
          <a:p>
            <a:r>
              <a:rPr lang="it-IT"/>
              <a:t>Perché focus tuning è richiesto da sapere</a:t>
            </a:r>
          </a:p>
        </p:txBody>
      </p:sp>
      <p:sp>
        <p:nvSpPr>
          <p:cNvPr id="4" name="Segnaposto numero diapositiva 3"/>
          <p:cNvSpPr>
            <a:spLocks noGrp="1"/>
          </p:cNvSpPr>
          <p:nvPr>
            <p:ph type="sldNum" sz="quarter" idx="5"/>
          </p:nvPr>
        </p:nvSpPr>
        <p:spPr/>
        <p:txBody>
          <a:bodyPr/>
          <a:lstStyle/>
          <a:p>
            <a:fld id="{A8DF0CD6-28B9-4B0D-A263-4CF2BFDD3042}" type="slidenum">
              <a:rPr lang="it-IT" smtClean="0"/>
              <a:t>38</a:t>
            </a:fld>
            <a:endParaRPr lang="it-IT"/>
          </a:p>
        </p:txBody>
      </p:sp>
    </p:spTree>
    <p:extLst>
      <p:ext uri="{BB962C8B-B14F-4D97-AF65-F5344CB8AC3E}">
        <p14:creationId xmlns:p14="http://schemas.microsoft.com/office/powerpoint/2010/main" val="2651918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a:t>Vale</a:t>
            </a:r>
            <a:endParaRPr lang="it-IT"/>
          </a:p>
          <a:p>
            <a:endParaRPr lang="it-IT"/>
          </a:p>
          <a:p>
            <a:r>
              <a:rPr lang="it-IT"/>
              <a:t>C’era un discorso da fare sul voltaggio che andava diviso /2.. Boh!</a:t>
            </a:r>
            <a:br>
              <a:rPr lang="it-IT"/>
            </a:br>
            <a:r>
              <a:rPr lang="it-IT"/>
              <a:t>E chi se lo ricorda…</a:t>
            </a:r>
          </a:p>
        </p:txBody>
      </p:sp>
      <p:sp>
        <p:nvSpPr>
          <p:cNvPr id="4" name="Segnaposto numero diapositiva 3"/>
          <p:cNvSpPr>
            <a:spLocks noGrp="1"/>
          </p:cNvSpPr>
          <p:nvPr>
            <p:ph type="sldNum" sz="quarter" idx="5"/>
          </p:nvPr>
        </p:nvSpPr>
        <p:spPr/>
        <p:txBody>
          <a:bodyPr/>
          <a:lstStyle/>
          <a:p>
            <a:fld id="{A8DF0CD6-28B9-4B0D-A263-4CF2BFDD3042}" type="slidenum">
              <a:rPr lang="it-IT" smtClean="0"/>
              <a:t>39</a:t>
            </a:fld>
            <a:endParaRPr lang="it-IT"/>
          </a:p>
        </p:txBody>
      </p:sp>
    </p:spTree>
    <p:extLst>
      <p:ext uri="{BB962C8B-B14F-4D97-AF65-F5344CB8AC3E}">
        <p14:creationId xmlns:p14="http://schemas.microsoft.com/office/powerpoint/2010/main" val="3355294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a:t>Ra</a:t>
            </a:r>
          </a:p>
        </p:txBody>
      </p:sp>
      <p:sp>
        <p:nvSpPr>
          <p:cNvPr id="4" name="Segnaposto numero diapositiva 3"/>
          <p:cNvSpPr>
            <a:spLocks noGrp="1"/>
          </p:cNvSpPr>
          <p:nvPr>
            <p:ph type="sldNum" sz="quarter" idx="5"/>
          </p:nvPr>
        </p:nvSpPr>
        <p:spPr/>
        <p:txBody>
          <a:bodyPr/>
          <a:lstStyle/>
          <a:p>
            <a:fld id="{A8DF0CD6-28B9-4B0D-A263-4CF2BFDD3042}" type="slidenum">
              <a:rPr lang="it-IT" smtClean="0"/>
              <a:t>4</a:t>
            </a:fld>
            <a:endParaRPr lang="it-IT"/>
          </a:p>
        </p:txBody>
      </p:sp>
    </p:spTree>
    <p:extLst>
      <p:ext uri="{BB962C8B-B14F-4D97-AF65-F5344CB8AC3E}">
        <p14:creationId xmlns:p14="http://schemas.microsoft.com/office/powerpoint/2010/main" val="213817775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3B2A14-0A8B-1DF8-1B56-4111AA78501C}"/>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388B218-570F-10AC-57F2-36058F06E5D0}"/>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2062B3C9-10E7-37E7-489F-34C2482D2D89}"/>
              </a:ext>
            </a:extLst>
          </p:cNvPr>
          <p:cNvSpPr>
            <a:spLocks noGrp="1"/>
          </p:cNvSpPr>
          <p:nvPr>
            <p:ph type="body" idx="1"/>
          </p:nvPr>
        </p:nvSpPr>
        <p:spPr/>
        <p:txBody>
          <a:bodyPr/>
          <a:lstStyle/>
          <a:p>
            <a:r>
              <a:rPr lang="en-US"/>
              <a:t>Vale</a:t>
            </a:r>
            <a:endParaRPr lang="it-IT"/>
          </a:p>
          <a:p>
            <a:endParaRPr lang="it-IT"/>
          </a:p>
          <a:p>
            <a:r>
              <a:rPr lang="it-IT"/>
              <a:t>C’era un discorso da fare sul voltaggio che andava diviso /2.. Boh!</a:t>
            </a:r>
          </a:p>
        </p:txBody>
      </p:sp>
      <p:sp>
        <p:nvSpPr>
          <p:cNvPr id="4" name="Segnaposto numero diapositiva 3">
            <a:extLst>
              <a:ext uri="{FF2B5EF4-FFF2-40B4-BE49-F238E27FC236}">
                <a16:creationId xmlns:a16="http://schemas.microsoft.com/office/drawing/2014/main" id="{B8DB88BA-3C38-CCD2-FB53-1F51FAF447E1}"/>
              </a:ext>
            </a:extLst>
          </p:cNvPr>
          <p:cNvSpPr>
            <a:spLocks noGrp="1"/>
          </p:cNvSpPr>
          <p:nvPr>
            <p:ph type="sldNum" sz="quarter" idx="5"/>
          </p:nvPr>
        </p:nvSpPr>
        <p:spPr/>
        <p:txBody>
          <a:bodyPr/>
          <a:lstStyle/>
          <a:p>
            <a:fld id="{A8DF0CD6-28B9-4B0D-A263-4CF2BFDD3042}" type="slidenum">
              <a:rPr lang="it-IT" smtClean="0"/>
              <a:t>40</a:t>
            </a:fld>
            <a:endParaRPr lang="it-IT"/>
          </a:p>
        </p:txBody>
      </p:sp>
    </p:spTree>
    <p:extLst>
      <p:ext uri="{BB962C8B-B14F-4D97-AF65-F5344CB8AC3E}">
        <p14:creationId xmlns:p14="http://schemas.microsoft.com/office/powerpoint/2010/main" val="26103427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99FC01-1C57-4D4D-39E0-B1541021FD6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A4088F9-7AA7-21E5-15B8-96D6286B523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B5AA476-27FE-7BB8-3FA8-6D600A1FF60D}"/>
              </a:ext>
            </a:extLst>
          </p:cNvPr>
          <p:cNvSpPr>
            <a:spLocks noGrp="1"/>
          </p:cNvSpPr>
          <p:nvPr>
            <p:ph type="body" idx="1"/>
          </p:nvPr>
        </p:nvSpPr>
        <p:spPr/>
        <p:txBody>
          <a:bodyPr/>
          <a:lstStyle/>
          <a:p>
            <a:r>
              <a:rPr lang="en-US"/>
              <a:t>Vale</a:t>
            </a:r>
            <a:endParaRPr lang="en-GB"/>
          </a:p>
        </p:txBody>
      </p:sp>
      <p:sp>
        <p:nvSpPr>
          <p:cNvPr id="4" name="Slide Number Placeholder 3">
            <a:extLst>
              <a:ext uri="{FF2B5EF4-FFF2-40B4-BE49-F238E27FC236}">
                <a16:creationId xmlns:a16="http://schemas.microsoft.com/office/drawing/2014/main" id="{113C9C19-2C6C-8B5D-29A9-4A2CD56D6948}"/>
              </a:ext>
            </a:extLst>
          </p:cNvPr>
          <p:cNvSpPr>
            <a:spLocks noGrp="1"/>
          </p:cNvSpPr>
          <p:nvPr>
            <p:ph type="sldNum" sz="quarter" idx="5"/>
          </p:nvPr>
        </p:nvSpPr>
        <p:spPr/>
        <p:txBody>
          <a:bodyPr/>
          <a:lstStyle/>
          <a:p>
            <a:fld id="{A8DF0CD6-28B9-4B0D-A263-4CF2BFDD3042}" type="slidenum">
              <a:rPr lang="it-IT" smtClean="0"/>
              <a:t>41</a:t>
            </a:fld>
            <a:endParaRPr lang="it-IT"/>
          </a:p>
        </p:txBody>
      </p:sp>
    </p:spTree>
    <p:extLst>
      <p:ext uri="{BB962C8B-B14F-4D97-AF65-F5344CB8AC3E}">
        <p14:creationId xmlns:p14="http://schemas.microsoft.com/office/powerpoint/2010/main" val="197295436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Vale</a:t>
            </a:r>
            <a:endParaRPr lang="en-GB"/>
          </a:p>
        </p:txBody>
      </p:sp>
      <p:sp>
        <p:nvSpPr>
          <p:cNvPr id="4" name="Slide Number Placeholder 3"/>
          <p:cNvSpPr>
            <a:spLocks noGrp="1"/>
          </p:cNvSpPr>
          <p:nvPr>
            <p:ph type="sldNum" sz="quarter" idx="5"/>
          </p:nvPr>
        </p:nvSpPr>
        <p:spPr/>
        <p:txBody>
          <a:bodyPr/>
          <a:lstStyle/>
          <a:p>
            <a:fld id="{A8DF0CD6-28B9-4B0D-A263-4CF2BFDD3042}" type="slidenum">
              <a:rPr lang="it-IT" smtClean="0"/>
              <a:t>42</a:t>
            </a:fld>
            <a:endParaRPr lang="it-IT"/>
          </a:p>
        </p:txBody>
      </p:sp>
    </p:spTree>
    <p:extLst>
      <p:ext uri="{BB962C8B-B14F-4D97-AF65-F5344CB8AC3E}">
        <p14:creationId xmlns:p14="http://schemas.microsoft.com/office/powerpoint/2010/main" val="260251528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Vale</a:t>
            </a:r>
            <a:endParaRPr lang="en-GB"/>
          </a:p>
        </p:txBody>
      </p:sp>
      <p:sp>
        <p:nvSpPr>
          <p:cNvPr id="4" name="Slide Number Placeholder 3"/>
          <p:cNvSpPr>
            <a:spLocks noGrp="1"/>
          </p:cNvSpPr>
          <p:nvPr>
            <p:ph type="sldNum" sz="quarter" idx="5"/>
          </p:nvPr>
        </p:nvSpPr>
        <p:spPr/>
        <p:txBody>
          <a:bodyPr/>
          <a:lstStyle/>
          <a:p>
            <a:fld id="{A8DF0CD6-28B9-4B0D-A263-4CF2BFDD3042}" type="slidenum">
              <a:rPr lang="it-IT" smtClean="0"/>
              <a:t>43</a:t>
            </a:fld>
            <a:endParaRPr lang="it-IT"/>
          </a:p>
        </p:txBody>
      </p:sp>
    </p:spTree>
    <p:extLst>
      <p:ext uri="{BB962C8B-B14F-4D97-AF65-F5344CB8AC3E}">
        <p14:creationId xmlns:p14="http://schemas.microsoft.com/office/powerpoint/2010/main" val="88390247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3DB002-06F4-43CE-CE34-8E37AFE7615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FE9816A8-2583-69ED-A8DA-D94D7C5A79F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780440EF-3376-8B33-7E5D-88FE2EF767F4}"/>
              </a:ext>
            </a:extLst>
          </p:cNvPr>
          <p:cNvSpPr>
            <a:spLocks noGrp="1"/>
          </p:cNvSpPr>
          <p:nvPr>
            <p:ph type="body" idx="1"/>
          </p:nvPr>
        </p:nvSpPr>
        <p:spPr/>
        <p:txBody>
          <a:bodyPr/>
          <a:lstStyle/>
          <a:p>
            <a:r>
              <a:rPr lang="en-US"/>
              <a:t>Vale</a:t>
            </a:r>
          </a:p>
          <a:p>
            <a:endParaRPr lang="en-US"/>
          </a:p>
          <a:p>
            <a:r>
              <a:rPr lang="en-US"/>
              <a:t>The cantilever generates vibration through magnetic coupling between the magnets at its free end and an alternating magnetic field adjacent to the power line. This mechanism ensures minimal frequency fluctuation and provides a stable power output for the nearby wireless sensor nodes.</a:t>
            </a:r>
          </a:p>
          <a:p>
            <a:endParaRPr lang="en-US"/>
          </a:p>
          <a:p>
            <a:r>
              <a:rPr lang="it-IT"/>
              <a:t>vale fino a qua </a:t>
            </a:r>
          </a:p>
        </p:txBody>
      </p:sp>
      <p:sp>
        <p:nvSpPr>
          <p:cNvPr id="4" name="Segnaposto numero diapositiva 3">
            <a:extLst>
              <a:ext uri="{FF2B5EF4-FFF2-40B4-BE49-F238E27FC236}">
                <a16:creationId xmlns:a16="http://schemas.microsoft.com/office/drawing/2014/main" id="{70DC690E-A65D-F75F-ACBF-11A789838AD8}"/>
              </a:ext>
            </a:extLst>
          </p:cNvPr>
          <p:cNvSpPr>
            <a:spLocks noGrp="1"/>
          </p:cNvSpPr>
          <p:nvPr>
            <p:ph type="sldNum" sz="quarter" idx="5"/>
          </p:nvPr>
        </p:nvSpPr>
        <p:spPr/>
        <p:txBody>
          <a:bodyPr/>
          <a:lstStyle/>
          <a:p>
            <a:fld id="{A8DF0CD6-28B9-4B0D-A263-4CF2BFDD3042}" type="slidenum">
              <a:rPr lang="it-IT" smtClean="0"/>
              <a:t>44</a:t>
            </a:fld>
            <a:endParaRPr lang="it-IT"/>
          </a:p>
        </p:txBody>
      </p:sp>
    </p:spTree>
    <p:extLst>
      <p:ext uri="{BB962C8B-B14F-4D97-AF65-F5344CB8AC3E}">
        <p14:creationId xmlns:p14="http://schemas.microsoft.com/office/powerpoint/2010/main" val="314223619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a:t>Alvin</a:t>
            </a:r>
          </a:p>
          <a:p>
            <a:endParaRPr lang="it-IT"/>
          </a:p>
          <a:p>
            <a:endParaRPr lang="it-IT"/>
          </a:p>
          <a:p>
            <a:endParaRPr lang="it-IT"/>
          </a:p>
          <a:p>
            <a:r>
              <a:rPr lang="it-IT"/>
              <a:t>I modi sono le </a:t>
            </a:r>
            <a:r>
              <a:rPr lang="it-IT" err="1"/>
              <a:t>natural</a:t>
            </a:r>
            <a:r>
              <a:rPr lang="it-IT"/>
              <a:t> frequencies del sistema (utile per la risonanza)</a:t>
            </a:r>
          </a:p>
        </p:txBody>
      </p:sp>
      <p:sp>
        <p:nvSpPr>
          <p:cNvPr id="4" name="Segnaposto numero diapositiva 3"/>
          <p:cNvSpPr>
            <a:spLocks noGrp="1"/>
          </p:cNvSpPr>
          <p:nvPr>
            <p:ph type="sldNum" sz="quarter" idx="5"/>
          </p:nvPr>
        </p:nvSpPr>
        <p:spPr/>
        <p:txBody>
          <a:bodyPr/>
          <a:lstStyle/>
          <a:p>
            <a:fld id="{A8DF0CD6-28B9-4B0D-A263-4CF2BFDD3042}" type="slidenum">
              <a:rPr lang="it-IT" smtClean="0"/>
              <a:t>45</a:t>
            </a:fld>
            <a:endParaRPr lang="it-IT"/>
          </a:p>
        </p:txBody>
      </p:sp>
    </p:spTree>
    <p:extLst>
      <p:ext uri="{BB962C8B-B14F-4D97-AF65-F5344CB8AC3E}">
        <p14:creationId xmlns:p14="http://schemas.microsoft.com/office/powerpoint/2010/main" val="413414751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a:t>Alvin</a:t>
            </a:r>
          </a:p>
          <a:p>
            <a:endParaRPr lang="en-GB"/>
          </a:p>
        </p:txBody>
      </p:sp>
      <p:sp>
        <p:nvSpPr>
          <p:cNvPr id="4" name="Slide Number Placeholder 3"/>
          <p:cNvSpPr>
            <a:spLocks noGrp="1"/>
          </p:cNvSpPr>
          <p:nvPr>
            <p:ph type="sldNum" sz="quarter" idx="5"/>
          </p:nvPr>
        </p:nvSpPr>
        <p:spPr/>
        <p:txBody>
          <a:bodyPr/>
          <a:lstStyle/>
          <a:p>
            <a:fld id="{A8DF0CD6-28B9-4B0D-A263-4CF2BFDD3042}" type="slidenum">
              <a:rPr lang="it-IT" smtClean="0"/>
              <a:t>46</a:t>
            </a:fld>
            <a:endParaRPr lang="it-IT"/>
          </a:p>
        </p:txBody>
      </p:sp>
    </p:spTree>
    <p:extLst>
      <p:ext uri="{BB962C8B-B14F-4D97-AF65-F5344CB8AC3E}">
        <p14:creationId xmlns:p14="http://schemas.microsoft.com/office/powerpoint/2010/main" val="266702165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a:t>Alvin</a:t>
            </a:r>
          </a:p>
          <a:p>
            <a:endParaRPr lang="en-GB"/>
          </a:p>
        </p:txBody>
      </p:sp>
      <p:sp>
        <p:nvSpPr>
          <p:cNvPr id="4" name="Slide Number Placeholder 3"/>
          <p:cNvSpPr>
            <a:spLocks noGrp="1"/>
          </p:cNvSpPr>
          <p:nvPr>
            <p:ph type="sldNum" sz="quarter" idx="5"/>
          </p:nvPr>
        </p:nvSpPr>
        <p:spPr/>
        <p:txBody>
          <a:bodyPr/>
          <a:lstStyle/>
          <a:p>
            <a:fld id="{A8DF0CD6-28B9-4B0D-A263-4CF2BFDD3042}" type="slidenum">
              <a:rPr lang="it-IT" smtClean="0"/>
              <a:t>47</a:t>
            </a:fld>
            <a:endParaRPr lang="it-IT"/>
          </a:p>
        </p:txBody>
      </p:sp>
    </p:spTree>
    <p:extLst>
      <p:ext uri="{BB962C8B-B14F-4D97-AF65-F5344CB8AC3E}">
        <p14:creationId xmlns:p14="http://schemas.microsoft.com/office/powerpoint/2010/main" val="194812405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a:t>Alvin</a:t>
            </a:r>
          </a:p>
          <a:p>
            <a:endParaRPr lang="en-GB"/>
          </a:p>
        </p:txBody>
      </p:sp>
      <p:sp>
        <p:nvSpPr>
          <p:cNvPr id="4" name="Slide Number Placeholder 3"/>
          <p:cNvSpPr>
            <a:spLocks noGrp="1"/>
          </p:cNvSpPr>
          <p:nvPr>
            <p:ph type="sldNum" sz="quarter" idx="5"/>
          </p:nvPr>
        </p:nvSpPr>
        <p:spPr/>
        <p:txBody>
          <a:bodyPr/>
          <a:lstStyle/>
          <a:p>
            <a:fld id="{A8DF0CD6-28B9-4B0D-A263-4CF2BFDD3042}" type="slidenum">
              <a:rPr lang="it-IT" smtClean="0"/>
              <a:t>48</a:t>
            </a:fld>
            <a:endParaRPr lang="it-IT"/>
          </a:p>
        </p:txBody>
      </p:sp>
    </p:spTree>
    <p:extLst>
      <p:ext uri="{BB962C8B-B14F-4D97-AF65-F5344CB8AC3E}">
        <p14:creationId xmlns:p14="http://schemas.microsoft.com/office/powerpoint/2010/main" val="333650492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a:t>Alvin</a:t>
            </a:r>
          </a:p>
          <a:p>
            <a:endParaRPr lang="it-IT"/>
          </a:p>
          <a:p>
            <a:r>
              <a:rPr lang="it-IT" err="1"/>
              <a:t>We</a:t>
            </a:r>
            <a:r>
              <a:rPr lang="it-IT"/>
              <a:t> </a:t>
            </a:r>
            <a:r>
              <a:rPr lang="it-IT" err="1"/>
              <a:t>consider</a:t>
            </a:r>
            <a:r>
              <a:rPr lang="it-IT"/>
              <a:t> </a:t>
            </a:r>
            <a:r>
              <a:rPr lang="it-IT" err="1"/>
              <a:t>only</a:t>
            </a:r>
            <a:r>
              <a:rPr lang="it-IT"/>
              <a:t> the first mode, </a:t>
            </a:r>
            <a:r>
              <a:rPr lang="it-IT" err="1"/>
              <a:t>as</a:t>
            </a:r>
            <a:r>
              <a:rPr lang="it-IT"/>
              <a:t> </a:t>
            </a:r>
            <a:r>
              <a:rPr lang="it-IT" err="1"/>
              <a:t>it</a:t>
            </a:r>
            <a:r>
              <a:rPr lang="it-IT"/>
              <a:t> </a:t>
            </a:r>
            <a:r>
              <a:rPr lang="it-IT" err="1"/>
              <a:t>is</a:t>
            </a:r>
            <a:r>
              <a:rPr lang="it-IT"/>
              <a:t> the one for </a:t>
            </a:r>
            <a:r>
              <a:rPr lang="it-IT" err="1"/>
              <a:t>which</a:t>
            </a:r>
            <a:r>
              <a:rPr lang="it-IT"/>
              <a:t> </a:t>
            </a:r>
            <a:r>
              <a:rPr lang="it-IT" err="1"/>
              <a:t>we</a:t>
            </a:r>
            <a:r>
              <a:rPr lang="it-IT"/>
              <a:t> </a:t>
            </a:r>
            <a:r>
              <a:rPr lang="it-IT" err="1"/>
              <a:t>have</a:t>
            </a:r>
            <a:r>
              <a:rPr lang="it-IT"/>
              <a:t> more power (</a:t>
            </a:r>
            <a:r>
              <a:rPr lang="it-IT" err="1"/>
              <a:t>it</a:t>
            </a:r>
            <a:r>
              <a:rPr lang="it-IT"/>
              <a:t> </a:t>
            </a:r>
            <a:r>
              <a:rPr lang="it-IT" err="1"/>
              <a:t>is</a:t>
            </a:r>
            <a:r>
              <a:rPr lang="it-IT"/>
              <a:t> the </a:t>
            </a:r>
            <a:r>
              <a:rPr lang="it-IT" err="1"/>
              <a:t>strongest</a:t>
            </a:r>
            <a:r>
              <a:rPr lang="it-IT"/>
              <a:t> one)</a:t>
            </a:r>
          </a:p>
          <a:p>
            <a:endParaRPr lang="it-IT"/>
          </a:p>
          <a:p>
            <a:r>
              <a:rPr lang="it-IT" err="1"/>
              <a:t>We</a:t>
            </a:r>
            <a:r>
              <a:rPr lang="it-IT"/>
              <a:t> are </a:t>
            </a:r>
            <a:r>
              <a:rPr lang="it-IT" err="1"/>
              <a:t>not</a:t>
            </a:r>
            <a:r>
              <a:rPr lang="it-IT"/>
              <a:t> </a:t>
            </a:r>
            <a:r>
              <a:rPr lang="it-IT" err="1"/>
              <a:t>interested</a:t>
            </a:r>
            <a:r>
              <a:rPr lang="it-IT"/>
              <a:t> in the </a:t>
            </a:r>
            <a:r>
              <a:rPr lang="it-IT" err="1"/>
              <a:t>copuling</a:t>
            </a:r>
            <a:r>
              <a:rPr lang="it-IT"/>
              <a:t> for open and short </a:t>
            </a:r>
            <a:r>
              <a:rPr lang="it-IT" err="1"/>
              <a:t>circuit</a:t>
            </a:r>
            <a:r>
              <a:rPr lang="it-IT"/>
              <a:t> </a:t>
            </a:r>
            <a:endParaRPr lang="en-GB"/>
          </a:p>
        </p:txBody>
      </p:sp>
      <p:sp>
        <p:nvSpPr>
          <p:cNvPr id="4" name="Slide Number Placeholder 3"/>
          <p:cNvSpPr>
            <a:spLocks noGrp="1"/>
          </p:cNvSpPr>
          <p:nvPr>
            <p:ph type="sldNum" sz="quarter" idx="5"/>
          </p:nvPr>
        </p:nvSpPr>
        <p:spPr/>
        <p:txBody>
          <a:bodyPr/>
          <a:lstStyle/>
          <a:p>
            <a:fld id="{A8DF0CD6-28B9-4B0D-A263-4CF2BFDD3042}" type="slidenum">
              <a:rPr lang="it-IT" smtClean="0"/>
              <a:t>49</a:t>
            </a:fld>
            <a:endParaRPr lang="it-IT"/>
          </a:p>
        </p:txBody>
      </p:sp>
    </p:spTree>
    <p:extLst>
      <p:ext uri="{BB962C8B-B14F-4D97-AF65-F5344CB8AC3E}">
        <p14:creationId xmlns:p14="http://schemas.microsoft.com/office/powerpoint/2010/main" val="42535284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a:t>Ra</a:t>
            </a:r>
          </a:p>
        </p:txBody>
      </p:sp>
      <p:sp>
        <p:nvSpPr>
          <p:cNvPr id="4" name="Segnaposto numero diapositiva 3"/>
          <p:cNvSpPr>
            <a:spLocks noGrp="1"/>
          </p:cNvSpPr>
          <p:nvPr>
            <p:ph type="sldNum" sz="quarter" idx="5"/>
          </p:nvPr>
        </p:nvSpPr>
        <p:spPr/>
        <p:txBody>
          <a:bodyPr/>
          <a:lstStyle/>
          <a:p>
            <a:fld id="{A8DF0CD6-28B9-4B0D-A263-4CF2BFDD3042}" type="slidenum">
              <a:rPr lang="it-IT" smtClean="0"/>
              <a:t>5</a:t>
            </a:fld>
            <a:endParaRPr lang="it-IT"/>
          </a:p>
        </p:txBody>
      </p:sp>
    </p:spTree>
    <p:extLst>
      <p:ext uri="{BB962C8B-B14F-4D97-AF65-F5344CB8AC3E}">
        <p14:creationId xmlns:p14="http://schemas.microsoft.com/office/powerpoint/2010/main" val="243508501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a:t>Alvin</a:t>
            </a:r>
          </a:p>
          <a:p>
            <a:endParaRPr lang="en-GB"/>
          </a:p>
        </p:txBody>
      </p:sp>
      <p:sp>
        <p:nvSpPr>
          <p:cNvPr id="4" name="Slide Number Placeholder 3"/>
          <p:cNvSpPr>
            <a:spLocks noGrp="1"/>
          </p:cNvSpPr>
          <p:nvPr>
            <p:ph type="sldNum" sz="quarter" idx="5"/>
          </p:nvPr>
        </p:nvSpPr>
        <p:spPr/>
        <p:txBody>
          <a:bodyPr/>
          <a:lstStyle/>
          <a:p>
            <a:fld id="{A8DF0CD6-28B9-4B0D-A263-4CF2BFDD3042}" type="slidenum">
              <a:rPr lang="it-IT" smtClean="0"/>
              <a:t>50</a:t>
            </a:fld>
            <a:endParaRPr lang="it-IT"/>
          </a:p>
        </p:txBody>
      </p:sp>
    </p:spTree>
    <p:extLst>
      <p:ext uri="{BB962C8B-B14F-4D97-AF65-F5344CB8AC3E}">
        <p14:creationId xmlns:p14="http://schemas.microsoft.com/office/powerpoint/2010/main" val="133863923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a:t>Alvin</a:t>
            </a:r>
          </a:p>
          <a:p>
            <a:endParaRPr lang="en-GB"/>
          </a:p>
        </p:txBody>
      </p:sp>
      <p:sp>
        <p:nvSpPr>
          <p:cNvPr id="4" name="Slide Number Placeholder 3"/>
          <p:cNvSpPr>
            <a:spLocks noGrp="1"/>
          </p:cNvSpPr>
          <p:nvPr>
            <p:ph type="sldNum" sz="quarter" idx="5"/>
          </p:nvPr>
        </p:nvSpPr>
        <p:spPr/>
        <p:txBody>
          <a:bodyPr/>
          <a:lstStyle/>
          <a:p>
            <a:fld id="{A8DF0CD6-28B9-4B0D-A263-4CF2BFDD3042}" type="slidenum">
              <a:rPr lang="it-IT" smtClean="0"/>
              <a:t>51</a:t>
            </a:fld>
            <a:endParaRPr lang="it-IT"/>
          </a:p>
        </p:txBody>
      </p:sp>
    </p:spTree>
    <p:extLst>
      <p:ext uri="{BB962C8B-B14F-4D97-AF65-F5344CB8AC3E}">
        <p14:creationId xmlns:p14="http://schemas.microsoft.com/office/powerpoint/2010/main" val="243145329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a:t>Alvin</a:t>
            </a:r>
          </a:p>
          <a:p>
            <a:endParaRPr lang="en-GB"/>
          </a:p>
          <a:p>
            <a:endParaRPr lang="en-GB"/>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a:solidFill>
                  <a:schemeClr val="bg1"/>
                </a:solidFill>
              </a:rPr>
              <a:t>It is important for impedance matching and resonant frequency tuning, which maximizes the energy harvested</a:t>
            </a:r>
          </a:p>
          <a:p>
            <a:endParaRPr lang="en-GB"/>
          </a:p>
          <a:p>
            <a:endParaRPr lang="en-GB"/>
          </a:p>
          <a:p>
            <a:endParaRPr lang="en-GB"/>
          </a:p>
          <a:p>
            <a:r>
              <a:rPr lang="en-GB"/>
              <a:t>By adding an </a:t>
            </a:r>
            <a:r>
              <a:rPr lang="en-GB" b="1"/>
              <a:t>inductor</a:t>
            </a:r>
            <a:r>
              <a:rPr lang="en-GB"/>
              <a:t> in series or parallel with the piezoelectric transducer, you can adjust the resonant frequency of the circuit to match the natural frequency of the mechanical vibrations. This is important for </a:t>
            </a:r>
            <a:r>
              <a:rPr lang="en-GB" b="1"/>
              <a:t>impedance matching</a:t>
            </a:r>
            <a:r>
              <a:rPr lang="en-GB"/>
              <a:t> and </a:t>
            </a:r>
            <a:r>
              <a:rPr lang="en-GB" b="1"/>
              <a:t>resonant frequency tuning</a:t>
            </a:r>
            <a:r>
              <a:rPr lang="en-GB"/>
              <a:t>, which maximizes the energy harvested</a:t>
            </a:r>
          </a:p>
        </p:txBody>
      </p:sp>
      <p:sp>
        <p:nvSpPr>
          <p:cNvPr id="4" name="Slide Number Placeholder 3"/>
          <p:cNvSpPr>
            <a:spLocks noGrp="1"/>
          </p:cNvSpPr>
          <p:nvPr>
            <p:ph type="sldNum" sz="quarter" idx="5"/>
          </p:nvPr>
        </p:nvSpPr>
        <p:spPr/>
        <p:txBody>
          <a:bodyPr/>
          <a:lstStyle/>
          <a:p>
            <a:fld id="{A8DF0CD6-28B9-4B0D-A263-4CF2BFDD3042}" type="slidenum">
              <a:rPr lang="it-IT" smtClean="0"/>
              <a:t>52</a:t>
            </a:fld>
            <a:endParaRPr lang="it-IT"/>
          </a:p>
        </p:txBody>
      </p:sp>
    </p:spTree>
    <p:extLst>
      <p:ext uri="{BB962C8B-B14F-4D97-AF65-F5344CB8AC3E}">
        <p14:creationId xmlns:p14="http://schemas.microsoft.com/office/powerpoint/2010/main" val="291749251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a:t>Alvin</a:t>
            </a:r>
          </a:p>
          <a:p>
            <a:endParaRPr lang="en-GB"/>
          </a:p>
        </p:txBody>
      </p:sp>
      <p:sp>
        <p:nvSpPr>
          <p:cNvPr id="4" name="Slide Number Placeholder 3"/>
          <p:cNvSpPr>
            <a:spLocks noGrp="1"/>
          </p:cNvSpPr>
          <p:nvPr>
            <p:ph type="sldNum" sz="quarter" idx="5"/>
          </p:nvPr>
        </p:nvSpPr>
        <p:spPr/>
        <p:txBody>
          <a:bodyPr/>
          <a:lstStyle/>
          <a:p>
            <a:fld id="{A8DF0CD6-28B9-4B0D-A263-4CF2BFDD3042}" type="slidenum">
              <a:rPr lang="it-IT" smtClean="0"/>
              <a:t>53</a:t>
            </a:fld>
            <a:endParaRPr lang="it-IT"/>
          </a:p>
        </p:txBody>
      </p:sp>
    </p:spTree>
    <p:extLst>
      <p:ext uri="{BB962C8B-B14F-4D97-AF65-F5344CB8AC3E}">
        <p14:creationId xmlns:p14="http://schemas.microsoft.com/office/powerpoint/2010/main" val="14080203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a:t>Ra</a:t>
            </a:r>
          </a:p>
        </p:txBody>
      </p:sp>
      <p:sp>
        <p:nvSpPr>
          <p:cNvPr id="4" name="Segnaposto numero diapositiva 3"/>
          <p:cNvSpPr>
            <a:spLocks noGrp="1"/>
          </p:cNvSpPr>
          <p:nvPr>
            <p:ph type="sldNum" sz="quarter" idx="5"/>
          </p:nvPr>
        </p:nvSpPr>
        <p:spPr/>
        <p:txBody>
          <a:bodyPr/>
          <a:lstStyle/>
          <a:p>
            <a:fld id="{A8DF0CD6-28B9-4B0D-A263-4CF2BFDD3042}" type="slidenum">
              <a:rPr lang="it-IT" smtClean="0"/>
              <a:t>6</a:t>
            </a:fld>
            <a:endParaRPr lang="it-IT"/>
          </a:p>
        </p:txBody>
      </p:sp>
    </p:spTree>
    <p:extLst>
      <p:ext uri="{BB962C8B-B14F-4D97-AF65-F5344CB8AC3E}">
        <p14:creationId xmlns:p14="http://schemas.microsoft.com/office/powerpoint/2010/main" val="22215195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a:t>Ra</a:t>
            </a:r>
          </a:p>
        </p:txBody>
      </p:sp>
      <p:sp>
        <p:nvSpPr>
          <p:cNvPr id="4" name="Segnaposto numero diapositiva 3"/>
          <p:cNvSpPr>
            <a:spLocks noGrp="1"/>
          </p:cNvSpPr>
          <p:nvPr>
            <p:ph type="sldNum" sz="quarter" idx="5"/>
          </p:nvPr>
        </p:nvSpPr>
        <p:spPr/>
        <p:txBody>
          <a:bodyPr/>
          <a:lstStyle/>
          <a:p>
            <a:fld id="{A8DF0CD6-28B9-4B0D-A263-4CF2BFDD3042}" type="slidenum">
              <a:rPr lang="it-IT" smtClean="0"/>
              <a:t>7</a:t>
            </a:fld>
            <a:endParaRPr lang="it-IT"/>
          </a:p>
        </p:txBody>
      </p:sp>
    </p:spTree>
    <p:extLst>
      <p:ext uri="{BB962C8B-B14F-4D97-AF65-F5344CB8AC3E}">
        <p14:creationId xmlns:p14="http://schemas.microsoft.com/office/powerpoint/2010/main" val="2311400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2732EA-B47F-5E65-9325-BDEECBF7ECAD}"/>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82B5A9A0-AFD9-D431-D6B9-F4A423438C10}"/>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7711E49B-FD61-3113-4F7D-BA58277282A9}"/>
              </a:ext>
            </a:extLst>
          </p:cNvPr>
          <p:cNvSpPr>
            <a:spLocks noGrp="1"/>
          </p:cNvSpPr>
          <p:nvPr>
            <p:ph type="body" idx="1"/>
          </p:nvPr>
        </p:nvSpPr>
        <p:spPr/>
        <p:txBody>
          <a:bodyPr/>
          <a:lstStyle/>
          <a:p>
            <a:r>
              <a:rPr lang="it-IT"/>
              <a:t>Ra</a:t>
            </a:r>
          </a:p>
          <a:p>
            <a:endParaRPr lang="it-IT"/>
          </a:p>
        </p:txBody>
      </p:sp>
      <p:sp>
        <p:nvSpPr>
          <p:cNvPr id="4" name="Segnaposto numero diapositiva 3">
            <a:extLst>
              <a:ext uri="{FF2B5EF4-FFF2-40B4-BE49-F238E27FC236}">
                <a16:creationId xmlns:a16="http://schemas.microsoft.com/office/drawing/2014/main" id="{D8058FE5-FFEF-B104-DCAD-745B562CA423}"/>
              </a:ext>
            </a:extLst>
          </p:cNvPr>
          <p:cNvSpPr>
            <a:spLocks noGrp="1"/>
          </p:cNvSpPr>
          <p:nvPr>
            <p:ph type="sldNum" sz="quarter" idx="5"/>
          </p:nvPr>
        </p:nvSpPr>
        <p:spPr/>
        <p:txBody>
          <a:bodyPr/>
          <a:lstStyle/>
          <a:p>
            <a:fld id="{A8DF0CD6-28B9-4B0D-A263-4CF2BFDD3042}" type="slidenum">
              <a:rPr lang="it-IT" smtClean="0"/>
              <a:t>8</a:t>
            </a:fld>
            <a:endParaRPr lang="it-IT"/>
          </a:p>
        </p:txBody>
      </p:sp>
    </p:spTree>
    <p:extLst>
      <p:ext uri="{BB962C8B-B14F-4D97-AF65-F5344CB8AC3E}">
        <p14:creationId xmlns:p14="http://schemas.microsoft.com/office/powerpoint/2010/main" val="1703975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4EF197-78A5-EB8C-8F97-48DB144FF2EB}"/>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EF2F516-37E1-DD43-63D1-FB2FCE08DE7F}"/>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3E2CA237-30BA-4B9E-17EF-DECCEE203DDE}"/>
              </a:ext>
            </a:extLst>
          </p:cNvPr>
          <p:cNvSpPr>
            <a:spLocks noGrp="1"/>
          </p:cNvSpPr>
          <p:nvPr>
            <p:ph type="body" idx="1"/>
          </p:nvPr>
        </p:nvSpPr>
        <p:spPr/>
        <p:txBody>
          <a:bodyPr/>
          <a:lstStyle/>
          <a:p>
            <a:r>
              <a:rPr lang="it-IT"/>
              <a:t>Ra</a:t>
            </a:r>
          </a:p>
        </p:txBody>
      </p:sp>
      <p:sp>
        <p:nvSpPr>
          <p:cNvPr id="4" name="Segnaposto numero diapositiva 3">
            <a:extLst>
              <a:ext uri="{FF2B5EF4-FFF2-40B4-BE49-F238E27FC236}">
                <a16:creationId xmlns:a16="http://schemas.microsoft.com/office/drawing/2014/main" id="{CC7DC05F-6E31-4B05-49C6-D911610FC774}"/>
              </a:ext>
            </a:extLst>
          </p:cNvPr>
          <p:cNvSpPr>
            <a:spLocks noGrp="1"/>
          </p:cNvSpPr>
          <p:nvPr>
            <p:ph type="sldNum" sz="quarter" idx="5"/>
          </p:nvPr>
        </p:nvSpPr>
        <p:spPr/>
        <p:txBody>
          <a:bodyPr/>
          <a:lstStyle/>
          <a:p>
            <a:fld id="{A8DF0CD6-28B9-4B0D-A263-4CF2BFDD3042}" type="slidenum">
              <a:rPr lang="it-IT" smtClean="0"/>
              <a:t>9</a:t>
            </a:fld>
            <a:endParaRPr lang="it-IT"/>
          </a:p>
        </p:txBody>
      </p:sp>
    </p:spTree>
    <p:extLst>
      <p:ext uri="{BB962C8B-B14F-4D97-AF65-F5344CB8AC3E}">
        <p14:creationId xmlns:p14="http://schemas.microsoft.com/office/powerpoint/2010/main" val="29809307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83D70-91AA-429A-BD57-1CB6792B30EE}"/>
              </a:ext>
            </a:extLst>
          </p:cNvPr>
          <p:cNvSpPr>
            <a:spLocks noGrp="1"/>
          </p:cNvSpPr>
          <p:nvPr>
            <p:ph type="ctrTitle"/>
          </p:nvPr>
        </p:nvSpPr>
        <p:spPr>
          <a:xfrm>
            <a:off x="1088136" y="1078030"/>
            <a:ext cx="9288096" cy="2956718"/>
          </a:xfrm>
        </p:spPr>
        <p:txBody>
          <a:bodyPr anchor="t">
            <a:noAutofit/>
          </a:bodyPr>
          <a:lstStyle>
            <a:lvl1pPr algn="l">
              <a:defRPr sz="6600" cap="all" baseline="0"/>
            </a:lvl1pPr>
          </a:lstStyle>
          <a:p>
            <a:r>
              <a:rPr lang="en-US"/>
              <a:t>Click to edit Master title style</a:t>
            </a:r>
          </a:p>
        </p:txBody>
      </p:sp>
      <p:sp>
        <p:nvSpPr>
          <p:cNvPr id="3" name="Subtitle 2">
            <a:extLst>
              <a:ext uri="{FF2B5EF4-FFF2-40B4-BE49-F238E27FC236}">
                <a16:creationId xmlns:a16="http://schemas.microsoft.com/office/drawing/2014/main" id="{F065D245-B564-481D-A323-F73C5BCA8461}"/>
              </a:ext>
            </a:extLst>
          </p:cNvPr>
          <p:cNvSpPr>
            <a:spLocks noGrp="1"/>
          </p:cNvSpPr>
          <p:nvPr>
            <p:ph type="subTitle" idx="1"/>
          </p:nvPr>
        </p:nvSpPr>
        <p:spPr>
          <a:xfrm>
            <a:off x="1088136" y="4455621"/>
            <a:ext cx="9288096" cy="1435331"/>
          </a:xfrm>
        </p:spPr>
        <p:txBody>
          <a:bodyPr>
            <a:normAutofit/>
          </a:bodyPr>
          <a:lstStyle>
            <a:lvl1pPr marL="0" indent="0" algn="l">
              <a:lnSpc>
                <a:spcPct val="12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8E072EE-51B3-4C0C-A460-4684AB079301}"/>
              </a:ext>
            </a:extLst>
          </p:cNvPr>
          <p:cNvSpPr>
            <a:spLocks noGrp="1"/>
          </p:cNvSpPr>
          <p:nvPr>
            <p:ph type="dt" sz="half" idx="10"/>
          </p:nvPr>
        </p:nvSpPr>
        <p:spPr/>
        <p:txBody>
          <a:bodyPr/>
          <a:lstStyle/>
          <a:p>
            <a:fld id="{A1E45834-53BD-4C8F-B791-CD5378F4150E}" type="datetimeFigureOut">
              <a:rPr lang="en-US" smtClean="0"/>
              <a:t>1/30/2025</a:t>
            </a:fld>
            <a:endParaRPr lang="en-US"/>
          </a:p>
        </p:txBody>
      </p:sp>
      <p:sp>
        <p:nvSpPr>
          <p:cNvPr id="5" name="Footer Placeholder 4">
            <a:extLst>
              <a:ext uri="{FF2B5EF4-FFF2-40B4-BE49-F238E27FC236}">
                <a16:creationId xmlns:a16="http://schemas.microsoft.com/office/drawing/2014/main" id="{011422A5-3076-413B-84CB-ED3BA4171C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267C68-40D5-477E-9DBC-C28FD4B1142F}"/>
              </a:ext>
            </a:extLst>
          </p:cNvPr>
          <p:cNvSpPr>
            <a:spLocks noGrp="1"/>
          </p:cNvSpPr>
          <p:nvPr>
            <p:ph type="sldNum" sz="quarter" idx="12"/>
          </p:nvPr>
        </p:nvSpPr>
        <p:spPr/>
        <p:txBody>
          <a:bodyPr/>
          <a:lstStyle/>
          <a:p>
            <a:fld id="{719D7796-F675-488F-AC46-C88938C80352}" type="slidenum">
              <a:rPr lang="en-US" smtClean="0"/>
              <a:t>‹N›</a:t>
            </a:fld>
            <a:endParaRPr lang="en-US"/>
          </a:p>
        </p:txBody>
      </p:sp>
    </p:spTree>
    <p:extLst>
      <p:ext uri="{BB962C8B-B14F-4D97-AF65-F5344CB8AC3E}">
        <p14:creationId xmlns:p14="http://schemas.microsoft.com/office/powerpoint/2010/main" val="3957434381"/>
      </p:ext>
    </p:extLst>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6C900-05BC-4021-B69F-2DAF974B7E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26E227-253A-44A0-9404-1CFD8CE41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FF5A02-0FC4-41C8-A13C-4C929B28846B}"/>
              </a:ext>
            </a:extLst>
          </p:cNvPr>
          <p:cNvSpPr>
            <a:spLocks noGrp="1"/>
          </p:cNvSpPr>
          <p:nvPr>
            <p:ph type="dt" sz="half" idx="10"/>
          </p:nvPr>
        </p:nvSpPr>
        <p:spPr/>
        <p:txBody>
          <a:bodyPr/>
          <a:lstStyle/>
          <a:p>
            <a:fld id="{A1E45834-53BD-4C8F-B791-CD5378F4150E}" type="datetimeFigureOut">
              <a:rPr lang="en-US" smtClean="0"/>
              <a:t>1/30/2025</a:t>
            </a:fld>
            <a:endParaRPr lang="en-US"/>
          </a:p>
        </p:txBody>
      </p:sp>
      <p:sp>
        <p:nvSpPr>
          <p:cNvPr id="5" name="Footer Placeholder 4">
            <a:extLst>
              <a:ext uri="{FF2B5EF4-FFF2-40B4-BE49-F238E27FC236}">
                <a16:creationId xmlns:a16="http://schemas.microsoft.com/office/drawing/2014/main" id="{80459378-C430-49DB-B2D6-E32FBBCD4A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B9D57D-CB8E-4E67-AE2D-2790E2AA60CB}"/>
              </a:ext>
            </a:extLst>
          </p:cNvPr>
          <p:cNvSpPr>
            <a:spLocks noGrp="1"/>
          </p:cNvSpPr>
          <p:nvPr>
            <p:ph type="sldNum" sz="quarter" idx="12"/>
          </p:nvPr>
        </p:nvSpPr>
        <p:spPr/>
        <p:txBody>
          <a:bodyPr/>
          <a:lstStyle/>
          <a:p>
            <a:fld id="{719D7796-F675-488F-AC46-C88938C80352}" type="slidenum">
              <a:rPr lang="en-US" smtClean="0"/>
              <a:t>‹N›</a:t>
            </a:fld>
            <a:endParaRPr lang="en-US"/>
          </a:p>
        </p:txBody>
      </p:sp>
    </p:spTree>
    <p:extLst>
      <p:ext uri="{BB962C8B-B14F-4D97-AF65-F5344CB8AC3E}">
        <p14:creationId xmlns:p14="http://schemas.microsoft.com/office/powerpoint/2010/main" val="4160325245"/>
      </p:ext>
    </p:extLst>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2CF945-D70F-49C1-8CE5-5758C1166014}"/>
              </a:ext>
            </a:extLst>
          </p:cNvPr>
          <p:cNvSpPr>
            <a:spLocks noGrp="1"/>
          </p:cNvSpPr>
          <p:nvPr>
            <p:ph type="title" orient="vert"/>
          </p:nvPr>
        </p:nvSpPr>
        <p:spPr>
          <a:xfrm>
            <a:off x="9182100" y="1091381"/>
            <a:ext cx="2171700" cy="495336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2FDB721-04AA-4330-8045-3F2D9BB4BC66}"/>
              </a:ext>
            </a:extLst>
          </p:cNvPr>
          <p:cNvSpPr>
            <a:spLocks noGrp="1"/>
          </p:cNvSpPr>
          <p:nvPr>
            <p:ph type="body" orient="vert" idx="1"/>
          </p:nvPr>
        </p:nvSpPr>
        <p:spPr>
          <a:xfrm>
            <a:off x="838200" y="1091381"/>
            <a:ext cx="8265340" cy="49533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418C15-991C-4C71-8DCD-DB3B3888831F}"/>
              </a:ext>
            </a:extLst>
          </p:cNvPr>
          <p:cNvSpPr>
            <a:spLocks noGrp="1"/>
          </p:cNvSpPr>
          <p:nvPr>
            <p:ph type="dt" sz="half" idx="10"/>
          </p:nvPr>
        </p:nvSpPr>
        <p:spPr/>
        <p:txBody>
          <a:bodyPr/>
          <a:lstStyle/>
          <a:p>
            <a:fld id="{A1E45834-53BD-4C8F-B791-CD5378F4150E}" type="datetimeFigureOut">
              <a:rPr lang="en-US" smtClean="0"/>
              <a:t>1/30/2025</a:t>
            </a:fld>
            <a:endParaRPr lang="en-US"/>
          </a:p>
        </p:txBody>
      </p:sp>
      <p:sp>
        <p:nvSpPr>
          <p:cNvPr id="5" name="Footer Placeholder 4">
            <a:extLst>
              <a:ext uri="{FF2B5EF4-FFF2-40B4-BE49-F238E27FC236}">
                <a16:creationId xmlns:a16="http://schemas.microsoft.com/office/drawing/2014/main" id="{F7728CC3-5830-4EFA-B28E-1648904DE1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DA91B6-E419-4483-9B66-3C758788BC48}"/>
              </a:ext>
            </a:extLst>
          </p:cNvPr>
          <p:cNvSpPr>
            <a:spLocks noGrp="1"/>
          </p:cNvSpPr>
          <p:nvPr>
            <p:ph type="sldNum" sz="quarter" idx="12"/>
          </p:nvPr>
        </p:nvSpPr>
        <p:spPr/>
        <p:txBody>
          <a:bodyPr/>
          <a:lstStyle/>
          <a:p>
            <a:fld id="{719D7796-F675-488F-AC46-C88938C80352}" type="slidenum">
              <a:rPr lang="en-US" smtClean="0"/>
              <a:t>‹N›</a:t>
            </a:fld>
            <a:endParaRPr lang="en-US"/>
          </a:p>
        </p:txBody>
      </p:sp>
      <p:cxnSp>
        <p:nvCxnSpPr>
          <p:cNvPr id="7" name="Straight Connector 6">
            <a:extLst>
              <a:ext uri="{FF2B5EF4-FFF2-40B4-BE49-F238E27FC236}">
                <a16:creationId xmlns:a16="http://schemas.microsoft.com/office/drawing/2014/main" id="{DE447C6A-78C3-4687-9A71-A05DBF6700DE}"/>
              </a:ext>
            </a:extLst>
          </p:cNvPr>
          <p:cNvCxnSpPr>
            <a:cxnSpLocks/>
          </p:cNvCxnSpPr>
          <p:nvPr/>
        </p:nvCxnSpPr>
        <p:spPr>
          <a:xfrm>
            <a:off x="11387805"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2287123"/>
      </p:ext>
    </p:extLst>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EE2F5-9D3C-4BE7-9AD5-335B31CF2C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F98C4F-4BF6-47CF-ABEE-2B12748C4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539070-70D2-4DD1-A439-155343FE262E}"/>
              </a:ext>
            </a:extLst>
          </p:cNvPr>
          <p:cNvSpPr>
            <a:spLocks noGrp="1"/>
          </p:cNvSpPr>
          <p:nvPr>
            <p:ph type="dt" sz="half" idx="10"/>
          </p:nvPr>
        </p:nvSpPr>
        <p:spPr/>
        <p:txBody>
          <a:bodyPr/>
          <a:lstStyle/>
          <a:p>
            <a:fld id="{A1E45834-53BD-4C8F-B791-CD5378F4150E}" type="datetimeFigureOut">
              <a:rPr lang="en-US" smtClean="0"/>
              <a:t>1/30/2025</a:t>
            </a:fld>
            <a:endParaRPr lang="en-US"/>
          </a:p>
        </p:txBody>
      </p:sp>
      <p:sp>
        <p:nvSpPr>
          <p:cNvPr id="5" name="Footer Placeholder 4">
            <a:extLst>
              <a:ext uri="{FF2B5EF4-FFF2-40B4-BE49-F238E27FC236}">
                <a16:creationId xmlns:a16="http://schemas.microsoft.com/office/drawing/2014/main" id="{6151AB30-CD74-471D-9FA6-ADC0C901E6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A137C4-F19E-4521-8DCB-4E0CF9CA3193}"/>
              </a:ext>
            </a:extLst>
          </p:cNvPr>
          <p:cNvSpPr>
            <a:spLocks noGrp="1"/>
          </p:cNvSpPr>
          <p:nvPr>
            <p:ph type="sldNum" sz="quarter" idx="12"/>
          </p:nvPr>
        </p:nvSpPr>
        <p:spPr/>
        <p:txBody>
          <a:bodyPr/>
          <a:lstStyle/>
          <a:p>
            <a:fld id="{719D7796-F675-488F-AC46-C88938C80352}" type="slidenum">
              <a:rPr lang="en-US" smtClean="0"/>
              <a:t>‹N›</a:t>
            </a:fld>
            <a:endParaRPr lang="en-US"/>
          </a:p>
        </p:txBody>
      </p:sp>
    </p:spTree>
    <p:extLst>
      <p:ext uri="{BB962C8B-B14F-4D97-AF65-F5344CB8AC3E}">
        <p14:creationId xmlns:p14="http://schemas.microsoft.com/office/powerpoint/2010/main" val="4236565509"/>
      </p:ext>
    </p:extLst>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8007D-9B1D-4E2C-B38F-29C6820996DF}"/>
              </a:ext>
            </a:extLst>
          </p:cNvPr>
          <p:cNvSpPr>
            <a:spLocks noGrp="1"/>
          </p:cNvSpPr>
          <p:nvPr>
            <p:ph type="title"/>
          </p:nvPr>
        </p:nvSpPr>
        <p:spPr>
          <a:xfrm>
            <a:off x="1090940" y="1099127"/>
            <a:ext cx="9272260" cy="3472874"/>
          </a:xfrm>
        </p:spPr>
        <p:txBody>
          <a:bodyPr anchor="t">
            <a:normAutofit/>
          </a:bodyPr>
          <a:lstStyle>
            <a:lvl1pPr>
              <a:defRPr sz="4000" cap="all" baseline="0"/>
            </a:lvl1pPr>
          </a:lstStyle>
          <a:p>
            <a:r>
              <a:rPr lang="en-US"/>
              <a:t>Click to edit Master title style</a:t>
            </a:r>
          </a:p>
        </p:txBody>
      </p:sp>
      <p:sp>
        <p:nvSpPr>
          <p:cNvPr id="3" name="Text Placeholder 2">
            <a:extLst>
              <a:ext uri="{FF2B5EF4-FFF2-40B4-BE49-F238E27FC236}">
                <a16:creationId xmlns:a16="http://schemas.microsoft.com/office/drawing/2014/main" id="{5960C51B-B525-4032-9D08-2978D7367BFF}"/>
              </a:ext>
            </a:extLst>
          </p:cNvPr>
          <p:cNvSpPr>
            <a:spLocks noGrp="1"/>
          </p:cNvSpPr>
          <p:nvPr>
            <p:ph type="body" idx="1"/>
          </p:nvPr>
        </p:nvSpPr>
        <p:spPr>
          <a:xfrm>
            <a:off x="1090939" y="4572000"/>
            <a:ext cx="9272262" cy="1320801"/>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408851-4DCC-447C-828A-5F7E66F7623D}"/>
              </a:ext>
            </a:extLst>
          </p:cNvPr>
          <p:cNvSpPr>
            <a:spLocks noGrp="1"/>
          </p:cNvSpPr>
          <p:nvPr>
            <p:ph type="dt" sz="half" idx="10"/>
          </p:nvPr>
        </p:nvSpPr>
        <p:spPr/>
        <p:txBody>
          <a:bodyPr/>
          <a:lstStyle/>
          <a:p>
            <a:fld id="{A1E45834-53BD-4C8F-B791-CD5378F4150E}" type="datetimeFigureOut">
              <a:rPr lang="en-US" smtClean="0"/>
              <a:t>1/30/2025</a:t>
            </a:fld>
            <a:endParaRPr lang="en-US"/>
          </a:p>
        </p:txBody>
      </p:sp>
      <p:sp>
        <p:nvSpPr>
          <p:cNvPr id="5" name="Footer Placeholder 4">
            <a:extLst>
              <a:ext uri="{FF2B5EF4-FFF2-40B4-BE49-F238E27FC236}">
                <a16:creationId xmlns:a16="http://schemas.microsoft.com/office/drawing/2014/main" id="{4C094542-CAEF-4D6C-BE6A-BC100F0590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8BDE40-8468-4051-9703-B751608AAF9D}"/>
              </a:ext>
            </a:extLst>
          </p:cNvPr>
          <p:cNvSpPr>
            <a:spLocks noGrp="1"/>
          </p:cNvSpPr>
          <p:nvPr>
            <p:ph type="sldNum" sz="quarter" idx="12"/>
          </p:nvPr>
        </p:nvSpPr>
        <p:spPr/>
        <p:txBody>
          <a:bodyPr/>
          <a:lstStyle/>
          <a:p>
            <a:fld id="{719D7796-F675-488F-AC46-C88938C80352}" type="slidenum">
              <a:rPr lang="en-US" smtClean="0"/>
              <a:t>‹N›</a:t>
            </a:fld>
            <a:endParaRPr lang="en-US"/>
          </a:p>
        </p:txBody>
      </p:sp>
    </p:spTree>
    <p:extLst>
      <p:ext uri="{BB962C8B-B14F-4D97-AF65-F5344CB8AC3E}">
        <p14:creationId xmlns:p14="http://schemas.microsoft.com/office/powerpoint/2010/main" val="2645857699"/>
      </p:ext>
    </p:extLst>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BF7AE-3892-4896-8C15-7A35A41EFD9C}"/>
              </a:ext>
            </a:extLst>
          </p:cNvPr>
          <p:cNvSpPr>
            <a:spLocks noGrp="1"/>
          </p:cNvSpPr>
          <p:nvPr>
            <p:ph type="title"/>
          </p:nvPr>
        </p:nvSpPr>
        <p:spPr>
          <a:xfrm>
            <a:off x="1088136" y="1088136"/>
            <a:ext cx="9890066" cy="129422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F2FD9A26-86F1-4817-B243-4DE63B4F182F}"/>
              </a:ext>
            </a:extLst>
          </p:cNvPr>
          <p:cNvSpPr>
            <a:spLocks noGrp="1"/>
          </p:cNvSpPr>
          <p:nvPr>
            <p:ph sz="half" idx="1"/>
          </p:nvPr>
        </p:nvSpPr>
        <p:spPr>
          <a:xfrm>
            <a:off x="1082185" y="2440568"/>
            <a:ext cx="4841505" cy="38012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454BF9B-EA16-48C8-96B9-7A66051BE768}"/>
              </a:ext>
            </a:extLst>
          </p:cNvPr>
          <p:cNvSpPr>
            <a:spLocks noGrp="1"/>
          </p:cNvSpPr>
          <p:nvPr>
            <p:ph sz="half" idx="2"/>
          </p:nvPr>
        </p:nvSpPr>
        <p:spPr>
          <a:xfrm>
            <a:off x="6172200" y="2440568"/>
            <a:ext cx="4806002" cy="3801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6E2D9F-1FCE-4A1C-996E-DB05777A8994}"/>
              </a:ext>
            </a:extLst>
          </p:cNvPr>
          <p:cNvSpPr>
            <a:spLocks noGrp="1"/>
          </p:cNvSpPr>
          <p:nvPr>
            <p:ph type="dt" sz="half" idx="10"/>
          </p:nvPr>
        </p:nvSpPr>
        <p:spPr/>
        <p:txBody>
          <a:bodyPr/>
          <a:lstStyle/>
          <a:p>
            <a:fld id="{A1E45834-53BD-4C8F-B791-CD5378F4150E}" type="datetimeFigureOut">
              <a:rPr lang="en-US" smtClean="0"/>
              <a:t>1/30/2025</a:t>
            </a:fld>
            <a:endParaRPr lang="en-US"/>
          </a:p>
        </p:txBody>
      </p:sp>
      <p:sp>
        <p:nvSpPr>
          <p:cNvPr id="6" name="Footer Placeholder 5">
            <a:extLst>
              <a:ext uri="{FF2B5EF4-FFF2-40B4-BE49-F238E27FC236}">
                <a16:creationId xmlns:a16="http://schemas.microsoft.com/office/drawing/2014/main" id="{40629E05-3F6C-40BF-9324-118588B6CA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9BE013-C5C0-4CBD-982E-36F037F7366F}"/>
              </a:ext>
            </a:extLst>
          </p:cNvPr>
          <p:cNvSpPr>
            <a:spLocks noGrp="1"/>
          </p:cNvSpPr>
          <p:nvPr>
            <p:ph type="sldNum" sz="quarter" idx="12"/>
          </p:nvPr>
        </p:nvSpPr>
        <p:spPr/>
        <p:txBody>
          <a:bodyPr/>
          <a:lstStyle/>
          <a:p>
            <a:fld id="{719D7796-F675-488F-AC46-C88938C80352}" type="slidenum">
              <a:rPr lang="en-US" smtClean="0"/>
              <a:t>‹N›</a:t>
            </a:fld>
            <a:endParaRPr lang="en-US"/>
          </a:p>
        </p:txBody>
      </p:sp>
    </p:spTree>
    <p:extLst>
      <p:ext uri="{BB962C8B-B14F-4D97-AF65-F5344CB8AC3E}">
        <p14:creationId xmlns:p14="http://schemas.microsoft.com/office/powerpoint/2010/main" val="3355611140"/>
      </p:ext>
    </p:extLst>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ED885-5FE5-4407-BE4D-FAD01C40A905}"/>
              </a:ext>
            </a:extLst>
          </p:cNvPr>
          <p:cNvSpPr>
            <a:spLocks noGrp="1"/>
          </p:cNvSpPr>
          <p:nvPr>
            <p:ph type="title"/>
          </p:nvPr>
        </p:nvSpPr>
        <p:spPr>
          <a:xfrm>
            <a:off x="1090940" y="1084333"/>
            <a:ext cx="9949455" cy="838856"/>
          </a:xfrm>
        </p:spPr>
        <p:txBody>
          <a:bodyPr/>
          <a:lstStyle/>
          <a:p>
            <a:r>
              <a:rPr lang="en-US"/>
              <a:t>Click to edit Master title style</a:t>
            </a:r>
          </a:p>
        </p:txBody>
      </p:sp>
      <p:sp>
        <p:nvSpPr>
          <p:cNvPr id="3" name="Text Placeholder 2">
            <a:extLst>
              <a:ext uri="{FF2B5EF4-FFF2-40B4-BE49-F238E27FC236}">
                <a16:creationId xmlns:a16="http://schemas.microsoft.com/office/drawing/2014/main" id="{6E322A77-C134-4857-83E5-51217D3C29FB}"/>
              </a:ext>
            </a:extLst>
          </p:cNvPr>
          <p:cNvSpPr>
            <a:spLocks noGrp="1"/>
          </p:cNvSpPr>
          <p:nvPr>
            <p:ph type="body" idx="1"/>
          </p:nvPr>
        </p:nvSpPr>
        <p:spPr>
          <a:xfrm>
            <a:off x="1092088" y="1923190"/>
            <a:ext cx="4816475" cy="838856"/>
          </a:xfrm>
        </p:spPr>
        <p:txBody>
          <a:bodyPr anchor="b">
            <a:normAutofit/>
          </a:bodyPr>
          <a:lstStyle>
            <a:lvl1pPr marL="0" indent="0">
              <a:lnSpc>
                <a:spcPct val="100000"/>
              </a:lnSpc>
              <a:buNone/>
              <a:defRPr sz="20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4ECBFE-C62C-471B-BFE4-1272EAC3479D}"/>
              </a:ext>
            </a:extLst>
          </p:cNvPr>
          <p:cNvSpPr>
            <a:spLocks noGrp="1"/>
          </p:cNvSpPr>
          <p:nvPr>
            <p:ph sz="half" idx="2"/>
          </p:nvPr>
        </p:nvSpPr>
        <p:spPr>
          <a:xfrm>
            <a:off x="1092088" y="2825791"/>
            <a:ext cx="4816475" cy="33638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710AFC6-F407-4F35-BD37-B32F9B4036D0}"/>
              </a:ext>
            </a:extLst>
          </p:cNvPr>
          <p:cNvSpPr>
            <a:spLocks noGrp="1"/>
          </p:cNvSpPr>
          <p:nvPr>
            <p:ph type="body" sz="quarter" idx="3"/>
          </p:nvPr>
        </p:nvSpPr>
        <p:spPr>
          <a:xfrm>
            <a:off x="6215482" y="1923190"/>
            <a:ext cx="4824913" cy="838856"/>
          </a:xfrm>
        </p:spPr>
        <p:txBody>
          <a:bodyPr anchor="b">
            <a:normAutofit/>
          </a:bodyPr>
          <a:lstStyle>
            <a:lvl1pPr marL="0" indent="0">
              <a:lnSpc>
                <a:spcPct val="100000"/>
              </a:lnSpc>
              <a:buNone/>
              <a:defRPr sz="20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8D60D5-0F83-46CB-92F3-849FC08E6E92}"/>
              </a:ext>
            </a:extLst>
          </p:cNvPr>
          <p:cNvSpPr>
            <a:spLocks noGrp="1"/>
          </p:cNvSpPr>
          <p:nvPr>
            <p:ph sz="quarter" idx="4"/>
          </p:nvPr>
        </p:nvSpPr>
        <p:spPr>
          <a:xfrm>
            <a:off x="6215482" y="2825791"/>
            <a:ext cx="4824913" cy="33638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A5AE694-5CA0-48DA-90D3-EC42BD1D86C1}"/>
              </a:ext>
            </a:extLst>
          </p:cNvPr>
          <p:cNvSpPr>
            <a:spLocks noGrp="1"/>
          </p:cNvSpPr>
          <p:nvPr>
            <p:ph type="dt" sz="half" idx="10"/>
          </p:nvPr>
        </p:nvSpPr>
        <p:spPr/>
        <p:txBody>
          <a:bodyPr/>
          <a:lstStyle/>
          <a:p>
            <a:fld id="{A1E45834-53BD-4C8F-B791-CD5378F4150E}" type="datetimeFigureOut">
              <a:rPr lang="en-US" smtClean="0"/>
              <a:t>1/30/2025</a:t>
            </a:fld>
            <a:endParaRPr lang="en-US"/>
          </a:p>
        </p:txBody>
      </p:sp>
      <p:sp>
        <p:nvSpPr>
          <p:cNvPr id="8" name="Footer Placeholder 7">
            <a:extLst>
              <a:ext uri="{FF2B5EF4-FFF2-40B4-BE49-F238E27FC236}">
                <a16:creationId xmlns:a16="http://schemas.microsoft.com/office/drawing/2014/main" id="{F340A80D-4CCB-4899-9E1D-A5967F4E64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753A9D-469A-4ED9-99A1-7E4B115F8933}"/>
              </a:ext>
            </a:extLst>
          </p:cNvPr>
          <p:cNvSpPr>
            <a:spLocks noGrp="1"/>
          </p:cNvSpPr>
          <p:nvPr>
            <p:ph type="sldNum" sz="quarter" idx="12"/>
          </p:nvPr>
        </p:nvSpPr>
        <p:spPr/>
        <p:txBody>
          <a:bodyPr/>
          <a:lstStyle/>
          <a:p>
            <a:fld id="{719D7796-F675-488F-AC46-C88938C80352}" type="slidenum">
              <a:rPr lang="en-US" smtClean="0"/>
              <a:t>‹N›</a:t>
            </a:fld>
            <a:endParaRPr lang="en-US"/>
          </a:p>
        </p:txBody>
      </p:sp>
    </p:spTree>
    <p:extLst>
      <p:ext uri="{BB962C8B-B14F-4D97-AF65-F5344CB8AC3E}">
        <p14:creationId xmlns:p14="http://schemas.microsoft.com/office/powerpoint/2010/main" val="3085693587"/>
      </p:ext>
    </p:extLst>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7C91E-0A11-4E5D-9B8D-5316E73A2D58}"/>
              </a:ext>
            </a:extLst>
          </p:cNvPr>
          <p:cNvSpPr>
            <a:spLocks noGrp="1"/>
          </p:cNvSpPr>
          <p:nvPr>
            <p:ph type="title"/>
          </p:nvPr>
        </p:nvSpPr>
        <p:spPr/>
        <p:txBody>
          <a:bodyPr/>
          <a:lstStyle>
            <a:lvl1pPr>
              <a:defRPr cap="all" baseline="0"/>
            </a:lvl1pPr>
          </a:lstStyle>
          <a:p>
            <a:r>
              <a:rPr lang="en-US"/>
              <a:t>Click to edit Master title style</a:t>
            </a:r>
          </a:p>
        </p:txBody>
      </p:sp>
      <p:sp>
        <p:nvSpPr>
          <p:cNvPr id="3" name="Date Placeholder 2">
            <a:extLst>
              <a:ext uri="{FF2B5EF4-FFF2-40B4-BE49-F238E27FC236}">
                <a16:creationId xmlns:a16="http://schemas.microsoft.com/office/drawing/2014/main" id="{A1B8A8D1-71AD-4F9F-B393-9EED83FEF003}"/>
              </a:ext>
            </a:extLst>
          </p:cNvPr>
          <p:cNvSpPr>
            <a:spLocks noGrp="1"/>
          </p:cNvSpPr>
          <p:nvPr>
            <p:ph type="dt" sz="half" idx="10"/>
          </p:nvPr>
        </p:nvSpPr>
        <p:spPr/>
        <p:txBody>
          <a:bodyPr/>
          <a:lstStyle/>
          <a:p>
            <a:fld id="{A1E45834-53BD-4C8F-B791-CD5378F4150E}" type="datetimeFigureOut">
              <a:rPr lang="en-US" smtClean="0"/>
              <a:t>1/30/2025</a:t>
            </a:fld>
            <a:endParaRPr lang="en-US"/>
          </a:p>
        </p:txBody>
      </p:sp>
      <p:sp>
        <p:nvSpPr>
          <p:cNvPr id="4" name="Footer Placeholder 3">
            <a:extLst>
              <a:ext uri="{FF2B5EF4-FFF2-40B4-BE49-F238E27FC236}">
                <a16:creationId xmlns:a16="http://schemas.microsoft.com/office/drawing/2014/main" id="{D7E36922-9A4C-453D-9B70-0C3A70281C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5AAEF2-65DC-4E28-9AA4-5115ACB074CC}"/>
              </a:ext>
            </a:extLst>
          </p:cNvPr>
          <p:cNvSpPr>
            <a:spLocks noGrp="1"/>
          </p:cNvSpPr>
          <p:nvPr>
            <p:ph type="sldNum" sz="quarter" idx="12"/>
          </p:nvPr>
        </p:nvSpPr>
        <p:spPr/>
        <p:txBody>
          <a:bodyPr/>
          <a:lstStyle/>
          <a:p>
            <a:fld id="{719D7796-F675-488F-AC46-C88938C80352}" type="slidenum">
              <a:rPr lang="en-US" smtClean="0"/>
              <a:t>‹N›</a:t>
            </a:fld>
            <a:endParaRPr lang="en-US"/>
          </a:p>
        </p:txBody>
      </p:sp>
    </p:spTree>
    <p:extLst>
      <p:ext uri="{BB962C8B-B14F-4D97-AF65-F5344CB8AC3E}">
        <p14:creationId xmlns:p14="http://schemas.microsoft.com/office/powerpoint/2010/main" val="2742890327"/>
      </p:ext>
    </p:extLst>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48B02B-A32A-4383-BBC7-0C383390A96F}"/>
              </a:ext>
            </a:extLst>
          </p:cNvPr>
          <p:cNvSpPr>
            <a:spLocks noGrp="1"/>
          </p:cNvSpPr>
          <p:nvPr>
            <p:ph type="dt" sz="half" idx="10"/>
          </p:nvPr>
        </p:nvSpPr>
        <p:spPr/>
        <p:txBody>
          <a:bodyPr/>
          <a:lstStyle/>
          <a:p>
            <a:fld id="{A1E45834-53BD-4C8F-B791-CD5378F4150E}" type="datetimeFigureOut">
              <a:rPr lang="en-US" smtClean="0"/>
              <a:t>1/30/2025</a:t>
            </a:fld>
            <a:endParaRPr lang="en-US"/>
          </a:p>
        </p:txBody>
      </p:sp>
      <p:sp>
        <p:nvSpPr>
          <p:cNvPr id="3" name="Footer Placeholder 2">
            <a:extLst>
              <a:ext uri="{FF2B5EF4-FFF2-40B4-BE49-F238E27FC236}">
                <a16:creationId xmlns:a16="http://schemas.microsoft.com/office/drawing/2014/main" id="{FCFF7E77-47E0-4F9E-9148-8D0C59C0CFC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8005A2-ECF0-4759-A17B-FDECE80683F4}"/>
              </a:ext>
            </a:extLst>
          </p:cNvPr>
          <p:cNvSpPr>
            <a:spLocks noGrp="1"/>
          </p:cNvSpPr>
          <p:nvPr>
            <p:ph type="sldNum" sz="quarter" idx="12"/>
          </p:nvPr>
        </p:nvSpPr>
        <p:spPr/>
        <p:txBody>
          <a:bodyPr/>
          <a:lstStyle/>
          <a:p>
            <a:fld id="{719D7796-F675-488F-AC46-C88938C80352}" type="slidenum">
              <a:rPr lang="en-US" smtClean="0"/>
              <a:t>‹N›</a:t>
            </a:fld>
            <a:endParaRPr lang="en-US"/>
          </a:p>
        </p:txBody>
      </p:sp>
    </p:spTree>
    <p:extLst>
      <p:ext uri="{BB962C8B-B14F-4D97-AF65-F5344CB8AC3E}">
        <p14:creationId xmlns:p14="http://schemas.microsoft.com/office/powerpoint/2010/main" val="3936346889"/>
      </p:ext>
    </p:extLst>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1DD4B-5676-477E-8C52-4C1CF160FCDE}"/>
              </a:ext>
            </a:extLst>
          </p:cNvPr>
          <p:cNvSpPr>
            <a:spLocks noGrp="1"/>
          </p:cNvSpPr>
          <p:nvPr>
            <p:ph type="title"/>
          </p:nvPr>
        </p:nvSpPr>
        <p:spPr>
          <a:xfrm>
            <a:off x="1090940" y="1094448"/>
            <a:ext cx="3785860" cy="1554362"/>
          </a:xfrm>
        </p:spPr>
        <p:txBody>
          <a:bodyPr anchor="t">
            <a:normAutofit/>
          </a:bodyPr>
          <a:lstStyle>
            <a:lvl1pPr>
              <a:defRPr sz="2800" cap="all" baseline="0"/>
            </a:lvl1pPr>
          </a:lstStyle>
          <a:p>
            <a:r>
              <a:rPr lang="en-US"/>
              <a:t>Click to edit Master title style</a:t>
            </a:r>
          </a:p>
        </p:txBody>
      </p:sp>
      <p:sp>
        <p:nvSpPr>
          <p:cNvPr id="3" name="Content Placeholder 2">
            <a:extLst>
              <a:ext uri="{FF2B5EF4-FFF2-40B4-BE49-F238E27FC236}">
                <a16:creationId xmlns:a16="http://schemas.microsoft.com/office/drawing/2014/main" id="{4B5A3E63-EB15-4D82-BF2B-36BB030C430D}"/>
              </a:ext>
            </a:extLst>
          </p:cNvPr>
          <p:cNvSpPr>
            <a:spLocks noGrp="1"/>
          </p:cNvSpPr>
          <p:nvPr>
            <p:ph idx="1"/>
          </p:nvPr>
        </p:nvSpPr>
        <p:spPr>
          <a:xfrm>
            <a:off x="5524500" y="922689"/>
            <a:ext cx="548600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CBE994E-BAB7-43DC-A0E4-C779CF2A33D5}"/>
              </a:ext>
            </a:extLst>
          </p:cNvPr>
          <p:cNvSpPr>
            <a:spLocks noGrp="1"/>
          </p:cNvSpPr>
          <p:nvPr>
            <p:ph type="body" sz="half" idx="2"/>
          </p:nvPr>
        </p:nvSpPr>
        <p:spPr>
          <a:xfrm>
            <a:off x="1090940" y="2701254"/>
            <a:ext cx="3785860" cy="316773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DEFAAA-1B70-42AA-ADCC-F49B58132654}"/>
              </a:ext>
            </a:extLst>
          </p:cNvPr>
          <p:cNvSpPr>
            <a:spLocks noGrp="1"/>
          </p:cNvSpPr>
          <p:nvPr>
            <p:ph type="dt" sz="half" idx="10"/>
          </p:nvPr>
        </p:nvSpPr>
        <p:spPr/>
        <p:txBody>
          <a:bodyPr/>
          <a:lstStyle/>
          <a:p>
            <a:fld id="{A1E45834-53BD-4C8F-B791-CD5378F4150E}" type="datetimeFigureOut">
              <a:rPr lang="en-US" smtClean="0"/>
              <a:t>1/30/2025</a:t>
            </a:fld>
            <a:endParaRPr lang="en-US"/>
          </a:p>
        </p:txBody>
      </p:sp>
      <p:sp>
        <p:nvSpPr>
          <p:cNvPr id="6" name="Footer Placeholder 5">
            <a:extLst>
              <a:ext uri="{FF2B5EF4-FFF2-40B4-BE49-F238E27FC236}">
                <a16:creationId xmlns:a16="http://schemas.microsoft.com/office/drawing/2014/main" id="{E4C7B6CC-1C13-4F34-AC86-CCD442C8C3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F1B638-9061-41AD-AF47-73A4AF8B781A}"/>
              </a:ext>
            </a:extLst>
          </p:cNvPr>
          <p:cNvSpPr>
            <a:spLocks noGrp="1"/>
          </p:cNvSpPr>
          <p:nvPr>
            <p:ph type="sldNum" sz="quarter" idx="12"/>
          </p:nvPr>
        </p:nvSpPr>
        <p:spPr/>
        <p:txBody>
          <a:bodyPr/>
          <a:lstStyle/>
          <a:p>
            <a:fld id="{719D7796-F675-488F-AC46-C88938C80352}" type="slidenum">
              <a:rPr lang="en-US" smtClean="0"/>
              <a:t>‹N›</a:t>
            </a:fld>
            <a:endParaRPr lang="en-US"/>
          </a:p>
        </p:txBody>
      </p:sp>
    </p:spTree>
    <p:extLst>
      <p:ext uri="{BB962C8B-B14F-4D97-AF65-F5344CB8AC3E}">
        <p14:creationId xmlns:p14="http://schemas.microsoft.com/office/powerpoint/2010/main" val="421326533"/>
      </p:ext>
    </p:extLst>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F3C43-1676-4A29-83F9-D788ED2E71E9}"/>
              </a:ext>
            </a:extLst>
          </p:cNvPr>
          <p:cNvSpPr>
            <a:spLocks noGrp="1"/>
          </p:cNvSpPr>
          <p:nvPr>
            <p:ph type="title"/>
          </p:nvPr>
        </p:nvSpPr>
        <p:spPr>
          <a:xfrm>
            <a:off x="1090940" y="1097280"/>
            <a:ext cx="3785860" cy="1559740"/>
          </a:xfrm>
        </p:spPr>
        <p:txBody>
          <a:bodyPr anchor="t">
            <a:normAutofit/>
          </a:bodyPr>
          <a:lstStyle>
            <a:lvl1pPr>
              <a:defRPr sz="2800" cap="all" baseline="0"/>
            </a:lvl1pPr>
          </a:lstStyle>
          <a:p>
            <a:r>
              <a:rPr lang="en-US"/>
              <a:t>Click to edit Master title style</a:t>
            </a:r>
          </a:p>
        </p:txBody>
      </p:sp>
      <p:sp>
        <p:nvSpPr>
          <p:cNvPr id="3" name="Picture Placeholder 2">
            <a:extLst>
              <a:ext uri="{FF2B5EF4-FFF2-40B4-BE49-F238E27FC236}">
                <a16:creationId xmlns:a16="http://schemas.microsoft.com/office/drawing/2014/main" id="{5214A903-97C7-4349-B8CE-1BBED1942E3B}"/>
              </a:ext>
            </a:extLst>
          </p:cNvPr>
          <p:cNvSpPr>
            <a:spLocks noGrp="1"/>
          </p:cNvSpPr>
          <p:nvPr>
            <p:ph type="pic" idx="1"/>
          </p:nvPr>
        </p:nvSpPr>
        <p:spPr>
          <a:xfrm>
            <a:off x="5524500" y="1143000"/>
            <a:ext cx="5486400"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F0A9F58-4AEB-4286-98F7-3C77AA913BE8}"/>
              </a:ext>
            </a:extLst>
          </p:cNvPr>
          <p:cNvSpPr>
            <a:spLocks noGrp="1"/>
          </p:cNvSpPr>
          <p:nvPr>
            <p:ph type="body" sz="half" idx="2"/>
          </p:nvPr>
        </p:nvSpPr>
        <p:spPr>
          <a:xfrm>
            <a:off x="1090940" y="2697480"/>
            <a:ext cx="3785860" cy="309342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F55A58-F085-4500-AF61-045B12C8F41E}"/>
              </a:ext>
            </a:extLst>
          </p:cNvPr>
          <p:cNvSpPr>
            <a:spLocks noGrp="1"/>
          </p:cNvSpPr>
          <p:nvPr>
            <p:ph type="dt" sz="half" idx="10"/>
          </p:nvPr>
        </p:nvSpPr>
        <p:spPr/>
        <p:txBody>
          <a:bodyPr/>
          <a:lstStyle/>
          <a:p>
            <a:fld id="{A1E45834-53BD-4C8F-B791-CD5378F4150E}" type="datetimeFigureOut">
              <a:rPr lang="en-US" smtClean="0"/>
              <a:t>1/30/2025</a:t>
            </a:fld>
            <a:endParaRPr lang="en-US"/>
          </a:p>
        </p:txBody>
      </p:sp>
      <p:sp>
        <p:nvSpPr>
          <p:cNvPr id="6" name="Footer Placeholder 5">
            <a:extLst>
              <a:ext uri="{FF2B5EF4-FFF2-40B4-BE49-F238E27FC236}">
                <a16:creationId xmlns:a16="http://schemas.microsoft.com/office/drawing/2014/main" id="{E9936470-561D-49AE-AC84-B79D483FDA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EF2BE2-DF21-4683-9D5F-849A525FD5C4}"/>
              </a:ext>
            </a:extLst>
          </p:cNvPr>
          <p:cNvSpPr>
            <a:spLocks noGrp="1"/>
          </p:cNvSpPr>
          <p:nvPr>
            <p:ph type="sldNum" sz="quarter" idx="12"/>
          </p:nvPr>
        </p:nvSpPr>
        <p:spPr/>
        <p:txBody>
          <a:bodyPr/>
          <a:lstStyle/>
          <a:p>
            <a:fld id="{719D7796-F675-488F-AC46-C88938C80352}" type="slidenum">
              <a:rPr lang="en-US" smtClean="0"/>
              <a:t>‹N›</a:t>
            </a:fld>
            <a:endParaRPr lang="en-US"/>
          </a:p>
        </p:txBody>
      </p:sp>
    </p:spTree>
    <p:extLst>
      <p:ext uri="{BB962C8B-B14F-4D97-AF65-F5344CB8AC3E}">
        <p14:creationId xmlns:p14="http://schemas.microsoft.com/office/powerpoint/2010/main" val="1381130744"/>
      </p:ext>
    </p:extLst>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4438DC-3CEE-4170-9B1C-BAC05CD8C3B5}"/>
              </a:ext>
            </a:extLst>
          </p:cNvPr>
          <p:cNvSpPr>
            <a:spLocks noGrp="1"/>
          </p:cNvSpPr>
          <p:nvPr>
            <p:ph type="title"/>
          </p:nvPr>
        </p:nvSpPr>
        <p:spPr>
          <a:xfrm>
            <a:off x="1088136" y="1090245"/>
            <a:ext cx="9922764" cy="1294228"/>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47C19D24-DCBE-47F9-8B85-8A118B02B3C9}"/>
              </a:ext>
            </a:extLst>
          </p:cNvPr>
          <p:cNvSpPr>
            <a:spLocks noGrp="1"/>
          </p:cNvSpPr>
          <p:nvPr>
            <p:ph type="body" idx="1"/>
          </p:nvPr>
        </p:nvSpPr>
        <p:spPr>
          <a:xfrm>
            <a:off x="1088136" y="2447778"/>
            <a:ext cx="9922764" cy="38387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4F5788-BDCE-49E2-80AE-31C739C6A0CE}"/>
              </a:ext>
            </a:extLst>
          </p:cNvPr>
          <p:cNvSpPr>
            <a:spLocks noGrp="1"/>
          </p:cNvSpPr>
          <p:nvPr>
            <p:ph type="dt" sz="half" idx="2"/>
          </p:nvPr>
        </p:nvSpPr>
        <p:spPr>
          <a:xfrm>
            <a:off x="7315200" y="6389688"/>
            <a:ext cx="3695302" cy="365125"/>
          </a:xfrm>
          <a:prstGeom prst="rect">
            <a:avLst/>
          </a:prstGeom>
        </p:spPr>
        <p:txBody>
          <a:bodyPr vert="horz" lIns="91440" tIns="45720" rIns="91440" bIns="45720" rtlCol="0" anchor="ctr"/>
          <a:lstStyle>
            <a:lvl1pPr algn="l">
              <a:defRPr sz="900">
                <a:solidFill>
                  <a:schemeClr val="tx1"/>
                </a:solidFill>
              </a:defRPr>
            </a:lvl1pPr>
          </a:lstStyle>
          <a:p>
            <a:fld id="{A1E45834-53BD-4C8F-B791-CD5378F4150E}" type="datetimeFigureOut">
              <a:rPr lang="en-US" smtClean="0"/>
              <a:t>1/30/2025</a:t>
            </a:fld>
            <a:endParaRPr lang="en-US"/>
          </a:p>
        </p:txBody>
      </p:sp>
      <p:sp>
        <p:nvSpPr>
          <p:cNvPr id="5" name="Footer Placeholder 4">
            <a:extLst>
              <a:ext uri="{FF2B5EF4-FFF2-40B4-BE49-F238E27FC236}">
                <a16:creationId xmlns:a16="http://schemas.microsoft.com/office/drawing/2014/main" id="{FD1D5844-8163-4D82-BEFC-BC2D8D511B7E}"/>
              </a:ext>
            </a:extLst>
          </p:cNvPr>
          <p:cNvSpPr>
            <a:spLocks noGrp="1"/>
          </p:cNvSpPr>
          <p:nvPr>
            <p:ph type="ftr" sz="quarter" idx="3"/>
          </p:nvPr>
        </p:nvSpPr>
        <p:spPr>
          <a:xfrm>
            <a:off x="1090940" y="6389688"/>
            <a:ext cx="4433560" cy="365125"/>
          </a:xfrm>
          <a:prstGeom prst="rect">
            <a:avLst/>
          </a:prstGeom>
        </p:spPr>
        <p:txBody>
          <a:bodyPr vert="horz" lIns="91440" tIns="45720" rIns="91440" bIns="45720" rtlCol="0" anchor="ctr"/>
          <a:lstStyle>
            <a:lvl1pPr algn="l">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22698A50-C435-4220-82C6-C8D62A7C9EB0}"/>
              </a:ext>
            </a:extLst>
          </p:cNvPr>
          <p:cNvSpPr>
            <a:spLocks noGrp="1"/>
          </p:cNvSpPr>
          <p:nvPr>
            <p:ph type="sldNum" sz="quarter" idx="4"/>
          </p:nvPr>
        </p:nvSpPr>
        <p:spPr>
          <a:xfrm>
            <a:off x="10983190" y="6389688"/>
            <a:ext cx="940296" cy="365125"/>
          </a:xfrm>
          <a:prstGeom prst="rect">
            <a:avLst/>
          </a:prstGeom>
        </p:spPr>
        <p:txBody>
          <a:bodyPr vert="horz" lIns="91440" tIns="45720" rIns="91440" bIns="45720" rtlCol="0" anchor="ctr"/>
          <a:lstStyle>
            <a:lvl1pPr algn="r">
              <a:defRPr sz="900">
                <a:solidFill>
                  <a:schemeClr val="tx1"/>
                </a:solidFill>
              </a:defRPr>
            </a:lvl1pPr>
          </a:lstStyle>
          <a:p>
            <a:fld id="{719D7796-F675-488F-AC46-C88938C80352}" type="slidenum">
              <a:rPr lang="en-US" smtClean="0"/>
              <a:t>‹N›</a:t>
            </a:fld>
            <a:endParaRPr lang="en-US"/>
          </a:p>
        </p:txBody>
      </p:sp>
      <p:cxnSp>
        <p:nvCxnSpPr>
          <p:cNvPr id="28" name="Straight Connector 27">
            <a:extLst>
              <a:ext uri="{FF2B5EF4-FFF2-40B4-BE49-F238E27FC236}">
                <a16:creationId xmlns:a16="http://schemas.microsoft.com/office/drawing/2014/main" id="{D8689CE0-64D2-447C-9C1F-872D111D8AC3}"/>
              </a:ext>
            </a:extLst>
          </p:cNvPr>
          <p:cNvCxnSpPr>
            <a:cxnSpLocks/>
          </p:cNvCxnSpPr>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2929963"/>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0" r:id="rId6"/>
    <p:sldLayoutId id="2147483816" r:id="rId7"/>
    <p:sldLayoutId id="2147483817" r:id="rId8"/>
    <p:sldLayoutId id="2147483818" r:id="rId9"/>
    <p:sldLayoutId id="2147483819" r:id="rId10"/>
    <p:sldLayoutId id="2147483821" r:id="rId11"/>
  </p:sldLayoutIdLst>
  <p:transition spd="med">
    <p:pull/>
  </p:transition>
  <p:txStyles>
    <p:title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Neue Haas Grotesk Text Pro" panose="020B05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30000"/>
        </a:lnSpc>
        <a:spcBef>
          <a:spcPts val="500"/>
        </a:spcBef>
        <a:buFont typeface="Neue Haas Grotesk Text Pro" panose="020B05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jpe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7.jpeg"/></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27.jpe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28.jpeg"/></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30.jpeg"/></Relationships>
</file>

<file path=ppt/slides/_rels/slide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4.xml"/><Relationship Id="rId1" Type="http://schemas.openxmlformats.org/officeDocument/2006/relationships/slideLayout" Target="../slideLayouts/slideLayout1.xml"/><Relationship Id="rId5" Type="http://schemas.openxmlformats.org/officeDocument/2006/relationships/image" Target="../media/image31.jpeg"/><Relationship Id="rId4" Type="http://schemas.openxmlformats.org/officeDocument/2006/relationships/image" Target="../media/image30.jpeg"/></Relationships>
</file>

<file path=ppt/slides/_rels/slide3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30.jpeg"/></Relationships>
</file>

<file path=ppt/slides/_rels/slide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30.jpeg"/></Relationships>
</file>

<file path=ppt/slides/_rels/slide3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7.xml"/><Relationship Id="rId1" Type="http://schemas.openxmlformats.org/officeDocument/2006/relationships/slideLayout" Target="../slideLayouts/slideLayout1.xml"/><Relationship Id="rId5" Type="http://schemas.openxmlformats.org/officeDocument/2006/relationships/image" Target="../media/image32.jpeg"/><Relationship Id="rId4" Type="http://schemas.openxmlformats.org/officeDocument/2006/relationships/image" Target="../media/image30.jpeg"/></Relationships>
</file>

<file path=ppt/slides/_rels/slide3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30.jpeg"/></Relationships>
</file>

<file path=ppt/slides/_rels/slide3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9.xml"/><Relationship Id="rId1" Type="http://schemas.openxmlformats.org/officeDocument/2006/relationships/slideLayout" Target="../slideLayouts/slideLayout1.xml"/><Relationship Id="rId5" Type="http://schemas.openxmlformats.org/officeDocument/2006/relationships/image" Target="../media/image33.jpeg"/><Relationship Id="rId4" Type="http://schemas.openxmlformats.org/officeDocument/2006/relationships/image" Target="../media/image31.jpe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0.xml"/><Relationship Id="rId1" Type="http://schemas.openxmlformats.org/officeDocument/2006/relationships/slideLayout" Target="../slideLayouts/slideLayout1.xml"/><Relationship Id="rId5" Type="http://schemas.openxmlformats.org/officeDocument/2006/relationships/image" Target="../media/image34.jpeg"/><Relationship Id="rId4" Type="http://schemas.openxmlformats.org/officeDocument/2006/relationships/image" Target="../media/image31.jpeg"/></Relationships>
</file>

<file path=ppt/slides/_rels/slide4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1.xml"/><Relationship Id="rId1" Type="http://schemas.openxmlformats.org/officeDocument/2006/relationships/slideLayout" Target="../slideLayouts/slideLayout1.xml"/><Relationship Id="rId5" Type="http://schemas.openxmlformats.org/officeDocument/2006/relationships/image" Target="../media/image35.jpeg"/><Relationship Id="rId4" Type="http://schemas.openxmlformats.org/officeDocument/2006/relationships/image" Target="../media/image31.jpeg"/></Relationships>
</file>

<file path=ppt/slides/_rels/slide4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2.xml"/><Relationship Id="rId1" Type="http://schemas.openxmlformats.org/officeDocument/2006/relationships/slideLayout" Target="../slideLayouts/slideLayout1.xml"/><Relationship Id="rId5" Type="http://schemas.openxmlformats.org/officeDocument/2006/relationships/image" Target="../media/image36.jpeg"/><Relationship Id="rId4" Type="http://schemas.openxmlformats.org/officeDocument/2006/relationships/image" Target="../media/image31.jpeg"/></Relationships>
</file>

<file path=ppt/slides/_rels/slide4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6.xml"/><Relationship Id="rId1" Type="http://schemas.openxmlformats.org/officeDocument/2006/relationships/slideLayout" Target="../slideLayouts/slideLayout1.xml"/><Relationship Id="rId4" Type="http://schemas.openxmlformats.org/officeDocument/2006/relationships/image" Target="../media/image37.jpeg"/></Relationships>
</file>

<file path=ppt/slides/_rels/slide4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7.xml"/><Relationship Id="rId1" Type="http://schemas.openxmlformats.org/officeDocument/2006/relationships/slideLayout" Target="../slideLayouts/slideLayout1.xml"/><Relationship Id="rId4" Type="http://schemas.openxmlformats.org/officeDocument/2006/relationships/image" Target="../media/image38.jpeg"/></Relationships>
</file>

<file path=ppt/slides/_rels/slide4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8.xml"/><Relationship Id="rId1" Type="http://schemas.openxmlformats.org/officeDocument/2006/relationships/slideLayout" Target="../slideLayouts/slideLayout1.xml"/><Relationship Id="rId4" Type="http://schemas.openxmlformats.org/officeDocument/2006/relationships/image" Target="../media/image39.jpeg"/></Relationships>
</file>

<file path=ppt/slides/_rels/slide4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9.xml"/><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41.png"/><Relationship Id="rId5" Type="http://schemas.openxmlformats.org/officeDocument/2006/relationships/image" Target="../media/image1.jpeg"/><Relationship Id="rId4"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2.pn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41.png"/><Relationship Id="rId5" Type="http://schemas.openxmlformats.org/officeDocument/2006/relationships/image" Target="../media/image1.jpeg"/><Relationship Id="rId4"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2.xml"/><Relationship Id="rId1" Type="http://schemas.openxmlformats.org/officeDocument/2006/relationships/slideLayout" Target="../slideLayouts/slideLayout1.xml"/><Relationship Id="rId5" Type="http://schemas.openxmlformats.org/officeDocument/2006/relationships/image" Target="../media/image43.jpeg"/><Relationship Id="rId4" Type="http://schemas.openxmlformats.org/officeDocument/2006/relationships/image" Target="../media/image42.png"/></Relationships>
</file>

<file path=ppt/slides/_rels/slide53.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46.png"/><Relationship Id="rId2" Type="http://schemas.openxmlformats.org/officeDocument/2006/relationships/notesSlide" Target="../notesSlides/notesSlide53.xml"/><Relationship Id="rId1" Type="http://schemas.openxmlformats.org/officeDocument/2006/relationships/slideLayout" Target="../slideLayouts/slideLayout1.xml"/><Relationship Id="rId6" Type="http://schemas.openxmlformats.org/officeDocument/2006/relationships/image" Target="../media/image45.png"/><Relationship Id="rId5" Type="http://schemas.openxmlformats.org/officeDocument/2006/relationships/image" Target="../media/image2.png"/><Relationship Id="rId4" Type="http://schemas.openxmlformats.org/officeDocument/2006/relationships/image" Target="../media/image44.png"/></Relationships>
</file>

<file path=ppt/slides/_rels/slide54.xml.rels><?xml version="1.0" encoding="UTF-8" standalone="yes"?>
<Relationships xmlns="http://schemas.openxmlformats.org/package/2006/relationships"><Relationship Id="rId3" Type="http://schemas.openxmlformats.org/officeDocument/2006/relationships/hyperlink" Target="https://www.slideshare.net/slideshow/biot-savart-law-amp-amperes-law/70405242"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s://www.autodesk.com/products/fusion-360/blog/schottky-diodes/" TargetMode="External"/><Relationship Id="rId5" Type="http://schemas.openxmlformats.org/officeDocument/2006/relationships/hyperlink" Target="https://ietresearch.onlinelibrary.wiley.com/doi/full/10.1049/iet-cds.2018.5069" TargetMode="External"/><Relationship Id="rId4" Type="http://schemas.openxmlformats.org/officeDocument/2006/relationships/hyperlink" Target="https://etechsparks.com/full-wave-and-half-wave-rectifier-with-filter/" TargetMode="External"/></Relationships>
</file>

<file path=ppt/slides/_rels/slide5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6" name="Immagine 5">
            <a:extLst>
              <a:ext uri="{FF2B5EF4-FFF2-40B4-BE49-F238E27FC236}">
                <a16:creationId xmlns:a16="http://schemas.microsoft.com/office/drawing/2014/main" id="{E2068263-080C-8BF7-1FBD-86E5BF0C4B82}"/>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0" y="-5366"/>
            <a:ext cx="12192000" cy="6868732"/>
          </a:xfrm>
          <a:prstGeom prst="rect">
            <a:avLst/>
          </a:prstGeom>
        </p:spPr>
      </p:pic>
      <p:sp>
        <p:nvSpPr>
          <p:cNvPr id="24" name="Rectangle 23">
            <a:extLst>
              <a:ext uri="{FF2B5EF4-FFF2-40B4-BE49-F238E27FC236}">
                <a16:creationId xmlns:a16="http://schemas.microsoft.com/office/drawing/2014/main" id="{8B8AF2F4-988C-C791-C43F-485C414961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40" y="-10388"/>
            <a:ext cx="12201940" cy="3279731"/>
          </a:xfrm>
          <a:prstGeom prst="rect">
            <a:avLst/>
          </a:prstGeom>
          <a:gradFill>
            <a:gsLst>
              <a:gs pos="0">
                <a:srgbClr val="000000">
                  <a:alpha val="40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26" name="Rectangle 25">
            <a:extLst>
              <a:ext uri="{FF2B5EF4-FFF2-40B4-BE49-F238E27FC236}">
                <a16:creationId xmlns:a16="http://schemas.microsoft.com/office/drawing/2014/main" id="{792209DF-5D11-6D72-1984-4887D51000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764504"/>
            <a:ext cx="12191992" cy="2103884"/>
          </a:xfrm>
          <a:prstGeom prst="rect">
            <a:avLst/>
          </a:prstGeom>
          <a:gradFill>
            <a:gsLst>
              <a:gs pos="0">
                <a:srgbClr val="000000">
                  <a:alpha val="54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2" name="Titolo 1">
            <a:extLst>
              <a:ext uri="{FF2B5EF4-FFF2-40B4-BE49-F238E27FC236}">
                <a16:creationId xmlns:a16="http://schemas.microsoft.com/office/drawing/2014/main" id="{59369045-D750-C28B-B568-10B4461BD1F0}"/>
              </a:ext>
            </a:extLst>
          </p:cNvPr>
          <p:cNvSpPr>
            <a:spLocks noGrp="1"/>
          </p:cNvSpPr>
          <p:nvPr>
            <p:ph type="ctrTitle"/>
          </p:nvPr>
        </p:nvSpPr>
        <p:spPr>
          <a:xfrm>
            <a:off x="84481" y="804673"/>
            <a:ext cx="12013097" cy="4067242"/>
          </a:xfrm>
        </p:spPr>
        <p:txBody>
          <a:bodyPr anchor="t">
            <a:normAutofit/>
          </a:bodyPr>
          <a:lstStyle/>
          <a:p>
            <a:pPr algn="ctr"/>
            <a:br>
              <a:rPr lang="en-GB" sz="1600" noProof="0">
                <a:solidFill>
                  <a:srgbClr val="FFFFFF"/>
                </a:solidFill>
              </a:rPr>
            </a:br>
            <a:r>
              <a:rPr lang="en-GB" sz="6000" noProof="0">
                <a:solidFill>
                  <a:srgbClr val="FFFFFF"/>
                </a:solidFill>
              </a:rPr>
              <a:t>ENERGY HARVESTING</a:t>
            </a:r>
            <a:br>
              <a:rPr lang="en-GB" sz="6000" noProof="0">
                <a:solidFill>
                  <a:srgbClr val="FFFFFF"/>
                </a:solidFill>
              </a:rPr>
            </a:br>
            <a:br>
              <a:rPr lang="en-GB" sz="1600" noProof="0">
                <a:solidFill>
                  <a:srgbClr val="FFFFFF"/>
                </a:solidFill>
              </a:rPr>
            </a:br>
            <a:r>
              <a:rPr lang="en-GB" sz="6000" noProof="0">
                <a:solidFill>
                  <a:srgbClr val="FFFFFF"/>
                </a:solidFill>
              </a:rPr>
              <a:t>with</a:t>
            </a:r>
            <a:br>
              <a:rPr lang="en-GB" sz="6000" noProof="0">
                <a:solidFill>
                  <a:srgbClr val="FFFFFF"/>
                </a:solidFill>
              </a:rPr>
            </a:br>
            <a:br>
              <a:rPr lang="en-GB" sz="1600" noProof="0">
                <a:solidFill>
                  <a:srgbClr val="FFFFFF"/>
                </a:solidFill>
              </a:rPr>
            </a:br>
            <a:r>
              <a:rPr lang="en-GB" sz="6000" noProof="0">
                <a:solidFill>
                  <a:srgbClr val="FFFFFF"/>
                </a:solidFill>
              </a:rPr>
              <a:t>piezoelectric </a:t>
            </a:r>
            <a:br>
              <a:rPr lang="en-GB" sz="6000" noProof="0">
                <a:solidFill>
                  <a:srgbClr val="FFFFFF"/>
                </a:solidFill>
              </a:rPr>
            </a:br>
            <a:br>
              <a:rPr lang="en-GB" sz="1600" noProof="0">
                <a:solidFill>
                  <a:srgbClr val="FFFFFF"/>
                </a:solidFill>
              </a:rPr>
            </a:br>
            <a:r>
              <a:rPr lang="en-GB" sz="6000" noProof="0">
                <a:solidFill>
                  <a:srgbClr val="FFFFFF"/>
                </a:solidFill>
              </a:rPr>
              <a:t>transducers</a:t>
            </a:r>
          </a:p>
        </p:txBody>
      </p:sp>
      <p:sp>
        <p:nvSpPr>
          <p:cNvPr id="3" name="Sottotitolo 2">
            <a:extLst>
              <a:ext uri="{FF2B5EF4-FFF2-40B4-BE49-F238E27FC236}">
                <a16:creationId xmlns:a16="http://schemas.microsoft.com/office/drawing/2014/main" id="{AB0D9A75-B9E9-93DD-D667-3216F8D976C9}"/>
              </a:ext>
            </a:extLst>
          </p:cNvPr>
          <p:cNvSpPr>
            <a:spLocks noGrp="1"/>
          </p:cNvSpPr>
          <p:nvPr>
            <p:ph type="subTitle" idx="1"/>
          </p:nvPr>
        </p:nvSpPr>
        <p:spPr>
          <a:xfrm>
            <a:off x="0" y="5269258"/>
            <a:ext cx="11110331" cy="892068"/>
          </a:xfrm>
        </p:spPr>
        <p:txBody>
          <a:bodyPr anchor="b">
            <a:normAutofit lnSpcReduction="10000"/>
          </a:bodyPr>
          <a:lstStyle/>
          <a:p>
            <a:pPr algn="r"/>
            <a:r>
              <a:rPr lang="en-GB" noProof="0">
                <a:solidFill>
                  <a:srgbClr val="FFFFFF"/>
                </a:solidFill>
              </a:rPr>
              <a:t>Valentina </a:t>
            </a:r>
            <a:r>
              <a:rPr lang="en-GB" noProof="0" err="1">
                <a:solidFill>
                  <a:srgbClr val="FFFFFF"/>
                </a:solidFill>
              </a:rPr>
              <a:t>Condorelli</a:t>
            </a:r>
            <a:r>
              <a:rPr lang="en-GB" noProof="0">
                <a:solidFill>
                  <a:srgbClr val="FFFFFF"/>
                </a:solidFill>
              </a:rPr>
              <a:t>, Annika </a:t>
            </a:r>
            <a:r>
              <a:rPr lang="en-GB" noProof="0" err="1">
                <a:solidFill>
                  <a:srgbClr val="FFFFFF"/>
                </a:solidFill>
              </a:rPr>
              <a:t>Delucchi</a:t>
            </a:r>
            <a:r>
              <a:rPr lang="en-GB" noProof="0">
                <a:solidFill>
                  <a:srgbClr val="FFFFFF"/>
                </a:solidFill>
              </a:rPr>
              <a:t>, </a:t>
            </a:r>
          </a:p>
          <a:p>
            <a:pPr algn="r"/>
            <a:r>
              <a:rPr lang="en-GB" noProof="0">
                <a:solidFill>
                  <a:srgbClr val="FFFFFF"/>
                </a:solidFill>
              </a:rPr>
              <a:t>Ramona Ferrari,  Daniele </a:t>
            </a:r>
            <a:r>
              <a:rPr lang="en-GB" noProof="0" err="1">
                <a:solidFill>
                  <a:srgbClr val="FFFFFF"/>
                </a:solidFill>
              </a:rPr>
              <a:t>Rialdi</a:t>
            </a:r>
            <a:r>
              <a:rPr lang="en-GB" noProof="0">
                <a:solidFill>
                  <a:srgbClr val="FFFFFF"/>
                </a:solidFill>
              </a:rPr>
              <a:t>, Alvin Isac Prem Sunder</a:t>
            </a:r>
          </a:p>
        </p:txBody>
      </p:sp>
      <p:cxnSp>
        <p:nvCxnSpPr>
          <p:cNvPr id="28" name="Straight Connector 27">
            <a:extLst>
              <a:ext uri="{FF2B5EF4-FFF2-40B4-BE49-F238E27FC236}">
                <a16:creationId xmlns:a16="http://schemas.microsoft.com/office/drawing/2014/main" id="{1163B6C4-0500-4B1A-9149-4A6C7EDAF15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387805" y="5715292"/>
            <a:ext cx="804195" cy="0"/>
          </a:xfrm>
          <a:prstGeom prst="line">
            <a:avLst/>
          </a:prstGeom>
          <a:ln w="1206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910513"/>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320A0E58-72A8-7491-7C87-E854D756B300}"/>
            </a:ext>
          </a:extLst>
        </p:cNvPr>
        <p:cNvGrpSpPr/>
        <p:nvPr/>
      </p:nvGrpSpPr>
      <p:grpSpPr>
        <a:xfrm>
          <a:off x="0" y="0"/>
          <a:ext cx="0" cy="0"/>
          <a:chOff x="0" y="0"/>
          <a:chExt cx="0" cy="0"/>
        </a:xfrm>
      </p:grpSpPr>
      <p:pic>
        <p:nvPicPr>
          <p:cNvPr id="6" name="Immagine 5">
            <a:extLst>
              <a:ext uri="{FF2B5EF4-FFF2-40B4-BE49-F238E27FC236}">
                <a16:creationId xmlns:a16="http://schemas.microsoft.com/office/drawing/2014/main" id="{ED3B95AC-CD1D-3712-53E4-E563EB9944D3}"/>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0" y="-5366"/>
            <a:ext cx="12192000" cy="6868732"/>
          </a:xfrm>
          <a:prstGeom prst="rect">
            <a:avLst/>
          </a:prstGeom>
        </p:spPr>
      </p:pic>
      <p:sp>
        <p:nvSpPr>
          <p:cNvPr id="24" name="Rectangle 23">
            <a:extLst>
              <a:ext uri="{FF2B5EF4-FFF2-40B4-BE49-F238E27FC236}">
                <a16:creationId xmlns:a16="http://schemas.microsoft.com/office/drawing/2014/main" id="{D9086599-F506-E9B5-4A84-F11D38418E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40" y="-10388"/>
            <a:ext cx="12201940" cy="3279731"/>
          </a:xfrm>
          <a:prstGeom prst="rect">
            <a:avLst/>
          </a:prstGeom>
          <a:gradFill>
            <a:gsLst>
              <a:gs pos="0">
                <a:srgbClr val="000000">
                  <a:alpha val="40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26" name="Rectangle 25">
            <a:extLst>
              <a:ext uri="{FF2B5EF4-FFF2-40B4-BE49-F238E27FC236}">
                <a16:creationId xmlns:a16="http://schemas.microsoft.com/office/drawing/2014/main" id="{0D347AFF-8D3C-95AD-1761-BABC0ED4DC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764504"/>
            <a:ext cx="12191992" cy="2103884"/>
          </a:xfrm>
          <a:prstGeom prst="rect">
            <a:avLst/>
          </a:prstGeom>
          <a:gradFill>
            <a:gsLst>
              <a:gs pos="0">
                <a:srgbClr val="000000">
                  <a:alpha val="54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cxnSp>
        <p:nvCxnSpPr>
          <p:cNvPr id="28" name="Straight Connector 27">
            <a:extLst>
              <a:ext uri="{FF2B5EF4-FFF2-40B4-BE49-F238E27FC236}">
                <a16:creationId xmlns:a16="http://schemas.microsoft.com/office/drawing/2014/main" id="{8ECD1A19-A1F8-D9C2-AC73-1D36CEACFC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387805" y="5715292"/>
            <a:ext cx="804195" cy="0"/>
          </a:xfrm>
          <a:prstGeom prst="line">
            <a:avLst/>
          </a:prstGeom>
          <a:ln w="1206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CasellaDiTesto 1">
            <a:extLst>
              <a:ext uri="{FF2B5EF4-FFF2-40B4-BE49-F238E27FC236}">
                <a16:creationId xmlns:a16="http://schemas.microsoft.com/office/drawing/2014/main" id="{C9569F52-E9D4-C972-C753-93B093B32B8C}"/>
              </a:ext>
            </a:extLst>
          </p:cNvPr>
          <p:cNvSpPr txBox="1"/>
          <p:nvPr/>
        </p:nvSpPr>
        <p:spPr>
          <a:xfrm>
            <a:off x="444610" y="2674947"/>
            <a:ext cx="11292840" cy="1508105"/>
          </a:xfrm>
          <a:prstGeom prst="rect">
            <a:avLst/>
          </a:prstGeom>
          <a:noFill/>
        </p:spPr>
        <p:txBody>
          <a:bodyPr wrap="square" rtlCol="0">
            <a:spAutoFit/>
          </a:bodyPr>
          <a:lstStyle/>
          <a:p>
            <a:pPr algn="ctr"/>
            <a:r>
              <a:rPr lang="en-GB" sz="6000" b="1" noProof="0">
                <a:solidFill>
                  <a:schemeClr val="bg1"/>
                </a:solidFill>
              </a:rPr>
              <a:t>STEP 1</a:t>
            </a:r>
          </a:p>
          <a:p>
            <a:pPr algn="ctr"/>
            <a:r>
              <a:rPr lang="en-GB" sz="3200" noProof="0">
                <a:solidFill>
                  <a:schemeClr val="bg1"/>
                </a:solidFill>
              </a:rPr>
              <a:t>Eigenfrequency, coupling and damping modal parameters</a:t>
            </a:r>
            <a:endParaRPr lang="en-GB" sz="3200" noProof="0"/>
          </a:p>
        </p:txBody>
      </p:sp>
    </p:spTree>
    <p:extLst>
      <p:ext uri="{BB962C8B-B14F-4D97-AF65-F5344CB8AC3E}">
        <p14:creationId xmlns:p14="http://schemas.microsoft.com/office/powerpoint/2010/main" val="1688528771"/>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6F36BA1A-1F53-F508-4069-466E474E0957}"/>
            </a:ext>
          </a:extLst>
        </p:cNvPr>
        <p:cNvGrpSpPr/>
        <p:nvPr/>
      </p:nvGrpSpPr>
      <p:grpSpPr>
        <a:xfrm>
          <a:off x="0" y="0"/>
          <a:ext cx="0" cy="0"/>
          <a:chOff x="0" y="0"/>
          <a:chExt cx="0" cy="0"/>
        </a:xfrm>
      </p:grpSpPr>
      <p:pic>
        <p:nvPicPr>
          <p:cNvPr id="6" name="Immagine 5">
            <a:extLst>
              <a:ext uri="{FF2B5EF4-FFF2-40B4-BE49-F238E27FC236}">
                <a16:creationId xmlns:a16="http://schemas.microsoft.com/office/drawing/2014/main" id="{1BB1A8EE-6A83-8158-F4F5-640E3549EC74}"/>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0" y="-5366"/>
            <a:ext cx="12192000" cy="6868732"/>
          </a:xfrm>
          <a:prstGeom prst="rect">
            <a:avLst/>
          </a:prstGeom>
        </p:spPr>
      </p:pic>
      <p:sp>
        <p:nvSpPr>
          <p:cNvPr id="24" name="Rectangle 23">
            <a:extLst>
              <a:ext uri="{FF2B5EF4-FFF2-40B4-BE49-F238E27FC236}">
                <a16:creationId xmlns:a16="http://schemas.microsoft.com/office/drawing/2014/main" id="{5BFE35DE-40A1-FFDE-7580-C5C529535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40" y="-10388"/>
            <a:ext cx="12201940" cy="3279731"/>
          </a:xfrm>
          <a:prstGeom prst="rect">
            <a:avLst/>
          </a:prstGeom>
          <a:gradFill>
            <a:gsLst>
              <a:gs pos="0">
                <a:srgbClr val="000000">
                  <a:alpha val="40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26" name="Rectangle 25">
            <a:extLst>
              <a:ext uri="{FF2B5EF4-FFF2-40B4-BE49-F238E27FC236}">
                <a16:creationId xmlns:a16="http://schemas.microsoft.com/office/drawing/2014/main" id="{87907479-C66C-DFB7-275D-3DD0999AC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764504"/>
            <a:ext cx="12191992" cy="2103884"/>
          </a:xfrm>
          <a:prstGeom prst="rect">
            <a:avLst/>
          </a:prstGeom>
          <a:gradFill>
            <a:gsLst>
              <a:gs pos="0">
                <a:srgbClr val="000000">
                  <a:alpha val="54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cxnSp>
        <p:nvCxnSpPr>
          <p:cNvPr id="28" name="Straight Connector 27">
            <a:extLst>
              <a:ext uri="{FF2B5EF4-FFF2-40B4-BE49-F238E27FC236}">
                <a16:creationId xmlns:a16="http://schemas.microsoft.com/office/drawing/2014/main" id="{AB537DBB-96C7-1E2E-F532-C316E52805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387805" y="5715292"/>
            <a:ext cx="804195" cy="0"/>
          </a:xfrm>
          <a:prstGeom prst="line">
            <a:avLst/>
          </a:prstGeom>
          <a:ln w="1206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CasellaDiTesto 1">
            <a:extLst>
              <a:ext uri="{FF2B5EF4-FFF2-40B4-BE49-F238E27FC236}">
                <a16:creationId xmlns:a16="http://schemas.microsoft.com/office/drawing/2014/main" id="{53CC9D12-F312-E8DB-3720-6E0029046637}"/>
              </a:ext>
            </a:extLst>
          </p:cNvPr>
          <p:cNvSpPr txBox="1"/>
          <p:nvPr/>
        </p:nvSpPr>
        <p:spPr>
          <a:xfrm>
            <a:off x="420624" y="411480"/>
            <a:ext cx="11448288" cy="1446550"/>
          </a:xfrm>
          <a:prstGeom prst="rect">
            <a:avLst/>
          </a:prstGeom>
          <a:noFill/>
        </p:spPr>
        <p:txBody>
          <a:bodyPr wrap="square" rtlCol="0">
            <a:spAutoFit/>
          </a:bodyPr>
          <a:lstStyle/>
          <a:p>
            <a:r>
              <a:rPr lang="en-GB" sz="4400" b="1" noProof="0">
                <a:solidFill>
                  <a:schemeClr val="bg1"/>
                </a:solidFill>
              </a:rPr>
              <a:t>ASSUMPTIONS</a:t>
            </a:r>
            <a:endParaRPr lang="en-GB" sz="4400" b="1" noProof="0"/>
          </a:p>
          <a:p>
            <a:endParaRPr lang="en-GB" sz="4400" b="1" noProof="0">
              <a:solidFill>
                <a:schemeClr val="bg1"/>
              </a:solidFill>
            </a:endParaRPr>
          </a:p>
        </p:txBody>
      </p:sp>
      <p:sp>
        <p:nvSpPr>
          <p:cNvPr id="3" name="CasellaDiTesto 2">
            <a:extLst>
              <a:ext uri="{FF2B5EF4-FFF2-40B4-BE49-F238E27FC236}">
                <a16:creationId xmlns:a16="http://schemas.microsoft.com/office/drawing/2014/main" id="{944320F7-3C12-46F7-06C2-19659E17281B}"/>
              </a:ext>
            </a:extLst>
          </p:cNvPr>
          <p:cNvSpPr txBox="1"/>
          <p:nvPr/>
        </p:nvSpPr>
        <p:spPr>
          <a:xfrm>
            <a:off x="863935" y="3562906"/>
            <a:ext cx="4965539" cy="553998"/>
          </a:xfrm>
          <a:prstGeom prst="rect">
            <a:avLst/>
          </a:prstGeom>
          <a:noFill/>
        </p:spPr>
        <p:txBody>
          <a:bodyPr wrap="square" rtlCol="0">
            <a:spAutoFit/>
          </a:bodyPr>
          <a:lstStyle/>
          <a:p>
            <a:pPr algn="ctr"/>
            <a:r>
              <a:rPr lang="en-GB" sz="3000" noProof="0">
                <a:solidFill>
                  <a:schemeClr val="bg1"/>
                </a:solidFill>
                <a:sym typeface="Wingdings" panose="05000000000000000000" pitchFamily="2" charset="2"/>
              </a:rPr>
              <a:t>Homogeneous material</a:t>
            </a:r>
          </a:p>
        </p:txBody>
      </p:sp>
      <p:sp>
        <p:nvSpPr>
          <p:cNvPr id="10" name="CasellaDiTesto 9">
            <a:extLst>
              <a:ext uri="{FF2B5EF4-FFF2-40B4-BE49-F238E27FC236}">
                <a16:creationId xmlns:a16="http://schemas.microsoft.com/office/drawing/2014/main" id="{309DF77C-C324-1C32-6214-12DB2AA7060A}"/>
              </a:ext>
            </a:extLst>
          </p:cNvPr>
          <p:cNvSpPr txBox="1"/>
          <p:nvPr/>
        </p:nvSpPr>
        <p:spPr>
          <a:xfrm>
            <a:off x="1005840" y="2214418"/>
            <a:ext cx="4624007" cy="1477328"/>
          </a:xfrm>
          <a:prstGeom prst="rect">
            <a:avLst/>
          </a:prstGeom>
          <a:noFill/>
        </p:spPr>
        <p:txBody>
          <a:bodyPr wrap="square" rtlCol="0">
            <a:spAutoFit/>
          </a:bodyPr>
          <a:lstStyle/>
          <a:p>
            <a:pPr algn="ctr"/>
            <a:r>
              <a:rPr lang="en-GB" sz="3000" b="1" noProof="0">
                <a:solidFill>
                  <a:schemeClr val="bg1"/>
                </a:solidFill>
                <a:sym typeface="Wingdings" panose="05000000000000000000" pitchFamily="2" charset="2"/>
              </a:rPr>
              <a:t>MATERIAL PROPERTIES</a:t>
            </a:r>
          </a:p>
          <a:p>
            <a:pPr algn="ctr"/>
            <a:endParaRPr lang="en-GB" sz="3000" noProof="0">
              <a:solidFill>
                <a:schemeClr val="bg1"/>
              </a:solidFill>
              <a:sym typeface="Wingdings" panose="05000000000000000000" pitchFamily="2" charset="2"/>
            </a:endParaRPr>
          </a:p>
        </p:txBody>
      </p:sp>
      <p:sp>
        <p:nvSpPr>
          <p:cNvPr id="12" name="CasellaDiTesto 11">
            <a:extLst>
              <a:ext uri="{FF2B5EF4-FFF2-40B4-BE49-F238E27FC236}">
                <a16:creationId xmlns:a16="http://schemas.microsoft.com/office/drawing/2014/main" id="{1EE7BA71-A437-E18B-1A16-BD530D7558BE}"/>
              </a:ext>
            </a:extLst>
          </p:cNvPr>
          <p:cNvSpPr txBox="1"/>
          <p:nvPr/>
        </p:nvSpPr>
        <p:spPr>
          <a:xfrm>
            <a:off x="6301643" y="2194104"/>
            <a:ext cx="4624007" cy="1015663"/>
          </a:xfrm>
          <a:prstGeom prst="rect">
            <a:avLst/>
          </a:prstGeom>
          <a:noFill/>
        </p:spPr>
        <p:txBody>
          <a:bodyPr wrap="square" rtlCol="0">
            <a:spAutoFit/>
          </a:bodyPr>
          <a:lstStyle/>
          <a:p>
            <a:pPr algn="ctr"/>
            <a:r>
              <a:rPr lang="en-GB" sz="3000" b="1" noProof="0">
                <a:solidFill>
                  <a:schemeClr val="bg1"/>
                </a:solidFill>
                <a:sym typeface="Wingdings" panose="05000000000000000000" pitchFamily="2" charset="2"/>
              </a:rPr>
              <a:t>ELECTRICAL CHARACTERISTICS</a:t>
            </a:r>
            <a:endParaRPr lang="en-GB" sz="3000" noProof="0">
              <a:solidFill>
                <a:schemeClr val="bg1"/>
              </a:solidFill>
              <a:sym typeface="Wingdings" panose="05000000000000000000" pitchFamily="2" charset="2"/>
            </a:endParaRPr>
          </a:p>
        </p:txBody>
      </p:sp>
      <p:sp>
        <p:nvSpPr>
          <p:cNvPr id="17" name="CasellaDiTesto 16">
            <a:extLst>
              <a:ext uri="{FF2B5EF4-FFF2-40B4-BE49-F238E27FC236}">
                <a16:creationId xmlns:a16="http://schemas.microsoft.com/office/drawing/2014/main" id="{76D87E95-8CBC-E8A6-135C-341234CFABFE}"/>
              </a:ext>
            </a:extLst>
          </p:cNvPr>
          <p:cNvSpPr txBox="1"/>
          <p:nvPr/>
        </p:nvSpPr>
        <p:spPr>
          <a:xfrm>
            <a:off x="6125628" y="3558386"/>
            <a:ext cx="4965539" cy="553998"/>
          </a:xfrm>
          <a:prstGeom prst="rect">
            <a:avLst/>
          </a:prstGeom>
          <a:noFill/>
        </p:spPr>
        <p:txBody>
          <a:bodyPr wrap="square" rtlCol="0">
            <a:spAutoFit/>
          </a:bodyPr>
          <a:lstStyle/>
          <a:p>
            <a:pPr algn="ctr"/>
            <a:r>
              <a:rPr lang="en-GB" sz="3000" noProof="0">
                <a:solidFill>
                  <a:schemeClr val="bg1"/>
                </a:solidFill>
                <a:sym typeface="Wingdings" panose="05000000000000000000" pitchFamily="2" charset="2"/>
              </a:rPr>
              <a:t>Resistive load</a:t>
            </a:r>
            <a:endParaRPr lang="en-GB" sz="3000" noProof="0"/>
          </a:p>
        </p:txBody>
      </p:sp>
      <p:cxnSp>
        <p:nvCxnSpPr>
          <p:cNvPr id="22" name="Connettore 2 21">
            <a:extLst>
              <a:ext uri="{FF2B5EF4-FFF2-40B4-BE49-F238E27FC236}">
                <a16:creationId xmlns:a16="http://schemas.microsoft.com/office/drawing/2014/main" id="{24EA4D26-1790-7C65-4AF9-D1D75686F83E}"/>
              </a:ext>
            </a:extLst>
          </p:cNvPr>
          <p:cNvCxnSpPr/>
          <p:nvPr/>
        </p:nvCxnSpPr>
        <p:spPr>
          <a:xfrm>
            <a:off x="3199666" y="7365207"/>
            <a:ext cx="0" cy="832104"/>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ttore 2 22">
            <a:extLst>
              <a:ext uri="{FF2B5EF4-FFF2-40B4-BE49-F238E27FC236}">
                <a16:creationId xmlns:a16="http://schemas.microsoft.com/office/drawing/2014/main" id="{B5A93CC3-F200-D700-F695-4BB07EEA434E}"/>
              </a:ext>
            </a:extLst>
          </p:cNvPr>
          <p:cNvCxnSpPr/>
          <p:nvPr/>
        </p:nvCxnSpPr>
        <p:spPr>
          <a:xfrm>
            <a:off x="8572519" y="7318977"/>
            <a:ext cx="0" cy="832104"/>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5" name="CasellaDiTesto 24">
            <a:extLst>
              <a:ext uri="{FF2B5EF4-FFF2-40B4-BE49-F238E27FC236}">
                <a16:creationId xmlns:a16="http://schemas.microsoft.com/office/drawing/2014/main" id="{4CD71B85-4461-203D-D4E0-4890DB49B13C}"/>
              </a:ext>
            </a:extLst>
          </p:cNvPr>
          <p:cNvSpPr txBox="1"/>
          <p:nvPr/>
        </p:nvSpPr>
        <p:spPr>
          <a:xfrm>
            <a:off x="574793" y="8487155"/>
            <a:ext cx="5266942" cy="1569660"/>
          </a:xfrm>
          <a:prstGeom prst="rect">
            <a:avLst/>
          </a:prstGeom>
          <a:noFill/>
        </p:spPr>
        <p:txBody>
          <a:bodyPr wrap="square" rtlCol="0">
            <a:spAutoFit/>
          </a:bodyPr>
          <a:lstStyle/>
          <a:p>
            <a:pPr algn="ctr"/>
            <a:r>
              <a:rPr lang="en-GB" sz="3200" noProof="0">
                <a:solidFill>
                  <a:schemeClr val="bg1"/>
                </a:solidFill>
                <a:sym typeface="Wingdings" panose="05000000000000000000" pitchFamily="2" charset="2"/>
              </a:rPr>
              <a:t>Mechanical and electrical properties </a:t>
            </a:r>
            <a:r>
              <a:rPr lang="en-GB" sz="3200" b="1" noProof="0">
                <a:solidFill>
                  <a:schemeClr val="bg1"/>
                </a:solidFill>
                <a:sym typeface="Wingdings" panose="05000000000000000000" pitchFamily="2" charset="2"/>
              </a:rPr>
              <a:t>uniformly</a:t>
            </a:r>
            <a:r>
              <a:rPr lang="en-GB" sz="3200" noProof="0">
                <a:solidFill>
                  <a:schemeClr val="bg1"/>
                </a:solidFill>
                <a:sym typeface="Wingdings" panose="05000000000000000000" pitchFamily="2" charset="2"/>
              </a:rPr>
              <a:t> distributed</a:t>
            </a:r>
            <a:endParaRPr lang="en-GB" sz="3000" noProof="0"/>
          </a:p>
        </p:txBody>
      </p:sp>
      <p:sp>
        <p:nvSpPr>
          <p:cNvPr id="27" name="CasellaDiTesto 26">
            <a:extLst>
              <a:ext uri="{FF2B5EF4-FFF2-40B4-BE49-F238E27FC236}">
                <a16:creationId xmlns:a16="http://schemas.microsoft.com/office/drawing/2014/main" id="{867AD40D-8C8B-E164-A22F-8A1DE7B11845}"/>
              </a:ext>
            </a:extLst>
          </p:cNvPr>
          <p:cNvSpPr txBox="1"/>
          <p:nvPr/>
        </p:nvSpPr>
        <p:spPr>
          <a:xfrm>
            <a:off x="5629847" y="8310876"/>
            <a:ext cx="5957102" cy="2862322"/>
          </a:xfrm>
          <a:prstGeom prst="rect">
            <a:avLst/>
          </a:prstGeom>
          <a:noFill/>
        </p:spPr>
        <p:txBody>
          <a:bodyPr wrap="square" rtlCol="0">
            <a:spAutoFit/>
          </a:bodyPr>
          <a:lstStyle/>
          <a:p>
            <a:pPr algn="ctr"/>
            <a:r>
              <a:rPr lang="en-GB" sz="3000" noProof="0">
                <a:solidFill>
                  <a:schemeClr val="bg1"/>
                </a:solidFill>
                <a:sym typeface="Wingdings" panose="05000000000000000000" pitchFamily="2" charset="2"/>
              </a:rPr>
              <a:t>Reduction of the </a:t>
            </a:r>
            <a:r>
              <a:rPr lang="en-GB" sz="3000" b="1" noProof="0">
                <a:solidFill>
                  <a:schemeClr val="bg1"/>
                </a:solidFill>
                <a:sym typeface="Wingdings" panose="05000000000000000000" pitchFamily="2" charset="2"/>
              </a:rPr>
              <a:t>load</a:t>
            </a:r>
            <a:r>
              <a:rPr lang="en-GB" sz="3000" noProof="0">
                <a:solidFill>
                  <a:schemeClr val="bg1"/>
                </a:solidFill>
                <a:sym typeface="Wingdings" panose="05000000000000000000" pitchFamily="2" charset="2"/>
              </a:rPr>
              <a:t> </a:t>
            </a:r>
          </a:p>
          <a:p>
            <a:pPr algn="ctr"/>
            <a:endParaRPr lang="en-GB" sz="3000" noProof="0">
              <a:solidFill>
                <a:schemeClr val="bg1"/>
              </a:solidFill>
              <a:sym typeface="Wingdings" panose="05000000000000000000" pitchFamily="2" charset="2"/>
            </a:endParaRPr>
          </a:p>
          <a:p>
            <a:pPr algn="ctr"/>
            <a:r>
              <a:rPr lang="en-GB" sz="3000" noProof="0">
                <a:solidFill>
                  <a:schemeClr val="bg1"/>
                </a:solidFill>
                <a:sym typeface="Wingdings" panose="05000000000000000000" pitchFamily="2" charset="2"/>
              </a:rPr>
              <a:t>Reduction of the mechanical dumping (</a:t>
            </a:r>
            <a:r>
              <a:rPr lang="en-GB" sz="3000" b="1" noProof="0">
                <a:solidFill>
                  <a:schemeClr val="bg1"/>
                </a:solidFill>
                <a:sym typeface="Wingdings" panose="05000000000000000000" pitchFamily="2" charset="2"/>
              </a:rPr>
              <a:t>motion</a:t>
            </a:r>
            <a:r>
              <a:rPr lang="en-GB" sz="3000" noProof="0">
                <a:solidFill>
                  <a:schemeClr val="bg1"/>
                </a:solidFill>
                <a:sym typeface="Wingdings" panose="05000000000000000000" pitchFamily="2" charset="2"/>
              </a:rPr>
              <a:t>)</a:t>
            </a:r>
          </a:p>
          <a:p>
            <a:pPr algn="ctr"/>
            <a:endParaRPr lang="en-GB" sz="3000" noProof="0">
              <a:solidFill>
                <a:schemeClr val="bg1"/>
              </a:solidFill>
              <a:sym typeface="Wingdings" panose="05000000000000000000" pitchFamily="2" charset="2"/>
            </a:endParaRPr>
          </a:p>
          <a:p>
            <a:pPr algn="ctr"/>
            <a:r>
              <a:rPr lang="en-GB" sz="3000" noProof="0">
                <a:solidFill>
                  <a:schemeClr val="bg1"/>
                </a:solidFill>
                <a:sym typeface="Wingdings" panose="05000000000000000000" pitchFamily="2" charset="2"/>
              </a:rPr>
              <a:t>Lower output </a:t>
            </a:r>
            <a:r>
              <a:rPr lang="en-GB" sz="3000" b="1" noProof="0">
                <a:solidFill>
                  <a:schemeClr val="bg1"/>
                </a:solidFill>
                <a:sym typeface="Wingdings" panose="05000000000000000000" pitchFamily="2" charset="2"/>
              </a:rPr>
              <a:t>voltage</a:t>
            </a:r>
            <a:endParaRPr lang="en-GB" sz="3000" b="1" noProof="0"/>
          </a:p>
        </p:txBody>
      </p:sp>
      <p:cxnSp>
        <p:nvCxnSpPr>
          <p:cNvPr id="29" name="Connettore 2 28">
            <a:extLst>
              <a:ext uri="{FF2B5EF4-FFF2-40B4-BE49-F238E27FC236}">
                <a16:creationId xmlns:a16="http://schemas.microsoft.com/office/drawing/2014/main" id="{C640D826-5F60-7F52-A79F-135299BF5FD5}"/>
              </a:ext>
            </a:extLst>
          </p:cNvPr>
          <p:cNvCxnSpPr>
            <a:cxnSpLocks/>
          </p:cNvCxnSpPr>
          <p:nvPr/>
        </p:nvCxnSpPr>
        <p:spPr>
          <a:xfrm>
            <a:off x="8572519" y="8836885"/>
            <a:ext cx="0" cy="377699"/>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ttore 2 29">
            <a:extLst>
              <a:ext uri="{FF2B5EF4-FFF2-40B4-BE49-F238E27FC236}">
                <a16:creationId xmlns:a16="http://schemas.microsoft.com/office/drawing/2014/main" id="{9FDF2A3E-D134-823C-D540-FD59F465C10E}"/>
              </a:ext>
            </a:extLst>
          </p:cNvPr>
          <p:cNvCxnSpPr>
            <a:cxnSpLocks/>
          </p:cNvCxnSpPr>
          <p:nvPr/>
        </p:nvCxnSpPr>
        <p:spPr>
          <a:xfrm>
            <a:off x="8572519" y="10285649"/>
            <a:ext cx="0" cy="377699"/>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1093154"/>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4EC9C91B-F3CD-AAE2-5BC5-91B50D2AF25B}"/>
            </a:ext>
          </a:extLst>
        </p:cNvPr>
        <p:cNvGrpSpPr/>
        <p:nvPr/>
      </p:nvGrpSpPr>
      <p:grpSpPr>
        <a:xfrm>
          <a:off x="0" y="0"/>
          <a:ext cx="0" cy="0"/>
          <a:chOff x="0" y="0"/>
          <a:chExt cx="0" cy="0"/>
        </a:xfrm>
      </p:grpSpPr>
      <p:pic>
        <p:nvPicPr>
          <p:cNvPr id="6" name="Immagine 5">
            <a:extLst>
              <a:ext uri="{FF2B5EF4-FFF2-40B4-BE49-F238E27FC236}">
                <a16:creationId xmlns:a16="http://schemas.microsoft.com/office/drawing/2014/main" id="{B70B0F83-EB0E-D370-F564-F6404DDD5C4F}"/>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0" y="-5366"/>
            <a:ext cx="12192000" cy="6868732"/>
          </a:xfrm>
          <a:prstGeom prst="rect">
            <a:avLst/>
          </a:prstGeom>
        </p:spPr>
      </p:pic>
      <p:sp>
        <p:nvSpPr>
          <p:cNvPr id="24" name="Rectangle 23">
            <a:extLst>
              <a:ext uri="{FF2B5EF4-FFF2-40B4-BE49-F238E27FC236}">
                <a16:creationId xmlns:a16="http://schemas.microsoft.com/office/drawing/2014/main" id="{9362DFA1-2313-C53E-39D0-A9D8255DEE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40" y="-10388"/>
            <a:ext cx="12201940" cy="3279731"/>
          </a:xfrm>
          <a:prstGeom prst="rect">
            <a:avLst/>
          </a:prstGeom>
          <a:gradFill>
            <a:gsLst>
              <a:gs pos="0">
                <a:srgbClr val="000000">
                  <a:alpha val="40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26" name="Rectangle 25">
            <a:extLst>
              <a:ext uri="{FF2B5EF4-FFF2-40B4-BE49-F238E27FC236}">
                <a16:creationId xmlns:a16="http://schemas.microsoft.com/office/drawing/2014/main" id="{C7E007C5-AF72-87CE-1B87-93381E7D87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764504"/>
            <a:ext cx="12191992" cy="2103884"/>
          </a:xfrm>
          <a:prstGeom prst="rect">
            <a:avLst/>
          </a:prstGeom>
          <a:gradFill>
            <a:gsLst>
              <a:gs pos="0">
                <a:srgbClr val="000000">
                  <a:alpha val="54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cxnSp>
        <p:nvCxnSpPr>
          <p:cNvPr id="28" name="Straight Connector 27">
            <a:extLst>
              <a:ext uri="{FF2B5EF4-FFF2-40B4-BE49-F238E27FC236}">
                <a16:creationId xmlns:a16="http://schemas.microsoft.com/office/drawing/2014/main" id="{27979536-0F2F-467F-6EB5-9DB9FC4143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387805" y="5715292"/>
            <a:ext cx="804195" cy="0"/>
          </a:xfrm>
          <a:prstGeom prst="line">
            <a:avLst/>
          </a:prstGeom>
          <a:ln w="1206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CasellaDiTesto 1">
            <a:extLst>
              <a:ext uri="{FF2B5EF4-FFF2-40B4-BE49-F238E27FC236}">
                <a16:creationId xmlns:a16="http://schemas.microsoft.com/office/drawing/2014/main" id="{234C2B1C-0191-B0D9-4A12-D0611F208CAC}"/>
              </a:ext>
            </a:extLst>
          </p:cNvPr>
          <p:cNvSpPr txBox="1"/>
          <p:nvPr/>
        </p:nvSpPr>
        <p:spPr>
          <a:xfrm>
            <a:off x="420624" y="411480"/>
            <a:ext cx="11448288" cy="1446550"/>
          </a:xfrm>
          <a:prstGeom prst="rect">
            <a:avLst/>
          </a:prstGeom>
          <a:noFill/>
        </p:spPr>
        <p:txBody>
          <a:bodyPr wrap="square" rtlCol="0">
            <a:spAutoFit/>
          </a:bodyPr>
          <a:lstStyle/>
          <a:p>
            <a:r>
              <a:rPr lang="en-GB" sz="4400" b="1" noProof="0">
                <a:solidFill>
                  <a:schemeClr val="bg1"/>
                </a:solidFill>
              </a:rPr>
              <a:t>ASSUMPTIONS</a:t>
            </a:r>
            <a:endParaRPr lang="en-GB" sz="4400" b="1" noProof="0"/>
          </a:p>
          <a:p>
            <a:endParaRPr lang="en-GB" sz="4400" b="1" noProof="0">
              <a:solidFill>
                <a:schemeClr val="bg1"/>
              </a:solidFill>
            </a:endParaRPr>
          </a:p>
        </p:txBody>
      </p:sp>
      <p:sp>
        <p:nvSpPr>
          <p:cNvPr id="10" name="CasellaDiTesto 9">
            <a:extLst>
              <a:ext uri="{FF2B5EF4-FFF2-40B4-BE49-F238E27FC236}">
                <a16:creationId xmlns:a16="http://schemas.microsoft.com/office/drawing/2014/main" id="{BBF87317-6BFC-3700-0E11-44E67A4C7B06}"/>
              </a:ext>
            </a:extLst>
          </p:cNvPr>
          <p:cNvSpPr txBox="1"/>
          <p:nvPr/>
        </p:nvSpPr>
        <p:spPr>
          <a:xfrm>
            <a:off x="1005840" y="1522251"/>
            <a:ext cx="4624007" cy="1477328"/>
          </a:xfrm>
          <a:prstGeom prst="rect">
            <a:avLst/>
          </a:prstGeom>
          <a:noFill/>
        </p:spPr>
        <p:txBody>
          <a:bodyPr wrap="square" rtlCol="0">
            <a:spAutoFit/>
          </a:bodyPr>
          <a:lstStyle/>
          <a:p>
            <a:pPr algn="ctr"/>
            <a:r>
              <a:rPr lang="en-GB" sz="3000" b="1" noProof="0">
                <a:solidFill>
                  <a:schemeClr val="bg1"/>
                </a:solidFill>
                <a:sym typeface="Wingdings" panose="05000000000000000000" pitchFamily="2" charset="2"/>
              </a:rPr>
              <a:t>MATERIAL PROPERTIES</a:t>
            </a:r>
          </a:p>
          <a:p>
            <a:pPr algn="ctr"/>
            <a:endParaRPr lang="en-GB" sz="3000" noProof="0">
              <a:solidFill>
                <a:schemeClr val="bg1"/>
              </a:solidFill>
              <a:sym typeface="Wingdings" panose="05000000000000000000" pitchFamily="2" charset="2"/>
            </a:endParaRPr>
          </a:p>
        </p:txBody>
      </p:sp>
      <p:sp>
        <p:nvSpPr>
          <p:cNvPr id="12" name="CasellaDiTesto 11">
            <a:extLst>
              <a:ext uri="{FF2B5EF4-FFF2-40B4-BE49-F238E27FC236}">
                <a16:creationId xmlns:a16="http://schemas.microsoft.com/office/drawing/2014/main" id="{BA4E2ED1-8A4C-C657-A49B-8E4F33B8AD97}"/>
              </a:ext>
            </a:extLst>
          </p:cNvPr>
          <p:cNvSpPr txBox="1"/>
          <p:nvPr/>
        </p:nvSpPr>
        <p:spPr>
          <a:xfrm>
            <a:off x="6301643" y="1501937"/>
            <a:ext cx="4624007" cy="1015663"/>
          </a:xfrm>
          <a:prstGeom prst="rect">
            <a:avLst/>
          </a:prstGeom>
          <a:noFill/>
        </p:spPr>
        <p:txBody>
          <a:bodyPr wrap="square" rtlCol="0">
            <a:spAutoFit/>
          </a:bodyPr>
          <a:lstStyle/>
          <a:p>
            <a:pPr algn="ctr"/>
            <a:r>
              <a:rPr lang="en-GB" sz="3000" b="1" noProof="0">
                <a:solidFill>
                  <a:schemeClr val="bg1"/>
                </a:solidFill>
                <a:sym typeface="Wingdings" panose="05000000000000000000" pitchFamily="2" charset="2"/>
              </a:rPr>
              <a:t>ELECTRICAL CHARACTERISTICS</a:t>
            </a:r>
            <a:endParaRPr lang="en-GB" sz="3000" noProof="0">
              <a:solidFill>
                <a:schemeClr val="bg1"/>
              </a:solidFill>
              <a:sym typeface="Wingdings" panose="05000000000000000000" pitchFamily="2" charset="2"/>
            </a:endParaRPr>
          </a:p>
        </p:txBody>
      </p:sp>
      <p:cxnSp>
        <p:nvCxnSpPr>
          <p:cNvPr id="4" name="Connettore 2 3">
            <a:extLst>
              <a:ext uri="{FF2B5EF4-FFF2-40B4-BE49-F238E27FC236}">
                <a16:creationId xmlns:a16="http://schemas.microsoft.com/office/drawing/2014/main" id="{9D511F19-DDBB-52A2-61CA-70FC688EA033}"/>
              </a:ext>
            </a:extLst>
          </p:cNvPr>
          <p:cNvCxnSpPr/>
          <p:nvPr/>
        </p:nvCxnSpPr>
        <p:spPr>
          <a:xfrm>
            <a:off x="3199666" y="2732247"/>
            <a:ext cx="0" cy="832104"/>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ttore 2 10">
            <a:extLst>
              <a:ext uri="{FF2B5EF4-FFF2-40B4-BE49-F238E27FC236}">
                <a16:creationId xmlns:a16="http://schemas.microsoft.com/office/drawing/2014/main" id="{64E71A21-EE0B-D242-5248-6BCB9A232063}"/>
              </a:ext>
            </a:extLst>
          </p:cNvPr>
          <p:cNvCxnSpPr/>
          <p:nvPr/>
        </p:nvCxnSpPr>
        <p:spPr>
          <a:xfrm>
            <a:off x="8572519" y="2686017"/>
            <a:ext cx="0" cy="832104"/>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4" name="CasellaDiTesto 13">
            <a:extLst>
              <a:ext uri="{FF2B5EF4-FFF2-40B4-BE49-F238E27FC236}">
                <a16:creationId xmlns:a16="http://schemas.microsoft.com/office/drawing/2014/main" id="{075696F7-7C2C-D1E0-26AC-2DBEA02519D3}"/>
              </a:ext>
            </a:extLst>
          </p:cNvPr>
          <p:cNvSpPr txBox="1"/>
          <p:nvPr/>
        </p:nvSpPr>
        <p:spPr>
          <a:xfrm>
            <a:off x="574793" y="3854195"/>
            <a:ext cx="5266942" cy="1569660"/>
          </a:xfrm>
          <a:prstGeom prst="rect">
            <a:avLst/>
          </a:prstGeom>
          <a:noFill/>
        </p:spPr>
        <p:txBody>
          <a:bodyPr wrap="square" rtlCol="0">
            <a:spAutoFit/>
          </a:bodyPr>
          <a:lstStyle/>
          <a:p>
            <a:pPr algn="ctr"/>
            <a:r>
              <a:rPr lang="en-GB" sz="3200" noProof="0">
                <a:solidFill>
                  <a:schemeClr val="bg1"/>
                </a:solidFill>
                <a:sym typeface="Wingdings" panose="05000000000000000000" pitchFamily="2" charset="2"/>
              </a:rPr>
              <a:t>Mechanical and electrical properties </a:t>
            </a:r>
            <a:r>
              <a:rPr lang="en-GB" sz="3200" b="1" noProof="0">
                <a:solidFill>
                  <a:schemeClr val="bg1"/>
                </a:solidFill>
                <a:sym typeface="Wingdings" panose="05000000000000000000" pitchFamily="2" charset="2"/>
              </a:rPr>
              <a:t>uniformly</a:t>
            </a:r>
            <a:r>
              <a:rPr lang="en-GB" sz="3200" noProof="0">
                <a:solidFill>
                  <a:schemeClr val="bg1"/>
                </a:solidFill>
                <a:sym typeface="Wingdings" panose="05000000000000000000" pitchFamily="2" charset="2"/>
              </a:rPr>
              <a:t> distributed</a:t>
            </a:r>
            <a:endParaRPr lang="en-GB" sz="3000" noProof="0"/>
          </a:p>
        </p:txBody>
      </p:sp>
      <p:sp>
        <p:nvSpPr>
          <p:cNvPr id="15" name="CasellaDiTesto 14">
            <a:extLst>
              <a:ext uri="{FF2B5EF4-FFF2-40B4-BE49-F238E27FC236}">
                <a16:creationId xmlns:a16="http://schemas.microsoft.com/office/drawing/2014/main" id="{244ABC46-D219-CA7A-4221-9F1A5394D7B6}"/>
              </a:ext>
            </a:extLst>
          </p:cNvPr>
          <p:cNvSpPr txBox="1"/>
          <p:nvPr/>
        </p:nvSpPr>
        <p:spPr>
          <a:xfrm>
            <a:off x="5629847" y="3677916"/>
            <a:ext cx="5957102" cy="2862322"/>
          </a:xfrm>
          <a:prstGeom prst="rect">
            <a:avLst/>
          </a:prstGeom>
          <a:noFill/>
        </p:spPr>
        <p:txBody>
          <a:bodyPr wrap="square" rtlCol="0">
            <a:spAutoFit/>
          </a:bodyPr>
          <a:lstStyle/>
          <a:p>
            <a:pPr algn="ctr"/>
            <a:r>
              <a:rPr lang="en-GB" sz="3000" noProof="0">
                <a:solidFill>
                  <a:schemeClr val="bg1"/>
                </a:solidFill>
                <a:sym typeface="Wingdings" panose="05000000000000000000" pitchFamily="2" charset="2"/>
              </a:rPr>
              <a:t>Reduction of the </a:t>
            </a:r>
            <a:r>
              <a:rPr lang="en-GB" sz="3000" b="1" noProof="0">
                <a:solidFill>
                  <a:schemeClr val="bg1"/>
                </a:solidFill>
                <a:sym typeface="Wingdings" panose="05000000000000000000" pitchFamily="2" charset="2"/>
              </a:rPr>
              <a:t>load</a:t>
            </a:r>
            <a:r>
              <a:rPr lang="en-GB" sz="3000" noProof="0">
                <a:solidFill>
                  <a:schemeClr val="bg1"/>
                </a:solidFill>
                <a:sym typeface="Wingdings" panose="05000000000000000000" pitchFamily="2" charset="2"/>
              </a:rPr>
              <a:t> </a:t>
            </a:r>
          </a:p>
          <a:p>
            <a:pPr algn="ctr"/>
            <a:endParaRPr lang="en-GB" sz="3000" noProof="0">
              <a:solidFill>
                <a:schemeClr val="bg1"/>
              </a:solidFill>
              <a:sym typeface="Wingdings" panose="05000000000000000000" pitchFamily="2" charset="2"/>
            </a:endParaRPr>
          </a:p>
          <a:p>
            <a:pPr algn="ctr"/>
            <a:r>
              <a:rPr lang="en-GB" sz="3000" noProof="0">
                <a:solidFill>
                  <a:schemeClr val="bg1"/>
                </a:solidFill>
                <a:sym typeface="Wingdings" panose="05000000000000000000" pitchFamily="2" charset="2"/>
              </a:rPr>
              <a:t>Reduction of the mechanical damping (</a:t>
            </a:r>
            <a:r>
              <a:rPr lang="en-GB" sz="3000" b="1" noProof="0">
                <a:solidFill>
                  <a:schemeClr val="bg1"/>
                </a:solidFill>
                <a:sym typeface="Wingdings" panose="05000000000000000000" pitchFamily="2" charset="2"/>
              </a:rPr>
              <a:t>motion</a:t>
            </a:r>
            <a:r>
              <a:rPr lang="en-GB" sz="3000" noProof="0">
                <a:solidFill>
                  <a:schemeClr val="bg1"/>
                </a:solidFill>
                <a:sym typeface="Wingdings" panose="05000000000000000000" pitchFamily="2" charset="2"/>
              </a:rPr>
              <a:t>)</a:t>
            </a:r>
          </a:p>
          <a:p>
            <a:pPr algn="ctr"/>
            <a:endParaRPr lang="en-GB" sz="3000" noProof="0">
              <a:solidFill>
                <a:schemeClr val="bg1"/>
              </a:solidFill>
              <a:sym typeface="Wingdings" panose="05000000000000000000" pitchFamily="2" charset="2"/>
            </a:endParaRPr>
          </a:p>
          <a:p>
            <a:pPr algn="ctr"/>
            <a:r>
              <a:rPr lang="en-GB" sz="3000" noProof="0">
                <a:solidFill>
                  <a:schemeClr val="bg1"/>
                </a:solidFill>
                <a:sym typeface="Wingdings" panose="05000000000000000000" pitchFamily="2" charset="2"/>
              </a:rPr>
              <a:t>Lower output </a:t>
            </a:r>
            <a:r>
              <a:rPr lang="en-GB" sz="3000" b="1" noProof="0">
                <a:solidFill>
                  <a:schemeClr val="bg1"/>
                </a:solidFill>
                <a:sym typeface="Wingdings" panose="05000000000000000000" pitchFamily="2" charset="2"/>
              </a:rPr>
              <a:t>voltage</a:t>
            </a:r>
            <a:endParaRPr lang="en-GB" sz="3000" b="1" noProof="0"/>
          </a:p>
        </p:txBody>
      </p:sp>
      <p:cxnSp>
        <p:nvCxnSpPr>
          <p:cNvPr id="16" name="Connettore 2 15">
            <a:extLst>
              <a:ext uri="{FF2B5EF4-FFF2-40B4-BE49-F238E27FC236}">
                <a16:creationId xmlns:a16="http://schemas.microsoft.com/office/drawing/2014/main" id="{559F0322-EA76-21EE-C53D-E25F236D102B}"/>
              </a:ext>
            </a:extLst>
          </p:cNvPr>
          <p:cNvCxnSpPr>
            <a:cxnSpLocks/>
          </p:cNvCxnSpPr>
          <p:nvPr/>
        </p:nvCxnSpPr>
        <p:spPr>
          <a:xfrm>
            <a:off x="8572519" y="4203925"/>
            <a:ext cx="0" cy="377699"/>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ttore 2 18">
            <a:extLst>
              <a:ext uri="{FF2B5EF4-FFF2-40B4-BE49-F238E27FC236}">
                <a16:creationId xmlns:a16="http://schemas.microsoft.com/office/drawing/2014/main" id="{9B7FFFC0-3B0D-2C87-FF1E-84375C5E8420}"/>
              </a:ext>
            </a:extLst>
          </p:cNvPr>
          <p:cNvCxnSpPr>
            <a:cxnSpLocks/>
          </p:cNvCxnSpPr>
          <p:nvPr/>
        </p:nvCxnSpPr>
        <p:spPr>
          <a:xfrm>
            <a:off x="8572519" y="5652689"/>
            <a:ext cx="0" cy="377699"/>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94825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E2360CF0-615F-9F5A-55B1-F6E621BE9416}"/>
            </a:ext>
          </a:extLst>
        </p:cNvPr>
        <p:cNvGrpSpPr/>
        <p:nvPr/>
      </p:nvGrpSpPr>
      <p:grpSpPr>
        <a:xfrm>
          <a:off x="0" y="0"/>
          <a:ext cx="0" cy="0"/>
          <a:chOff x="0" y="0"/>
          <a:chExt cx="0" cy="0"/>
        </a:xfrm>
      </p:grpSpPr>
      <p:pic>
        <p:nvPicPr>
          <p:cNvPr id="6" name="Immagine 5">
            <a:extLst>
              <a:ext uri="{FF2B5EF4-FFF2-40B4-BE49-F238E27FC236}">
                <a16:creationId xmlns:a16="http://schemas.microsoft.com/office/drawing/2014/main" id="{C1FC8B1E-5D91-0798-94DA-D0C9D62CF7EF}"/>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0" y="-5366"/>
            <a:ext cx="12192000" cy="6868732"/>
          </a:xfrm>
          <a:prstGeom prst="rect">
            <a:avLst/>
          </a:prstGeom>
        </p:spPr>
      </p:pic>
      <p:sp>
        <p:nvSpPr>
          <p:cNvPr id="24" name="Rectangle 23">
            <a:extLst>
              <a:ext uri="{FF2B5EF4-FFF2-40B4-BE49-F238E27FC236}">
                <a16:creationId xmlns:a16="http://schemas.microsoft.com/office/drawing/2014/main" id="{9649C7C6-D192-DBC0-90C7-E5F0574A90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40" y="-10388"/>
            <a:ext cx="12201940" cy="3279731"/>
          </a:xfrm>
          <a:prstGeom prst="rect">
            <a:avLst/>
          </a:prstGeom>
          <a:gradFill>
            <a:gsLst>
              <a:gs pos="0">
                <a:srgbClr val="000000">
                  <a:alpha val="40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26" name="Rectangle 25">
            <a:extLst>
              <a:ext uri="{FF2B5EF4-FFF2-40B4-BE49-F238E27FC236}">
                <a16:creationId xmlns:a16="http://schemas.microsoft.com/office/drawing/2014/main" id="{C68A270C-E123-F893-CA07-42BA112F6E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764504"/>
            <a:ext cx="12191992" cy="2103884"/>
          </a:xfrm>
          <a:prstGeom prst="rect">
            <a:avLst/>
          </a:prstGeom>
          <a:gradFill>
            <a:gsLst>
              <a:gs pos="0">
                <a:srgbClr val="000000">
                  <a:alpha val="54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cxnSp>
        <p:nvCxnSpPr>
          <p:cNvPr id="28" name="Straight Connector 27">
            <a:extLst>
              <a:ext uri="{FF2B5EF4-FFF2-40B4-BE49-F238E27FC236}">
                <a16:creationId xmlns:a16="http://schemas.microsoft.com/office/drawing/2014/main" id="{C3F48E1B-55E3-BE48-EBD2-131127BE54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387805" y="5715292"/>
            <a:ext cx="804195" cy="0"/>
          </a:xfrm>
          <a:prstGeom prst="line">
            <a:avLst/>
          </a:prstGeom>
          <a:ln w="1206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CasellaDiTesto 1">
            <a:extLst>
              <a:ext uri="{FF2B5EF4-FFF2-40B4-BE49-F238E27FC236}">
                <a16:creationId xmlns:a16="http://schemas.microsoft.com/office/drawing/2014/main" id="{0ED55E36-0343-6688-BBED-14DFCBEBC83F}"/>
              </a:ext>
            </a:extLst>
          </p:cNvPr>
          <p:cNvSpPr txBox="1"/>
          <p:nvPr/>
        </p:nvSpPr>
        <p:spPr>
          <a:xfrm>
            <a:off x="420624" y="411480"/>
            <a:ext cx="11448288" cy="1446550"/>
          </a:xfrm>
          <a:prstGeom prst="rect">
            <a:avLst/>
          </a:prstGeom>
          <a:noFill/>
        </p:spPr>
        <p:txBody>
          <a:bodyPr wrap="square" rtlCol="0">
            <a:spAutoFit/>
          </a:bodyPr>
          <a:lstStyle/>
          <a:p>
            <a:r>
              <a:rPr lang="en-GB" sz="4400" b="1" noProof="0">
                <a:solidFill>
                  <a:schemeClr val="bg1"/>
                </a:solidFill>
              </a:rPr>
              <a:t>GOAL</a:t>
            </a:r>
            <a:endParaRPr lang="en-GB" sz="4400" b="1" noProof="0"/>
          </a:p>
          <a:p>
            <a:endParaRPr lang="en-GB" sz="4400" b="1" noProof="0">
              <a:solidFill>
                <a:schemeClr val="bg1"/>
              </a:solidFill>
            </a:endParaRPr>
          </a:p>
        </p:txBody>
      </p:sp>
      <p:cxnSp>
        <p:nvCxnSpPr>
          <p:cNvPr id="5" name="Connettore 2 4">
            <a:extLst>
              <a:ext uri="{FF2B5EF4-FFF2-40B4-BE49-F238E27FC236}">
                <a16:creationId xmlns:a16="http://schemas.microsoft.com/office/drawing/2014/main" id="{D5700A76-9F90-6409-25FD-B7C54088554E}"/>
              </a:ext>
            </a:extLst>
          </p:cNvPr>
          <p:cNvCxnSpPr/>
          <p:nvPr/>
        </p:nvCxnSpPr>
        <p:spPr>
          <a:xfrm>
            <a:off x="2146520" y="2813852"/>
            <a:ext cx="0" cy="832104"/>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 name="CasellaDiTesto 8">
                <a:extLst>
                  <a:ext uri="{FF2B5EF4-FFF2-40B4-BE49-F238E27FC236}">
                    <a16:creationId xmlns:a16="http://schemas.microsoft.com/office/drawing/2014/main" id="{16279351-17E1-4F5A-1A5E-F84D757ED5D8}"/>
                  </a:ext>
                </a:extLst>
              </p:cNvPr>
              <p:cNvSpPr txBox="1"/>
              <p:nvPr/>
            </p:nvSpPr>
            <p:spPr>
              <a:xfrm>
                <a:off x="56139" y="3993771"/>
                <a:ext cx="4180762" cy="1476751"/>
              </a:xfrm>
              <a:prstGeom prst="rect">
                <a:avLst/>
              </a:prstGeom>
              <a:noFill/>
            </p:spPr>
            <p:txBody>
              <a:bodyPr wrap="square" rtlCol="0">
                <a:spAutoFit/>
              </a:bodyPr>
              <a:lstStyle/>
              <a:p>
                <a:pPr algn="ctr"/>
                <a:r>
                  <a:rPr lang="en-GB" sz="3000" noProof="0">
                    <a:solidFill>
                      <a:schemeClr val="bg1"/>
                    </a:solidFill>
                    <a:sym typeface="Wingdings" panose="05000000000000000000" pitchFamily="2" charset="2"/>
                  </a:rPr>
                  <a:t>Write the TF</a:t>
                </a:r>
              </a:p>
              <a:p>
                <a:pPr algn="ctr"/>
                <a14:m>
                  <m:oMathPara xmlns:m="http://schemas.openxmlformats.org/officeDocument/2006/math">
                    <m:oMathParaPr>
                      <m:jc m:val="centerGroup"/>
                    </m:oMathParaPr>
                    <m:oMath xmlns:m="http://schemas.openxmlformats.org/officeDocument/2006/math">
                      <m:f>
                        <m:fPr>
                          <m:ctrlPr>
                            <a:rPr lang="en-GB" sz="3000" b="0" i="1" noProof="0" smtClean="0">
                              <a:solidFill>
                                <a:schemeClr val="bg1"/>
                              </a:solidFill>
                              <a:latin typeface="Cambria Math" panose="02040503050406030204" pitchFamily="18" charset="0"/>
                              <a:sym typeface="Wingdings" panose="05000000000000000000" pitchFamily="2" charset="2"/>
                            </a:rPr>
                          </m:ctrlPr>
                        </m:fPr>
                        <m:num>
                          <m:acc>
                            <m:accPr>
                              <m:chr m:val="̅"/>
                              <m:ctrlPr>
                                <a:rPr lang="en-GB" sz="3000" b="0" i="1" noProof="0" smtClean="0">
                                  <a:solidFill>
                                    <a:schemeClr val="bg1"/>
                                  </a:solidFill>
                                  <a:latin typeface="Cambria Math" panose="02040503050406030204" pitchFamily="18" charset="0"/>
                                  <a:sym typeface="Wingdings" panose="05000000000000000000" pitchFamily="2" charset="2"/>
                                </a:rPr>
                              </m:ctrlPr>
                            </m:accPr>
                            <m:e>
                              <m:r>
                                <a:rPr lang="en-GB" sz="3000" b="0" i="1" noProof="0" smtClean="0">
                                  <a:solidFill>
                                    <a:schemeClr val="bg1"/>
                                  </a:solidFill>
                                  <a:latin typeface="Cambria Math" panose="02040503050406030204" pitchFamily="18" charset="0"/>
                                  <a:sym typeface="Wingdings" panose="05000000000000000000" pitchFamily="2" charset="2"/>
                                </a:rPr>
                                <m:t>𝑉</m:t>
                              </m:r>
                            </m:e>
                          </m:acc>
                        </m:num>
                        <m:den>
                          <m:r>
                            <a:rPr lang="en-GB" sz="3000" b="0" i="1" noProof="0" smtClean="0">
                              <a:solidFill>
                                <a:schemeClr val="bg1"/>
                              </a:solidFill>
                              <a:latin typeface="Cambria Math" panose="02040503050406030204" pitchFamily="18" charset="0"/>
                              <a:sym typeface="Wingdings" panose="05000000000000000000" pitchFamily="2" charset="2"/>
                            </a:rPr>
                            <m:t>𝐹</m:t>
                          </m:r>
                        </m:den>
                      </m:f>
                      <m:r>
                        <a:rPr lang="en-GB" sz="3000" b="0" i="1" noProof="0" smtClean="0">
                          <a:solidFill>
                            <a:schemeClr val="bg1"/>
                          </a:solidFill>
                          <a:latin typeface="Cambria Math" panose="02040503050406030204" pitchFamily="18" charset="0"/>
                          <a:sym typeface="Wingdings" panose="05000000000000000000" pitchFamily="2" charset="2"/>
                        </a:rPr>
                        <m:t>=</m:t>
                      </m:r>
                      <m:r>
                        <a:rPr lang="en-GB" sz="3000" b="0" i="1" noProof="0" smtClean="0">
                          <a:solidFill>
                            <a:schemeClr val="bg1"/>
                          </a:solidFill>
                          <a:latin typeface="Cambria Math" panose="02040503050406030204" pitchFamily="18" charset="0"/>
                          <a:sym typeface="Wingdings" panose="05000000000000000000" pitchFamily="2" charset="2"/>
                        </a:rPr>
                        <m:t>𝑓</m:t>
                      </m:r>
                      <m:r>
                        <a:rPr lang="en-GB" sz="3000" b="0" i="1" noProof="0" smtClean="0">
                          <a:solidFill>
                            <a:schemeClr val="bg1"/>
                          </a:solidFill>
                          <a:latin typeface="Cambria Math" panose="02040503050406030204" pitchFamily="18" charset="0"/>
                          <a:sym typeface="Wingdings" panose="05000000000000000000" pitchFamily="2" charset="2"/>
                        </a:rPr>
                        <m:t>(</m:t>
                      </m:r>
                      <m:sSub>
                        <m:sSubPr>
                          <m:ctrlPr>
                            <a:rPr lang="en-GB" sz="3000" b="0" i="1" noProof="0" smtClean="0">
                              <a:solidFill>
                                <a:schemeClr val="bg1"/>
                              </a:solidFill>
                              <a:latin typeface="Cambria Math" panose="02040503050406030204" pitchFamily="18" charset="0"/>
                              <a:sym typeface="Wingdings" panose="05000000000000000000" pitchFamily="2" charset="2"/>
                            </a:rPr>
                          </m:ctrlPr>
                        </m:sSubPr>
                        <m:e>
                          <m:r>
                            <a:rPr lang="en-GB" sz="3000" b="0" i="1" noProof="0" smtClean="0">
                              <a:solidFill>
                                <a:schemeClr val="bg1"/>
                              </a:solidFill>
                              <a:latin typeface="Cambria Math" panose="02040503050406030204" pitchFamily="18" charset="0"/>
                              <a:sym typeface="Wingdings" panose="05000000000000000000" pitchFamily="2" charset="2"/>
                            </a:rPr>
                            <m:t>𝜔</m:t>
                          </m:r>
                        </m:e>
                        <m:sub>
                          <m:r>
                            <a:rPr lang="en-GB" sz="3000" b="0" i="1" noProof="0" smtClean="0">
                              <a:solidFill>
                                <a:schemeClr val="bg1"/>
                              </a:solidFill>
                              <a:latin typeface="Cambria Math" panose="02040503050406030204" pitchFamily="18" charset="0"/>
                              <a:sym typeface="Wingdings" panose="05000000000000000000" pitchFamily="2" charset="2"/>
                            </a:rPr>
                            <m:t>𝑖</m:t>
                          </m:r>
                        </m:sub>
                      </m:sSub>
                      <m:r>
                        <a:rPr lang="en-GB" sz="3000" b="0" i="1" noProof="0" smtClean="0">
                          <a:solidFill>
                            <a:schemeClr val="bg1"/>
                          </a:solidFill>
                          <a:latin typeface="Cambria Math" panose="02040503050406030204" pitchFamily="18" charset="0"/>
                          <a:sym typeface="Wingdings" panose="05000000000000000000" pitchFamily="2" charset="2"/>
                        </a:rPr>
                        <m:t>, </m:t>
                      </m:r>
                      <m:sSub>
                        <m:sSubPr>
                          <m:ctrlPr>
                            <a:rPr lang="en-GB" sz="3000" b="0" i="1" noProof="0" smtClean="0">
                              <a:solidFill>
                                <a:schemeClr val="bg1"/>
                              </a:solidFill>
                              <a:latin typeface="Cambria Math" panose="02040503050406030204" pitchFamily="18" charset="0"/>
                              <a:sym typeface="Wingdings" panose="05000000000000000000" pitchFamily="2" charset="2"/>
                            </a:rPr>
                          </m:ctrlPr>
                        </m:sSubPr>
                        <m:e>
                          <m:r>
                            <a:rPr lang="en-GB" sz="3000" b="0" i="1" noProof="0" smtClean="0">
                              <a:solidFill>
                                <a:schemeClr val="bg1"/>
                              </a:solidFill>
                              <a:latin typeface="Cambria Math" panose="02040503050406030204" pitchFamily="18" charset="0"/>
                              <a:sym typeface="Wingdings" panose="05000000000000000000" pitchFamily="2" charset="2"/>
                            </a:rPr>
                            <m:t>𝑘</m:t>
                          </m:r>
                        </m:e>
                        <m:sub>
                          <m:r>
                            <a:rPr lang="en-GB" sz="3000" b="0" i="1" noProof="0" smtClean="0">
                              <a:solidFill>
                                <a:schemeClr val="bg1"/>
                              </a:solidFill>
                              <a:latin typeface="Cambria Math" panose="02040503050406030204" pitchFamily="18" charset="0"/>
                              <a:sym typeface="Wingdings" panose="05000000000000000000" pitchFamily="2" charset="2"/>
                            </a:rPr>
                            <m:t>𝑖</m:t>
                          </m:r>
                        </m:sub>
                      </m:sSub>
                      <m:r>
                        <a:rPr lang="en-GB" sz="3000" b="0" i="1" noProof="0" smtClean="0">
                          <a:solidFill>
                            <a:schemeClr val="bg1"/>
                          </a:solidFill>
                          <a:latin typeface="Cambria Math" panose="02040503050406030204" pitchFamily="18" charset="0"/>
                          <a:sym typeface="Wingdings" panose="05000000000000000000" pitchFamily="2" charset="2"/>
                        </a:rPr>
                        <m:t>, </m:t>
                      </m:r>
                      <m:sSub>
                        <m:sSubPr>
                          <m:ctrlPr>
                            <a:rPr lang="en-GB" sz="3000" b="0" i="1" noProof="0" smtClean="0">
                              <a:solidFill>
                                <a:schemeClr val="bg1"/>
                              </a:solidFill>
                              <a:latin typeface="Cambria Math" panose="02040503050406030204" pitchFamily="18" charset="0"/>
                              <a:sym typeface="Wingdings" panose="05000000000000000000" pitchFamily="2" charset="2"/>
                            </a:rPr>
                          </m:ctrlPr>
                        </m:sSubPr>
                        <m:e>
                          <m:r>
                            <a:rPr lang="en-GB" sz="3000" b="0" i="1" noProof="0" smtClean="0">
                              <a:solidFill>
                                <a:schemeClr val="bg1"/>
                              </a:solidFill>
                              <a:latin typeface="Cambria Math" panose="02040503050406030204" pitchFamily="18" charset="0"/>
                              <a:sym typeface="Wingdings" panose="05000000000000000000" pitchFamily="2" charset="2"/>
                            </a:rPr>
                            <m:t>𝑅</m:t>
                          </m:r>
                        </m:e>
                        <m:sub>
                          <m:r>
                            <a:rPr lang="en-GB" sz="3000" b="0" i="1" noProof="0" smtClean="0">
                              <a:solidFill>
                                <a:schemeClr val="bg1"/>
                              </a:solidFill>
                              <a:latin typeface="Cambria Math" panose="02040503050406030204" pitchFamily="18" charset="0"/>
                              <a:sym typeface="Wingdings" panose="05000000000000000000" pitchFamily="2" charset="2"/>
                            </a:rPr>
                            <m:t>𝐿</m:t>
                          </m:r>
                        </m:sub>
                      </m:sSub>
                      <m:r>
                        <a:rPr lang="en-GB" sz="3000" b="0" i="1" noProof="0" smtClean="0">
                          <a:solidFill>
                            <a:schemeClr val="bg1"/>
                          </a:solidFill>
                          <a:latin typeface="Cambria Math" panose="02040503050406030204" pitchFamily="18" charset="0"/>
                          <a:sym typeface="Wingdings" panose="05000000000000000000" pitchFamily="2" charset="2"/>
                        </a:rPr>
                        <m:t>)</m:t>
                      </m:r>
                    </m:oMath>
                  </m:oMathPara>
                </a14:m>
                <a:endParaRPr lang="en-GB" sz="3000" noProof="0"/>
              </a:p>
            </p:txBody>
          </p:sp>
        </mc:Choice>
        <mc:Fallback>
          <p:sp>
            <p:nvSpPr>
              <p:cNvPr id="9" name="CasellaDiTesto 8">
                <a:extLst>
                  <a:ext uri="{FF2B5EF4-FFF2-40B4-BE49-F238E27FC236}">
                    <a16:creationId xmlns:a16="http://schemas.microsoft.com/office/drawing/2014/main" id="{16279351-17E1-4F5A-1A5E-F84D757ED5D8}"/>
                  </a:ext>
                </a:extLst>
              </p:cNvPr>
              <p:cNvSpPr txBox="1">
                <a:spLocks noRot="1" noChangeAspect="1" noMove="1" noResize="1" noEditPoints="1" noAdjustHandles="1" noChangeArrowheads="1" noChangeShapeType="1" noTextEdit="1"/>
              </p:cNvSpPr>
              <p:nvPr/>
            </p:nvSpPr>
            <p:spPr>
              <a:xfrm>
                <a:off x="56139" y="3993771"/>
                <a:ext cx="4180762" cy="1476751"/>
              </a:xfrm>
              <a:prstGeom prst="rect">
                <a:avLst/>
              </a:prstGeom>
              <a:blipFill>
                <a:blip r:embed="rId4"/>
                <a:stretch>
                  <a:fillRect t="-5372" b="-1240"/>
                </a:stretch>
              </a:blipFill>
            </p:spPr>
            <p:txBody>
              <a:bodyPr/>
              <a:lstStyle/>
              <a:p>
                <a:r>
                  <a:rPr lang="en-GB">
                    <a:noFill/>
                  </a:rPr>
                  <a:t> </a:t>
                </a:r>
              </a:p>
            </p:txBody>
          </p:sp>
        </mc:Fallback>
      </mc:AlternateContent>
      <p:grpSp>
        <p:nvGrpSpPr>
          <p:cNvPr id="18" name="Group 17">
            <a:extLst>
              <a:ext uri="{FF2B5EF4-FFF2-40B4-BE49-F238E27FC236}">
                <a16:creationId xmlns:a16="http://schemas.microsoft.com/office/drawing/2014/main" id="{A502D95E-0FB4-EE27-13C3-52B198DF7834}"/>
              </a:ext>
            </a:extLst>
          </p:cNvPr>
          <p:cNvGrpSpPr/>
          <p:nvPr/>
        </p:nvGrpSpPr>
        <p:grpSpPr>
          <a:xfrm>
            <a:off x="565999" y="1985762"/>
            <a:ext cx="10732346" cy="1035977"/>
            <a:chOff x="565999" y="1985762"/>
            <a:chExt cx="10732346" cy="1035977"/>
          </a:xfrm>
        </p:grpSpPr>
        <mc:AlternateContent xmlns:mc="http://schemas.openxmlformats.org/markup-compatibility/2006">
          <mc:Choice xmlns:a14="http://schemas.microsoft.com/office/drawing/2010/main" Requires="a14">
            <p:sp>
              <p:nvSpPr>
                <p:cNvPr id="10" name="CasellaDiTesto 9">
                  <a:extLst>
                    <a:ext uri="{FF2B5EF4-FFF2-40B4-BE49-F238E27FC236}">
                      <a16:creationId xmlns:a16="http://schemas.microsoft.com/office/drawing/2014/main" id="{95569568-D889-D882-78FB-60AD099CCDB2}"/>
                    </a:ext>
                  </a:extLst>
                </p:cNvPr>
                <p:cNvSpPr txBox="1"/>
                <p:nvPr/>
              </p:nvSpPr>
              <p:spPr>
                <a:xfrm>
                  <a:off x="565999" y="2006076"/>
                  <a:ext cx="3276793" cy="1015663"/>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GB" sz="3000" i="1" noProof="0" smtClean="0">
                                <a:solidFill>
                                  <a:schemeClr val="bg1"/>
                                </a:solidFill>
                                <a:latin typeface="Cambria Math" panose="02040503050406030204" pitchFamily="18" charset="0"/>
                                <a:sym typeface="Wingdings" panose="05000000000000000000" pitchFamily="2" charset="2"/>
                              </a:rPr>
                            </m:ctrlPr>
                          </m:sSubPr>
                          <m:e>
                            <m:r>
                              <a:rPr lang="en-GB" sz="3000" b="0" i="1" noProof="0" smtClean="0">
                                <a:solidFill>
                                  <a:schemeClr val="bg1"/>
                                </a:solidFill>
                                <a:latin typeface="Cambria Math" panose="02040503050406030204" pitchFamily="18" charset="0"/>
                                <a:sym typeface="Wingdings" panose="05000000000000000000" pitchFamily="2" charset="2"/>
                              </a:rPr>
                              <m:t>𝜔</m:t>
                            </m:r>
                          </m:e>
                          <m:sub>
                            <m:r>
                              <a:rPr lang="en-GB" sz="3000" b="0" i="1" noProof="0" smtClean="0">
                                <a:solidFill>
                                  <a:schemeClr val="bg1"/>
                                </a:solidFill>
                                <a:latin typeface="Cambria Math" panose="02040503050406030204" pitchFamily="18" charset="0"/>
                                <a:sym typeface="Wingdings" panose="05000000000000000000" pitchFamily="2" charset="2"/>
                              </a:rPr>
                              <m:t>𝑖</m:t>
                            </m:r>
                          </m:sub>
                        </m:sSub>
                      </m:oMath>
                    </m:oMathPara>
                  </a14:m>
                  <a:endParaRPr lang="en-GB" sz="3000" noProof="0">
                    <a:solidFill>
                      <a:schemeClr val="bg1"/>
                    </a:solidFill>
                    <a:sym typeface="Wingdings" panose="05000000000000000000" pitchFamily="2" charset="2"/>
                  </a:endParaRPr>
                </a:p>
                <a:p>
                  <a:pPr algn="ctr"/>
                  <a:endParaRPr lang="en-GB" sz="3000" noProof="0">
                    <a:solidFill>
                      <a:schemeClr val="bg1"/>
                    </a:solidFill>
                    <a:sym typeface="Wingdings" panose="05000000000000000000" pitchFamily="2" charset="2"/>
                  </a:endParaRPr>
                </a:p>
              </p:txBody>
            </p:sp>
          </mc:Choice>
          <mc:Fallback>
            <p:sp>
              <p:nvSpPr>
                <p:cNvPr id="10" name="CasellaDiTesto 9">
                  <a:extLst>
                    <a:ext uri="{FF2B5EF4-FFF2-40B4-BE49-F238E27FC236}">
                      <a16:creationId xmlns:a16="http://schemas.microsoft.com/office/drawing/2014/main" id="{95569568-D889-D882-78FB-60AD099CCDB2}"/>
                    </a:ext>
                  </a:extLst>
                </p:cNvPr>
                <p:cNvSpPr txBox="1">
                  <a:spLocks noRot="1" noChangeAspect="1" noMove="1" noResize="1" noEditPoints="1" noAdjustHandles="1" noChangeArrowheads="1" noChangeShapeType="1" noTextEdit="1"/>
                </p:cNvSpPr>
                <p:nvPr/>
              </p:nvSpPr>
              <p:spPr>
                <a:xfrm>
                  <a:off x="565999" y="2006076"/>
                  <a:ext cx="3276793" cy="1015663"/>
                </a:xfrm>
                <a:prstGeom prst="rect">
                  <a:avLst/>
                </a:prstGeom>
                <a:blipFill>
                  <a:blip r:embed="rId5"/>
                  <a:stretch>
                    <a:fillRect t="-7784" b="-17365"/>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2" name="CasellaDiTesto 11">
                  <a:extLst>
                    <a:ext uri="{FF2B5EF4-FFF2-40B4-BE49-F238E27FC236}">
                      <a16:creationId xmlns:a16="http://schemas.microsoft.com/office/drawing/2014/main" id="{2EE9BB80-A9AB-052F-4934-609429E1294C}"/>
                    </a:ext>
                  </a:extLst>
                </p:cNvPr>
                <p:cNvSpPr txBox="1"/>
                <p:nvPr/>
              </p:nvSpPr>
              <p:spPr>
                <a:xfrm>
                  <a:off x="4292573" y="1985762"/>
                  <a:ext cx="3276793" cy="55399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GB" sz="3000" i="1" noProof="0" smtClean="0">
                                <a:solidFill>
                                  <a:schemeClr val="bg1"/>
                                </a:solidFill>
                                <a:latin typeface="Cambria Math" panose="02040503050406030204" pitchFamily="18" charset="0"/>
                                <a:sym typeface="Wingdings" panose="05000000000000000000" pitchFamily="2" charset="2"/>
                              </a:rPr>
                            </m:ctrlPr>
                          </m:sSubPr>
                          <m:e>
                            <m:r>
                              <a:rPr lang="en-GB" sz="3000" b="0" i="1" noProof="0" smtClean="0">
                                <a:solidFill>
                                  <a:schemeClr val="bg1"/>
                                </a:solidFill>
                                <a:latin typeface="Cambria Math" panose="02040503050406030204" pitchFamily="18" charset="0"/>
                                <a:sym typeface="Wingdings" panose="05000000000000000000" pitchFamily="2" charset="2"/>
                              </a:rPr>
                              <m:t>𝑘</m:t>
                            </m:r>
                          </m:e>
                          <m:sub>
                            <m:r>
                              <a:rPr lang="en-GB" sz="3000" b="0" i="1" noProof="0" smtClean="0">
                                <a:solidFill>
                                  <a:schemeClr val="bg1"/>
                                </a:solidFill>
                                <a:latin typeface="Cambria Math" panose="02040503050406030204" pitchFamily="18" charset="0"/>
                                <a:sym typeface="Wingdings" panose="05000000000000000000" pitchFamily="2" charset="2"/>
                              </a:rPr>
                              <m:t>𝑖</m:t>
                            </m:r>
                          </m:sub>
                        </m:sSub>
                      </m:oMath>
                    </m:oMathPara>
                  </a14:m>
                  <a:endParaRPr lang="en-GB" sz="3000" noProof="0">
                    <a:solidFill>
                      <a:schemeClr val="bg1"/>
                    </a:solidFill>
                    <a:sym typeface="Wingdings" panose="05000000000000000000" pitchFamily="2" charset="2"/>
                  </a:endParaRPr>
                </a:p>
              </p:txBody>
            </p:sp>
          </mc:Choice>
          <mc:Fallback>
            <p:sp>
              <p:nvSpPr>
                <p:cNvPr id="12" name="CasellaDiTesto 11">
                  <a:extLst>
                    <a:ext uri="{FF2B5EF4-FFF2-40B4-BE49-F238E27FC236}">
                      <a16:creationId xmlns:a16="http://schemas.microsoft.com/office/drawing/2014/main" id="{2EE9BB80-A9AB-052F-4934-609429E1294C}"/>
                    </a:ext>
                  </a:extLst>
                </p:cNvPr>
                <p:cNvSpPr txBox="1">
                  <a:spLocks noRot="1" noChangeAspect="1" noMove="1" noResize="1" noEditPoints="1" noAdjustHandles="1" noChangeArrowheads="1" noChangeShapeType="1" noTextEdit="1"/>
                </p:cNvSpPr>
                <p:nvPr/>
              </p:nvSpPr>
              <p:spPr>
                <a:xfrm>
                  <a:off x="4292573" y="1985762"/>
                  <a:ext cx="3276793" cy="553998"/>
                </a:xfrm>
                <a:prstGeom prst="rect">
                  <a:avLst/>
                </a:prstGeom>
                <a:blipFill>
                  <a:blip r:embed="rId6"/>
                  <a:stretch>
                    <a:fillRect t="-14286" b="-32967"/>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3" name="CasellaDiTesto 12">
                  <a:extLst>
                    <a:ext uri="{FF2B5EF4-FFF2-40B4-BE49-F238E27FC236}">
                      <a16:creationId xmlns:a16="http://schemas.microsoft.com/office/drawing/2014/main" id="{1093660D-45FE-8D30-3F5D-89BA8FBD1647}"/>
                    </a:ext>
                  </a:extLst>
                </p:cNvPr>
                <p:cNvSpPr txBox="1"/>
                <p:nvPr/>
              </p:nvSpPr>
              <p:spPr>
                <a:xfrm>
                  <a:off x="8021552" y="2006076"/>
                  <a:ext cx="3276793" cy="553998"/>
                </a:xfrm>
                <a:prstGeom prst="rect">
                  <a:avLst/>
                </a:prstGeom>
                <a:noFill/>
              </p:spPr>
              <p:txBody>
                <a:bodyPr wrap="square" rtlCol="0">
                  <a:spAutoFit/>
                </a:bodyPr>
                <a:lstStyle/>
                <a:p>
                  <a:pPr algn="r"/>
                  <a14:m>
                    <m:oMathPara xmlns:m="http://schemas.openxmlformats.org/officeDocument/2006/math">
                      <m:oMathParaPr>
                        <m:jc m:val="centerGroup"/>
                      </m:oMathParaPr>
                      <m:oMath xmlns:m="http://schemas.openxmlformats.org/officeDocument/2006/math">
                        <m:sSub>
                          <m:sSubPr>
                            <m:ctrlPr>
                              <a:rPr lang="en-GB" sz="3000" i="1" noProof="0" smtClean="0">
                                <a:solidFill>
                                  <a:schemeClr val="bg1"/>
                                </a:solidFill>
                                <a:latin typeface="Cambria Math" panose="02040503050406030204" pitchFamily="18" charset="0"/>
                                <a:sym typeface="Wingdings" panose="05000000000000000000" pitchFamily="2" charset="2"/>
                              </a:rPr>
                            </m:ctrlPr>
                          </m:sSubPr>
                          <m:e>
                            <m:r>
                              <a:rPr lang="en-GB" sz="3000" b="0" i="1" noProof="0" smtClean="0">
                                <a:solidFill>
                                  <a:schemeClr val="bg1"/>
                                </a:solidFill>
                                <a:latin typeface="Cambria Math" panose="02040503050406030204" pitchFamily="18" charset="0"/>
                                <a:sym typeface="Wingdings" panose="05000000000000000000" pitchFamily="2" charset="2"/>
                              </a:rPr>
                              <m:t>𝑅</m:t>
                            </m:r>
                          </m:e>
                          <m:sub>
                            <m:r>
                              <a:rPr lang="en-GB" sz="3000" b="0" i="1" noProof="0" smtClean="0">
                                <a:solidFill>
                                  <a:schemeClr val="bg1"/>
                                </a:solidFill>
                                <a:latin typeface="Cambria Math" panose="02040503050406030204" pitchFamily="18" charset="0"/>
                                <a:sym typeface="Wingdings" panose="05000000000000000000" pitchFamily="2" charset="2"/>
                              </a:rPr>
                              <m:t>𝑖</m:t>
                            </m:r>
                          </m:sub>
                        </m:sSub>
                      </m:oMath>
                    </m:oMathPara>
                  </a14:m>
                  <a:endParaRPr lang="en-GB" sz="3000" noProof="0">
                    <a:solidFill>
                      <a:schemeClr val="bg1"/>
                    </a:solidFill>
                    <a:sym typeface="Wingdings" panose="05000000000000000000" pitchFamily="2" charset="2"/>
                  </a:endParaRPr>
                </a:p>
              </p:txBody>
            </p:sp>
          </mc:Choice>
          <mc:Fallback>
            <p:sp>
              <p:nvSpPr>
                <p:cNvPr id="13" name="CasellaDiTesto 12">
                  <a:extLst>
                    <a:ext uri="{FF2B5EF4-FFF2-40B4-BE49-F238E27FC236}">
                      <a16:creationId xmlns:a16="http://schemas.microsoft.com/office/drawing/2014/main" id="{1093660D-45FE-8D30-3F5D-89BA8FBD1647}"/>
                    </a:ext>
                  </a:extLst>
                </p:cNvPr>
                <p:cNvSpPr txBox="1">
                  <a:spLocks noRot="1" noChangeAspect="1" noMove="1" noResize="1" noEditPoints="1" noAdjustHandles="1" noChangeArrowheads="1" noChangeShapeType="1" noTextEdit="1"/>
                </p:cNvSpPr>
                <p:nvPr/>
              </p:nvSpPr>
              <p:spPr>
                <a:xfrm>
                  <a:off x="8021552" y="2006076"/>
                  <a:ext cx="3276793" cy="553998"/>
                </a:xfrm>
                <a:prstGeom prst="rect">
                  <a:avLst/>
                </a:prstGeom>
                <a:blipFill>
                  <a:blip r:embed="rId7"/>
                  <a:stretch>
                    <a:fillRect t="-14286" b="-32967"/>
                  </a:stretch>
                </a:blipFill>
              </p:spPr>
              <p:txBody>
                <a:bodyPr/>
                <a:lstStyle/>
                <a:p>
                  <a:r>
                    <a:rPr lang="en-GB">
                      <a:noFill/>
                    </a:rPr>
                    <a:t> </a:t>
                  </a:r>
                </a:p>
              </p:txBody>
            </p:sp>
          </mc:Fallback>
        </mc:AlternateContent>
      </p:grpSp>
      <p:cxnSp>
        <p:nvCxnSpPr>
          <p:cNvPr id="14" name="Connettore 2 13">
            <a:extLst>
              <a:ext uri="{FF2B5EF4-FFF2-40B4-BE49-F238E27FC236}">
                <a16:creationId xmlns:a16="http://schemas.microsoft.com/office/drawing/2014/main" id="{6A818310-715B-C1CC-8974-58E0E8561F04}"/>
              </a:ext>
            </a:extLst>
          </p:cNvPr>
          <p:cNvCxnSpPr/>
          <p:nvPr/>
        </p:nvCxnSpPr>
        <p:spPr>
          <a:xfrm>
            <a:off x="5880230" y="2804606"/>
            <a:ext cx="0" cy="832104"/>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ttore 2 14">
            <a:extLst>
              <a:ext uri="{FF2B5EF4-FFF2-40B4-BE49-F238E27FC236}">
                <a16:creationId xmlns:a16="http://schemas.microsoft.com/office/drawing/2014/main" id="{DA672064-A40F-75C4-DF77-0349D0E1AF8C}"/>
              </a:ext>
            </a:extLst>
          </p:cNvPr>
          <p:cNvCxnSpPr/>
          <p:nvPr/>
        </p:nvCxnSpPr>
        <p:spPr>
          <a:xfrm>
            <a:off x="9659948" y="2777095"/>
            <a:ext cx="0" cy="832104"/>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6" name="CasellaDiTesto 15">
            <a:extLst>
              <a:ext uri="{FF2B5EF4-FFF2-40B4-BE49-F238E27FC236}">
                <a16:creationId xmlns:a16="http://schemas.microsoft.com/office/drawing/2014/main" id="{63A19693-9ACE-E464-6308-667DB017D673}"/>
              </a:ext>
            </a:extLst>
          </p:cNvPr>
          <p:cNvSpPr txBox="1"/>
          <p:nvPr/>
        </p:nvSpPr>
        <p:spPr>
          <a:xfrm>
            <a:off x="3889795" y="3958422"/>
            <a:ext cx="4180762" cy="1015663"/>
          </a:xfrm>
          <a:prstGeom prst="rect">
            <a:avLst/>
          </a:prstGeom>
          <a:noFill/>
        </p:spPr>
        <p:txBody>
          <a:bodyPr wrap="square" rtlCol="0">
            <a:spAutoFit/>
          </a:bodyPr>
          <a:lstStyle/>
          <a:p>
            <a:pPr algn="ctr"/>
            <a:r>
              <a:rPr lang="en-GB" sz="3000" noProof="0">
                <a:solidFill>
                  <a:schemeClr val="bg1"/>
                </a:solidFill>
                <a:sym typeface="Wingdings" panose="05000000000000000000" pitchFamily="2" charset="2"/>
              </a:rPr>
              <a:t>Choose the mode with the k highest value</a:t>
            </a:r>
            <a:endParaRPr lang="en-GB" sz="3000" noProof="0"/>
          </a:p>
        </p:txBody>
      </p:sp>
      <p:sp>
        <p:nvSpPr>
          <p:cNvPr id="17" name="CasellaDiTesto 16">
            <a:extLst>
              <a:ext uri="{FF2B5EF4-FFF2-40B4-BE49-F238E27FC236}">
                <a16:creationId xmlns:a16="http://schemas.microsoft.com/office/drawing/2014/main" id="{9E1EF9F1-A5CF-352F-1429-C4006D5B2EA4}"/>
              </a:ext>
            </a:extLst>
          </p:cNvPr>
          <p:cNvSpPr txBox="1"/>
          <p:nvPr/>
        </p:nvSpPr>
        <p:spPr>
          <a:xfrm>
            <a:off x="8456771" y="3993771"/>
            <a:ext cx="3165327" cy="553998"/>
          </a:xfrm>
          <a:prstGeom prst="rect">
            <a:avLst/>
          </a:prstGeom>
          <a:noFill/>
        </p:spPr>
        <p:txBody>
          <a:bodyPr wrap="square" rtlCol="0">
            <a:spAutoFit/>
          </a:bodyPr>
          <a:lstStyle/>
          <a:p>
            <a:pPr algn="ctr"/>
            <a:r>
              <a:rPr lang="en-GB" sz="3000" noProof="0">
                <a:solidFill>
                  <a:schemeClr val="bg1"/>
                </a:solidFill>
                <a:sym typeface="Wingdings" panose="05000000000000000000" pitchFamily="2" charset="2"/>
              </a:rPr>
              <a:t>Maximise power</a:t>
            </a:r>
            <a:endParaRPr lang="en-GB" sz="3000" noProof="0"/>
          </a:p>
        </p:txBody>
      </p:sp>
    </p:spTree>
    <p:extLst>
      <p:ext uri="{BB962C8B-B14F-4D97-AF65-F5344CB8AC3E}">
        <p14:creationId xmlns:p14="http://schemas.microsoft.com/office/powerpoint/2010/main" val="1807619572"/>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C45CA670-EB92-74F1-D063-427856624D61}"/>
            </a:ext>
          </a:extLst>
        </p:cNvPr>
        <p:cNvGrpSpPr/>
        <p:nvPr/>
      </p:nvGrpSpPr>
      <p:grpSpPr>
        <a:xfrm>
          <a:off x="0" y="0"/>
          <a:ext cx="0" cy="0"/>
          <a:chOff x="0" y="0"/>
          <a:chExt cx="0" cy="0"/>
        </a:xfrm>
      </p:grpSpPr>
      <p:pic>
        <p:nvPicPr>
          <p:cNvPr id="6" name="Immagine 5">
            <a:extLst>
              <a:ext uri="{FF2B5EF4-FFF2-40B4-BE49-F238E27FC236}">
                <a16:creationId xmlns:a16="http://schemas.microsoft.com/office/drawing/2014/main" id="{599F7C45-2C1D-A818-4C33-7723540B97C9}"/>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0" y="-5366"/>
            <a:ext cx="12192000" cy="6868732"/>
          </a:xfrm>
          <a:prstGeom prst="rect">
            <a:avLst/>
          </a:prstGeom>
        </p:spPr>
      </p:pic>
      <p:sp>
        <p:nvSpPr>
          <p:cNvPr id="24" name="Rectangle 23">
            <a:extLst>
              <a:ext uri="{FF2B5EF4-FFF2-40B4-BE49-F238E27FC236}">
                <a16:creationId xmlns:a16="http://schemas.microsoft.com/office/drawing/2014/main" id="{5D04F55B-D398-5996-0E23-283A0DCEFE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40" y="-10388"/>
            <a:ext cx="12201940" cy="3279731"/>
          </a:xfrm>
          <a:prstGeom prst="rect">
            <a:avLst/>
          </a:prstGeom>
          <a:gradFill>
            <a:gsLst>
              <a:gs pos="0">
                <a:srgbClr val="000000">
                  <a:alpha val="40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26" name="Rectangle 25">
            <a:extLst>
              <a:ext uri="{FF2B5EF4-FFF2-40B4-BE49-F238E27FC236}">
                <a16:creationId xmlns:a16="http://schemas.microsoft.com/office/drawing/2014/main" id="{FAD071A5-3D68-B0A7-435E-C75A18F34C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764504"/>
            <a:ext cx="12191992" cy="2103884"/>
          </a:xfrm>
          <a:prstGeom prst="rect">
            <a:avLst/>
          </a:prstGeom>
          <a:gradFill>
            <a:gsLst>
              <a:gs pos="0">
                <a:srgbClr val="000000">
                  <a:alpha val="54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cxnSp>
        <p:nvCxnSpPr>
          <p:cNvPr id="28" name="Straight Connector 27">
            <a:extLst>
              <a:ext uri="{FF2B5EF4-FFF2-40B4-BE49-F238E27FC236}">
                <a16:creationId xmlns:a16="http://schemas.microsoft.com/office/drawing/2014/main" id="{AC54B6A5-09AC-1369-BE7E-CF7E59F47F6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387805" y="5715292"/>
            <a:ext cx="804195" cy="0"/>
          </a:xfrm>
          <a:prstGeom prst="line">
            <a:avLst/>
          </a:prstGeom>
          <a:ln w="1206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CasellaDiTesto 1">
            <a:extLst>
              <a:ext uri="{FF2B5EF4-FFF2-40B4-BE49-F238E27FC236}">
                <a16:creationId xmlns:a16="http://schemas.microsoft.com/office/drawing/2014/main" id="{681F1A0B-F387-31FE-0066-A9E69B4CDD7A}"/>
              </a:ext>
            </a:extLst>
          </p:cNvPr>
          <p:cNvSpPr txBox="1"/>
          <p:nvPr/>
        </p:nvSpPr>
        <p:spPr>
          <a:xfrm>
            <a:off x="420624" y="411480"/>
            <a:ext cx="11448288" cy="1446550"/>
          </a:xfrm>
          <a:prstGeom prst="rect">
            <a:avLst/>
          </a:prstGeom>
          <a:noFill/>
        </p:spPr>
        <p:txBody>
          <a:bodyPr wrap="square" rtlCol="0">
            <a:spAutoFit/>
          </a:bodyPr>
          <a:lstStyle/>
          <a:p>
            <a:r>
              <a:rPr lang="en-GB" sz="4400" b="1" noProof="0">
                <a:solidFill>
                  <a:schemeClr val="bg1"/>
                </a:solidFill>
              </a:rPr>
              <a:t>TRANSFER FUNCTION</a:t>
            </a:r>
            <a:endParaRPr lang="en-GB" sz="4400" b="1" noProof="0"/>
          </a:p>
          <a:p>
            <a:endParaRPr lang="en-GB" sz="4400" b="1" noProof="0">
              <a:solidFill>
                <a:schemeClr val="bg1"/>
              </a:solidFill>
            </a:endParaRPr>
          </a:p>
        </p:txBody>
      </p:sp>
      <mc:AlternateContent xmlns:mc="http://schemas.openxmlformats.org/markup-compatibility/2006">
        <mc:Choice xmlns:a14="http://schemas.microsoft.com/office/drawing/2010/main" Requires="a14">
          <p:sp>
            <p:nvSpPr>
              <p:cNvPr id="5" name="CasellaDiTesto 4">
                <a:extLst>
                  <a:ext uri="{FF2B5EF4-FFF2-40B4-BE49-F238E27FC236}">
                    <a16:creationId xmlns:a16="http://schemas.microsoft.com/office/drawing/2014/main" id="{A50EDFBA-04D2-6D04-47F8-44922749F38F}"/>
                  </a:ext>
                </a:extLst>
              </p:cNvPr>
              <p:cNvSpPr txBox="1"/>
              <p:nvPr/>
            </p:nvSpPr>
            <p:spPr>
              <a:xfrm>
                <a:off x="116062" y="1479803"/>
                <a:ext cx="11673840" cy="4708405"/>
              </a:xfrm>
              <a:prstGeom prst="rect">
                <a:avLst/>
              </a:prstGeom>
              <a:noFill/>
            </p:spPr>
            <p:txBody>
              <a:bodyPr wrap="square" rtlCol="0">
                <a:spAutoFit/>
              </a:bodyPr>
              <a:lstStyle/>
              <a:p>
                <a:pPr algn="ctr"/>
                <a:r>
                  <a:rPr lang="en-GB" sz="3000" noProof="0">
                    <a:solidFill>
                      <a:schemeClr val="bg1"/>
                    </a:solidFill>
                    <a:sym typeface="Wingdings" panose="05000000000000000000" pitchFamily="2" charset="2"/>
                  </a:rPr>
                  <a:t>Express the voltage as a function of the external force</a:t>
                </a:r>
              </a:p>
              <a:p>
                <a:pPr algn="ctr"/>
                <a:endParaRPr lang="en-GB" sz="3000" noProof="0">
                  <a:solidFill>
                    <a:schemeClr val="bg1"/>
                  </a:solidFill>
                  <a:sym typeface="Wingdings" panose="05000000000000000000" pitchFamily="2" charset="2"/>
                </a:endParaRPr>
              </a:p>
              <a:p>
                <a:pPr algn="ctr"/>
                <a14:m>
                  <m:oMathPara xmlns:m="http://schemas.openxmlformats.org/officeDocument/2006/math">
                    <m:oMathParaPr>
                      <m:jc m:val="centerGroup"/>
                    </m:oMathParaPr>
                    <m:oMath xmlns:m="http://schemas.openxmlformats.org/officeDocument/2006/math">
                      <m:f>
                        <m:fPr>
                          <m:ctrlPr>
                            <a:rPr lang="en-GB" sz="3000" b="0" i="1" noProof="0" smtClean="0">
                              <a:solidFill>
                                <a:schemeClr val="bg1"/>
                              </a:solidFill>
                              <a:latin typeface="Cambria Math" panose="02040503050406030204" pitchFamily="18" charset="0"/>
                              <a:sym typeface="Wingdings" panose="05000000000000000000" pitchFamily="2" charset="2"/>
                            </a:rPr>
                          </m:ctrlPr>
                        </m:fPr>
                        <m:num>
                          <m:acc>
                            <m:accPr>
                              <m:chr m:val="̅"/>
                              <m:ctrlPr>
                                <a:rPr lang="en-GB" sz="3000" b="0" i="1" noProof="0" smtClean="0">
                                  <a:solidFill>
                                    <a:schemeClr val="bg1"/>
                                  </a:solidFill>
                                  <a:latin typeface="Cambria Math" panose="02040503050406030204" pitchFamily="18" charset="0"/>
                                  <a:sym typeface="Wingdings" panose="05000000000000000000" pitchFamily="2" charset="2"/>
                                </a:rPr>
                              </m:ctrlPr>
                            </m:accPr>
                            <m:e>
                              <m:r>
                                <a:rPr lang="en-GB" sz="3000" b="0" i="1" noProof="0" smtClean="0">
                                  <a:solidFill>
                                    <a:schemeClr val="bg1"/>
                                  </a:solidFill>
                                  <a:latin typeface="Cambria Math" panose="02040503050406030204" pitchFamily="18" charset="0"/>
                                  <a:sym typeface="Wingdings" panose="05000000000000000000" pitchFamily="2" charset="2"/>
                                </a:rPr>
                                <m:t>𝑉</m:t>
                              </m:r>
                            </m:e>
                          </m:acc>
                        </m:num>
                        <m:den>
                          <m:r>
                            <a:rPr lang="en-GB" sz="3000" b="0" i="1" noProof="0" smtClean="0">
                              <a:solidFill>
                                <a:schemeClr val="bg1"/>
                              </a:solidFill>
                              <a:latin typeface="Cambria Math" panose="02040503050406030204" pitchFamily="18" charset="0"/>
                              <a:sym typeface="Wingdings" panose="05000000000000000000" pitchFamily="2" charset="2"/>
                            </a:rPr>
                            <m:t>𝐹</m:t>
                          </m:r>
                        </m:den>
                      </m:f>
                      <m:r>
                        <a:rPr lang="en-GB" sz="3000" b="0" i="1" noProof="0" smtClean="0">
                          <a:solidFill>
                            <a:schemeClr val="bg1"/>
                          </a:solidFill>
                          <a:latin typeface="Cambria Math" panose="02040503050406030204" pitchFamily="18" charset="0"/>
                          <a:sym typeface="Wingdings" panose="05000000000000000000" pitchFamily="2" charset="2"/>
                        </a:rPr>
                        <m:t>=</m:t>
                      </m:r>
                      <m:r>
                        <a:rPr lang="en-GB" sz="3000" b="0" i="1" noProof="0" smtClean="0">
                          <a:solidFill>
                            <a:schemeClr val="bg1"/>
                          </a:solidFill>
                          <a:latin typeface="Cambria Math" panose="02040503050406030204" pitchFamily="18" charset="0"/>
                          <a:sym typeface="Wingdings" panose="05000000000000000000" pitchFamily="2" charset="2"/>
                        </a:rPr>
                        <m:t>𝑓</m:t>
                      </m:r>
                      <m:r>
                        <a:rPr lang="en-GB" sz="3000" b="0" i="1" noProof="0" smtClean="0">
                          <a:solidFill>
                            <a:schemeClr val="bg1"/>
                          </a:solidFill>
                          <a:latin typeface="Cambria Math" panose="02040503050406030204" pitchFamily="18" charset="0"/>
                          <a:sym typeface="Wingdings" panose="05000000000000000000" pitchFamily="2" charset="2"/>
                        </a:rPr>
                        <m:t>(</m:t>
                      </m:r>
                      <m:sSub>
                        <m:sSubPr>
                          <m:ctrlPr>
                            <a:rPr lang="en-GB" sz="3000" b="0" i="1" noProof="0" smtClean="0">
                              <a:solidFill>
                                <a:schemeClr val="bg1"/>
                              </a:solidFill>
                              <a:latin typeface="Cambria Math" panose="02040503050406030204" pitchFamily="18" charset="0"/>
                              <a:sym typeface="Wingdings" panose="05000000000000000000" pitchFamily="2" charset="2"/>
                            </a:rPr>
                          </m:ctrlPr>
                        </m:sSubPr>
                        <m:e>
                          <m:r>
                            <a:rPr lang="en-GB" sz="3000" b="0" i="1" noProof="0" smtClean="0">
                              <a:solidFill>
                                <a:schemeClr val="bg1"/>
                              </a:solidFill>
                              <a:latin typeface="Cambria Math" panose="02040503050406030204" pitchFamily="18" charset="0"/>
                              <a:sym typeface="Wingdings" panose="05000000000000000000" pitchFamily="2" charset="2"/>
                            </a:rPr>
                            <m:t>𝜔</m:t>
                          </m:r>
                        </m:e>
                        <m:sub>
                          <m:r>
                            <a:rPr lang="en-GB" sz="3000" b="0" i="1" noProof="0" smtClean="0">
                              <a:solidFill>
                                <a:schemeClr val="bg1"/>
                              </a:solidFill>
                              <a:latin typeface="Cambria Math" panose="02040503050406030204" pitchFamily="18" charset="0"/>
                              <a:sym typeface="Wingdings" panose="05000000000000000000" pitchFamily="2" charset="2"/>
                            </a:rPr>
                            <m:t>𝑖</m:t>
                          </m:r>
                        </m:sub>
                      </m:sSub>
                      <m:r>
                        <a:rPr lang="en-GB" sz="3000" b="0" i="1" noProof="0" smtClean="0">
                          <a:solidFill>
                            <a:schemeClr val="bg1"/>
                          </a:solidFill>
                          <a:latin typeface="Cambria Math" panose="02040503050406030204" pitchFamily="18" charset="0"/>
                          <a:sym typeface="Wingdings" panose="05000000000000000000" pitchFamily="2" charset="2"/>
                        </a:rPr>
                        <m:t>, </m:t>
                      </m:r>
                      <m:sSub>
                        <m:sSubPr>
                          <m:ctrlPr>
                            <a:rPr lang="en-GB" sz="3000" b="0" i="1" noProof="0" smtClean="0">
                              <a:solidFill>
                                <a:schemeClr val="bg1"/>
                              </a:solidFill>
                              <a:latin typeface="Cambria Math" panose="02040503050406030204" pitchFamily="18" charset="0"/>
                              <a:sym typeface="Wingdings" panose="05000000000000000000" pitchFamily="2" charset="2"/>
                            </a:rPr>
                          </m:ctrlPr>
                        </m:sSubPr>
                        <m:e>
                          <m:r>
                            <a:rPr lang="en-GB" sz="3000" b="0" i="1" noProof="0" smtClean="0">
                              <a:solidFill>
                                <a:schemeClr val="bg1"/>
                              </a:solidFill>
                              <a:latin typeface="Cambria Math" panose="02040503050406030204" pitchFamily="18" charset="0"/>
                              <a:sym typeface="Wingdings" panose="05000000000000000000" pitchFamily="2" charset="2"/>
                            </a:rPr>
                            <m:t>𝑘</m:t>
                          </m:r>
                        </m:e>
                        <m:sub>
                          <m:r>
                            <a:rPr lang="en-GB" sz="3000" b="0" i="1" noProof="0" smtClean="0">
                              <a:solidFill>
                                <a:schemeClr val="bg1"/>
                              </a:solidFill>
                              <a:latin typeface="Cambria Math" panose="02040503050406030204" pitchFamily="18" charset="0"/>
                              <a:sym typeface="Wingdings" panose="05000000000000000000" pitchFamily="2" charset="2"/>
                            </a:rPr>
                            <m:t>𝑖</m:t>
                          </m:r>
                        </m:sub>
                      </m:sSub>
                      <m:r>
                        <a:rPr lang="en-GB" sz="3000" b="0" i="1" noProof="0" smtClean="0">
                          <a:solidFill>
                            <a:schemeClr val="bg1"/>
                          </a:solidFill>
                          <a:latin typeface="Cambria Math" panose="02040503050406030204" pitchFamily="18" charset="0"/>
                          <a:sym typeface="Wingdings" panose="05000000000000000000" pitchFamily="2" charset="2"/>
                        </a:rPr>
                        <m:t>, </m:t>
                      </m:r>
                      <m:sSub>
                        <m:sSubPr>
                          <m:ctrlPr>
                            <a:rPr lang="en-GB" sz="3000" b="0" i="1" noProof="0" smtClean="0">
                              <a:solidFill>
                                <a:schemeClr val="bg1"/>
                              </a:solidFill>
                              <a:latin typeface="Cambria Math" panose="02040503050406030204" pitchFamily="18" charset="0"/>
                              <a:sym typeface="Wingdings" panose="05000000000000000000" pitchFamily="2" charset="2"/>
                            </a:rPr>
                          </m:ctrlPr>
                        </m:sSubPr>
                        <m:e>
                          <m:r>
                            <a:rPr lang="en-GB" sz="3000" b="0" i="1" noProof="0" smtClean="0">
                              <a:solidFill>
                                <a:schemeClr val="bg1"/>
                              </a:solidFill>
                              <a:latin typeface="Cambria Math" panose="02040503050406030204" pitchFamily="18" charset="0"/>
                              <a:sym typeface="Wingdings" panose="05000000000000000000" pitchFamily="2" charset="2"/>
                            </a:rPr>
                            <m:t>𝑅</m:t>
                          </m:r>
                        </m:e>
                        <m:sub>
                          <m:r>
                            <a:rPr lang="en-GB" sz="3000" b="0" i="1" noProof="0" smtClean="0">
                              <a:solidFill>
                                <a:schemeClr val="bg1"/>
                              </a:solidFill>
                              <a:latin typeface="Cambria Math" panose="02040503050406030204" pitchFamily="18" charset="0"/>
                              <a:sym typeface="Wingdings" panose="05000000000000000000" pitchFamily="2" charset="2"/>
                            </a:rPr>
                            <m:t>𝐿</m:t>
                          </m:r>
                        </m:sub>
                      </m:sSub>
                      <m:r>
                        <a:rPr lang="en-GB" sz="3000" b="0" i="1" noProof="0" smtClean="0">
                          <a:solidFill>
                            <a:schemeClr val="bg1"/>
                          </a:solidFill>
                          <a:latin typeface="Cambria Math" panose="02040503050406030204" pitchFamily="18" charset="0"/>
                          <a:sym typeface="Wingdings" panose="05000000000000000000" pitchFamily="2" charset="2"/>
                        </a:rPr>
                        <m:t>)</m:t>
                      </m:r>
                    </m:oMath>
                  </m:oMathPara>
                </a14:m>
                <a:endParaRPr lang="en-GB" sz="3000" noProof="0">
                  <a:solidFill>
                    <a:schemeClr val="bg1"/>
                  </a:solidFill>
                  <a:sym typeface="Wingdings" panose="05000000000000000000" pitchFamily="2" charset="2"/>
                </a:endParaRPr>
              </a:p>
              <a:p>
                <a:pPr algn="ctr"/>
                <a:endParaRPr lang="en-GB" sz="3000" noProof="0">
                  <a:solidFill>
                    <a:schemeClr val="bg1"/>
                  </a:solidFill>
                  <a:sym typeface="Wingdings" panose="05000000000000000000" pitchFamily="2" charset="2"/>
                </a:endParaRPr>
              </a:p>
              <a:p>
                <a:pPr algn="ctr"/>
                <a:r>
                  <a:rPr lang="en-GB" sz="3000" noProof="0">
                    <a:solidFill>
                      <a:schemeClr val="bg1"/>
                    </a:solidFill>
                    <a:sym typeface="Wingdings" panose="05000000000000000000" pitchFamily="2" charset="2"/>
                  </a:rPr>
                  <a:t>Assumption: the harvester is designed to have the maximum amplitude where the force is applied, i.e. </a:t>
                </a:r>
                <a14:m>
                  <m:oMath xmlns:m="http://schemas.openxmlformats.org/officeDocument/2006/math">
                    <m:r>
                      <a:rPr lang="en-GB" sz="3000" b="0" i="1" noProof="0" smtClean="0">
                        <a:solidFill>
                          <a:schemeClr val="bg1"/>
                        </a:solidFill>
                        <a:latin typeface="Cambria Math" panose="02040503050406030204" pitchFamily="18" charset="0"/>
                        <a:sym typeface="Wingdings" panose="05000000000000000000" pitchFamily="2" charset="2"/>
                      </a:rPr>
                      <m:t>𝜔</m:t>
                    </m:r>
                    <m:r>
                      <a:rPr lang="en-GB" sz="3000" b="0" i="1" noProof="0" smtClean="0">
                        <a:solidFill>
                          <a:schemeClr val="bg1"/>
                        </a:solidFill>
                        <a:latin typeface="Cambria Math" panose="02040503050406030204" pitchFamily="18" charset="0"/>
                        <a:sym typeface="Wingdings" panose="05000000000000000000" pitchFamily="2" charset="2"/>
                      </a:rPr>
                      <m:t> ~ </m:t>
                    </m:r>
                    <m:sSub>
                      <m:sSubPr>
                        <m:ctrlPr>
                          <a:rPr lang="en-GB" sz="3000" b="0" i="1" noProof="0" smtClean="0">
                            <a:solidFill>
                              <a:schemeClr val="bg1"/>
                            </a:solidFill>
                            <a:latin typeface="Cambria Math" panose="02040503050406030204" pitchFamily="18" charset="0"/>
                            <a:ea typeface="Cambria Math" panose="02040503050406030204" pitchFamily="18" charset="0"/>
                            <a:sym typeface="Wingdings" panose="05000000000000000000" pitchFamily="2" charset="2"/>
                          </a:rPr>
                        </m:ctrlPr>
                      </m:sSubPr>
                      <m:e>
                        <m:r>
                          <a:rPr lang="en-GB" sz="3000" b="0" i="1" noProof="0" smtClean="0">
                            <a:solidFill>
                              <a:schemeClr val="bg1"/>
                            </a:solidFill>
                            <a:latin typeface="Cambria Math" panose="02040503050406030204" pitchFamily="18" charset="0"/>
                            <a:ea typeface="Cambria Math" panose="02040503050406030204" pitchFamily="18" charset="0"/>
                            <a:sym typeface="Wingdings" panose="05000000000000000000" pitchFamily="2" charset="2"/>
                          </a:rPr>
                          <m:t>𝜔</m:t>
                        </m:r>
                      </m:e>
                      <m:sub>
                        <m:r>
                          <a:rPr lang="en-GB" sz="3000" b="0" i="1" noProof="0" smtClean="0">
                            <a:solidFill>
                              <a:schemeClr val="bg1"/>
                            </a:solidFill>
                            <a:latin typeface="Cambria Math" panose="02040503050406030204" pitchFamily="18" charset="0"/>
                            <a:ea typeface="Cambria Math" panose="02040503050406030204" pitchFamily="18" charset="0"/>
                            <a:sym typeface="Wingdings" panose="05000000000000000000" pitchFamily="2" charset="2"/>
                          </a:rPr>
                          <m:t>𝑖</m:t>
                        </m:r>
                      </m:sub>
                    </m:sSub>
                  </m:oMath>
                </a14:m>
                <a:endParaRPr lang="en-GB" sz="3000" noProof="0">
                  <a:solidFill>
                    <a:schemeClr val="bg1"/>
                  </a:solidFill>
                  <a:sym typeface="Wingdings" panose="05000000000000000000" pitchFamily="2" charset="2"/>
                </a:endParaRPr>
              </a:p>
              <a:p>
                <a:pPr algn="ctr"/>
                <a:endParaRPr lang="en-GB" sz="3000" noProof="0">
                  <a:solidFill>
                    <a:schemeClr val="bg1"/>
                  </a:solidFill>
                  <a:sym typeface="Wingdings" panose="05000000000000000000" pitchFamily="2" charset="2"/>
                </a:endParaRPr>
              </a:p>
              <a:p>
                <a:pPr algn="ctr"/>
                <a:r>
                  <a:rPr lang="en-GB" sz="3000" noProof="0">
                    <a:solidFill>
                      <a:schemeClr val="bg1"/>
                    </a:solidFill>
                    <a:sym typeface="Wingdings" panose="05000000000000000000" pitchFamily="2" charset="2"/>
                  </a:rPr>
                  <a:t>We excite the structure at its </a:t>
                </a:r>
                <a:r>
                  <a:rPr lang="en-GB" sz="3000" b="1" noProof="0">
                    <a:solidFill>
                      <a:schemeClr val="bg1"/>
                    </a:solidFill>
                    <a:sym typeface="Wingdings" panose="05000000000000000000" pitchFamily="2" charset="2"/>
                  </a:rPr>
                  <a:t>resonance</a:t>
                </a:r>
              </a:p>
              <a:p>
                <a:pPr algn="ctr"/>
                <a:endParaRPr lang="en-GB" sz="3000" noProof="0"/>
              </a:p>
            </p:txBody>
          </p:sp>
        </mc:Choice>
        <mc:Fallback>
          <p:sp>
            <p:nvSpPr>
              <p:cNvPr id="5" name="CasellaDiTesto 4">
                <a:extLst>
                  <a:ext uri="{FF2B5EF4-FFF2-40B4-BE49-F238E27FC236}">
                    <a16:creationId xmlns:a16="http://schemas.microsoft.com/office/drawing/2014/main" id="{A50EDFBA-04D2-6D04-47F8-44922749F38F}"/>
                  </a:ext>
                </a:extLst>
              </p:cNvPr>
              <p:cNvSpPr txBox="1">
                <a:spLocks noRot="1" noChangeAspect="1" noMove="1" noResize="1" noEditPoints="1" noAdjustHandles="1" noChangeArrowheads="1" noChangeShapeType="1" noTextEdit="1"/>
              </p:cNvSpPr>
              <p:nvPr/>
            </p:nvSpPr>
            <p:spPr>
              <a:xfrm>
                <a:off x="116062" y="1479803"/>
                <a:ext cx="11673840" cy="4708405"/>
              </a:xfrm>
              <a:prstGeom prst="rect">
                <a:avLst/>
              </a:prstGeom>
              <a:blipFill>
                <a:blip r:embed="rId4"/>
                <a:stretch>
                  <a:fillRect t="-1684" b="-3109"/>
                </a:stretch>
              </a:blipFill>
            </p:spPr>
            <p:txBody>
              <a:bodyPr/>
              <a:lstStyle/>
              <a:p>
                <a:r>
                  <a:rPr lang="en-GB">
                    <a:noFill/>
                  </a:rPr>
                  <a:t> </a:t>
                </a:r>
              </a:p>
            </p:txBody>
          </p:sp>
        </mc:Fallback>
      </mc:AlternateContent>
    </p:spTree>
    <p:extLst>
      <p:ext uri="{BB962C8B-B14F-4D97-AF65-F5344CB8AC3E}">
        <p14:creationId xmlns:p14="http://schemas.microsoft.com/office/powerpoint/2010/main" val="1781753417"/>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E3BA9485-7810-6668-E7E3-83ABE760F7C5}"/>
            </a:ext>
          </a:extLst>
        </p:cNvPr>
        <p:cNvGrpSpPr/>
        <p:nvPr/>
      </p:nvGrpSpPr>
      <p:grpSpPr>
        <a:xfrm>
          <a:off x="0" y="0"/>
          <a:ext cx="0" cy="0"/>
          <a:chOff x="0" y="0"/>
          <a:chExt cx="0" cy="0"/>
        </a:xfrm>
      </p:grpSpPr>
      <p:pic>
        <p:nvPicPr>
          <p:cNvPr id="6" name="Immagine 5">
            <a:extLst>
              <a:ext uri="{FF2B5EF4-FFF2-40B4-BE49-F238E27FC236}">
                <a16:creationId xmlns:a16="http://schemas.microsoft.com/office/drawing/2014/main" id="{0DC5FD3F-4400-A28D-E3B8-305416695457}"/>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0" y="-5366"/>
            <a:ext cx="12192000" cy="6868732"/>
          </a:xfrm>
          <a:prstGeom prst="rect">
            <a:avLst/>
          </a:prstGeom>
        </p:spPr>
      </p:pic>
      <p:sp>
        <p:nvSpPr>
          <p:cNvPr id="24" name="Rectangle 23">
            <a:extLst>
              <a:ext uri="{FF2B5EF4-FFF2-40B4-BE49-F238E27FC236}">
                <a16:creationId xmlns:a16="http://schemas.microsoft.com/office/drawing/2014/main" id="{851018FE-37CD-8478-4CFC-982B87AD81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40" y="-10388"/>
            <a:ext cx="12201940" cy="3279731"/>
          </a:xfrm>
          <a:prstGeom prst="rect">
            <a:avLst/>
          </a:prstGeom>
          <a:gradFill>
            <a:gsLst>
              <a:gs pos="0">
                <a:srgbClr val="000000">
                  <a:alpha val="40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26" name="Rectangle 25">
            <a:extLst>
              <a:ext uri="{FF2B5EF4-FFF2-40B4-BE49-F238E27FC236}">
                <a16:creationId xmlns:a16="http://schemas.microsoft.com/office/drawing/2014/main" id="{B45CD8F5-1056-BE15-3E21-9F87C9929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764504"/>
            <a:ext cx="12191992" cy="2103884"/>
          </a:xfrm>
          <a:prstGeom prst="rect">
            <a:avLst/>
          </a:prstGeom>
          <a:gradFill>
            <a:gsLst>
              <a:gs pos="0">
                <a:srgbClr val="000000">
                  <a:alpha val="54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cxnSp>
        <p:nvCxnSpPr>
          <p:cNvPr id="28" name="Straight Connector 27">
            <a:extLst>
              <a:ext uri="{FF2B5EF4-FFF2-40B4-BE49-F238E27FC236}">
                <a16:creationId xmlns:a16="http://schemas.microsoft.com/office/drawing/2014/main" id="{DA30AADD-EFCE-1310-572C-A5AF57F8C9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387805" y="5715292"/>
            <a:ext cx="804195" cy="0"/>
          </a:xfrm>
          <a:prstGeom prst="line">
            <a:avLst/>
          </a:prstGeom>
          <a:ln w="1206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CasellaDiTesto 1">
            <a:extLst>
              <a:ext uri="{FF2B5EF4-FFF2-40B4-BE49-F238E27FC236}">
                <a16:creationId xmlns:a16="http://schemas.microsoft.com/office/drawing/2014/main" id="{8B6CE767-E5CF-D129-B4B3-C0630790498D}"/>
              </a:ext>
            </a:extLst>
          </p:cNvPr>
          <p:cNvSpPr txBox="1"/>
          <p:nvPr/>
        </p:nvSpPr>
        <p:spPr>
          <a:xfrm>
            <a:off x="420624" y="411480"/>
            <a:ext cx="11448288" cy="1446550"/>
          </a:xfrm>
          <a:prstGeom prst="rect">
            <a:avLst/>
          </a:prstGeom>
          <a:noFill/>
        </p:spPr>
        <p:txBody>
          <a:bodyPr wrap="square" rtlCol="0">
            <a:spAutoFit/>
          </a:bodyPr>
          <a:lstStyle/>
          <a:p>
            <a:r>
              <a:rPr lang="en-GB" sz="4400" b="1" noProof="0">
                <a:solidFill>
                  <a:schemeClr val="bg1"/>
                </a:solidFill>
              </a:rPr>
              <a:t>TRANSFER FUNCTION</a:t>
            </a:r>
            <a:endParaRPr lang="en-GB" sz="4400" b="1" noProof="0"/>
          </a:p>
          <a:p>
            <a:endParaRPr lang="en-GB" sz="4400" b="1" noProof="0">
              <a:solidFill>
                <a:schemeClr val="bg1"/>
              </a:solidFill>
            </a:endParaRPr>
          </a:p>
        </p:txBody>
      </p:sp>
      <mc:AlternateContent xmlns:mc="http://schemas.openxmlformats.org/markup-compatibility/2006">
        <mc:Choice xmlns:a14="http://schemas.microsoft.com/office/drawing/2010/main" Requires="a14">
          <p:sp>
            <p:nvSpPr>
              <p:cNvPr id="3" name="CasellaDiTesto 2">
                <a:extLst>
                  <a:ext uri="{FF2B5EF4-FFF2-40B4-BE49-F238E27FC236}">
                    <a16:creationId xmlns:a16="http://schemas.microsoft.com/office/drawing/2014/main" id="{A006F280-C684-0B59-65D0-6980B476F921}"/>
                  </a:ext>
                </a:extLst>
              </p:cNvPr>
              <p:cNvSpPr txBox="1"/>
              <p:nvPr/>
            </p:nvSpPr>
            <p:spPr>
              <a:xfrm>
                <a:off x="2409444" y="1724103"/>
                <a:ext cx="7470648" cy="1502399"/>
              </a:xfrm>
              <a:prstGeom prst="rect">
                <a:avLst/>
              </a:prstGeom>
              <a:noFill/>
            </p:spPr>
            <p:txBody>
              <a:bodyPr wrap="square" rtlCol="0">
                <a:spAutoFit/>
              </a:bodyPr>
              <a:lstStyle/>
              <a:p>
                <a:pPr algn="ctr"/>
                <a:r>
                  <a:rPr lang="en-GB" sz="3000" b="1" noProof="0">
                    <a:solidFill>
                      <a:schemeClr val="bg1"/>
                    </a:solidFill>
                    <a:sym typeface="Wingdings" panose="05000000000000000000" pitchFamily="2" charset="2"/>
                  </a:rPr>
                  <a:t>DIFFERENTIAL EQUATION</a:t>
                </a:r>
              </a:p>
              <a:p>
                <a:pPr algn="ctr"/>
                <a:endParaRPr lang="en-GB" sz="3000" b="1" noProof="0">
                  <a:solidFill>
                    <a:schemeClr val="bg1"/>
                  </a:solidFill>
                  <a:sym typeface="Wingdings" panose="05000000000000000000" pitchFamily="2" charset="2"/>
                </a:endParaRPr>
              </a:p>
              <a:p>
                <a:pPr algn="ctr"/>
                <a14:m>
                  <m:oMathPara xmlns:m="http://schemas.openxmlformats.org/officeDocument/2006/math">
                    <m:oMathParaPr>
                      <m:jc m:val="centerGroup"/>
                    </m:oMathParaPr>
                    <m:oMath xmlns:m="http://schemas.openxmlformats.org/officeDocument/2006/math">
                      <m:acc>
                        <m:accPr>
                          <m:chr m:val="̈"/>
                          <m:ctrlPr>
                            <a:rPr lang="en-GB" sz="3000" i="1" noProof="0" smtClean="0">
                              <a:solidFill>
                                <a:schemeClr val="bg1"/>
                              </a:solidFill>
                              <a:latin typeface="Cambria Math" panose="02040503050406030204" pitchFamily="18" charset="0"/>
                              <a:sym typeface="Wingdings" panose="05000000000000000000" pitchFamily="2" charset="2"/>
                            </a:rPr>
                          </m:ctrlPr>
                        </m:accPr>
                        <m:e>
                          <m:sSub>
                            <m:sSubPr>
                              <m:ctrlPr>
                                <a:rPr lang="en-GB" sz="3000" i="1" noProof="0" smtClean="0">
                                  <a:solidFill>
                                    <a:schemeClr val="bg1"/>
                                  </a:solidFill>
                                  <a:latin typeface="Cambria Math" panose="02040503050406030204" pitchFamily="18" charset="0"/>
                                  <a:sym typeface="Wingdings" panose="05000000000000000000" pitchFamily="2" charset="2"/>
                                </a:rPr>
                              </m:ctrlPr>
                            </m:sSubPr>
                            <m:e>
                              <m:r>
                                <a:rPr lang="en-GB" sz="3000" b="0" i="1" noProof="0" smtClean="0">
                                  <a:solidFill>
                                    <a:schemeClr val="bg1"/>
                                  </a:solidFill>
                                  <a:latin typeface="Cambria Math" panose="02040503050406030204" pitchFamily="18" charset="0"/>
                                  <a:sym typeface="Wingdings" panose="05000000000000000000" pitchFamily="2" charset="2"/>
                                </a:rPr>
                                <m:t>𝑞</m:t>
                              </m:r>
                            </m:e>
                            <m:sub>
                              <m:r>
                                <a:rPr lang="en-GB" sz="3000" b="0" i="1" noProof="0" smtClean="0">
                                  <a:solidFill>
                                    <a:schemeClr val="bg1"/>
                                  </a:solidFill>
                                  <a:latin typeface="Cambria Math" panose="02040503050406030204" pitchFamily="18" charset="0"/>
                                  <a:sym typeface="Wingdings" panose="05000000000000000000" pitchFamily="2" charset="2"/>
                                </a:rPr>
                                <m:t>𝑖</m:t>
                              </m:r>
                            </m:sub>
                          </m:sSub>
                        </m:e>
                      </m:acc>
                      <m:r>
                        <a:rPr lang="en-GB" sz="3000" b="0" i="1" noProof="0" smtClean="0">
                          <a:solidFill>
                            <a:schemeClr val="bg1"/>
                          </a:solidFill>
                          <a:latin typeface="Cambria Math" panose="02040503050406030204" pitchFamily="18" charset="0"/>
                          <a:sym typeface="Wingdings" panose="05000000000000000000" pitchFamily="2" charset="2"/>
                        </a:rPr>
                        <m:t>+2</m:t>
                      </m:r>
                      <m:sSub>
                        <m:sSubPr>
                          <m:ctrlPr>
                            <a:rPr lang="en-GB" sz="3000" b="0" i="1" noProof="0" smtClean="0">
                              <a:solidFill>
                                <a:schemeClr val="bg1"/>
                              </a:solidFill>
                              <a:latin typeface="Cambria Math" panose="02040503050406030204" pitchFamily="18" charset="0"/>
                              <a:sym typeface="Wingdings" panose="05000000000000000000" pitchFamily="2" charset="2"/>
                            </a:rPr>
                          </m:ctrlPr>
                        </m:sSubPr>
                        <m:e>
                          <m:r>
                            <a:rPr lang="en-GB" sz="3000" i="1" noProof="0" smtClean="0">
                              <a:solidFill>
                                <a:schemeClr val="bg1"/>
                              </a:solidFill>
                              <a:latin typeface="Cambria Math" panose="02040503050406030204" pitchFamily="18" charset="0"/>
                              <a:sym typeface="Wingdings" panose="05000000000000000000" pitchFamily="2" charset="2"/>
                            </a:rPr>
                            <m:t>𝜉</m:t>
                          </m:r>
                        </m:e>
                        <m:sub>
                          <m:r>
                            <a:rPr lang="en-GB" sz="3000" b="0" i="1" noProof="0" smtClean="0">
                              <a:solidFill>
                                <a:schemeClr val="bg1"/>
                              </a:solidFill>
                              <a:latin typeface="Cambria Math" panose="02040503050406030204" pitchFamily="18" charset="0"/>
                              <a:sym typeface="Wingdings" panose="05000000000000000000" pitchFamily="2" charset="2"/>
                            </a:rPr>
                            <m:t>𝑖</m:t>
                          </m:r>
                        </m:sub>
                      </m:sSub>
                      <m:sSub>
                        <m:sSubPr>
                          <m:ctrlPr>
                            <a:rPr lang="en-GB" sz="3000" b="0" i="1" noProof="0" smtClean="0">
                              <a:solidFill>
                                <a:schemeClr val="bg1"/>
                              </a:solidFill>
                              <a:latin typeface="Cambria Math" panose="02040503050406030204" pitchFamily="18" charset="0"/>
                              <a:sym typeface="Wingdings" panose="05000000000000000000" pitchFamily="2" charset="2"/>
                            </a:rPr>
                          </m:ctrlPr>
                        </m:sSubPr>
                        <m:e>
                          <m:r>
                            <a:rPr lang="en-GB" sz="3000" i="1" noProof="0" smtClean="0">
                              <a:solidFill>
                                <a:schemeClr val="bg1"/>
                              </a:solidFill>
                              <a:latin typeface="Cambria Math" panose="02040503050406030204" pitchFamily="18" charset="0"/>
                              <a:sym typeface="Wingdings" panose="05000000000000000000" pitchFamily="2" charset="2"/>
                            </a:rPr>
                            <m:t>𝜔</m:t>
                          </m:r>
                        </m:e>
                        <m:sub>
                          <m:r>
                            <a:rPr lang="en-GB" sz="3000" b="0" i="1" noProof="0" smtClean="0">
                              <a:solidFill>
                                <a:schemeClr val="bg1"/>
                              </a:solidFill>
                              <a:latin typeface="Cambria Math" panose="02040503050406030204" pitchFamily="18" charset="0"/>
                              <a:sym typeface="Wingdings" panose="05000000000000000000" pitchFamily="2" charset="2"/>
                            </a:rPr>
                            <m:t>𝑖</m:t>
                          </m:r>
                        </m:sub>
                      </m:sSub>
                      <m:acc>
                        <m:accPr>
                          <m:chr m:val="̇"/>
                          <m:ctrlPr>
                            <a:rPr lang="en-GB" sz="3000" b="0" i="1" noProof="0" smtClean="0">
                              <a:solidFill>
                                <a:schemeClr val="bg1"/>
                              </a:solidFill>
                              <a:latin typeface="Cambria Math" panose="02040503050406030204" pitchFamily="18" charset="0"/>
                              <a:sym typeface="Wingdings" panose="05000000000000000000" pitchFamily="2" charset="2"/>
                            </a:rPr>
                          </m:ctrlPr>
                        </m:accPr>
                        <m:e>
                          <m:sSub>
                            <m:sSubPr>
                              <m:ctrlPr>
                                <a:rPr lang="en-GB" sz="3000" b="0" i="1" noProof="0" smtClean="0">
                                  <a:solidFill>
                                    <a:schemeClr val="bg1"/>
                                  </a:solidFill>
                                  <a:latin typeface="Cambria Math" panose="02040503050406030204" pitchFamily="18" charset="0"/>
                                  <a:sym typeface="Wingdings" panose="05000000000000000000" pitchFamily="2" charset="2"/>
                                </a:rPr>
                              </m:ctrlPr>
                            </m:sSubPr>
                            <m:e>
                              <m:r>
                                <a:rPr lang="en-GB" sz="3000" b="0" i="1" noProof="0" smtClean="0">
                                  <a:solidFill>
                                    <a:schemeClr val="bg1"/>
                                  </a:solidFill>
                                  <a:latin typeface="Cambria Math" panose="02040503050406030204" pitchFamily="18" charset="0"/>
                                  <a:sym typeface="Wingdings" panose="05000000000000000000" pitchFamily="2" charset="2"/>
                                </a:rPr>
                                <m:t>𝑞</m:t>
                              </m:r>
                            </m:e>
                            <m:sub>
                              <m:r>
                                <a:rPr lang="en-GB" sz="3000" b="0" i="1" noProof="0" smtClean="0">
                                  <a:solidFill>
                                    <a:schemeClr val="bg1"/>
                                  </a:solidFill>
                                  <a:latin typeface="Cambria Math" panose="02040503050406030204" pitchFamily="18" charset="0"/>
                                  <a:sym typeface="Wingdings" panose="05000000000000000000" pitchFamily="2" charset="2"/>
                                </a:rPr>
                                <m:t>𝑖</m:t>
                              </m:r>
                            </m:sub>
                          </m:sSub>
                        </m:e>
                      </m:acc>
                      <m:r>
                        <a:rPr lang="en-GB" sz="3000" b="1" i="1" noProof="0" smtClean="0">
                          <a:solidFill>
                            <a:schemeClr val="bg1"/>
                          </a:solidFill>
                          <a:latin typeface="Cambria Math" panose="02040503050406030204" pitchFamily="18" charset="0"/>
                          <a:sym typeface="Wingdings" panose="05000000000000000000" pitchFamily="2" charset="2"/>
                        </a:rPr>
                        <m:t>+</m:t>
                      </m:r>
                      <m:sSubSup>
                        <m:sSubSupPr>
                          <m:ctrlPr>
                            <a:rPr lang="en-GB" sz="3000" b="0" i="1" noProof="0" smtClean="0">
                              <a:solidFill>
                                <a:schemeClr val="bg1"/>
                              </a:solidFill>
                              <a:latin typeface="Cambria Math" panose="02040503050406030204" pitchFamily="18" charset="0"/>
                              <a:sym typeface="Wingdings" panose="05000000000000000000" pitchFamily="2" charset="2"/>
                            </a:rPr>
                          </m:ctrlPr>
                        </m:sSubSupPr>
                        <m:e>
                          <m:r>
                            <a:rPr lang="en-GB" sz="3000" i="1" noProof="0" smtClean="0">
                              <a:solidFill>
                                <a:schemeClr val="bg1"/>
                              </a:solidFill>
                              <a:latin typeface="Cambria Math" panose="02040503050406030204" pitchFamily="18" charset="0"/>
                              <a:sym typeface="Wingdings" panose="05000000000000000000" pitchFamily="2" charset="2"/>
                            </a:rPr>
                            <m:t>𝜔</m:t>
                          </m:r>
                        </m:e>
                        <m:sub>
                          <m:r>
                            <a:rPr lang="en-GB" sz="3000" b="0" i="1" noProof="0" smtClean="0">
                              <a:solidFill>
                                <a:schemeClr val="bg1"/>
                              </a:solidFill>
                              <a:latin typeface="Cambria Math" panose="02040503050406030204" pitchFamily="18" charset="0"/>
                              <a:sym typeface="Wingdings" panose="05000000000000000000" pitchFamily="2" charset="2"/>
                            </a:rPr>
                            <m:t>𝑖</m:t>
                          </m:r>
                        </m:sub>
                        <m:sup>
                          <m:r>
                            <a:rPr lang="en-GB" sz="3000" b="0" i="1" noProof="0" smtClean="0">
                              <a:solidFill>
                                <a:schemeClr val="bg1"/>
                              </a:solidFill>
                              <a:latin typeface="Cambria Math" panose="02040503050406030204" pitchFamily="18" charset="0"/>
                              <a:sym typeface="Wingdings" panose="05000000000000000000" pitchFamily="2" charset="2"/>
                            </a:rPr>
                            <m:t>2</m:t>
                          </m:r>
                        </m:sup>
                      </m:sSubSup>
                      <m:sSub>
                        <m:sSubPr>
                          <m:ctrlPr>
                            <a:rPr lang="en-GB" sz="3000" b="0" i="1" noProof="0" smtClean="0">
                              <a:solidFill>
                                <a:schemeClr val="bg1"/>
                              </a:solidFill>
                              <a:latin typeface="Cambria Math" panose="02040503050406030204" pitchFamily="18" charset="0"/>
                              <a:sym typeface="Wingdings" panose="05000000000000000000" pitchFamily="2" charset="2"/>
                            </a:rPr>
                          </m:ctrlPr>
                        </m:sSubPr>
                        <m:e>
                          <m:r>
                            <a:rPr lang="en-GB" sz="3000" b="0" i="1" noProof="0" smtClean="0">
                              <a:solidFill>
                                <a:schemeClr val="bg1"/>
                              </a:solidFill>
                              <a:latin typeface="Cambria Math" panose="02040503050406030204" pitchFamily="18" charset="0"/>
                              <a:sym typeface="Wingdings" panose="05000000000000000000" pitchFamily="2" charset="2"/>
                            </a:rPr>
                            <m:t>𝑞</m:t>
                          </m:r>
                        </m:e>
                        <m:sub>
                          <m:r>
                            <a:rPr lang="en-GB" sz="3000" b="0" i="1" noProof="0" smtClean="0">
                              <a:solidFill>
                                <a:schemeClr val="bg1"/>
                              </a:solidFill>
                              <a:latin typeface="Cambria Math" panose="02040503050406030204" pitchFamily="18" charset="0"/>
                              <a:sym typeface="Wingdings" panose="05000000000000000000" pitchFamily="2" charset="2"/>
                            </a:rPr>
                            <m:t>𝑖</m:t>
                          </m:r>
                        </m:sub>
                      </m:sSub>
                      <m:r>
                        <a:rPr lang="en-GB" sz="3000" b="0" i="1" noProof="0" smtClean="0">
                          <a:solidFill>
                            <a:schemeClr val="bg1"/>
                          </a:solidFill>
                          <a:latin typeface="Cambria Math" panose="02040503050406030204" pitchFamily="18" charset="0"/>
                          <a:sym typeface="Wingdings" panose="05000000000000000000" pitchFamily="2" charset="2"/>
                        </a:rPr>
                        <m:t>−</m:t>
                      </m:r>
                      <m:sSub>
                        <m:sSubPr>
                          <m:ctrlPr>
                            <a:rPr lang="en-GB" sz="3000" b="0" i="1" noProof="0" smtClean="0">
                              <a:solidFill>
                                <a:schemeClr val="bg1"/>
                              </a:solidFill>
                              <a:latin typeface="Cambria Math" panose="02040503050406030204" pitchFamily="18" charset="0"/>
                              <a:sym typeface="Wingdings" panose="05000000000000000000" pitchFamily="2" charset="2"/>
                            </a:rPr>
                          </m:ctrlPr>
                        </m:sSubPr>
                        <m:e>
                          <m:r>
                            <a:rPr lang="en-GB" sz="3000" i="1" noProof="0" smtClean="0">
                              <a:solidFill>
                                <a:schemeClr val="bg1"/>
                              </a:solidFill>
                              <a:latin typeface="Cambria Math" panose="02040503050406030204" pitchFamily="18" charset="0"/>
                              <a:sym typeface="Wingdings" panose="05000000000000000000" pitchFamily="2" charset="2"/>
                            </a:rPr>
                            <m:t>𝜔</m:t>
                          </m:r>
                        </m:e>
                        <m:sub>
                          <m:r>
                            <a:rPr lang="en-GB" sz="3000" b="0" i="1" noProof="0" smtClean="0">
                              <a:solidFill>
                                <a:schemeClr val="bg1"/>
                              </a:solidFill>
                              <a:latin typeface="Cambria Math" panose="02040503050406030204" pitchFamily="18" charset="0"/>
                              <a:sym typeface="Wingdings" panose="05000000000000000000" pitchFamily="2" charset="2"/>
                            </a:rPr>
                            <m:t>𝑖</m:t>
                          </m:r>
                        </m:sub>
                      </m:sSub>
                      <m:sSub>
                        <m:sSubPr>
                          <m:ctrlPr>
                            <a:rPr lang="en-GB" sz="3000" b="0" i="1" noProof="0" smtClean="0">
                              <a:solidFill>
                                <a:schemeClr val="bg1"/>
                              </a:solidFill>
                              <a:latin typeface="Cambria Math" panose="02040503050406030204" pitchFamily="18" charset="0"/>
                              <a:sym typeface="Wingdings" panose="05000000000000000000" pitchFamily="2" charset="2"/>
                            </a:rPr>
                          </m:ctrlPr>
                        </m:sSubPr>
                        <m:e>
                          <m:r>
                            <a:rPr lang="en-GB" sz="3000" b="0" i="1" noProof="0" smtClean="0">
                              <a:solidFill>
                                <a:schemeClr val="bg1"/>
                              </a:solidFill>
                              <a:latin typeface="Cambria Math" panose="02040503050406030204" pitchFamily="18" charset="0"/>
                              <a:sym typeface="Wingdings" panose="05000000000000000000" pitchFamily="2" charset="2"/>
                            </a:rPr>
                            <m:t>𝑘</m:t>
                          </m:r>
                        </m:e>
                        <m:sub>
                          <m:r>
                            <a:rPr lang="en-GB" sz="3000" b="0" i="1" noProof="0" smtClean="0">
                              <a:solidFill>
                                <a:schemeClr val="bg1"/>
                              </a:solidFill>
                              <a:latin typeface="Cambria Math" panose="02040503050406030204" pitchFamily="18" charset="0"/>
                              <a:sym typeface="Wingdings" panose="05000000000000000000" pitchFamily="2" charset="2"/>
                            </a:rPr>
                            <m:t>𝑖</m:t>
                          </m:r>
                        </m:sub>
                      </m:sSub>
                      <m:acc>
                        <m:accPr>
                          <m:chr m:val="̅"/>
                          <m:ctrlPr>
                            <a:rPr lang="en-GB" sz="3000" b="0" i="1" noProof="0" smtClean="0">
                              <a:solidFill>
                                <a:schemeClr val="bg1"/>
                              </a:solidFill>
                              <a:latin typeface="Cambria Math" panose="02040503050406030204" pitchFamily="18" charset="0"/>
                              <a:sym typeface="Wingdings" panose="05000000000000000000" pitchFamily="2" charset="2"/>
                            </a:rPr>
                          </m:ctrlPr>
                        </m:accPr>
                        <m:e>
                          <m:r>
                            <a:rPr lang="en-GB" sz="3000" b="0" i="1" noProof="0" smtClean="0">
                              <a:solidFill>
                                <a:schemeClr val="bg1"/>
                              </a:solidFill>
                              <a:latin typeface="Cambria Math" panose="02040503050406030204" pitchFamily="18" charset="0"/>
                              <a:sym typeface="Wingdings" panose="05000000000000000000" pitchFamily="2" charset="2"/>
                            </a:rPr>
                            <m:t>𝑉</m:t>
                          </m:r>
                        </m:e>
                      </m:acc>
                      <m:r>
                        <a:rPr lang="en-GB" sz="3000" b="0" i="1" noProof="0" smtClean="0">
                          <a:solidFill>
                            <a:schemeClr val="bg1"/>
                          </a:solidFill>
                          <a:latin typeface="Cambria Math" panose="02040503050406030204" pitchFamily="18" charset="0"/>
                          <a:sym typeface="Wingdings" panose="05000000000000000000" pitchFamily="2" charset="2"/>
                        </a:rPr>
                        <m:t>=</m:t>
                      </m:r>
                      <m:sSub>
                        <m:sSubPr>
                          <m:ctrlPr>
                            <a:rPr lang="en-GB" sz="3000" b="0" i="1" noProof="0" smtClean="0">
                              <a:solidFill>
                                <a:schemeClr val="bg1"/>
                              </a:solidFill>
                              <a:latin typeface="Cambria Math" panose="02040503050406030204" pitchFamily="18" charset="0"/>
                              <a:sym typeface="Wingdings" panose="05000000000000000000" pitchFamily="2" charset="2"/>
                            </a:rPr>
                          </m:ctrlPr>
                        </m:sSubPr>
                        <m:e>
                          <m:r>
                            <a:rPr lang="en-GB" sz="3000" b="0" i="1" noProof="0" smtClean="0">
                              <a:solidFill>
                                <a:schemeClr val="bg1"/>
                              </a:solidFill>
                              <a:latin typeface="Cambria Math" panose="02040503050406030204" pitchFamily="18" charset="0"/>
                              <a:sym typeface="Wingdings" panose="05000000000000000000" pitchFamily="2" charset="2"/>
                            </a:rPr>
                            <m:t>𝐹</m:t>
                          </m:r>
                        </m:e>
                        <m:sub>
                          <m:r>
                            <a:rPr lang="en-GB" sz="3000" b="0" i="1" noProof="0" smtClean="0">
                              <a:solidFill>
                                <a:schemeClr val="bg1"/>
                              </a:solidFill>
                              <a:latin typeface="Cambria Math" panose="02040503050406030204" pitchFamily="18" charset="0"/>
                              <a:sym typeface="Wingdings" panose="05000000000000000000" pitchFamily="2" charset="2"/>
                            </a:rPr>
                            <m:t>𝑖</m:t>
                          </m:r>
                        </m:sub>
                      </m:sSub>
                    </m:oMath>
                  </m:oMathPara>
                </a14:m>
                <a:endParaRPr lang="en-GB" sz="3000" b="0" i="0" noProof="0">
                  <a:solidFill>
                    <a:schemeClr val="bg1"/>
                  </a:solidFill>
                  <a:latin typeface="Cambria Math" panose="02040503050406030204" pitchFamily="18" charset="0"/>
                  <a:sym typeface="Wingdings" panose="05000000000000000000" pitchFamily="2" charset="2"/>
                </a:endParaRPr>
              </a:p>
            </p:txBody>
          </p:sp>
        </mc:Choice>
        <mc:Fallback>
          <p:sp>
            <p:nvSpPr>
              <p:cNvPr id="3" name="CasellaDiTesto 2">
                <a:extLst>
                  <a:ext uri="{FF2B5EF4-FFF2-40B4-BE49-F238E27FC236}">
                    <a16:creationId xmlns:a16="http://schemas.microsoft.com/office/drawing/2014/main" id="{A006F280-C684-0B59-65D0-6980B476F921}"/>
                  </a:ext>
                </a:extLst>
              </p:cNvPr>
              <p:cNvSpPr txBox="1">
                <a:spLocks noRot="1" noChangeAspect="1" noMove="1" noResize="1" noEditPoints="1" noAdjustHandles="1" noChangeArrowheads="1" noChangeShapeType="1" noTextEdit="1"/>
              </p:cNvSpPr>
              <p:nvPr/>
            </p:nvSpPr>
            <p:spPr>
              <a:xfrm>
                <a:off x="2409444" y="1724103"/>
                <a:ext cx="7470648" cy="1502399"/>
              </a:xfrm>
              <a:prstGeom prst="rect">
                <a:avLst/>
              </a:prstGeom>
              <a:blipFill>
                <a:blip r:embed="rId4"/>
                <a:stretch>
                  <a:fillRect t="-5285"/>
                </a:stretch>
              </a:blipFill>
            </p:spPr>
            <p:txBody>
              <a:bodyPr/>
              <a:lstStyle/>
              <a:p>
                <a:r>
                  <a:rPr lang="en-GB">
                    <a:noFill/>
                  </a:rPr>
                  <a:t> </a:t>
                </a:r>
              </a:p>
            </p:txBody>
          </p:sp>
        </mc:Fallback>
      </mc:AlternateContent>
      <p:cxnSp>
        <p:nvCxnSpPr>
          <p:cNvPr id="5" name="Connettore 2 4">
            <a:extLst>
              <a:ext uri="{FF2B5EF4-FFF2-40B4-BE49-F238E27FC236}">
                <a16:creationId xmlns:a16="http://schemas.microsoft.com/office/drawing/2014/main" id="{47EA43D3-C0FD-6AD8-889D-82D67EF7EC1B}"/>
              </a:ext>
            </a:extLst>
          </p:cNvPr>
          <p:cNvCxnSpPr>
            <a:cxnSpLocks/>
          </p:cNvCxnSpPr>
          <p:nvPr/>
        </p:nvCxnSpPr>
        <p:spPr>
          <a:xfrm flipH="1">
            <a:off x="2681367" y="3226502"/>
            <a:ext cx="694474" cy="783591"/>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ttore 2 8">
            <a:extLst>
              <a:ext uri="{FF2B5EF4-FFF2-40B4-BE49-F238E27FC236}">
                <a16:creationId xmlns:a16="http://schemas.microsoft.com/office/drawing/2014/main" id="{72E8A4D1-6E07-5110-4AFF-AC665566FDAA}"/>
              </a:ext>
            </a:extLst>
          </p:cNvPr>
          <p:cNvCxnSpPr>
            <a:cxnSpLocks/>
          </p:cNvCxnSpPr>
          <p:nvPr/>
        </p:nvCxnSpPr>
        <p:spPr>
          <a:xfrm flipH="1">
            <a:off x="4266466" y="3370747"/>
            <a:ext cx="389353" cy="1211219"/>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ttore 2 10">
            <a:extLst>
              <a:ext uri="{FF2B5EF4-FFF2-40B4-BE49-F238E27FC236}">
                <a16:creationId xmlns:a16="http://schemas.microsoft.com/office/drawing/2014/main" id="{66350245-4B9F-F81D-134F-ECA79CD1FD02}"/>
              </a:ext>
            </a:extLst>
          </p:cNvPr>
          <p:cNvCxnSpPr>
            <a:cxnSpLocks/>
          </p:cNvCxnSpPr>
          <p:nvPr/>
        </p:nvCxnSpPr>
        <p:spPr>
          <a:xfrm flipH="1">
            <a:off x="6109630" y="3353190"/>
            <a:ext cx="53738" cy="1430497"/>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ttore 2 17">
            <a:extLst>
              <a:ext uri="{FF2B5EF4-FFF2-40B4-BE49-F238E27FC236}">
                <a16:creationId xmlns:a16="http://schemas.microsoft.com/office/drawing/2014/main" id="{568B1822-AB8D-94E3-4F76-F469171BF5A5}"/>
              </a:ext>
            </a:extLst>
          </p:cNvPr>
          <p:cNvCxnSpPr>
            <a:cxnSpLocks/>
          </p:cNvCxnSpPr>
          <p:nvPr/>
        </p:nvCxnSpPr>
        <p:spPr>
          <a:xfrm>
            <a:off x="7656610" y="3353190"/>
            <a:ext cx="771532" cy="1411314"/>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ttore 2 18">
            <a:extLst>
              <a:ext uri="{FF2B5EF4-FFF2-40B4-BE49-F238E27FC236}">
                <a16:creationId xmlns:a16="http://schemas.microsoft.com/office/drawing/2014/main" id="{BDFD812F-3909-1D93-AED2-1AAFD78E000C}"/>
              </a:ext>
            </a:extLst>
          </p:cNvPr>
          <p:cNvCxnSpPr>
            <a:cxnSpLocks/>
          </p:cNvCxnSpPr>
          <p:nvPr/>
        </p:nvCxnSpPr>
        <p:spPr>
          <a:xfrm>
            <a:off x="9060602" y="3128546"/>
            <a:ext cx="721954" cy="727944"/>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1" name="CasellaDiTesto 20">
            <a:extLst>
              <a:ext uri="{FF2B5EF4-FFF2-40B4-BE49-F238E27FC236}">
                <a16:creationId xmlns:a16="http://schemas.microsoft.com/office/drawing/2014/main" id="{218A1338-5D06-870D-CFD4-A065251B8DD6}"/>
              </a:ext>
            </a:extLst>
          </p:cNvPr>
          <p:cNvSpPr txBox="1"/>
          <p:nvPr/>
        </p:nvSpPr>
        <p:spPr>
          <a:xfrm>
            <a:off x="8866335" y="4035994"/>
            <a:ext cx="3165327" cy="523220"/>
          </a:xfrm>
          <a:prstGeom prst="rect">
            <a:avLst/>
          </a:prstGeom>
          <a:noFill/>
        </p:spPr>
        <p:txBody>
          <a:bodyPr wrap="square" rtlCol="0">
            <a:spAutoFit/>
          </a:bodyPr>
          <a:lstStyle/>
          <a:p>
            <a:pPr algn="ctr"/>
            <a:r>
              <a:rPr lang="en-GB" sz="2800" noProof="0">
                <a:solidFill>
                  <a:schemeClr val="bg1"/>
                </a:solidFill>
                <a:sym typeface="Wingdings" panose="05000000000000000000" pitchFamily="2" charset="2"/>
              </a:rPr>
              <a:t>External force</a:t>
            </a:r>
            <a:endParaRPr lang="en-GB" sz="2800" noProof="0"/>
          </a:p>
        </p:txBody>
      </p:sp>
      <p:sp>
        <p:nvSpPr>
          <p:cNvPr id="22" name="CasellaDiTesto 21">
            <a:extLst>
              <a:ext uri="{FF2B5EF4-FFF2-40B4-BE49-F238E27FC236}">
                <a16:creationId xmlns:a16="http://schemas.microsoft.com/office/drawing/2014/main" id="{BD99360C-98C7-DF68-FB4D-CD92110ACAA7}"/>
              </a:ext>
            </a:extLst>
          </p:cNvPr>
          <p:cNvSpPr txBox="1"/>
          <p:nvPr/>
        </p:nvSpPr>
        <p:spPr>
          <a:xfrm>
            <a:off x="274842" y="4221379"/>
            <a:ext cx="2324877" cy="954107"/>
          </a:xfrm>
          <a:prstGeom prst="rect">
            <a:avLst/>
          </a:prstGeom>
          <a:noFill/>
        </p:spPr>
        <p:txBody>
          <a:bodyPr wrap="square" rtlCol="0">
            <a:spAutoFit/>
          </a:bodyPr>
          <a:lstStyle/>
          <a:p>
            <a:pPr algn="ctr"/>
            <a:r>
              <a:rPr lang="en-GB" sz="2800" noProof="0">
                <a:solidFill>
                  <a:schemeClr val="bg1"/>
                </a:solidFill>
                <a:sym typeface="Wingdings" panose="05000000000000000000" pitchFamily="2" charset="2"/>
              </a:rPr>
              <a:t>Acceleration term</a:t>
            </a:r>
            <a:endParaRPr lang="en-GB" sz="2800" noProof="0"/>
          </a:p>
        </p:txBody>
      </p:sp>
      <p:sp>
        <p:nvSpPr>
          <p:cNvPr id="23" name="CasellaDiTesto 22">
            <a:extLst>
              <a:ext uri="{FF2B5EF4-FFF2-40B4-BE49-F238E27FC236}">
                <a16:creationId xmlns:a16="http://schemas.microsoft.com/office/drawing/2014/main" id="{19694E57-2D6B-0B81-3B2A-99E3DD3D9819}"/>
              </a:ext>
            </a:extLst>
          </p:cNvPr>
          <p:cNvSpPr txBox="1"/>
          <p:nvPr/>
        </p:nvSpPr>
        <p:spPr>
          <a:xfrm>
            <a:off x="2743421" y="4679249"/>
            <a:ext cx="2324877" cy="954107"/>
          </a:xfrm>
          <a:prstGeom prst="rect">
            <a:avLst/>
          </a:prstGeom>
          <a:noFill/>
        </p:spPr>
        <p:txBody>
          <a:bodyPr wrap="square" rtlCol="0">
            <a:spAutoFit/>
          </a:bodyPr>
          <a:lstStyle/>
          <a:p>
            <a:pPr algn="ctr"/>
            <a:r>
              <a:rPr lang="en-GB" sz="2800" noProof="0">
                <a:solidFill>
                  <a:schemeClr val="bg1"/>
                </a:solidFill>
                <a:sym typeface="Wingdings" panose="05000000000000000000" pitchFamily="2" charset="2"/>
              </a:rPr>
              <a:t>Damping term</a:t>
            </a:r>
            <a:endParaRPr lang="en-GB" sz="2800" noProof="0"/>
          </a:p>
        </p:txBody>
      </p:sp>
      <p:sp>
        <p:nvSpPr>
          <p:cNvPr id="30" name="CasellaDiTesto 29">
            <a:extLst>
              <a:ext uri="{FF2B5EF4-FFF2-40B4-BE49-F238E27FC236}">
                <a16:creationId xmlns:a16="http://schemas.microsoft.com/office/drawing/2014/main" id="{C5E99354-C10F-01D6-9E1A-3E06CC6BF0AF}"/>
              </a:ext>
            </a:extLst>
          </p:cNvPr>
          <p:cNvSpPr txBox="1"/>
          <p:nvPr/>
        </p:nvSpPr>
        <p:spPr>
          <a:xfrm>
            <a:off x="4933561" y="4980897"/>
            <a:ext cx="2324877" cy="1384995"/>
          </a:xfrm>
          <a:prstGeom prst="rect">
            <a:avLst/>
          </a:prstGeom>
          <a:noFill/>
        </p:spPr>
        <p:txBody>
          <a:bodyPr wrap="square" rtlCol="0">
            <a:spAutoFit/>
          </a:bodyPr>
          <a:lstStyle/>
          <a:p>
            <a:pPr algn="ctr"/>
            <a:r>
              <a:rPr lang="en-GB" sz="2800" noProof="0">
                <a:solidFill>
                  <a:schemeClr val="bg1"/>
                </a:solidFill>
                <a:sym typeface="Wingdings" panose="05000000000000000000" pitchFamily="2" charset="2"/>
              </a:rPr>
              <a:t>Elastic restoring force</a:t>
            </a:r>
            <a:endParaRPr lang="en-GB" sz="2800" noProof="0"/>
          </a:p>
        </p:txBody>
      </p:sp>
      <p:sp>
        <p:nvSpPr>
          <p:cNvPr id="33" name="CasellaDiTesto 32">
            <a:extLst>
              <a:ext uri="{FF2B5EF4-FFF2-40B4-BE49-F238E27FC236}">
                <a16:creationId xmlns:a16="http://schemas.microsoft.com/office/drawing/2014/main" id="{E05C8EF2-E390-EC92-DA05-35330F854311}"/>
              </a:ext>
            </a:extLst>
          </p:cNvPr>
          <p:cNvSpPr txBox="1"/>
          <p:nvPr/>
        </p:nvSpPr>
        <p:spPr>
          <a:xfrm>
            <a:off x="7175082" y="4909961"/>
            <a:ext cx="3349520" cy="954107"/>
          </a:xfrm>
          <a:prstGeom prst="rect">
            <a:avLst/>
          </a:prstGeom>
          <a:noFill/>
        </p:spPr>
        <p:txBody>
          <a:bodyPr wrap="square" rtlCol="0">
            <a:spAutoFit/>
          </a:bodyPr>
          <a:lstStyle/>
          <a:p>
            <a:pPr algn="ctr"/>
            <a:r>
              <a:rPr lang="en-GB" sz="2800" noProof="0">
                <a:solidFill>
                  <a:schemeClr val="bg1"/>
                </a:solidFill>
                <a:sym typeface="Wingdings" panose="05000000000000000000" pitchFamily="2" charset="2"/>
              </a:rPr>
              <a:t>Electromechanical coupling term</a:t>
            </a:r>
            <a:endParaRPr lang="en-GB" sz="2800" noProof="0"/>
          </a:p>
        </p:txBody>
      </p:sp>
    </p:spTree>
    <p:extLst>
      <p:ext uri="{BB962C8B-B14F-4D97-AF65-F5344CB8AC3E}">
        <p14:creationId xmlns:p14="http://schemas.microsoft.com/office/powerpoint/2010/main" val="2149477855"/>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106D8D5C-5925-46BD-12FB-74794D381D59}"/>
            </a:ext>
          </a:extLst>
        </p:cNvPr>
        <p:cNvGrpSpPr/>
        <p:nvPr/>
      </p:nvGrpSpPr>
      <p:grpSpPr>
        <a:xfrm>
          <a:off x="0" y="0"/>
          <a:ext cx="0" cy="0"/>
          <a:chOff x="0" y="0"/>
          <a:chExt cx="0" cy="0"/>
        </a:xfrm>
      </p:grpSpPr>
      <p:pic>
        <p:nvPicPr>
          <p:cNvPr id="6" name="Immagine 5">
            <a:extLst>
              <a:ext uri="{FF2B5EF4-FFF2-40B4-BE49-F238E27FC236}">
                <a16:creationId xmlns:a16="http://schemas.microsoft.com/office/drawing/2014/main" id="{302EF78F-B10A-1ECF-DDB2-C3F8044F8C88}"/>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0" y="-5366"/>
            <a:ext cx="12192000" cy="6868732"/>
          </a:xfrm>
          <a:prstGeom prst="rect">
            <a:avLst/>
          </a:prstGeom>
        </p:spPr>
      </p:pic>
      <p:sp>
        <p:nvSpPr>
          <p:cNvPr id="24" name="Rectangle 23">
            <a:extLst>
              <a:ext uri="{FF2B5EF4-FFF2-40B4-BE49-F238E27FC236}">
                <a16:creationId xmlns:a16="http://schemas.microsoft.com/office/drawing/2014/main" id="{8178FB40-5FAE-5E3F-035B-22E2A0446F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40" y="-10388"/>
            <a:ext cx="12201940" cy="3279731"/>
          </a:xfrm>
          <a:prstGeom prst="rect">
            <a:avLst/>
          </a:prstGeom>
          <a:gradFill>
            <a:gsLst>
              <a:gs pos="0">
                <a:srgbClr val="000000">
                  <a:alpha val="40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26" name="Rectangle 25">
            <a:extLst>
              <a:ext uri="{FF2B5EF4-FFF2-40B4-BE49-F238E27FC236}">
                <a16:creationId xmlns:a16="http://schemas.microsoft.com/office/drawing/2014/main" id="{91B2E1A3-47CA-93F2-0007-FE93E8AC1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764504"/>
            <a:ext cx="12191992" cy="2103884"/>
          </a:xfrm>
          <a:prstGeom prst="rect">
            <a:avLst/>
          </a:prstGeom>
          <a:gradFill>
            <a:gsLst>
              <a:gs pos="0">
                <a:srgbClr val="000000">
                  <a:alpha val="54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cxnSp>
        <p:nvCxnSpPr>
          <p:cNvPr id="28" name="Straight Connector 27">
            <a:extLst>
              <a:ext uri="{FF2B5EF4-FFF2-40B4-BE49-F238E27FC236}">
                <a16:creationId xmlns:a16="http://schemas.microsoft.com/office/drawing/2014/main" id="{C382C4EF-A1C5-71FA-CFE8-3E3ADD7159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387805" y="5715292"/>
            <a:ext cx="804195" cy="0"/>
          </a:xfrm>
          <a:prstGeom prst="line">
            <a:avLst/>
          </a:prstGeom>
          <a:ln w="1206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CasellaDiTesto 1">
            <a:extLst>
              <a:ext uri="{FF2B5EF4-FFF2-40B4-BE49-F238E27FC236}">
                <a16:creationId xmlns:a16="http://schemas.microsoft.com/office/drawing/2014/main" id="{839E539D-88C1-FC1E-B0F6-42BA9434C51A}"/>
              </a:ext>
            </a:extLst>
          </p:cNvPr>
          <p:cNvSpPr txBox="1"/>
          <p:nvPr/>
        </p:nvSpPr>
        <p:spPr>
          <a:xfrm>
            <a:off x="420624" y="411480"/>
            <a:ext cx="11448288" cy="1446550"/>
          </a:xfrm>
          <a:prstGeom prst="rect">
            <a:avLst/>
          </a:prstGeom>
          <a:noFill/>
        </p:spPr>
        <p:txBody>
          <a:bodyPr wrap="square" rtlCol="0">
            <a:spAutoFit/>
          </a:bodyPr>
          <a:lstStyle/>
          <a:p>
            <a:r>
              <a:rPr lang="en-GB" sz="4400" b="1" noProof="0">
                <a:solidFill>
                  <a:schemeClr val="bg1"/>
                </a:solidFill>
              </a:rPr>
              <a:t>TRANSFER FUNCTION</a:t>
            </a:r>
            <a:endParaRPr lang="en-GB" sz="4400" b="1" noProof="0"/>
          </a:p>
          <a:p>
            <a:endParaRPr lang="en-GB" sz="4400" b="1" noProof="0">
              <a:solidFill>
                <a:schemeClr val="bg1"/>
              </a:solidFill>
            </a:endParaRPr>
          </a:p>
        </p:txBody>
      </p:sp>
      <mc:AlternateContent xmlns:mc="http://schemas.openxmlformats.org/markup-compatibility/2006">
        <mc:Choice xmlns:a14="http://schemas.microsoft.com/office/drawing/2010/main" Requires="a14">
          <p:sp>
            <p:nvSpPr>
              <p:cNvPr id="3" name="CasellaDiTesto 2">
                <a:extLst>
                  <a:ext uri="{FF2B5EF4-FFF2-40B4-BE49-F238E27FC236}">
                    <a16:creationId xmlns:a16="http://schemas.microsoft.com/office/drawing/2014/main" id="{9CFCD853-596B-0BEF-6033-E3E9D0E821C7}"/>
                  </a:ext>
                </a:extLst>
              </p:cNvPr>
              <p:cNvSpPr txBox="1"/>
              <p:nvPr/>
            </p:nvSpPr>
            <p:spPr>
              <a:xfrm>
                <a:off x="567166" y="1375320"/>
                <a:ext cx="11222736" cy="4716869"/>
              </a:xfrm>
              <a:prstGeom prst="rect">
                <a:avLst/>
              </a:prstGeom>
              <a:noFill/>
            </p:spPr>
            <p:txBody>
              <a:bodyPr wrap="square" rtlCol="0">
                <a:spAutoFit/>
              </a:bodyPr>
              <a:lstStyle/>
              <a:p>
                <a:pPr algn="ctr"/>
                <a14:m>
                  <m:oMath xmlns:m="http://schemas.openxmlformats.org/officeDocument/2006/math">
                    <m:d>
                      <m:dPr>
                        <m:begChr m:val="{"/>
                        <m:endChr m:val=""/>
                        <m:ctrlPr>
                          <a:rPr lang="en-GB" sz="3000" i="1" noProof="0" smtClean="0">
                            <a:solidFill>
                              <a:schemeClr val="bg1"/>
                            </a:solidFill>
                            <a:latin typeface="Cambria Math" panose="02040503050406030204" pitchFamily="18" charset="0"/>
                            <a:sym typeface="Wingdings" panose="05000000000000000000" pitchFamily="2" charset="2"/>
                          </a:rPr>
                        </m:ctrlPr>
                      </m:dPr>
                      <m:e>
                        <m:eqArr>
                          <m:eqArrPr>
                            <m:ctrlPr>
                              <a:rPr lang="en-GB" sz="3000" i="1" noProof="0" smtClean="0">
                                <a:solidFill>
                                  <a:schemeClr val="bg1"/>
                                </a:solidFill>
                                <a:latin typeface="Cambria Math" panose="02040503050406030204" pitchFamily="18" charset="0"/>
                                <a:sym typeface="Wingdings" panose="05000000000000000000" pitchFamily="2" charset="2"/>
                              </a:rPr>
                            </m:ctrlPr>
                          </m:eqArrPr>
                          <m:e>
                            <m:acc>
                              <m:accPr>
                                <m:chr m:val="̈"/>
                                <m:ctrlPr>
                                  <a:rPr lang="en-GB" sz="3000" i="1" noProof="0" smtClean="0">
                                    <a:solidFill>
                                      <a:schemeClr val="bg1"/>
                                    </a:solidFill>
                                    <a:latin typeface="Cambria Math" panose="02040503050406030204" pitchFamily="18" charset="0"/>
                                    <a:sym typeface="Wingdings" panose="05000000000000000000" pitchFamily="2" charset="2"/>
                                  </a:rPr>
                                </m:ctrlPr>
                              </m:accPr>
                              <m:e>
                                <m:sSub>
                                  <m:sSubPr>
                                    <m:ctrlPr>
                                      <a:rPr lang="en-GB" sz="3000" i="1" noProof="0" smtClean="0">
                                        <a:solidFill>
                                          <a:schemeClr val="bg1"/>
                                        </a:solidFill>
                                        <a:latin typeface="Cambria Math" panose="02040503050406030204" pitchFamily="18" charset="0"/>
                                        <a:sym typeface="Wingdings" panose="05000000000000000000" pitchFamily="2" charset="2"/>
                                      </a:rPr>
                                    </m:ctrlPr>
                                  </m:sSubPr>
                                  <m:e>
                                    <m:r>
                                      <a:rPr lang="en-GB" sz="3000" i="1" noProof="0" smtClean="0">
                                        <a:solidFill>
                                          <a:schemeClr val="bg1"/>
                                        </a:solidFill>
                                        <a:latin typeface="Cambria Math" panose="02040503050406030204" pitchFamily="18" charset="0"/>
                                        <a:sym typeface="Wingdings" panose="05000000000000000000" pitchFamily="2" charset="2"/>
                                      </a:rPr>
                                      <m:t>𝑞</m:t>
                                    </m:r>
                                  </m:e>
                                  <m:sub>
                                    <m:r>
                                      <a:rPr lang="en-GB" sz="3000" i="1" noProof="0" smtClean="0">
                                        <a:solidFill>
                                          <a:schemeClr val="bg1"/>
                                        </a:solidFill>
                                        <a:latin typeface="Cambria Math" panose="02040503050406030204" pitchFamily="18" charset="0"/>
                                        <a:sym typeface="Wingdings" panose="05000000000000000000" pitchFamily="2" charset="2"/>
                                      </a:rPr>
                                      <m:t>𝑖</m:t>
                                    </m:r>
                                  </m:sub>
                                </m:sSub>
                              </m:e>
                            </m:acc>
                            <m:r>
                              <a:rPr lang="en-GB" sz="3000" i="1" noProof="0" smtClean="0">
                                <a:solidFill>
                                  <a:schemeClr val="bg1"/>
                                </a:solidFill>
                                <a:latin typeface="Cambria Math" panose="02040503050406030204" pitchFamily="18" charset="0"/>
                                <a:sym typeface="Wingdings" panose="05000000000000000000" pitchFamily="2" charset="2"/>
                              </a:rPr>
                              <m:t>+2</m:t>
                            </m:r>
                            <m:sSub>
                              <m:sSubPr>
                                <m:ctrlPr>
                                  <a:rPr lang="en-GB" sz="3000" i="1" noProof="0" smtClean="0">
                                    <a:solidFill>
                                      <a:schemeClr val="bg1"/>
                                    </a:solidFill>
                                    <a:latin typeface="Cambria Math" panose="02040503050406030204" pitchFamily="18" charset="0"/>
                                    <a:sym typeface="Wingdings" panose="05000000000000000000" pitchFamily="2" charset="2"/>
                                  </a:rPr>
                                </m:ctrlPr>
                              </m:sSubPr>
                              <m:e>
                                <m:r>
                                  <a:rPr lang="en-GB" sz="3000" i="1" noProof="0" smtClean="0">
                                    <a:solidFill>
                                      <a:schemeClr val="bg1"/>
                                    </a:solidFill>
                                    <a:latin typeface="Cambria Math" panose="02040503050406030204" pitchFamily="18" charset="0"/>
                                    <a:sym typeface="Wingdings" panose="05000000000000000000" pitchFamily="2" charset="2"/>
                                  </a:rPr>
                                  <m:t>𝜉</m:t>
                                </m:r>
                              </m:e>
                              <m:sub>
                                <m:r>
                                  <a:rPr lang="en-GB" sz="3000" i="1" noProof="0" smtClean="0">
                                    <a:solidFill>
                                      <a:schemeClr val="bg1"/>
                                    </a:solidFill>
                                    <a:latin typeface="Cambria Math" panose="02040503050406030204" pitchFamily="18" charset="0"/>
                                    <a:sym typeface="Wingdings" panose="05000000000000000000" pitchFamily="2" charset="2"/>
                                  </a:rPr>
                                  <m:t>𝑖</m:t>
                                </m:r>
                              </m:sub>
                            </m:sSub>
                            <m:sSub>
                              <m:sSubPr>
                                <m:ctrlPr>
                                  <a:rPr lang="en-GB" sz="3000" i="1" noProof="0" smtClean="0">
                                    <a:solidFill>
                                      <a:schemeClr val="bg1"/>
                                    </a:solidFill>
                                    <a:latin typeface="Cambria Math" panose="02040503050406030204" pitchFamily="18" charset="0"/>
                                    <a:sym typeface="Wingdings" panose="05000000000000000000" pitchFamily="2" charset="2"/>
                                  </a:rPr>
                                </m:ctrlPr>
                              </m:sSubPr>
                              <m:e>
                                <m:r>
                                  <a:rPr lang="en-GB" sz="3000" i="1" noProof="0" smtClean="0">
                                    <a:solidFill>
                                      <a:schemeClr val="bg1"/>
                                    </a:solidFill>
                                    <a:latin typeface="Cambria Math" panose="02040503050406030204" pitchFamily="18" charset="0"/>
                                    <a:sym typeface="Wingdings" panose="05000000000000000000" pitchFamily="2" charset="2"/>
                                  </a:rPr>
                                  <m:t>𝜔</m:t>
                                </m:r>
                              </m:e>
                              <m:sub>
                                <m:r>
                                  <a:rPr lang="en-GB" sz="3000" i="1" noProof="0" smtClean="0">
                                    <a:solidFill>
                                      <a:schemeClr val="bg1"/>
                                    </a:solidFill>
                                    <a:latin typeface="Cambria Math" panose="02040503050406030204" pitchFamily="18" charset="0"/>
                                    <a:sym typeface="Wingdings" panose="05000000000000000000" pitchFamily="2" charset="2"/>
                                  </a:rPr>
                                  <m:t>𝑖</m:t>
                                </m:r>
                              </m:sub>
                            </m:sSub>
                            <m:acc>
                              <m:accPr>
                                <m:chr m:val="̇"/>
                                <m:ctrlPr>
                                  <a:rPr lang="en-GB" sz="3000" i="1" noProof="0" smtClean="0">
                                    <a:solidFill>
                                      <a:schemeClr val="bg1"/>
                                    </a:solidFill>
                                    <a:latin typeface="Cambria Math" panose="02040503050406030204" pitchFamily="18" charset="0"/>
                                    <a:sym typeface="Wingdings" panose="05000000000000000000" pitchFamily="2" charset="2"/>
                                  </a:rPr>
                                </m:ctrlPr>
                              </m:accPr>
                              <m:e>
                                <m:sSub>
                                  <m:sSubPr>
                                    <m:ctrlPr>
                                      <a:rPr lang="en-GB" sz="3000" i="1" noProof="0" smtClean="0">
                                        <a:solidFill>
                                          <a:schemeClr val="bg1"/>
                                        </a:solidFill>
                                        <a:latin typeface="Cambria Math" panose="02040503050406030204" pitchFamily="18" charset="0"/>
                                        <a:sym typeface="Wingdings" panose="05000000000000000000" pitchFamily="2" charset="2"/>
                                      </a:rPr>
                                    </m:ctrlPr>
                                  </m:sSubPr>
                                  <m:e>
                                    <m:r>
                                      <a:rPr lang="en-GB" sz="3000" i="1" noProof="0" smtClean="0">
                                        <a:solidFill>
                                          <a:schemeClr val="bg1"/>
                                        </a:solidFill>
                                        <a:latin typeface="Cambria Math" panose="02040503050406030204" pitchFamily="18" charset="0"/>
                                        <a:sym typeface="Wingdings" panose="05000000000000000000" pitchFamily="2" charset="2"/>
                                      </a:rPr>
                                      <m:t>𝑞</m:t>
                                    </m:r>
                                  </m:e>
                                  <m:sub>
                                    <m:r>
                                      <a:rPr lang="en-GB" sz="3000" i="1" noProof="0" smtClean="0">
                                        <a:solidFill>
                                          <a:schemeClr val="bg1"/>
                                        </a:solidFill>
                                        <a:latin typeface="Cambria Math" panose="02040503050406030204" pitchFamily="18" charset="0"/>
                                        <a:sym typeface="Wingdings" panose="05000000000000000000" pitchFamily="2" charset="2"/>
                                      </a:rPr>
                                      <m:t>𝑖</m:t>
                                    </m:r>
                                  </m:sub>
                                </m:sSub>
                              </m:e>
                            </m:acc>
                            <m:r>
                              <a:rPr lang="en-GB" sz="3000" b="1" i="1" noProof="0" smtClean="0">
                                <a:solidFill>
                                  <a:schemeClr val="bg1"/>
                                </a:solidFill>
                                <a:latin typeface="Cambria Math" panose="02040503050406030204" pitchFamily="18" charset="0"/>
                                <a:sym typeface="Wingdings" panose="05000000000000000000" pitchFamily="2" charset="2"/>
                              </a:rPr>
                              <m:t>+</m:t>
                            </m:r>
                            <m:sSubSup>
                              <m:sSubSupPr>
                                <m:ctrlPr>
                                  <a:rPr lang="en-GB" sz="3000" i="1" noProof="0" smtClean="0">
                                    <a:solidFill>
                                      <a:schemeClr val="bg1"/>
                                    </a:solidFill>
                                    <a:latin typeface="Cambria Math" panose="02040503050406030204" pitchFamily="18" charset="0"/>
                                    <a:sym typeface="Wingdings" panose="05000000000000000000" pitchFamily="2" charset="2"/>
                                  </a:rPr>
                                </m:ctrlPr>
                              </m:sSubSupPr>
                              <m:e>
                                <m:r>
                                  <a:rPr lang="en-GB" sz="3000" i="1" noProof="0" smtClean="0">
                                    <a:solidFill>
                                      <a:schemeClr val="bg1"/>
                                    </a:solidFill>
                                    <a:latin typeface="Cambria Math" panose="02040503050406030204" pitchFamily="18" charset="0"/>
                                    <a:sym typeface="Wingdings" panose="05000000000000000000" pitchFamily="2" charset="2"/>
                                  </a:rPr>
                                  <m:t>𝜔</m:t>
                                </m:r>
                              </m:e>
                              <m:sub>
                                <m:r>
                                  <a:rPr lang="en-GB" sz="3000" i="1" noProof="0" smtClean="0">
                                    <a:solidFill>
                                      <a:schemeClr val="bg1"/>
                                    </a:solidFill>
                                    <a:latin typeface="Cambria Math" panose="02040503050406030204" pitchFamily="18" charset="0"/>
                                    <a:sym typeface="Wingdings" panose="05000000000000000000" pitchFamily="2" charset="2"/>
                                  </a:rPr>
                                  <m:t>𝑖</m:t>
                                </m:r>
                              </m:sub>
                              <m:sup>
                                <m:r>
                                  <a:rPr lang="en-GB" sz="3000" i="1" noProof="0" smtClean="0">
                                    <a:solidFill>
                                      <a:schemeClr val="bg1"/>
                                    </a:solidFill>
                                    <a:latin typeface="Cambria Math" panose="02040503050406030204" pitchFamily="18" charset="0"/>
                                    <a:sym typeface="Wingdings" panose="05000000000000000000" pitchFamily="2" charset="2"/>
                                  </a:rPr>
                                  <m:t>2</m:t>
                                </m:r>
                              </m:sup>
                            </m:sSubSup>
                            <m:sSub>
                              <m:sSubPr>
                                <m:ctrlPr>
                                  <a:rPr lang="en-GB" sz="3000" i="1" noProof="0" smtClean="0">
                                    <a:solidFill>
                                      <a:schemeClr val="bg1"/>
                                    </a:solidFill>
                                    <a:latin typeface="Cambria Math" panose="02040503050406030204" pitchFamily="18" charset="0"/>
                                    <a:sym typeface="Wingdings" panose="05000000000000000000" pitchFamily="2" charset="2"/>
                                  </a:rPr>
                                </m:ctrlPr>
                              </m:sSubPr>
                              <m:e>
                                <m:r>
                                  <a:rPr lang="en-GB" sz="3000" i="1" noProof="0" smtClean="0">
                                    <a:solidFill>
                                      <a:schemeClr val="bg1"/>
                                    </a:solidFill>
                                    <a:latin typeface="Cambria Math" panose="02040503050406030204" pitchFamily="18" charset="0"/>
                                    <a:sym typeface="Wingdings" panose="05000000000000000000" pitchFamily="2" charset="2"/>
                                  </a:rPr>
                                  <m:t>𝑞</m:t>
                                </m:r>
                              </m:e>
                              <m:sub>
                                <m:r>
                                  <a:rPr lang="en-GB" sz="3000" i="1" noProof="0" smtClean="0">
                                    <a:solidFill>
                                      <a:schemeClr val="bg1"/>
                                    </a:solidFill>
                                    <a:latin typeface="Cambria Math" panose="02040503050406030204" pitchFamily="18" charset="0"/>
                                    <a:sym typeface="Wingdings" panose="05000000000000000000" pitchFamily="2" charset="2"/>
                                  </a:rPr>
                                  <m:t>𝑖</m:t>
                                </m:r>
                              </m:sub>
                            </m:sSub>
                            <m:r>
                              <a:rPr lang="en-GB" sz="3000" i="1" noProof="0" smtClean="0">
                                <a:solidFill>
                                  <a:schemeClr val="bg1"/>
                                </a:solidFill>
                                <a:latin typeface="Cambria Math" panose="02040503050406030204" pitchFamily="18" charset="0"/>
                                <a:sym typeface="Wingdings" panose="05000000000000000000" pitchFamily="2" charset="2"/>
                              </a:rPr>
                              <m:t>−</m:t>
                            </m:r>
                            <m:sSub>
                              <m:sSubPr>
                                <m:ctrlPr>
                                  <a:rPr lang="en-GB" sz="3000" i="1" noProof="0" smtClean="0">
                                    <a:solidFill>
                                      <a:schemeClr val="bg1"/>
                                    </a:solidFill>
                                    <a:latin typeface="Cambria Math" panose="02040503050406030204" pitchFamily="18" charset="0"/>
                                    <a:sym typeface="Wingdings" panose="05000000000000000000" pitchFamily="2" charset="2"/>
                                  </a:rPr>
                                </m:ctrlPr>
                              </m:sSubPr>
                              <m:e>
                                <m:r>
                                  <a:rPr lang="en-GB" sz="3000" i="1" noProof="0" smtClean="0">
                                    <a:solidFill>
                                      <a:schemeClr val="bg1"/>
                                    </a:solidFill>
                                    <a:latin typeface="Cambria Math" panose="02040503050406030204" pitchFamily="18" charset="0"/>
                                    <a:sym typeface="Wingdings" panose="05000000000000000000" pitchFamily="2" charset="2"/>
                                  </a:rPr>
                                  <m:t>𝜔</m:t>
                                </m:r>
                              </m:e>
                              <m:sub>
                                <m:r>
                                  <a:rPr lang="en-GB" sz="3000" i="1" noProof="0" smtClean="0">
                                    <a:solidFill>
                                      <a:schemeClr val="bg1"/>
                                    </a:solidFill>
                                    <a:latin typeface="Cambria Math" panose="02040503050406030204" pitchFamily="18" charset="0"/>
                                    <a:sym typeface="Wingdings" panose="05000000000000000000" pitchFamily="2" charset="2"/>
                                  </a:rPr>
                                  <m:t>𝑖</m:t>
                                </m:r>
                              </m:sub>
                            </m:sSub>
                            <m:sSub>
                              <m:sSubPr>
                                <m:ctrlPr>
                                  <a:rPr lang="en-GB" sz="3000" i="1" noProof="0" smtClean="0">
                                    <a:solidFill>
                                      <a:schemeClr val="bg1"/>
                                    </a:solidFill>
                                    <a:latin typeface="Cambria Math" panose="02040503050406030204" pitchFamily="18" charset="0"/>
                                    <a:sym typeface="Wingdings" panose="05000000000000000000" pitchFamily="2" charset="2"/>
                                  </a:rPr>
                                </m:ctrlPr>
                              </m:sSubPr>
                              <m:e>
                                <m:r>
                                  <a:rPr lang="en-GB" sz="3000" i="1" noProof="0" smtClean="0">
                                    <a:solidFill>
                                      <a:schemeClr val="bg1"/>
                                    </a:solidFill>
                                    <a:latin typeface="Cambria Math" panose="02040503050406030204" pitchFamily="18" charset="0"/>
                                    <a:sym typeface="Wingdings" panose="05000000000000000000" pitchFamily="2" charset="2"/>
                                  </a:rPr>
                                  <m:t>𝑘</m:t>
                                </m:r>
                              </m:e>
                              <m:sub>
                                <m:r>
                                  <a:rPr lang="en-GB" sz="3000" i="1" noProof="0" smtClean="0">
                                    <a:solidFill>
                                      <a:schemeClr val="bg1"/>
                                    </a:solidFill>
                                    <a:latin typeface="Cambria Math" panose="02040503050406030204" pitchFamily="18" charset="0"/>
                                    <a:sym typeface="Wingdings" panose="05000000000000000000" pitchFamily="2" charset="2"/>
                                  </a:rPr>
                                  <m:t>𝑖</m:t>
                                </m:r>
                              </m:sub>
                            </m:sSub>
                            <m:acc>
                              <m:accPr>
                                <m:chr m:val="̅"/>
                                <m:ctrlPr>
                                  <a:rPr lang="en-GB" sz="3000" i="1" noProof="0" smtClean="0">
                                    <a:solidFill>
                                      <a:schemeClr val="bg1"/>
                                    </a:solidFill>
                                    <a:latin typeface="Cambria Math" panose="02040503050406030204" pitchFamily="18" charset="0"/>
                                    <a:sym typeface="Wingdings" panose="05000000000000000000" pitchFamily="2" charset="2"/>
                                  </a:rPr>
                                </m:ctrlPr>
                              </m:accPr>
                              <m:e>
                                <m:r>
                                  <a:rPr lang="en-GB" sz="3000" i="1" noProof="0" smtClean="0">
                                    <a:solidFill>
                                      <a:schemeClr val="bg1"/>
                                    </a:solidFill>
                                    <a:latin typeface="Cambria Math" panose="02040503050406030204" pitchFamily="18" charset="0"/>
                                    <a:sym typeface="Wingdings" panose="05000000000000000000" pitchFamily="2" charset="2"/>
                                  </a:rPr>
                                  <m:t>𝑉</m:t>
                                </m:r>
                              </m:e>
                            </m:acc>
                            <m:r>
                              <a:rPr lang="en-GB" sz="3000" i="1" noProof="0" smtClean="0">
                                <a:solidFill>
                                  <a:schemeClr val="bg1"/>
                                </a:solidFill>
                                <a:latin typeface="Cambria Math" panose="02040503050406030204" pitchFamily="18" charset="0"/>
                                <a:sym typeface="Wingdings" panose="05000000000000000000" pitchFamily="2" charset="2"/>
                              </a:rPr>
                              <m:t>=</m:t>
                            </m:r>
                            <m:sSub>
                              <m:sSubPr>
                                <m:ctrlPr>
                                  <a:rPr lang="en-GB" sz="3000" i="1" noProof="0" smtClean="0">
                                    <a:solidFill>
                                      <a:schemeClr val="bg1"/>
                                    </a:solidFill>
                                    <a:latin typeface="Cambria Math" panose="02040503050406030204" pitchFamily="18" charset="0"/>
                                    <a:sym typeface="Wingdings" panose="05000000000000000000" pitchFamily="2" charset="2"/>
                                  </a:rPr>
                                </m:ctrlPr>
                              </m:sSubPr>
                              <m:e>
                                <m:r>
                                  <a:rPr lang="en-GB" sz="3000" i="1" noProof="0" smtClean="0">
                                    <a:solidFill>
                                      <a:schemeClr val="bg1"/>
                                    </a:solidFill>
                                    <a:latin typeface="Cambria Math" panose="02040503050406030204" pitchFamily="18" charset="0"/>
                                    <a:sym typeface="Wingdings" panose="05000000000000000000" pitchFamily="2" charset="2"/>
                                  </a:rPr>
                                  <m:t>𝐹</m:t>
                                </m:r>
                              </m:e>
                              <m:sub>
                                <m:r>
                                  <a:rPr lang="en-GB" sz="3000" i="1" noProof="0" smtClean="0">
                                    <a:solidFill>
                                      <a:schemeClr val="bg1"/>
                                    </a:solidFill>
                                    <a:latin typeface="Cambria Math" panose="02040503050406030204" pitchFamily="18" charset="0"/>
                                    <a:sym typeface="Wingdings" panose="05000000000000000000" pitchFamily="2" charset="2"/>
                                  </a:rPr>
                                  <m:t>𝑖</m:t>
                                </m:r>
                              </m:sub>
                            </m:sSub>
                          </m:e>
                          <m:e>
                            <m:acc>
                              <m:accPr>
                                <m:chr m:val="̅"/>
                                <m:ctrlPr>
                                  <a:rPr lang="en-GB" sz="3000" i="1" noProof="0" smtClean="0">
                                    <a:solidFill>
                                      <a:schemeClr val="bg1"/>
                                    </a:solidFill>
                                    <a:latin typeface="Cambria Math" panose="02040503050406030204" pitchFamily="18" charset="0"/>
                                    <a:sym typeface="Wingdings" panose="05000000000000000000" pitchFamily="2" charset="2"/>
                                  </a:rPr>
                                </m:ctrlPr>
                              </m:accPr>
                              <m:e>
                                <m:r>
                                  <a:rPr lang="en-GB" sz="3000" i="1" noProof="0" smtClean="0">
                                    <a:solidFill>
                                      <a:schemeClr val="bg1"/>
                                    </a:solidFill>
                                    <a:latin typeface="Cambria Math" panose="02040503050406030204" pitchFamily="18" charset="0"/>
                                    <a:sym typeface="Wingdings" panose="05000000000000000000" pitchFamily="2" charset="2"/>
                                  </a:rPr>
                                  <m:t>𝑉</m:t>
                                </m:r>
                              </m:e>
                            </m:acc>
                            <m:r>
                              <a:rPr lang="en-GB" sz="3000" b="1" i="1" noProof="0" smtClean="0">
                                <a:solidFill>
                                  <a:schemeClr val="bg1"/>
                                </a:solidFill>
                                <a:latin typeface="Cambria Math" panose="02040503050406030204" pitchFamily="18" charset="0"/>
                                <a:sym typeface="Wingdings" panose="05000000000000000000" pitchFamily="2" charset="2"/>
                              </a:rPr>
                              <m:t> −</m:t>
                            </m:r>
                            <m:acc>
                              <m:accPr>
                                <m:chr m:val="̅"/>
                                <m:ctrlPr>
                                  <a:rPr lang="en-GB" sz="3000" i="1" noProof="0" smtClean="0">
                                    <a:solidFill>
                                      <a:schemeClr val="bg1"/>
                                    </a:solidFill>
                                    <a:latin typeface="Cambria Math" panose="02040503050406030204" pitchFamily="18" charset="0"/>
                                    <a:sym typeface="Wingdings" panose="05000000000000000000" pitchFamily="2" charset="2"/>
                                  </a:rPr>
                                </m:ctrlPr>
                              </m:accPr>
                              <m:e>
                                <m:r>
                                  <a:rPr lang="en-GB" sz="3000" i="1" noProof="0" smtClean="0">
                                    <a:solidFill>
                                      <a:schemeClr val="bg1"/>
                                    </a:solidFill>
                                    <a:latin typeface="Cambria Math" panose="02040503050406030204" pitchFamily="18" charset="0"/>
                                    <a:sym typeface="Wingdings" panose="05000000000000000000" pitchFamily="2" charset="2"/>
                                  </a:rPr>
                                  <m:t>𝑄</m:t>
                                </m:r>
                              </m:e>
                            </m:acc>
                            <m:r>
                              <a:rPr lang="en-GB" sz="3000" i="1" noProof="0" smtClean="0">
                                <a:solidFill>
                                  <a:schemeClr val="bg1"/>
                                </a:solidFill>
                                <a:latin typeface="Cambria Math" panose="02040503050406030204" pitchFamily="18" charset="0"/>
                                <a:sym typeface="Wingdings" panose="05000000000000000000" pitchFamily="2" charset="2"/>
                              </a:rPr>
                              <m:t>+</m:t>
                            </m:r>
                            <m:sSub>
                              <m:sSubPr>
                                <m:ctrlPr>
                                  <a:rPr lang="en-GB" sz="3000" i="1" noProof="0" smtClean="0">
                                    <a:solidFill>
                                      <a:schemeClr val="bg1"/>
                                    </a:solidFill>
                                    <a:latin typeface="Cambria Math" panose="02040503050406030204" pitchFamily="18" charset="0"/>
                                    <a:sym typeface="Wingdings" panose="05000000000000000000" pitchFamily="2" charset="2"/>
                                  </a:rPr>
                                </m:ctrlPr>
                              </m:sSubPr>
                              <m:e>
                                <m:r>
                                  <a:rPr lang="en-GB" sz="3000" i="1" noProof="0" smtClean="0">
                                    <a:solidFill>
                                      <a:schemeClr val="bg1"/>
                                    </a:solidFill>
                                    <a:latin typeface="Cambria Math" panose="02040503050406030204" pitchFamily="18" charset="0"/>
                                    <a:sym typeface="Wingdings" panose="05000000000000000000" pitchFamily="2" charset="2"/>
                                  </a:rPr>
                                  <m:t>𝜔</m:t>
                                </m:r>
                              </m:e>
                              <m:sub>
                                <m:r>
                                  <a:rPr lang="en-GB" sz="3000" i="1" noProof="0" smtClean="0">
                                    <a:solidFill>
                                      <a:schemeClr val="bg1"/>
                                    </a:solidFill>
                                    <a:latin typeface="Cambria Math" panose="02040503050406030204" pitchFamily="18" charset="0"/>
                                    <a:sym typeface="Wingdings" panose="05000000000000000000" pitchFamily="2" charset="2"/>
                                  </a:rPr>
                                  <m:t>𝑖</m:t>
                                </m:r>
                              </m:sub>
                            </m:sSub>
                            <m:sSub>
                              <m:sSubPr>
                                <m:ctrlPr>
                                  <a:rPr lang="en-GB" sz="3000" i="1" noProof="0" smtClean="0">
                                    <a:solidFill>
                                      <a:schemeClr val="bg1"/>
                                    </a:solidFill>
                                    <a:latin typeface="Cambria Math" panose="02040503050406030204" pitchFamily="18" charset="0"/>
                                    <a:sym typeface="Wingdings" panose="05000000000000000000" pitchFamily="2" charset="2"/>
                                  </a:rPr>
                                </m:ctrlPr>
                              </m:sSubPr>
                              <m:e>
                                <m:r>
                                  <a:rPr lang="en-GB" sz="3000" i="1" noProof="0" smtClean="0">
                                    <a:solidFill>
                                      <a:schemeClr val="bg1"/>
                                    </a:solidFill>
                                    <a:latin typeface="Cambria Math" panose="02040503050406030204" pitchFamily="18" charset="0"/>
                                    <a:sym typeface="Wingdings" panose="05000000000000000000" pitchFamily="2" charset="2"/>
                                  </a:rPr>
                                  <m:t>𝑘</m:t>
                                </m:r>
                              </m:e>
                              <m:sub>
                                <m:r>
                                  <a:rPr lang="en-GB" sz="3000" i="1" noProof="0" smtClean="0">
                                    <a:solidFill>
                                      <a:schemeClr val="bg1"/>
                                    </a:solidFill>
                                    <a:latin typeface="Cambria Math" panose="02040503050406030204" pitchFamily="18" charset="0"/>
                                    <a:sym typeface="Wingdings" panose="05000000000000000000" pitchFamily="2" charset="2"/>
                                  </a:rPr>
                                  <m:t>𝑖</m:t>
                                </m:r>
                              </m:sub>
                            </m:sSub>
                            <m:sSub>
                              <m:sSubPr>
                                <m:ctrlPr>
                                  <a:rPr lang="en-GB" sz="3000" i="1" noProof="0" smtClean="0">
                                    <a:solidFill>
                                      <a:schemeClr val="bg1"/>
                                    </a:solidFill>
                                    <a:latin typeface="Cambria Math" panose="02040503050406030204" pitchFamily="18" charset="0"/>
                                    <a:sym typeface="Wingdings" panose="05000000000000000000" pitchFamily="2" charset="2"/>
                                  </a:rPr>
                                </m:ctrlPr>
                              </m:sSubPr>
                              <m:e>
                                <m:r>
                                  <a:rPr lang="en-GB" sz="3000" i="1" noProof="0" smtClean="0">
                                    <a:solidFill>
                                      <a:schemeClr val="bg1"/>
                                    </a:solidFill>
                                    <a:latin typeface="Cambria Math" panose="02040503050406030204" pitchFamily="18" charset="0"/>
                                    <a:sym typeface="Wingdings" panose="05000000000000000000" pitchFamily="2" charset="2"/>
                                  </a:rPr>
                                  <m:t>𝑞</m:t>
                                </m:r>
                              </m:e>
                              <m:sub>
                                <m:r>
                                  <a:rPr lang="en-GB" sz="3000" i="1" noProof="0" smtClean="0">
                                    <a:solidFill>
                                      <a:schemeClr val="bg1"/>
                                    </a:solidFill>
                                    <a:latin typeface="Cambria Math" panose="02040503050406030204" pitchFamily="18" charset="0"/>
                                    <a:sym typeface="Wingdings" panose="05000000000000000000" pitchFamily="2" charset="2"/>
                                  </a:rPr>
                                  <m:t>𝑖</m:t>
                                </m:r>
                              </m:sub>
                            </m:sSub>
                            <m:r>
                              <a:rPr lang="en-GB" sz="3000" i="1" noProof="0" smtClean="0">
                                <a:solidFill>
                                  <a:schemeClr val="bg1"/>
                                </a:solidFill>
                                <a:latin typeface="Cambria Math" panose="02040503050406030204" pitchFamily="18" charset="0"/>
                                <a:sym typeface="Wingdings" panose="05000000000000000000" pitchFamily="2" charset="2"/>
                              </a:rPr>
                              <m:t>=0</m:t>
                            </m:r>
                            <m:r>
                              <m:rPr>
                                <m:nor/>
                              </m:rPr>
                              <a:rPr lang="en-GB" sz="3000" noProof="0" smtClean="0">
                                <a:solidFill>
                                  <a:schemeClr val="bg1"/>
                                </a:solidFill>
                                <a:latin typeface="Cambria Math" panose="02040503050406030204" pitchFamily="18" charset="0"/>
                                <a:sym typeface="Wingdings" panose="05000000000000000000" pitchFamily="2" charset="2"/>
                              </a:rPr>
                              <m:t> </m:t>
                            </m:r>
                          </m:e>
                        </m:eqArr>
                      </m:e>
                    </m:d>
                  </m:oMath>
                </a14:m>
                <a:r>
                  <a:rPr lang="en-GB" sz="3000" noProof="0">
                    <a:solidFill>
                      <a:schemeClr val="bg1"/>
                    </a:solidFill>
                    <a:latin typeface="Cambria Math" panose="02040503050406030204" pitchFamily="18" charset="0"/>
                    <a:sym typeface="Wingdings" panose="05000000000000000000" pitchFamily="2" charset="2"/>
                  </a:rPr>
                  <a:t> </a:t>
                </a:r>
              </a:p>
              <a:p>
                <a:pPr algn="ctr"/>
                <a:endParaRPr lang="en-GB" sz="3000" b="0" i="0" noProof="0">
                  <a:solidFill>
                    <a:schemeClr val="bg1"/>
                  </a:solidFill>
                  <a:latin typeface="Cambria Math" panose="02040503050406030204" pitchFamily="18" charset="0"/>
                  <a:sym typeface="Wingdings" panose="05000000000000000000" pitchFamily="2" charset="2"/>
                </a:endParaRPr>
              </a:p>
              <a:p>
                <a:pPr algn="ctr"/>
                <a14:m>
                  <m:oMathPara xmlns:m="http://schemas.openxmlformats.org/officeDocument/2006/math">
                    <m:oMathParaPr>
                      <m:jc m:val="centerGroup"/>
                    </m:oMathParaPr>
                    <m:oMath xmlns:m="http://schemas.openxmlformats.org/officeDocument/2006/math">
                      <m:r>
                        <a:rPr lang="en-GB" sz="3000" b="0" i="1" noProof="0" smtClean="0">
                          <a:solidFill>
                            <a:schemeClr val="bg1"/>
                          </a:solidFill>
                          <a:latin typeface="Cambria Math" panose="02040503050406030204" pitchFamily="18" charset="0"/>
                          <a:ea typeface="Cambria Math" panose="02040503050406030204" pitchFamily="18" charset="0"/>
                          <a:sym typeface="Wingdings" panose="05000000000000000000" pitchFamily="2" charset="2"/>
                        </a:rPr>
                        <m:t>⇓</m:t>
                      </m:r>
                    </m:oMath>
                  </m:oMathPara>
                </a14:m>
                <a:endParaRPr lang="en-GB" sz="3000" b="0" i="0" noProof="0">
                  <a:solidFill>
                    <a:schemeClr val="bg1"/>
                  </a:solidFill>
                  <a:latin typeface="Cambria Math" panose="02040503050406030204" pitchFamily="18" charset="0"/>
                  <a:sym typeface="Wingdings" panose="05000000000000000000" pitchFamily="2" charset="2"/>
                </a:endParaRPr>
              </a:p>
              <a:p>
                <a:pPr algn="ctr"/>
                <a:endParaRPr lang="en-GB" sz="3000" b="0" i="0" noProof="0">
                  <a:solidFill>
                    <a:schemeClr val="bg1"/>
                  </a:solidFill>
                  <a:latin typeface="Cambria Math" panose="02040503050406030204" pitchFamily="18" charset="0"/>
                  <a:sym typeface="Wingdings" panose="05000000000000000000" pitchFamily="2" charset="2"/>
                </a:endParaRPr>
              </a:p>
              <a:p>
                <a:pPr algn="ctr"/>
                <a14:m>
                  <m:oMathPara xmlns:m="http://schemas.openxmlformats.org/officeDocument/2006/math">
                    <m:oMathParaPr>
                      <m:jc m:val="centerGroup"/>
                    </m:oMathParaPr>
                    <m:oMath xmlns:m="http://schemas.openxmlformats.org/officeDocument/2006/math">
                      <m:f>
                        <m:fPr>
                          <m:ctrlPr>
                            <a:rPr lang="en-GB" sz="3000" i="1" noProof="0" smtClean="0">
                              <a:solidFill>
                                <a:schemeClr val="bg1"/>
                              </a:solidFill>
                              <a:latin typeface="Cambria Math" panose="02040503050406030204" pitchFamily="18" charset="0"/>
                              <a:sym typeface="Wingdings" panose="05000000000000000000" pitchFamily="2" charset="2"/>
                            </a:rPr>
                          </m:ctrlPr>
                        </m:fPr>
                        <m:num>
                          <m:acc>
                            <m:accPr>
                              <m:chr m:val="̅"/>
                              <m:ctrlPr>
                                <a:rPr lang="en-GB" sz="3000" i="1" noProof="0" smtClean="0">
                                  <a:solidFill>
                                    <a:schemeClr val="bg1"/>
                                  </a:solidFill>
                                  <a:latin typeface="Cambria Math" panose="02040503050406030204" pitchFamily="18" charset="0"/>
                                  <a:sym typeface="Wingdings" panose="05000000000000000000" pitchFamily="2" charset="2"/>
                                </a:rPr>
                              </m:ctrlPr>
                            </m:accPr>
                            <m:e>
                              <m:r>
                                <a:rPr lang="en-GB" sz="3000" b="0" i="1" noProof="0" smtClean="0">
                                  <a:solidFill>
                                    <a:schemeClr val="bg1"/>
                                  </a:solidFill>
                                  <a:latin typeface="Cambria Math" panose="02040503050406030204" pitchFamily="18" charset="0"/>
                                  <a:sym typeface="Wingdings" panose="05000000000000000000" pitchFamily="2" charset="2"/>
                                </a:rPr>
                                <m:t>𝑉</m:t>
                              </m:r>
                            </m:e>
                          </m:acc>
                        </m:num>
                        <m:den>
                          <m:r>
                            <a:rPr lang="en-GB" sz="3000" b="0" i="1" noProof="0" smtClean="0">
                              <a:solidFill>
                                <a:schemeClr val="bg1"/>
                              </a:solidFill>
                              <a:latin typeface="Cambria Math" panose="02040503050406030204" pitchFamily="18" charset="0"/>
                              <a:sym typeface="Wingdings" panose="05000000000000000000" pitchFamily="2" charset="2"/>
                            </a:rPr>
                            <m:t>𝐹</m:t>
                          </m:r>
                        </m:den>
                      </m:f>
                      <m:r>
                        <a:rPr lang="en-GB" sz="3000" b="0" i="1" noProof="0" smtClean="0">
                          <a:solidFill>
                            <a:schemeClr val="bg1"/>
                          </a:solidFill>
                          <a:latin typeface="Cambria Math" panose="02040503050406030204" pitchFamily="18" charset="0"/>
                          <a:sym typeface="Wingdings" panose="05000000000000000000" pitchFamily="2" charset="2"/>
                        </a:rPr>
                        <m:t>=−</m:t>
                      </m:r>
                      <m:f>
                        <m:fPr>
                          <m:ctrlPr>
                            <a:rPr lang="en-GB" sz="3000" b="0" i="1" noProof="0" smtClean="0">
                              <a:solidFill>
                                <a:schemeClr val="bg1"/>
                              </a:solidFill>
                              <a:latin typeface="Cambria Math" panose="02040503050406030204" pitchFamily="18" charset="0"/>
                              <a:sym typeface="Wingdings" panose="05000000000000000000" pitchFamily="2" charset="2"/>
                            </a:rPr>
                          </m:ctrlPr>
                        </m:fPr>
                        <m:num>
                          <m:r>
                            <a:rPr lang="en-GB" sz="3000" b="0" i="1" noProof="0" smtClean="0">
                              <a:solidFill>
                                <a:schemeClr val="bg1"/>
                              </a:solidFill>
                              <a:latin typeface="Cambria Math" panose="02040503050406030204" pitchFamily="18" charset="0"/>
                              <a:sym typeface="Wingdings" panose="05000000000000000000" pitchFamily="2" charset="2"/>
                            </a:rPr>
                            <m:t>𝑖</m:t>
                          </m:r>
                          <m:r>
                            <a:rPr lang="en-GB" sz="3000" b="0" i="1" noProof="0" smtClean="0">
                              <a:solidFill>
                                <a:schemeClr val="bg1"/>
                              </a:solidFill>
                              <a:latin typeface="Cambria Math" panose="02040503050406030204" pitchFamily="18" charset="0"/>
                              <a:sym typeface="Wingdings" panose="05000000000000000000" pitchFamily="2" charset="2"/>
                            </a:rPr>
                            <m:t>𝜏</m:t>
                          </m:r>
                          <m:r>
                            <a:rPr lang="en-GB" sz="3000" b="0" i="1" noProof="0" smtClean="0">
                              <a:solidFill>
                                <a:schemeClr val="bg1"/>
                              </a:solidFill>
                              <a:latin typeface="Cambria Math" panose="02040503050406030204" pitchFamily="18" charset="0"/>
                              <a:sym typeface="Wingdings" panose="05000000000000000000" pitchFamily="2" charset="2"/>
                            </a:rPr>
                            <m:t>𝑤</m:t>
                          </m:r>
                          <m:sSub>
                            <m:sSubPr>
                              <m:ctrlPr>
                                <a:rPr lang="en-GB" sz="3000" b="0" i="1" noProof="0" smtClean="0">
                                  <a:solidFill>
                                    <a:schemeClr val="bg1"/>
                                  </a:solidFill>
                                  <a:latin typeface="Cambria Math" panose="02040503050406030204" pitchFamily="18" charset="0"/>
                                  <a:sym typeface="Wingdings" panose="05000000000000000000" pitchFamily="2" charset="2"/>
                                </a:rPr>
                              </m:ctrlPr>
                            </m:sSubPr>
                            <m:e>
                              <m:r>
                                <a:rPr lang="en-GB" sz="3000" b="0" i="1" noProof="0" smtClean="0">
                                  <a:solidFill>
                                    <a:schemeClr val="bg1"/>
                                  </a:solidFill>
                                  <a:latin typeface="Cambria Math" panose="02040503050406030204" pitchFamily="18" charset="0"/>
                                  <a:sym typeface="Wingdings" panose="05000000000000000000" pitchFamily="2" charset="2"/>
                                </a:rPr>
                                <m:t>𝑤</m:t>
                              </m:r>
                            </m:e>
                            <m:sub>
                              <m:r>
                                <a:rPr lang="en-GB" sz="3000" b="0" i="1" noProof="0" smtClean="0">
                                  <a:solidFill>
                                    <a:schemeClr val="bg1"/>
                                  </a:solidFill>
                                  <a:latin typeface="Cambria Math" panose="02040503050406030204" pitchFamily="18" charset="0"/>
                                  <a:sym typeface="Wingdings" panose="05000000000000000000" pitchFamily="2" charset="2"/>
                                </a:rPr>
                                <m:t>𝑖</m:t>
                              </m:r>
                            </m:sub>
                          </m:sSub>
                          <m:r>
                            <a:rPr lang="en-GB" sz="3000" b="0" i="1" noProof="0" smtClean="0">
                              <a:solidFill>
                                <a:schemeClr val="bg1"/>
                              </a:solidFill>
                              <a:latin typeface="Cambria Math" panose="02040503050406030204" pitchFamily="18" charset="0"/>
                              <a:sym typeface="Wingdings" panose="05000000000000000000" pitchFamily="2" charset="2"/>
                            </a:rPr>
                            <m:t>𝑘</m:t>
                          </m:r>
                        </m:num>
                        <m:den>
                          <m:sSubSup>
                            <m:sSubSupPr>
                              <m:ctrlPr>
                                <a:rPr lang="en-GB" sz="3000" b="0" i="1" noProof="0" smtClean="0">
                                  <a:solidFill>
                                    <a:schemeClr val="bg1"/>
                                  </a:solidFill>
                                  <a:latin typeface="Cambria Math" panose="02040503050406030204" pitchFamily="18" charset="0"/>
                                  <a:sym typeface="Wingdings" panose="05000000000000000000" pitchFamily="2" charset="2"/>
                                </a:rPr>
                              </m:ctrlPr>
                            </m:sSubSupPr>
                            <m:e>
                              <m:r>
                                <a:rPr lang="en-GB" sz="3000" i="1" noProof="0" smtClean="0">
                                  <a:solidFill>
                                    <a:schemeClr val="bg1"/>
                                  </a:solidFill>
                                  <a:latin typeface="Cambria Math" panose="02040503050406030204" pitchFamily="18" charset="0"/>
                                  <a:sym typeface="Wingdings" panose="05000000000000000000" pitchFamily="2" charset="2"/>
                                </a:rPr>
                                <m:t>𝜔</m:t>
                              </m:r>
                            </m:e>
                            <m:sub>
                              <m:r>
                                <a:rPr lang="en-GB" sz="3000" b="0" i="1" noProof="0" smtClean="0">
                                  <a:solidFill>
                                    <a:schemeClr val="bg1"/>
                                  </a:solidFill>
                                  <a:latin typeface="Cambria Math" panose="02040503050406030204" pitchFamily="18" charset="0"/>
                                  <a:sym typeface="Wingdings" panose="05000000000000000000" pitchFamily="2" charset="2"/>
                                </a:rPr>
                                <m:t>𝑖</m:t>
                              </m:r>
                            </m:sub>
                            <m:sup>
                              <m:r>
                                <a:rPr lang="en-GB" sz="3000" b="0" i="1" noProof="0" smtClean="0">
                                  <a:solidFill>
                                    <a:schemeClr val="bg1"/>
                                  </a:solidFill>
                                  <a:latin typeface="Cambria Math" panose="02040503050406030204" pitchFamily="18" charset="0"/>
                                  <a:sym typeface="Wingdings" panose="05000000000000000000" pitchFamily="2" charset="2"/>
                                </a:rPr>
                                <m:t>2</m:t>
                              </m:r>
                            </m:sup>
                          </m:sSubSup>
                          <m:r>
                            <a:rPr lang="en-GB" sz="3000" b="0" i="1" noProof="0" smtClean="0">
                              <a:solidFill>
                                <a:schemeClr val="bg1"/>
                              </a:solidFill>
                              <a:latin typeface="Cambria Math" panose="02040503050406030204" pitchFamily="18" charset="0"/>
                              <a:sym typeface="Wingdings" panose="05000000000000000000" pitchFamily="2" charset="2"/>
                            </a:rPr>
                            <m:t>−</m:t>
                          </m:r>
                          <m:sSup>
                            <m:sSupPr>
                              <m:ctrlPr>
                                <a:rPr lang="en-GB" sz="3000" b="0" i="1" noProof="0" smtClean="0">
                                  <a:solidFill>
                                    <a:schemeClr val="bg1"/>
                                  </a:solidFill>
                                  <a:latin typeface="Cambria Math" panose="02040503050406030204" pitchFamily="18" charset="0"/>
                                  <a:sym typeface="Wingdings" panose="05000000000000000000" pitchFamily="2" charset="2"/>
                                </a:rPr>
                              </m:ctrlPr>
                            </m:sSupPr>
                            <m:e>
                              <m:r>
                                <a:rPr lang="en-GB" sz="3000" i="1" noProof="0" smtClean="0">
                                  <a:solidFill>
                                    <a:schemeClr val="bg1"/>
                                  </a:solidFill>
                                  <a:latin typeface="Cambria Math" panose="02040503050406030204" pitchFamily="18" charset="0"/>
                                  <a:sym typeface="Wingdings" panose="05000000000000000000" pitchFamily="2" charset="2"/>
                                </a:rPr>
                                <m:t>𝜔</m:t>
                              </m:r>
                            </m:e>
                            <m:sup>
                              <m:r>
                                <a:rPr lang="en-GB" sz="3000" b="0" i="1" noProof="0" smtClean="0">
                                  <a:solidFill>
                                    <a:schemeClr val="bg1"/>
                                  </a:solidFill>
                                  <a:latin typeface="Cambria Math" panose="02040503050406030204" pitchFamily="18" charset="0"/>
                                  <a:sym typeface="Wingdings" panose="05000000000000000000" pitchFamily="2" charset="2"/>
                                </a:rPr>
                                <m:t>2</m:t>
                              </m:r>
                            </m:sup>
                          </m:sSup>
                          <m:r>
                            <a:rPr lang="en-GB" sz="3000" b="0" i="1" noProof="0" smtClean="0">
                              <a:solidFill>
                                <a:schemeClr val="bg1"/>
                              </a:solidFill>
                              <a:latin typeface="Cambria Math" panose="02040503050406030204" pitchFamily="18" charset="0"/>
                              <a:sym typeface="Wingdings" panose="05000000000000000000" pitchFamily="2" charset="2"/>
                            </a:rPr>
                            <m:t>−2</m:t>
                          </m:r>
                          <m:sSub>
                            <m:sSubPr>
                              <m:ctrlPr>
                                <a:rPr lang="en-GB" sz="3000" i="1" noProof="0" smtClean="0">
                                  <a:solidFill>
                                    <a:schemeClr val="bg1"/>
                                  </a:solidFill>
                                  <a:latin typeface="Cambria Math" panose="02040503050406030204" pitchFamily="18" charset="0"/>
                                  <a:sym typeface="Wingdings" panose="05000000000000000000" pitchFamily="2" charset="2"/>
                                </a:rPr>
                              </m:ctrlPr>
                            </m:sSubPr>
                            <m:e>
                              <m:r>
                                <a:rPr lang="en-GB" sz="3000" i="1" noProof="0" smtClean="0">
                                  <a:solidFill>
                                    <a:schemeClr val="bg1"/>
                                  </a:solidFill>
                                  <a:latin typeface="Cambria Math" panose="02040503050406030204" pitchFamily="18" charset="0"/>
                                  <a:sym typeface="Wingdings" panose="05000000000000000000" pitchFamily="2" charset="2"/>
                                </a:rPr>
                                <m:t>𝜉</m:t>
                              </m:r>
                            </m:e>
                            <m:sub>
                              <m:r>
                                <a:rPr lang="en-GB" sz="3000" i="1" noProof="0" smtClean="0">
                                  <a:solidFill>
                                    <a:schemeClr val="bg1"/>
                                  </a:solidFill>
                                  <a:latin typeface="Cambria Math" panose="02040503050406030204" pitchFamily="18" charset="0"/>
                                  <a:sym typeface="Wingdings" panose="05000000000000000000" pitchFamily="2" charset="2"/>
                                </a:rPr>
                                <m:t>𝑖</m:t>
                              </m:r>
                            </m:sub>
                          </m:sSub>
                          <m:sSub>
                            <m:sSubPr>
                              <m:ctrlPr>
                                <a:rPr lang="en-GB" sz="3000" b="0" i="1" noProof="0" smtClean="0">
                                  <a:solidFill>
                                    <a:schemeClr val="bg1"/>
                                  </a:solidFill>
                                  <a:latin typeface="Cambria Math" panose="02040503050406030204" pitchFamily="18" charset="0"/>
                                  <a:sym typeface="Wingdings" panose="05000000000000000000" pitchFamily="2" charset="2"/>
                                </a:rPr>
                              </m:ctrlPr>
                            </m:sSubPr>
                            <m:e>
                              <m:r>
                                <a:rPr lang="en-GB" sz="3000" i="1" noProof="0" smtClean="0">
                                  <a:solidFill>
                                    <a:schemeClr val="bg1"/>
                                  </a:solidFill>
                                  <a:latin typeface="Cambria Math" panose="02040503050406030204" pitchFamily="18" charset="0"/>
                                  <a:sym typeface="Wingdings" panose="05000000000000000000" pitchFamily="2" charset="2"/>
                                </a:rPr>
                                <m:t>𝜔</m:t>
                              </m:r>
                            </m:e>
                            <m:sub>
                              <m:r>
                                <a:rPr lang="en-GB" sz="3000" b="0" i="1" noProof="0" smtClean="0">
                                  <a:solidFill>
                                    <a:schemeClr val="bg1"/>
                                  </a:solidFill>
                                  <a:latin typeface="Cambria Math" panose="02040503050406030204" pitchFamily="18" charset="0"/>
                                  <a:sym typeface="Wingdings" panose="05000000000000000000" pitchFamily="2" charset="2"/>
                                </a:rPr>
                                <m:t>𝑖</m:t>
                              </m:r>
                            </m:sub>
                          </m:sSub>
                          <m:sSup>
                            <m:sSupPr>
                              <m:ctrlPr>
                                <a:rPr lang="en-GB" sz="3000" b="0" i="1" noProof="0" smtClean="0">
                                  <a:solidFill>
                                    <a:schemeClr val="bg1"/>
                                  </a:solidFill>
                                  <a:latin typeface="Cambria Math" panose="02040503050406030204" pitchFamily="18" charset="0"/>
                                  <a:sym typeface="Wingdings" panose="05000000000000000000" pitchFamily="2" charset="2"/>
                                </a:rPr>
                              </m:ctrlPr>
                            </m:sSupPr>
                            <m:e>
                              <m:r>
                                <a:rPr lang="en-GB" sz="3000" i="1" noProof="0" smtClean="0">
                                  <a:solidFill>
                                    <a:schemeClr val="bg1"/>
                                  </a:solidFill>
                                  <a:latin typeface="Cambria Math" panose="02040503050406030204" pitchFamily="18" charset="0"/>
                                  <a:sym typeface="Wingdings" panose="05000000000000000000" pitchFamily="2" charset="2"/>
                                </a:rPr>
                                <m:t>𝜔</m:t>
                              </m:r>
                            </m:e>
                            <m:sup>
                              <m:r>
                                <a:rPr lang="en-GB" sz="3000" b="0" i="1" noProof="0" smtClean="0">
                                  <a:solidFill>
                                    <a:schemeClr val="bg1"/>
                                  </a:solidFill>
                                  <a:latin typeface="Cambria Math" panose="02040503050406030204" pitchFamily="18" charset="0"/>
                                  <a:sym typeface="Wingdings" panose="05000000000000000000" pitchFamily="2" charset="2"/>
                                </a:rPr>
                                <m:t>2</m:t>
                              </m:r>
                            </m:sup>
                          </m:sSup>
                          <m:r>
                            <a:rPr lang="en-GB" sz="3000" b="0" i="1" noProof="0" smtClean="0">
                              <a:solidFill>
                                <a:schemeClr val="bg1"/>
                              </a:solidFill>
                              <a:latin typeface="Cambria Math" panose="02040503050406030204" pitchFamily="18" charset="0"/>
                              <a:sym typeface="Wingdings" panose="05000000000000000000" pitchFamily="2" charset="2"/>
                            </a:rPr>
                            <m:t>𝜏</m:t>
                          </m:r>
                          <m:r>
                            <a:rPr lang="en-GB" sz="3000" b="0" i="1" noProof="0" smtClean="0">
                              <a:solidFill>
                                <a:schemeClr val="bg1"/>
                              </a:solidFill>
                              <a:latin typeface="Cambria Math" panose="02040503050406030204" pitchFamily="18" charset="0"/>
                              <a:sym typeface="Wingdings" panose="05000000000000000000" pitchFamily="2" charset="2"/>
                            </a:rPr>
                            <m:t>+</m:t>
                          </m:r>
                          <m:r>
                            <a:rPr lang="en-GB" sz="3000" b="0" i="1" noProof="0" smtClean="0">
                              <a:solidFill>
                                <a:schemeClr val="bg1"/>
                              </a:solidFill>
                              <a:latin typeface="Cambria Math" panose="02040503050406030204" pitchFamily="18" charset="0"/>
                              <a:sym typeface="Wingdings" panose="05000000000000000000" pitchFamily="2" charset="2"/>
                            </a:rPr>
                            <m:t>𝑖</m:t>
                          </m:r>
                          <m:d>
                            <m:dPr>
                              <m:ctrlPr>
                                <a:rPr lang="en-GB" sz="3000" b="0" i="1" noProof="0" smtClean="0">
                                  <a:solidFill>
                                    <a:schemeClr val="bg1"/>
                                  </a:solidFill>
                                  <a:latin typeface="Cambria Math" panose="02040503050406030204" pitchFamily="18" charset="0"/>
                                  <a:sym typeface="Wingdings" panose="05000000000000000000" pitchFamily="2" charset="2"/>
                                </a:rPr>
                              </m:ctrlPr>
                            </m:dPr>
                            <m:e>
                              <m:r>
                                <a:rPr lang="en-GB" sz="3000" b="0" i="1" noProof="0" smtClean="0">
                                  <a:solidFill>
                                    <a:schemeClr val="bg1"/>
                                  </a:solidFill>
                                  <a:latin typeface="Cambria Math" panose="02040503050406030204" pitchFamily="18" charset="0"/>
                                  <a:sym typeface="Wingdings" panose="05000000000000000000" pitchFamily="2" charset="2"/>
                                </a:rPr>
                                <m:t>2</m:t>
                              </m:r>
                              <m:sSub>
                                <m:sSubPr>
                                  <m:ctrlPr>
                                    <a:rPr lang="en-GB" sz="3000" i="1" noProof="0" smtClean="0">
                                      <a:solidFill>
                                        <a:schemeClr val="bg1"/>
                                      </a:solidFill>
                                      <a:latin typeface="Cambria Math" panose="02040503050406030204" pitchFamily="18" charset="0"/>
                                      <a:sym typeface="Wingdings" panose="05000000000000000000" pitchFamily="2" charset="2"/>
                                    </a:rPr>
                                  </m:ctrlPr>
                                </m:sSubPr>
                                <m:e>
                                  <m:r>
                                    <a:rPr lang="en-GB" sz="3000" i="1" noProof="0" smtClean="0">
                                      <a:solidFill>
                                        <a:schemeClr val="bg1"/>
                                      </a:solidFill>
                                      <a:latin typeface="Cambria Math" panose="02040503050406030204" pitchFamily="18" charset="0"/>
                                      <a:sym typeface="Wingdings" panose="05000000000000000000" pitchFamily="2" charset="2"/>
                                    </a:rPr>
                                    <m:t>𝜉</m:t>
                                  </m:r>
                                </m:e>
                                <m:sub>
                                  <m:r>
                                    <a:rPr lang="en-GB" sz="3000" i="1" noProof="0" smtClean="0">
                                      <a:solidFill>
                                        <a:schemeClr val="bg1"/>
                                      </a:solidFill>
                                      <a:latin typeface="Cambria Math" panose="02040503050406030204" pitchFamily="18" charset="0"/>
                                      <a:sym typeface="Wingdings" panose="05000000000000000000" pitchFamily="2" charset="2"/>
                                    </a:rPr>
                                    <m:t>𝑖</m:t>
                                  </m:r>
                                </m:sub>
                              </m:sSub>
                              <m:sSub>
                                <m:sSubPr>
                                  <m:ctrlPr>
                                    <a:rPr lang="en-GB" sz="3000" b="0" i="1" noProof="0" smtClean="0">
                                      <a:solidFill>
                                        <a:schemeClr val="bg1"/>
                                      </a:solidFill>
                                      <a:latin typeface="Cambria Math" panose="02040503050406030204" pitchFamily="18" charset="0"/>
                                      <a:sym typeface="Wingdings" panose="05000000000000000000" pitchFamily="2" charset="2"/>
                                    </a:rPr>
                                  </m:ctrlPr>
                                </m:sSubPr>
                                <m:e>
                                  <m:r>
                                    <a:rPr lang="en-GB" sz="3000" i="1" noProof="0" smtClean="0">
                                      <a:solidFill>
                                        <a:schemeClr val="bg1"/>
                                      </a:solidFill>
                                      <a:latin typeface="Cambria Math" panose="02040503050406030204" pitchFamily="18" charset="0"/>
                                      <a:sym typeface="Wingdings" panose="05000000000000000000" pitchFamily="2" charset="2"/>
                                    </a:rPr>
                                    <m:t>𝜔</m:t>
                                  </m:r>
                                </m:e>
                                <m:sub>
                                  <m:r>
                                    <a:rPr lang="en-GB" sz="3000" b="0" i="1" noProof="0" smtClean="0">
                                      <a:solidFill>
                                        <a:schemeClr val="bg1"/>
                                      </a:solidFill>
                                      <a:latin typeface="Cambria Math" panose="02040503050406030204" pitchFamily="18" charset="0"/>
                                      <a:sym typeface="Wingdings" panose="05000000000000000000" pitchFamily="2" charset="2"/>
                                    </a:rPr>
                                    <m:t>𝑖</m:t>
                                  </m:r>
                                </m:sub>
                              </m:sSub>
                              <m:r>
                                <a:rPr lang="en-GB" sz="3000" i="1" noProof="0" smtClean="0">
                                  <a:solidFill>
                                    <a:schemeClr val="bg1"/>
                                  </a:solidFill>
                                  <a:latin typeface="Cambria Math" panose="02040503050406030204" pitchFamily="18" charset="0"/>
                                  <a:sym typeface="Wingdings" panose="05000000000000000000" pitchFamily="2" charset="2"/>
                                </a:rPr>
                                <m:t>𝜔</m:t>
                              </m:r>
                              <m:r>
                                <a:rPr lang="en-GB" sz="3000" b="0" i="1" noProof="0" smtClean="0">
                                  <a:solidFill>
                                    <a:schemeClr val="bg1"/>
                                  </a:solidFill>
                                  <a:latin typeface="Cambria Math" panose="02040503050406030204" pitchFamily="18" charset="0"/>
                                  <a:sym typeface="Wingdings" panose="05000000000000000000" pitchFamily="2" charset="2"/>
                                </a:rPr>
                                <m:t>+</m:t>
                              </m:r>
                              <m:sSubSup>
                                <m:sSubSupPr>
                                  <m:ctrlPr>
                                    <a:rPr lang="en-GB" sz="3000" b="0" i="1" noProof="0" smtClean="0">
                                      <a:solidFill>
                                        <a:schemeClr val="bg1"/>
                                      </a:solidFill>
                                      <a:latin typeface="Cambria Math" panose="02040503050406030204" pitchFamily="18" charset="0"/>
                                      <a:sym typeface="Wingdings" panose="05000000000000000000" pitchFamily="2" charset="2"/>
                                    </a:rPr>
                                  </m:ctrlPr>
                                </m:sSubSupPr>
                                <m:e>
                                  <m:r>
                                    <a:rPr lang="en-GB" sz="3000" i="1" noProof="0" smtClean="0">
                                      <a:solidFill>
                                        <a:schemeClr val="bg1"/>
                                      </a:solidFill>
                                      <a:latin typeface="Cambria Math" panose="02040503050406030204" pitchFamily="18" charset="0"/>
                                      <a:sym typeface="Wingdings" panose="05000000000000000000" pitchFamily="2" charset="2"/>
                                    </a:rPr>
                                    <m:t>𝜔</m:t>
                                  </m:r>
                                </m:e>
                                <m:sub>
                                  <m:r>
                                    <a:rPr lang="en-GB" sz="3000" b="0" i="1" noProof="0" smtClean="0">
                                      <a:solidFill>
                                        <a:schemeClr val="bg1"/>
                                      </a:solidFill>
                                      <a:latin typeface="Cambria Math" panose="02040503050406030204" pitchFamily="18" charset="0"/>
                                      <a:sym typeface="Wingdings" panose="05000000000000000000" pitchFamily="2" charset="2"/>
                                    </a:rPr>
                                    <m:t>𝑖</m:t>
                                  </m:r>
                                </m:sub>
                                <m:sup>
                                  <m:r>
                                    <a:rPr lang="en-GB" sz="3000" b="0" i="1" noProof="0" smtClean="0">
                                      <a:solidFill>
                                        <a:schemeClr val="bg1"/>
                                      </a:solidFill>
                                      <a:latin typeface="Cambria Math" panose="02040503050406030204" pitchFamily="18" charset="0"/>
                                      <a:sym typeface="Wingdings" panose="05000000000000000000" pitchFamily="2" charset="2"/>
                                    </a:rPr>
                                    <m:t>2</m:t>
                                  </m:r>
                                </m:sup>
                              </m:sSubSup>
                              <m:r>
                                <a:rPr lang="en-GB" sz="3000" i="1" noProof="0" smtClean="0">
                                  <a:solidFill>
                                    <a:schemeClr val="bg1"/>
                                  </a:solidFill>
                                  <a:latin typeface="Cambria Math" panose="02040503050406030204" pitchFamily="18" charset="0"/>
                                  <a:sym typeface="Wingdings" panose="05000000000000000000" pitchFamily="2" charset="2"/>
                                </a:rPr>
                                <m:t>𝜔</m:t>
                              </m:r>
                              <m:r>
                                <a:rPr lang="en-GB" sz="3000" b="0" i="1" noProof="0" smtClean="0">
                                  <a:solidFill>
                                    <a:schemeClr val="bg1"/>
                                  </a:solidFill>
                                  <a:latin typeface="Cambria Math" panose="02040503050406030204" pitchFamily="18" charset="0"/>
                                  <a:sym typeface="Wingdings" panose="05000000000000000000" pitchFamily="2" charset="2"/>
                                </a:rPr>
                                <m:t>𝜏</m:t>
                              </m:r>
                              <m:r>
                                <a:rPr lang="en-GB" sz="3000" b="0" i="1" noProof="0" smtClean="0">
                                  <a:solidFill>
                                    <a:schemeClr val="bg1"/>
                                  </a:solidFill>
                                  <a:latin typeface="Cambria Math" panose="02040503050406030204" pitchFamily="18" charset="0"/>
                                  <a:sym typeface="Wingdings" panose="05000000000000000000" pitchFamily="2" charset="2"/>
                                </a:rPr>
                                <m:t>−</m:t>
                              </m:r>
                              <m:r>
                                <a:rPr lang="en-GB" sz="3000" b="0" i="1" noProof="0" smtClean="0">
                                  <a:solidFill>
                                    <a:schemeClr val="bg1"/>
                                  </a:solidFill>
                                  <a:latin typeface="Cambria Math" panose="02040503050406030204" pitchFamily="18" charset="0"/>
                                  <a:sym typeface="Wingdings" panose="05000000000000000000" pitchFamily="2" charset="2"/>
                                </a:rPr>
                                <m:t>𝜏</m:t>
                              </m:r>
                              <m:sSup>
                                <m:sSupPr>
                                  <m:ctrlPr>
                                    <a:rPr lang="en-GB" sz="3000" b="0" i="1" noProof="0" smtClean="0">
                                      <a:solidFill>
                                        <a:schemeClr val="bg1"/>
                                      </a:solidFill>
                                      <a:latin typeface="Cambria Math" panose="02040503050406030204" pitchFamily="18" charset="0"/>
                                      <a:sym typeface="Wingdings" panose="05000000000000000000" pitchFamily="2" charset="2"/>
                                    </a:rPr>
                                  </m:ctrlPr>
                                </m:sSupPr>
                                <m:e>
                                  <m:r>
                                    <a:rPr lang="en-GB" sz="3000" i="1" noProof="0" smtClean="0">
                                      <a:solidFill>
                                        <a:schemeClr val="bg1"/>
                                      </a:solidFill>
                                      <a:latin typeface="Cambria Math" panose="02040503050406030204" pitchFamily="18" charset="0"/>
                                      <a:sym typeface="Wingdings" panose="05000000000000000000" pitchFamily="2" charset="2"/>
                                    </a:rPr>
                                    <m:t>𝜔</m:t>
                                  </m:r>
                                </m:e>
                                <m:sup>
                                  <m:r>
                                    <a:rPr lang="en-GB" sz="3000" b="0" i="1" noProof="0" smtClean="0">
                                      <a:solidFill>
                                        <a:schemeClr val="bg1"/>
                                      </a:solidFill>
                                      <a:latin typeface="Cambria Math" panose="02040503050406030204" pitchFamily="18" charset="0"/>
                                      <a:sym typeface="Wingdings" panose="05000000000000000000" pitchFamily="2" charset="2"/>
                                    </a:rPr>
                                    <m:t>3</m:t>
                                  </m:r>
                                </m:sup>
                              </m:sSup>
                              <m:r>
                                <a:rPr lang="en-GB" sz="3000" b="0" i="1" noProof="0" smtClean="0">
                                  <a:solidFill>
                                    <a:schemeClr val="bg1"/>
                                  </a:solidFill>
                                  <a:latin typeface="Cambria Math" panose="02040503050406030204" pitchFamily="18" charset="0"/>
                                  <a:sym typeface="Wingdings" panose="05000000000000000000" pitchFamily="2" charset="2"/>
                                </a:rPr>
                                <m:t>+</m:t>
                              </m:r>
                              <m:sSubSup>
                                <m:sSubSupPr>
                                  <m:ctrlPr>
                                    <a:rPr lang="en-GB" sz="3000" b="0" i="1" noProof="0" smtClean="0">
                                      <a:solidFill>
                                        <a:schemeClr val="bg1"/>
                                      </a:solidFill>
                                      <a:latin typeface="Cambria Math" panose="02040503050406030204" pitchFamily="18" charset="0"/>
                                      <a:sym typeface="Wingdings" panose="05000000000000000000" pitchFamily="2" charset="2"/>
                                    </a:rPr>
                                  </m:ctrlPr>
                                </m:sSubSupPr>
                                <m:e>
                                  <m:r>
                                    <a:rPr lang="en-GB" sz="3000" i="1" noProof="0" smtClean="0">
                                      <a:solidFill>
                                        <a:schemeClr val="bg1"/>
                                      </a:solidFill>
                                      <a:latin typeface="Cambria Math" panose="02040503050406030204" pitchFamily="18" charset="0"/>
                                      <a:sym typeface="Wingdings" panose="05000000000000000000" pitchFamily="2" charset="2"/>
                                    </a:rPr>
                                    <m:t>𝜔</m:t>
                                  </m:r>
                                </m:e>
                                <m:sub>
                                  <m:r>
                                    <a:rPr lang="en-GB" sz="3000" b="0" i="1" noProof="0" smtClean="0">
                                      <a:solidFill>
                                        <a:schemeClr val="bg1"/>
                                      </a:solidFill>
                                      <a:latin typeface="Cambria Math" panose="02040503050406030204" pitchFamily="18" charset="0"/>
                                      <a:sym typeface="Wingdings" panose="05000000000000000000" pitchFamily="2" charset="2"/>
                                    </a:rPr>
                                    <m:t>𝑖</m:t>
                                  </m:r>
                                </m:sub>
                                <m:sup>
                                  <m:r>
                                    <a:rPr lang="en-GB" sz="3000" b="0" i="1" noProof="0" smtClean="0">
                                      <a:solidFill>
                                        <a:schemeClr val="bg1"/>
                                      </a:solidFill>
                                      <a:latin typeface="Cambria Math" panose="02040503050406030204" pitchFamily="18" charset="0"/>
                                      <a:sym typeface="Wingdings" panose="05000000000000000000" pitchFamily="2" charset="2"/>
                                    </a:rPr>
                                    <m:t>2</m:t>
                                  </m:r>
                                </m:sup>
                              </m:sSubSup>
                              <m:r>
                                <a:rPr lang="en-GB" sz="3000" i="1" noProof="0" smtClean="0">
                                  <a:solidFill>
                                    <a:schemeClr val="bg1"/>
                                  </a:solidFill>
                                  <a:latin typeface="Cambria Math" panose="02040503050406030204" pitchFamily="18" charset="0"/>
                                  <a:sym typeface="Wingdings" panose="05000000000000000000" pitchFamily="2" charset="2"/>
                                </a:rPr>
                                <m:t>𝜔</m:t>
                              </m:r>
                              <m:sSup>
                                <m:sSupPr>
                                  <m:ctrlPr>
                                    <a:rPr lang="en-GB" sz="3000" b="0" i="1" noProof="0" smtClean="0">
                                      <a:solidFill>
                                        <a:schemeClr val="bg1"/>
                                      </a:solidFill>
                                      <a:latin typeface="Cambria Math" panose="02040503050406030204" pitchFamily="18" charset="0"/>
                                      <a:sym typeface="Wingdings" panose="05000000000000000000" pitchFamily="2" charset="2"/>
                                    </a:rPr>
                                  </m:ctrlPr>
                                </m:sSupPr>
                                <m:e>
                                  <m:r>
                                    <a:rPr lang="en-GB" sz="3000" b="0" i="1" noProof="0" smtClean="0">
                                      <a:solidFill>
                                        <a:schemeClr val="bg1"/>
                                      </a:solidFill>
                                      <a:latin typeface="Cambria Math" panose="02040503050406030204" pitchFamily="18" charset="0"/>
                                      <a:sym typeface="Wingdings" panose="05000000000000000000" pitchFamily="2" charset="2"/>
                                    </a:rPr>
                                    <m:t>𝑘</m:t>
                                  </m:r>
                                </m:e>
                                <m:sup>
                                  <m:r>
                                    <a:rPr lang="en-GB" sz="3000" b="0" i="1" noProof="0" smtClean="0">
                                      <a:solidFill>
                                        <a:schemeClr val="bg1"/>
                                      </a:solidFill>
                                      <a:latin typeface="Cambria Math" panose="02040503050406030204" pitchFamily="18" charset="0"/>
                                      <a:sym typeface="Wingdings" panose="05000000000000000000" pitchFamily="2" charset="2"/>
                                    </a:rPr>
                                    <m:t>2</m:t>
                                  </m:r>
                                </m:sup>
                              </m:sSup>
                              <m:r>
                                <a:rPr lang="en-GB" sz="3000" b="0" i="1" noProof="0" smtClean="0">
                                  <a:solidFill>
                                    <a:schemeClr val="bg1"/>
                                  </a:solidFill>
                                  <a:latin typeface="Cambria Math" panose="02040503050406030204" pitchFamily="18" charset="0"/>
                                  <a:sym typeface="Wingdings" panose="05000000000000000000" pitchFamily="2" charset="2"/>
                                </a:rPr>
                                <m:t>𝜏</m:t>
                              </m:r>
                            </m:e>
                          </m:d>
                        </m:den>
                      </m:f>
                    </m:oMath>
                  </m:oMathPara>
                </a14:m>
                <a:endParaRPr lang="en-GB" sz="3000" noProof="0">
                  <a:solidFill>
                    <a:schemeClr val="bg1"/>
                  </a:solidFill>
                  <a:latin typeface="Cambria Math" panose="02040503050406030204" pitchFamily="18" charset="0"/>
                  <a:sym typeface="Wingdings" panose="05000000000000000000" pitchFamily="2" charset="2"/>
                </a:endParaRPr>
              </a:p>
              <a:p>
                <a:pPr algn="ctr"/>
                <a:endParaRPr lang="en-GB" sz="3000" noProof="0">
                  <a:solidFill>
                    <a:schemeClr val="bg1"/>
                  </a:solidFill>
                  <a:latin typeface="Cambria Math" panose="02040503050406030204" pitchFamily="18" charset="0"/>
                  <a:sym typeface="Wingdings" panose="05000000000000000000" pitchFamily="2" charset="2"/>
                </a:endParaRPr>
              </a:p>
              <a:p>
                <a:pPr algn="ctr"/>
                <a14:m>
                  <m:oMathPara xmlns:m="http://schemas.openxmlformats.org/officeDocument/2006/math">
                    <m:oMathParaPr>
                      <m:jc m:val="centerGroup"/>
                    </m:oMathParaPr>
                    <m:oMath xmlns:m="http://schemas.openxmlformats.org/officeDocument/2006/math">
                      <m:r>
                        <a:rPr lang="en-GB" sz="3000" b="0" i="1" noProof="0" smtClean="0">
                          <a:solidFill>
                            <a:schemeClr val="bg1"/>
                          </a:solidFill>
                          <a:latin typeface="Cambria Math" panose="02040503050406030204" pitchFamily="18" charset="0"/>
                          <a:sym typeface="Wingdings" panose="05000000000000000000" pitchFamily="2" charset="2"/>
                        </a:rPr>
                        <m:t>𝜏</m:t>
                      </m:r>
                      <m:r>
                        <a:rPr lang="en-GB" sz="3000" b="0" i="1" noProof="0" smtClean="0">
                          <a:solidFill>
                            <a:schemeClr val="bg1"/>
                          </a:solidFill>
                          <a:latin typeface="Cambria Math" panose="02040503050406030204" pitchFamily="18" charset="0"/>
                          <a:sym typeface="Wingdings" panose="05000000000000000000" pitchFamily="2" charset="2"/>
                        </a:rPr>
                        <m:t>=−</m:t>
                      </m:r>
                      <m:sSub>
                        <m:sSubPr>
                          <m:ctrlPr>
                            <a:rPr lang="en-GB" sz="3000" b="0" i="1" noProof="0" smtClean="0">
                              <a:solidFill>
                                <a:schemeClr val="bg1"/>
                              </a:solidFill>
                              <a:latin typeface="Cambria Math" panose="02040503050406030204" pitchFamily="18" charset="0"/>
                              <a:sym typeface="Wingdings" panose="05000000000000000000" pitchFamily="2" charset="2"/>
                            </a:rPr>
                          </m:ctrlPr>
                        </m:sSubPr>
                        <m:e>
                          <m:r>
                            <a:rPr lang="en-GB" sz="3000" b="0" i="1" noProof="0" smtClean="0">
                              <a:solidFill>
                                <a:schemeClr val="bg1"/>
                              </a:solidFill>
                              <a:latin typeface="Cambria Math" panose="02040503050406030204" pitchFamily="18" charset="0"/>
                              <a:sym typeface="Wingdings" panose="05000000000000000000" pitchFamily="2" charset="2"/>
                            </a:rPr>
                            <m:t>𝑅</m:t>
                          </m:r>
                        </m:e>
                        <m:sub>
                          <m:r>
                            <a:rPr lang="en-GB" sz="3000" b="0" i="1" noProof="0" smtClean="0">
                              <a:solidFill>
                                <a:schemeClr val="bg1"/>
                              </a:solidFill>
                              <a:latin typeface="Cambria Math" panose="02040503050406030204" pitchFamily="18" charset="0"/>
                              <a:sym typeface="Wingdings" panose="05000000000000000000" pitchFamily="2" charset="2"/>
                            </a:rPr>
                            <m:t>𝐿</m:t>
                          </m:r>
                        </m:sub>
                      </m:sSub>
                      <m:sSub>
                        <m:sSubPr>
                          <m:ctrlPr>
                            <a:rPr lang="en-GB" sz="3000" b="0" i="1" noProof="0" smtClean="0">
                              <a:solidFill>
                                <a:schemeClr val="bg1"/>
                              </a:solidFill>
                              <a:latin typeface="Cambria Math" panose="02040503050406030204" pitchFamily="18" charset="0"/>
                              <a:sym typeface="Wingdings" panose="05000000000000000000" pitchFamily="2" charset="2"/>
                            </a:rPr>
                          </m:ctrlPr>
                        </m:sSubPr>
                        <m:e>
                          <m:r>
                            <a:rPr lang="en-GB" sz="3000" b="0" i="1" noProof="0" smtClean="0">
                              <a:solidFill>
                                <a:schemeClr val="bg1"/>
                              </a:solidFill>
                              <a:latin typeface="Cambria Math" panose="02040503050406030204" pitchFamily="18" charset="0"/>
                              <a:sym typeface="Wingdings" panose="05000000000000000000" pitchFamily="2" charset="2"/>
                            </a:rPr>
                            <m:t>𝐶</m:t>
                          </m:r>
                        </m:e>
                        <m:sub>
                          <m:r>
                            <a:rPr lang="en-GB" sz="3000" b="0" i="1" noProof="0" smtClean="0">
                              <a:solidFill>
                                <a:schemeClr val="bg1"/>
                              </a:solidFill>
                              <a:latin typeface="Cambria Math" panose="02040503050406030204" pitchFamily="18" charset="0"/>
                              <a:sym typeface="Wingdings" panose="05000000000000000000" pitchFamily="2" charset="2"/>
                            </a:rPr>
                            <m:t>𝑝𝑖</m:t>
                          </m:r>
                        </m:sub>
                      </m:sSub>
                    </m:oMath>
                  </m:oMathPara>
                </a14:m>
                <a:endParaRPr lang="en-GB" sz="3000" b="0" i="0" noProof="0">
                  <a:solidFill>
                    <a:schemeClr val="bg1"/>
                  </a:solidFill>
                  <a:latin typeface="Cambria Math" panose="02040503050406030204" pitchFamily="18" charset="0"/>
                  <a:sym typeface="Wingdings" panose="05000000000000000000" pitchFamily="2" charset="2"/>
                </a:endParaRPr>
              </a:p>
            </p:txBody>
          </p:sp>
        </mc:Choice>
        <mc:Fallback>
          <p:sp>
            <p:nvSpPr>
              <p:cNvPr id="3" name="CasellaDiTesto 2">
                <a:extLst>
                  <a:ext uri="{FF2B5EF4-FFF2-40B4-BE49-F238E27FC236}">
                    <a16:creationId xmlns:a16="http://schemas.microsoft.com/office/drawing/2014/main" id="{9CFCD853-596B-0BEF-6033-E3E9D0E821C7}"/>
                  </a:ext>
                </a:extLst>
              </p:cNvPr>
              <p:cNvSpPr txBox="1">
                <a:spLocks noRot="1" noChangeAspect="1" noMove="1" noResize="1" noEditPoints="1" noAdjustHandles="1" noChangeArrowheads="1" noChangeShapeType="1" noTextEdit="1"/>
              </p:cNvSpPr>
              <p:nvPr/>
            </p:nvSpPr>
            <p:spPr>
              <a:xfrm>
                <a:off x="567166" y="1375320"/>
                <a:ext cx="11222736" cy="4716869"/>
              </a:xfrm>
              <a:prstGeom prst="rect">
                <a:avLst/>
              </a:prstGeom>
              <a:blipFill>
                <a:blip r:embed="rId4"/>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1578730192"/>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780F420F-B0E8-36E2-CD29-D6B8F7951190}"/>
            </a:ext>
          </a:extLst>
        </p:cNvPr>
        <p:cNvGrpSpPr/>
        <p:nvPr/>
      </p:nvGrpSpPr>
      <p:grpSpPr>
        <a:xfrm>
          <a:off x="0" y="0"/>
          <a:ext cx="0" cy="0"/>
          <a:chOff x="0" y="0"/>
          <a:chExt cx="0" cy="0"/>
        </a:xfrm>
      </p:grpSpPr>
      <p:pic>
        <p:nvPicPr>
          <p:cNvPr id="6" name="Immagine 5">
            <a:extLst>
              <a:ext uri="{FF2B5EF4-FFF2-40B4-BE49-F238E27FC236}">
                <a16:creationId xmlns:a16="http://schemas.microsoft.com/office/drawing/2014/main" id="{6E218D86-F4D8-4871-6E25-034F193CFA49}"/>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0" y="-5366"/>
            <a:ext cx="12192000" cy="6868732"/>
          </a:xfrm>
          <a:prstGeom prst="rect">
            <a:avLst/>
          </a:prstGeom>
        </p:spPr>
      </p:pic>
      <p:sp>
        <p:nvSpPr>
          <p:cNvPr id="24" name="Rectangle 23">
            <a:extLst>
              <a:ext uri="{FF2B5EF4-FFF2-40B4-BE49-F238E27FC236}">
                <a16:creationId xmlns:a16="http://schemas.microsoft.com/office/drawing/2014/main" id="{8D1A8050-FF22-E702-0309-D9F9F9EFBD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40" y="-10388"/>
            <a:ext cx="12201940" cy="3279731"/>
          </a:xfrm>
          <a:prstGeom prst="rect">
            <a:avLst/>
          </a:prstGeom>
          <a:gradFill>
            <a:gsLst>
              <a:gs pos="0">
                <a:srgbClr val="000000">
                  <a:alpha val="40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26" name="Rectangle 25">
            <a:extLst>
              <a:ext uri="{FF2B5EF4-FFF2-40B4-BE49-F238E27FC236}">
                <a16:creationId xmlns:a16="http://schemas.microsoft.com/office/drawing/2014/main" id="{1EC7CE33-7571-75E5-7F98-0565B18A13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764504"/>
            <a:ext cx="12191992" cy="2103884"/>
          </a:xfrm>
          <a:prstGeom prst="rect">
            <a:avLst/>
          </a:prstGeom>
          <a:gradFill>
            <a:gsLst>
              <a:gs pos="0">
                <a:srgbClr val="000000">
                  <a:alpha val="54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cxnSp>
        <p:nvCxnSpPr>
          <p:cNvPr id="28" name="Straight Connector 27">
            <a:extLst>
              <a:ext uri="{FF2B5EF4-FFF2-40B4-BE49-F238E27FC236}">
                <a16:creationId xmlns:a16="http://schemas.microsoft.com/office/drawing/2014/main" id="{67912F59-9105-E66A-EFC1-0C696ABC2D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387805" y="5715292"/>
            <a:ext cx="804195" cy="0"/>
          </a:xfrm>
          <a:prstGeom prst="line">
            <a:avLst/>
          </a:prstGeom>
          <a:ln w="1206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CasellaDiTesto 1">
            <a:extLst>
              <a:ext uri="{FF2B5EF4-FFF2-40B4-BE49-F238E27FC236}">
                <a16:creationId xmlns:a16="http://schemas.microsoft.com/office/drawing/2014/main" id="{52B9F3C2-E917-F024-C0AC-C5D6B7B18834}"/>
              </a:ext>
            </a:extLst>
          </p:cNvPr>
          <p:cNvSpPr txBox="1"/>
          <p:nvPr/>
        </p:nvSpPr>
        <p:spPr>
          <a:xfrm>
            <a:off x="420624" y="411480"/>
            <a:ext cx="11448288" cy="769441"/>
          </a:xfrm>
          <a:prstGeom prst="rect">
            <a:avLst/>
          </a:prstGeom>
          <a:noFill/>
        </p:spPr>
        <p:txBody>
          <a:bodyPr wrap="square" rtlCol="0">
            <a:spAutoFit/>
          </a:bodyPr>
          <a:lstStyle/>
          <a:p>
            <a:r>
              <a:rPr lang="en-GB" sz="4400" b="1" noProof="0">
                <a:solidFill>
                  <a:schemeClr val="bg1"/>
                </a:solidFill>
              </a:rPr>
              <a:t>MAXIMISE COUPLING</a:t>
            </a:r>
          </a:p>
        </p:txBody>
      </p:sp>
      <mc:AlternateContent xmlns:mc="http://schemas.openxmlformats.org/markup-compatibility/2006">
        <mc:Choice xmlns:a14="http://schemas.microsoft.com/office/drawing/2010/main" Requires="a14">
          <p:sp>
            <p:nvSpPr>
              <p:cNvPr id="11" name="CasellaDiTesto 10">
                <a:extLst>
                  <a:ext uri="{FF2B5EF4-FFF2-40B4-BE49-F238E27FC236}">
                    <a16:creationId xmlns:a16="http://schemas.microsoft.com/office/drawing/2014/main" id="{8BC6A259-6040-14D1-1DF7-B8DA5E16A022}"/>
                  </a:ext>
                </a:extLst>
              </p:cNvPr>
              <p:cNvSpPr txBox="1"/>
              <p:nvPr/>
            </p:nvSpPr>
            <p:spPr>
              <a:xfrm>
                <a:off x="420624" y="1461797"/>
                <a:ext cx="11061462" cy="5170646"/>
              </a:xfrm>
              <a:prstGeom prst="rect">
                <a:avLst/>
              </a:prstGeom>
              <a:noFill/>
            </p:spPr>
            <p:txBody>
              <a:bodyPr wrap="square" rtlCol="0">
                <a:spAutoFit/>
              </a:bodyPr>
              <a:lstStyle/>
              <a:p>
                <a:pPr algn="ctr"/>
                <a:r>
                  <a:rPr lang="en-GB" sz="3000" noProof="0">
                    <a:solidFill>
                      <a:schemeClr val="bg1"/>
                    </a:solidFill>
                    <a:sym typeface="Wingdings" panose="05000000000000000000" pitchFamily="2" charset="2"/>
                  </a:rPr>
                  <a:t>Capability of transforming the applied </a:t>
                </a:r>
                <a:r>
                  <a:rPr lang="en-GB" sz="3000" b="1" noProof="0">
                    <a:solidFill>
                      <a:schemeClr val="bg1"/>
                    </a:solidFill>
                    <a:sym typeface="Wingdings" panose="05000000000000000000" pitchFamily="2" charset="2"/>
                  </a:rPr>
                  <a:t>mechanical</a:t>
                </a:r>
                <a:r>
                  <a:rPr lang="en-GB" sz="3000" noProof="0">
                    <a:solidFill>
                      <a:schemeClr val="bg1"/>
                    </a:solidFill>
                    <a:sym typeface="Wingdings" panose="05000000000000000000" pitchFamily="2" charset="2"/>
                  </a:rPr>
                  <a:t> into </a:t>
                </a:r>
                <a:r>
                  <a:rPr lang="en-GB" sz="3000" b="1" noProof="0">
                    <a:solidFill>
                      <a:schemeClr val="bg1"/>
                    </a:solidFill>
                    <a:sym typeface="Wingdings" panose="05000000000000000000" pitchFamily="2" charset="2"/>
                  </a:rPr>
                  <a:t>electrical</a:t>
                </a:r>
                <a:r>
                  <a:rPr lang="en-GB" sz="3000" noProof="0">
                    <a:solidFill>
                      <a:schemeClr val="bg1"/>
                    </a:solidFill>
                    <a:sym typeface="Wingdings" panose="05000000000000000000" pitchFamily="2" charset="2"/>
                  </a:rPr>
                  <a:t> energy</a:t>
                </a:r>
              </a:p>
              <a:p>
                <a:r>
                  <a:rPr lang="en-GB" sz="3000" noProof="0">
                    <a:solidFill>
                      <a:schemeClr val="bg1"/>
                    </a:solidFill>
                    <a:sym typeface="Wingdings" panose="05000000000000000000" pitchFamily="2" charset="2"/>
                  </a:rPr>
                  <a:t>	</a:t>
                </a:r>
              </a:p>
              <a:p>
                <a:pPr algn="ctr"/>
                <a:r>
                  <a:rPr lang="en-GB" sz="3000" noProof="0">
                    <a:solidFill>
                      <a:schemeClr val="bg1"/>
                    </a:solidFill>
                    <a:sym typeface="Wingdings" panose="05000000000000000000" pitchFamily="2" charset="2"/>
                  </a:rPr>
                  <a:t>The values can be up to</a:t>
                </a:r>
                <a14:m>
                  <m:oMath xmlns:m="http://schemas.openxmlformats.org/officeDocument/2006/math">
                    <m:r>
                      <a:rPr lang="en-GB" sz="3000" b="0" i="0" noProof="0" smtClean="0">
                        <a:solidFill>
                          <a:schemeClr val="bg1"/>
                        </a:solidFill>
                        <a:latin typeface="Cambria Math" panose="02040503050406030204" pitchFamily="18" charset="0"/>
                        <a:sym typeface="Wingdings" panose="05000000000000000000" pitchFamily="2" charset="2"/>
                      </a:rPr>
                      <m:t> </m:t>
                    </m:r>
                    <m:sSub>
                      <m:sSubPr>
                        <m:ctrlPr>
                          <a:rPr lang="en-GB" sz="3000" i="1" noProof="0" smtClean="0">
                            <a:solidFill>
                              <a:schemeClr val="bg1"/>
                            </a:solidFill>
                            <a:latin typeface="Cambria Math" panose="02040503050406030204" pitchFamily="18" charset="0"/>
                            <a:sym typeface="Wingdings" panose="05000000000000000000" pitchFamily="2" charset="2"/>
                          </a:rPr>
                        </m:ctrlPr>
                      </m:sSubPr>
                      <m:e>
                        <m:r>
                          <a:rPr lang="en-GB" sz="3000" i="1" noProof="0" smtClean="0">
                            <a:solidFill>
                              <a:schemeClr val="bg1"/>
                            </a:solidFill>
                            <a:latin typeface="Cambria Math" panose="02040503050406030204" pitchFamily="18" charset="0"/>
                            <a:sym typeface="Wingdings" panose="05000000000000000000" pitchFamily="2" charset="2"/>
                          </a:rPr>
                          <m:t>𝑘</m:t>
                        </m:r>
                      </m:e>
                      <m:sub>
                        <m:r>
                          <a:rPr lang="en-GB" sz="3000" i="1" noProof="0" smtClean="0">
                            <a:solidFill>
                              <a:schemeClr val="bg1"/>
                            </a:solidFill>
                            <a:latin typeface="Cambria Math" panose="02040503050406030204" pitchFamily="18" charset="0"/>
                            <a:sym typeface="Wingdings" panose="05000000000000000000" pitchFamily="2" charset="2"/>
                          </a:rPr>
                          <m:t>𝑖</m:t>
                        </m:r>
                      </m:sub>
                    </m:sSub>
                    <m:r>
                      <a:rPr lang="en-GB" sz="3000" b="0" i="0" noProof="0" smtClean="0">
                        <a:solidFill>
                          <a:schemeClr val="bg1"/>
                        </a:solidFill>
                        <a:latin typeface="Cambria Math" panose="02040503050406030204" pitchFamily="18" charset="0"/>
                        <a:sym typeface="Wingdings" panose="05000000000000000000" pitchFamily="2" charset="2"/>
                      </a:rPr>
                      <m:t>=</m:t>
                    </m:r>
                    <m:r>
                      <a:rPr lang="en-GB" sz="3000" b="0" i="1" noProof="0" smtClean="0">
                        <a:solidFill>
                          <a:schemeClr val="bg1"/>
                        </a:solidFill>
                        <a:latin typeface="Cambria Math" panose="02040503050406030204" pitchFamily="18" charset="0"/>
                        <a:sym typeface="Wingdings" panose="05000000000000000000" pitchFamily="2" charset="2"/>
                      </a:rPr>
                      <m:t>0.3</m:t>
                    </m:r>
                  </m:oMath>
                </a14:m>
                <a:endParaRPr lang="en-GB" sz="3000" noProof="0">
                  <a:solidFill>
                    <a:schemeClr val="bg1"/>
                  </a:solidFill>
                  <a:sym typeface="Wingdings" panose="05000000000000000000" pitchFamily="2" charset="2"/>
                </a:endParaRPr>
              </a:p>
              <a:p>
                <a:endParaRPr lang="en-GB" sz="3000" noProof="0">
                  <a:solidFill>
                    <a:schemeClr val="bg1"/>
                  </a:solidFill>
                  <a:sym typeface="Wingdings" panose="05000000000000000000" pitchFamily="2" charset="2"/>
                </a:endParaRPr>
              </a:p>
              <a:p>
                <a:r>
                  <a:rPr lang="en-GB" sz="3000" noProof="0">
                    <a:solidFill>
                      <a:schemeClr val="bg1"/>
                    </a:solidFill>
                    <a:sym typeface="Wingdings" panose="05000000000000000000" pitchFamily="2" charset="2"/>
                  </a:rPr>
                  <a:t>Steps:  </a:t>
                </a:r>
              </a:p>
              <a:p>
                <a:pPr marL="1828800" lvl="3" indent="-457200">
                  <a:buFontTx/>
                  <a:buChar char="-"/>
                </a:pPr>
                <a:r>
                  <a:rPr lang="en-GB" sz="3000" noProof="0">
                    <a:solidFill>
                      <a:schemeClr val="bg1"/>
                    </a:solidFill>
                    <a:sym typeface="Wingdings" panose="05000000000000000000" pitchFamily="2" charset="2"/>
                  </a:rPr>
                  <a:t>Identify the coupling for different modes </a:t>
                </a:r>
              </a:p>
              <a:p>
                <a:pPr lvl="3"/>
                <a:endParaRPr lang="en-GB" sz="3000" noProof="0">
                  <a:solidFill>
                    <a:schemeClr val="bg1"/>
                  </a:solidFill>
                  <a:sym typeface="Wingdings" panose="05000000000000000000" pitchFamily="2" charset="2"/>
                </a:endParaRPr>
              </a:p>
              <a:p>
                <a:pPr marL="1828800" lvl="3" indent="-457200">
                  <a:buFontTx/>
                  <a:buChar char="-"/>
                </a:pPr>
                <a:r>
                  <a:rPr lang="en-GB" sz="3000" noProof="0">
                    <a:solidFill>
                      <a:schemeClr val="bg1"/>
                    </a:solidFill>
                    <a:sym typeface="Wingdings" panose="05000000000000000000" pitchFamily="2" charset="2"/>
                  </a:rPr>
                  <a:t>Choose the highest value of the coupling, to get the mode we should work at</a:t>
                </a:r>
              </a:p>
              <a:p>
                <a:pPr lvl="3"/>
                <a:endParaRPr lang="en-GB" sz="3000" noProof="0">
                  <a:solidFill>
                    <a:schemeClr val="bg1"/>
                  </a:solidFill>
                  <a:sym typeface="Wingdings" panose="05000000000000000000" pitchFamily="2" charset="2"/>
                </a:endParaRPr>
              </a:p>
            </p:txBody>
          </p:sp>
        </mc:Choice>
        <mc:Fallback>
          <p:sp>
            <p:nvSpPr>
              <p:cNvPr id="11" name="CasellaDiTesto 10">
                <a:extLst>
                  <a:ext uri="{FF2B5EF4-FFF2-40B4-BE49-F238E27FC236}">
                    <a16:creationId xmlns:a16="http://schemas.microsoft.com/office/drawing/2014/main" id="{8BC6A259-6040-14D1-1DF7-B8DA5E16A022}"/>
                  </a:ext>
                </a:extLst>
              </p:cNvPr>
              <p:cNvSpPr txBox="1">
                <a:spLocks noRot="1" noChangeAspect="1" noMove="1" noResize="1" noEditPoints="1" noAdjustHandles="1" noChangeArrowheads="1" noChangeShapeType="1" noTextEdit="1"/>
              </p:cNvSpPr>
              <p:nvPr/>
            </p:nvSpPr>
            <p:spPr>
              <a:xfrm>
                <a:off x="420624" y="1461797"/>
                <a:ext cx="11061462" cy="5170646"/>
              </a:xfrm>
              <a:prstGeom prst="rect">
                <a:avLst/>
              </a:prstGeom>
              <a:blipFill>
                <a:blip r:embed="rId4"/>
                <a:stretch>
                  <a:fillRect l="-1267" t="-1533" b="-2712"/>
                </a:stretch>
              </a:blipFill>
            </p:spPr>
            <p:txBody>
              <a:bodyPr/>
              <a:lstStyle/>
              <a:p>
                <a:r>
                  <a:rPr lang="en-GB">
                    <a:noFill/>
                  </a:rPr>
                  <a:t> </a:t>
                </a:r>
              </a:p>
            </p:txBody>
          </p:sp>
        </mc:Fallback>
      </mc:AlternateContent>
    </p:spTree>
    <p:extLst>
      <p:ext uri="{BB962C8B-B14F-4D97-AF65-F5344CB8AC3E}">
        <p14:creationId xmlns:p14="http://schemas.microsoft.com/office/powerpoint/2010/main" val="3705407029"/>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6FA2DB3E-790C-8BF5-DBC1-7B7DFA35976E}"/>
            </a:ext>
          </a:extLst>
        </p:cNvPr>
        <p:cNvGrpSpPr/>
        <p:nvPr/>
      </p:nvGrpSpPr>
      <p:grpSpPr>
        <a:xfrm>
          <a:off x="0" y="0"/>
          <a:ext cx="0" cy="0"/>
          <a:chOff x="0" y="0"/>
          <a:chExt cx="0" cy="0"/>
        </a:xfrm>
      </p:grpSpPr>
      <p:pic>
        <p:nvPicPr>
          <p:cNvPr id="6" name="Immagine 5">
            <a:extLst>
              <a:ext uri="{FF2B5EF4-FFF2-40B4-BE49-F238E27FC236}">
                <a16:creationId xmlns:a16="http://schemas.microsoft.com/office/drawing/2014/main" id="{C2EB0FA1-6B4F-E227-5FB1-645758DB7490}"/>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0" y="-14510"/>
            <a:ext cx="12192000" cy="6868732"/>
          </a:xfrm>
          <a:prstGeom prst="rect">
            <a:avLst/>
          </a:prstGeom>
        </p:spPr>
      </p:pic>
      <p:sp>
        <p:nvSpPr>
          <p:cNvPr id="24" name="Rectangle 23">
            <a:extLst>
              <a:ext uri="{FF2B5EF4-FFF2-40B4-BE49-F238E27FC236}">
                <a16:creationId xmlns:a16="http://schemas.microsoft.com/office/drawing/2014/main" id="{52A0136B-FB5A-B300-63E0-397460FB3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40" y="-10388"/>
            <a:ext cx="12201940" cy="3279731"/>
          </a:xfrm>
          <a:prstGeom prst="rect">
            <a:avLst/>
          </a:prstGeom>
          <a:gradFill>
            <a:gsLst>
              <a:gs pos="0">
                <a:srgbClr val="000000">
                  <a:alpha val="40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26" name="Rectangle 25">
            <a:extLst>
              <a:ext uri="{FF2B5EF4-FFF2-40B4-BE49-F238E27FC236}">
                <a16:creationId xmlns:a16="http://schemas.microsoft.com/office/drawing/2014/main" id="{4819C97A-3587-343A-5F74-D4D395FEB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764504"/>
            <a:ext cx="12191992" cy="2103884"/>
          </a:xfrm>
          <a:prstGeom prst="rect">
            <a:avLst/>
          </a:prstGeom>
          <a:gradFill>
            <a:gsLst>
              <a:gs pos="0">
                <a:srgbClr val="000000">
                  <a:alpha val="54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cxnSp>
        <p:nvCxnSpPr>
          <p:cNvPr id="28" name="Straight Connector 27">
            <a:extLst>
              <a:ext uri="{FF2B5EF4-FFF2-40B4-BE49-F238E27FC236}">
                <a16:creationId xmlns:a16="http://schemas.microsoft.com/office/drawing/2014/main" id="{14A83FB1-A261-FAD5-919E-E67849A959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387805" y="5715292"/>
            <a:ext cx="804195" cy="0"/>
          </a:xfrm>
          <a:prstGeom prst="line">
            <a:avLst/>
          </a:prstGeom>
          <a:ln w="1206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CasellaDiTesto 1">
            <a:extLst>
              <a:ext uri="{FF2B5EF4-FFF2-40B4-BE49-F238E27FC236}">
                <a16:creationId xmlns:a16="http://schemas.microsoft.com/office/drawing/2014/main" id="{DC34B632-C669-C6BA-01A3-E77DDB532F54}"/>
              </a:ext>
            </a:extLst>
          </p:cNvPr>
          <p:cNvSpPr txBox="1"/>
          <p:nvPr/>
        </p:nvSpPr>
        <p:spPr>
          <a:xfrm>
            <a:off x="420624" y="411480"/>
            <a:ext cx="11448288" cy="769441"/>
          </a:xfrm>
          <a:prstGeom prst="rect">
            <a:avLst/>
          </a:prstGeom>
          <a:noFill/>
        </p:spPr>
        <p:txBody>
          <a:bodyPr wrap="square" rtlCol="0">
            <a:spAutoFit/>
          </a:bodyPr>
          <a:lstStyle/>
          <a:p>
            <a:r>
              <a:rPr lang="en-GB" sz="4400" b="1" noProof="0">
                <a:solidFill>
                  <a:schemeClr val="bg1"/>
                </a:solidFill>
              </a:rPr>
              <a:t>MAXIMISE COUPLING</a:t>
            </a:r>
          </a:p>
        </p:txBody>
      </p:sp>
      <p:sp>
        <p:nvSpPr>
          <p:cNvPr id="11" name="CasellaDiTesto 10">
            <a:extLst>
              <a:ext uri="{FF2B5EF4-FFF2-40B4-BE49-F238E27FC236}">
                <a16:creationId xmlns:a16="http://schemas.microsoft.com/office/drawing/2014/main" id="{8FFAFE94-38FA-0917-D49F-B6C9B4F64064}"/>
              </a:ext>
            </a:extLst>
          </p:cNvPr>
          <p:cNvSpPr txBox="1"/>
          <p:nvPr/>
        </p:nvSpPr>
        <p:spPr>
          <a:xfrm>
            <a:off x="683389" y="1351547"/>
            <a:ext cx="10424160" cy="1938992"/>
          </a:xfrm>
          <a:prstGeom prst="rect">
            <a:avLst/>
          </a:prstGeom>
          <a:noFill/>
        </p:spPr>
        <p:txBody>
          <a:bodyPr wrap="square" rtlCol="0">
            <a:spAutoFit/>
          </a:bodyPr>
          <a:lstStyle/>
          <a:p>
            <a:pPr algn="ctr"/>
            <a:r>
              <a:rPr lang="en-GB" sz="3000" noProof="0">
                <a:solidFill>
                  <a:schemeClr val="bg1"/>
                </a:solidFill>
                <a:sym typeface="Wingdings" panose="05000000000000000000" pitchFamily="2" charset="2"/>
              </a:rPr>
              <a:t>Find the excitation frequency of the first mode both in </a:t>
            </a:r>
            <a:r>
              <a:rPr lang="en-GB" sz="3000" b="1" noProof="0">
                <a:solidFill>
                  <a:schemeClr val="bg1"/>
                </a:solidFill>
                <a:sym typeface="Wingdings" panose="05000000000000000000" pitchFamily="2" charset="2"/>
              </a:rPr>
              <a:t>open circuit</a:t>
            </a:r>
            <a:r>
              <a:rPr lang="en-GB" sz="3000" noProof="0">
                <a:solidFill>
                  <a:schemeClr val="bg1"/>
                </a:solidFill>
                <a:sym typeface="Wingdings" panose="05000000000000000000" pitchFamily="2" charset="2"/>
              </a:rPr>
              <a:t> and </a:t>
            </a:r>
            <a:r>
              <a:rPr lang="en-GB" sz="3000" b="1" noProof="0">
                <a:solidFill>
                  <a:schemeClr val="bg1"/>
                </a:solidFill>
                <a:sym typeface="Wingdings" panose="05000000000000000000" pitchFamily="2" charset="2"/>
              </a:rPr>
              <a:t>short circuit</a:t>
            </a:r>
            <a:r>
              <a:rPr lang="en-GB" sz="3000" noProof="0">
                <a:solidFill>
                  <a:schemeClr val="bg1"/>
                </a:solidFill>
                <a:sym typeface="Wingdings" panose="05000000000000000000" pitchFamily="2" charset="2"/>
              </a:rPr>
              <a:t>.</a:t>
            </a:r>
          </a:p>
          <a:p>
            <a:endParaRPr lang="en-GB" sz="3000" noProof="0">
              <a:solidFill>
                <a:schemeClr val="bg1"/>
              </a:solidFill>
              <a:sym typeface="Wingdings" panose="05000000000000000000" pitchFamily="2" charset="2"/>
            </a:endParaRPr>
          </a:p>
          <a:p>
            <a:endParaRPr lang="en-GB" sz="3000" noProof="0">
              <a:solidFill>
                <a:schemeClr val="bg1"/>
              </a:solidFill>
              <a:sym typeface="Wingdings" panose="05000000000000000000" pitchFamily="2" charset="2"/>
            </a:endParaRPr>
          </a:p>
        </p:txBody>
      </p:sp>
      <p:pic>
        <p:nvPicPr>
          <p:cNvPr id="3" name="Immagine 2" descr="Immagine che contiene linea, diagramma, Diagramma, Parallelo&#10;&#10;Descrizione generata automaticamente">
            <a:extLst>
              <a:ext uri="{FF2B5EF4-FFF2-40B4-BE49-F238E27FC236}">
                <a16:creationId xmlns:a16="http://schemas.microsoft.com/office/drawing/2014/main" id="{52872A6F-A975-3427-C3EF-17D3FC5CE4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56002" y="2683610"/>
            <a:ext cx="5613142" cy="3259888"/>
          </a:xfrm>
          <a:prstGeom prst="rect">
            <a:avLst/>
          </a:prstGeom>
        </p:spPr>
      </p:pic>
      <mc:AlternateContent xmlns:mc="http://schemas.openxmlformats.org/markup-compatibility/2006">
        <mc:Choice xmlns:a14="http://schemas.microsoft.com/office/drawing/2010/main" Requires="a14">
          <p:sp>
            <p:nvSpPr>
              <p:cNvPr id="4" name="CasellaDiTesto 4">
                <a:extLst>
                  <a:ext uri="{FF2B5EF4-FFF2-40B4-BE49-F238E27FC236}">
                    <a16:creationId xmlns:a16="http://schemas.microsoft.com/office/drawing/2014/main" id="{075E9B6F-4F9C-5405-CA46-C40DCE990F19}"/>
                  </a:ext>
                </a:extLst>
              </p:cNvPr>
              <p:cNvSpPr txBox="1"/>
              <p:nvPr/>
            </p:nvSpPr>
            <p:spPr>
              <a:xfrm>
                <a:off x="500023" y="3347013"/>
                <a:ext cx="4155956" cy="14563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3000" i="1" kern="1200" noProof="0" smtClean="0">
                              <a:solidFill>
                                <a:srgbClr val="FFFFFF"/>
                              </a:solidFill>
                              <a:effectLst/>
                              <a:latin typeface="Cambria Math" panose="02040503050406030204" pitchFamily="18" charset="0"/>
                            </a:rPr>
                          </m:ctrlPr>
                        </m:sSubPr>
                        <m:e>
                          <m:r>
                            <a:rPr lang="en-GB" sz="3000" b="0" i="1" kern="1200" noProof="0" smtClean="0">
                              <a:solidFill>
                                <a:srgbClr val="FFFFFF"/>
                              </a:solidFill>
                              <a:effectLst/>
                              <a:latin typeface="Cambria Math" panose="02040503050406030204" pitchFamily="18" charset="0"/>
                            </a:rPr>
                            <m:t>𝑘</m:t>
                          </m:r>
                        </m:e>
                        <m:sub>
                          <m:r>
                            <a:rPr lang="en-GB" sz="3000" b="0" i="1" kern="1200" noProof="0" smtClean="0">
                              <a:solidFill>
                                <a:srgbClr val="FFFFFF"/>
                              </a:solidFill>
                              <a:effectLst/>
                              <a:latin typeface="Cambria Math" panose="02040503050406030204" pitchFamily="18" charset="0"/>
                            </a:rPr>
                            <m:t>𝑖</m:t>
                          </m:r>
                        </m:sub>
                      </m:sSub>
                      <m:r>
                        <a:rPr lang="en-GB" sz="3000" b="0" i="1" kern="1200" noProof="0" smtClean="0">
                          <a:solidFill>
                            <a:srgbClr val="FFFFFF"/>
                          </a:solidFill>
                          <a:effectLst/>
                          <a:latin typeface="Cambria Math" panose="02040503050406030204" pitchFamily="18" charset="0"/>
                        </a:rPr>
                        <m:t>= </m:t>
                      </m:r>
                      <m:rad>
                        <m:radPr>
                          <m:degHide m:val="on"/>
                          <m:ctrlPr>
                            <a:rPr lang="en-GB" sz="3000" i="1" kern="1200" noProof="0" smtClean="0">
                              <a:solidFill>
                                <a:srgbClr val="FFFFFF"/>
                              </a:solidFill>
                              <a:effectLst/>
                              <a:latin typeface="Cambria Math" panose="02040503050406030204" pitchFamily="18" charset="0"/>
                            </a:rPr>
                          </m:ctrlPr>
                        </m:radPr>
                        <m:deg/>
                        <m:e>
                          <m:f>
                            <m:fPr>
                              <m:ctrlPr>
                                <a:rPr lang="en-GB" sz="3000" i="1" kern="1200" noProof="0" smtClean="0">
                                  <a:solidFill>
                                    <a:srgbClr val="FFFFFF"/>
                                  </a:solidFill>
                                  <a:effectLst/>
                                  <a:latin typeface="Cambria Math" panose="02040503050406030204" pitchFamily="18" charset="0"/>
                                </a:rPr>
                              </m:ctrlPr>
                            </m:fPr>
                            <m:num>
                              <m:sSubSup>
                                <m:sSubSupPr>
                                  <m:ctrlPr>
                                    <a:rPr lang="en-GB" sz="3000" i="1" kern="1200" noProof="0" smtClean="0">
                                      <a:solidFill>
                                        <a:srgbClr val="FFFFFF"/>
                                      </a:solidFill>
                                      <a:effectLst/>
                                      <a:latin typeface="Cambria Math" panose="02040503050406030204" pitchFamily="18" charset="0"/>
                                    </a:rPr>
                                  </m:ctrlPr>
                                </m:sSubSupPr>
                                <m:e>
                                  <m:r>
                                    <a:rPr lang="en-GB" sz="3000" b="0" i="1" kern="1200" noProof="0" smtClean="0">
                                      <a:solidFill>
                                        <a:srgbClr val="FFFFFF"/>
                                      </a:solidFill>
                                      <a:effectLst/>
                                      <a:latin typeface="Cambria Math" panose="02040503050406030204" pitchFamily="18" charset="0"/>
                                    </a:rPr>
                                    <m:t>𝜔</m:t>
                                  </m:r>
                                </m:e>
                                <m:sub>
                                  <m:r>
                                    <a:rPr lang="en-GB" sz="3000" b="0" i="1" kern="1200" noProof="0" smtClean="0">
                                      <a:solidFill>
                                        <a:srgbClr val="FFFFFF"/>
                                      </a:solidFill>
                                      <a:effectLst/>
                                      <a:latin typeface="Cambria Math" panose="02040503050406030204" pitchFamily="18" charset="0"/>
                                    </a:rPr>
                                    <m:t>𝑜𝑐</m:t>
                                  </m:r>
                                </m:sub>
                                <m:sup>
                                  <m:r>
                                    <a:rPr lang="en-GB" sz="3000" b="0" i="1" kern="1200" noProof="0" smtClean="0">
                                      <a:solidFill>
                                        <a:srgbClr val="FFFFFF"/>
                                      </a:solidFill>
                                      <a:effectLst/>
                                      <a:latin typeface="Cambria Math" panose="02040503050406030204" pitchFamily="18" charset="0"/>
                                    </a:rPr>
                                    <m:t>2</m:t>
                                  </m:r>
                                </m:sup>
                              </m:sSubSup>
                              <m:r>
                                <a:rPr lang="en-GB" sz="3000" b="0" i="1" kern="1200" noProof="0" smtClean="0">
                                  <a:solidFill>
                                    <a:srgbClr val="FFFFFF"/>
                                  </a:solidFill>
                                  <a:effectLst/>
                                  <a:latin typeface="Cambria Math" panose="02040503050406030204" pitchFamily="18" charset="0"/>
                                </a:rPr>
                                <m:t> −</m:t>
                              </m:r>
                              <m:sSubSup>
                                <m:sSubSupPr>
                                  <m:ctrlPr>
                                    <a:rPr lang="en-GB" sz="3000" i="1" kern="1200" noProof="0" smtClean="0">
                                      <a:solidFill>
                                        <a:srgbClr val="FFFFFF"/>
                                      </a:solidFill>
                                      <a:effectLst/>
                                      <a:latin typeface="Cambria Math" panose="02040503050406030204" pitchFamily="18" charset="0"/>
                                    </a:rPr>
                                  </m:ctrlPr>
                                </m:sSubSupPr>
                                <m:e>
                                  <m:r>
                                    <a:rPr lang="en-GB" sz="3000" b="0" i="1" kern="1200" noProof="0" smtClean="0">
                                      <a:solidFill>
                                        <a:srgbClr val="FFFFFF"/>
                                      </a:solidFill>
                                      <a:effectLst/>
                                      <a:latin typeface="Cambria Math" panose="02040503050406030204" pitchFamily="18" charset="0"/>
                                    </a:rPr>
                                    <m:t>𝜔</m:t>
                                  </m:r>
                                </m:e>
                                <m:sub>
                                  <m:r>
                                    <a:rPr lang="en-GB" sz="3000" b="0" i="1" kern="1200" noProof="0" smtClean="0">
                                      <a:solidFill>
                                        <a:srgbClr val="FFFFFF"/>
                                      </a:solidFill>
                                      <a:effectLst/>
                                      <a:latin typeface="Cambria Math" panose="02040503050406030204" pitchFamily="18" charset="0"/>
                                    </a:rPr>
                                    <m:t>𝑠𝑐</m:t>
                                  </m:r>
                                </m:sub>
                                <m:sup>
                                  <m:r>
                                    <a:rPr lang="en-GB" sz="3000" b="0" i="1" kern="1200" noProof="0" smtClean="0">
                                      <a:solidFill>
                                        <a:srgbClr val="FFFFFF"/>
                                      </a:solidFill>
                                      <a:effectLst/>
                                      <a:latin typeface="Cambria Math" panose="02040503050406030204" pitchFamily="18" charset="0"/>
                                    </a:rPr>
                                    <m:t>2</m:t>
                                  </m:r>
                                </m:sup>
                              </m:sSubSup>
                            </m:num>
                            <m:den>
                              <m:sSubSup>
                                <m:sSubSupPr>
                                  <m:ctrlPr>
                                    <a:rPr lang="en-GB" sz="3000" i="1" kern="1200" noProof="0" smtClean="0">
                                      <a:solidFill>
                                        <a:srgbClr val="FFFFFF"/>
                                      </a:solidFill>
                                      <a:effectLst/>
                                      <a:latin typeface="Cambria Math" panose="02040503050406030204" pitchFamily="18" charset="0"/>
                                    </a:rPr>
                                  </m:ctrlPr>
                                </m:sSubSupPr>
                                <m:e>
                                  <m:r>
                                    <a:rPr lang="en-GB" sz="3000" b="0" i="1" kern="1200" noProof="0" smtClean="0">
                                      <a:solidFill>
                                        <a:srgbClr val="FFFFFF"/>
                                      </a:solidFill>
                                      <a:effectLst/>
                                      <a:latin typeface="Cambria Math" panose="02040503050406030204" pitchFamily="18" charset="0"/>
                                    </a:rPr>
                                    <m:t>𝜔</m:t>
                                  </m:r>
                                </m:e>
                                <m:sub>
                                  <m:r>
                                    <a:rPr lang="en-US" sz="3000" b="0" i="1" kern="1200" noProof="0" smtClean="0">
                                      <a:solidFill>
                                        <a:srgbClr val="FFFFFF"/>
                                      </a:solidFill>
                                      <a:effectLst/>
                                      <a:latin typeface="Cambria Math" panose="02040503050406030204" pitchFamily="18" charset="0"/>
                                    </a:rPr>
                                    <m:t>𝑖</m:t>
                                  </m:r>
                                </m:sub>
                                <m:sup>
                                  <m:r>
                                    <a:rPr lang="en-GB" sz="3000" b="0" i="1" kern="1200" noProof="0" smtClean="0">
                                      <a:solidFill>
                                        <a:srgbClr val="FFFFFF"/>
                                      </a:solidFill>
                                      <a:effectLst/>
                                      <a:latin typeface="Cambria Math" panose="02040503050406030204" pitchFamily="18" charset="0"/>
                                    </a:rPr>
                                    <m:t>2</m:t>
                                  </m:r>
                                </m:sup>
                              </m:sSubSup>
                            </m:den>
                          </m:f>
                        </m:e>
                      </m:rad>
                    </m:oMath>
                  </m:oMathPara>
                </a14:m>
                <a:endParaRPr lang="en-GB" sz="3000" noProof="0">
                  <a:solidFill>
                    <a:schemeClr val="bg1"/>
                  </a:solidFill>
                  <a:sym typeface="Wingdings" panose="05000000000000000000" pitchFamily="2" charset="2"/>
                </a:endParaRPr>
              </a:p>
            </p:txBody>
          </p:sp>
        </mc:Choice>
        <mc:Fallback>
          <p:sp>
            <p:nvSpPr>
              <p:cNvPr id="4" name="CasellaDiTesto 4">
                <a:extLst>
                  <a:ext uri="{FF2B5EF4-FFF2-40B4-BE49-F238E27FC236}">
                    <a16:creationId xmlns:a16="http://schemas.microsoft.com/office/drawing/2014/main" id="{075E9B6F-4F9C-5405-CA46-C40DCE990F19}"/>
                  </a:ext>
                </a:extLst>
              </p:cNvPr>
              <p:cNvSpPr txBox="1">
                <a:spLocks noRot="1" noChangeAspect="1" noMove="1" noResize="1" noEditPoints="1" noAdjustHandles="1" noChangeArrowheads="1" noChangeShapeType="1" noTextEdit="1"/>
              </p:cNvSpPr>
              <p:nvPr/>
            </p:nvSpPr>
            <p:spPr>
              <a:xfrm>
                <a:off x="500023" y="3347013"/>
                <a:ext cx="4155956" cy="1456361"/>
              </a:xfrm>
              <a:prstGeom prst="rect">
                <a:avLst/>
              </a:prstGeom>
              <a:blipFill>
                <a:blip r:embed="rId5"/>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2726050474"/>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903C68FD-E9DC-6440-FFD5-27C6648A8F3D}"/>
            </a:ext>
          </a:extLst>
        </p:cNvPr>
        <p:cNvGrpSpPr/>
        <p:nvPr/>
      </p:nvGrpSpPr>
      <p:grpSpPr>
        <a:xfrm>
          <a:off x="0" y="0"/>
          <a:ext cx="0" cy="0"/>
          <a:chOff x="0" y="0"/>
          <a:chExt cx="0" cy="0"/>
        </a:xfrm>
      </p:grpSpPr>
      <p:pic>
        <p:nvPicPr>
          <p:cNvPr id="6" name="Immagine 5">
            <a:extLst>
              <a:ext uri="{FF2B5EF4-FFF2-40B4-BE49-F238E27FC236}">
                <a16:creationId xmlns:a16="http://schemas.microsoft.com/office/drawing/2014/main" id="{76D99524-385E-1813-979B-5975A2B1B082}"/>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9940" y="0"/>
            <a:ext cx="12192000" cy="6868732"/>
          </a:xfrm>
          <a:prstGeom prst="rect">
            <a:avLst/>
          </a:prstGeom>
        </p:spPr>
      </p:pic>
      <p:sp>
        <p:nvSpPr>
          <p:cNvPr id="24" name="Rectangle 23">
            <a:extLst>
              <a:ext uri="{FF2B5EF4-FFF2-40B4-BE49-F238E27FC236}">
                <a16:creationId xmlns:a16="http://schemas.microsoft.com/office/drawing/2014/main" id="{86A54C21-9D31-E64E-ABCA-153491A0D4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40" y="-10388"/>
            <a:ext cx="12201940" cy="3279731"/>
          </a:xfrm>
          <a:prstGeom prst="rect">
            <a:avLst/>
          </a:prstGeom>
          <a:gradFill>
            <a:gsLst>
              <a:gs pos="0">
                <a:srgbClr val="000000">
                  <a:alpha val="40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26" name="Rectangle 25">
            <a:extLst>
              <a:ext uri="{FF2B5EF4-FFF2-40B4-BE49-F238E27FC236}">
                <a16:creationId xmlns:a16="http://schemas.microsoft.com/office/drawing/2014/main" id="{8AB8F51F-7AA7-FCF6-B576-9B19BBD54D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764504"/>
            <a:ext cx="12191992" cy="2103884"/>
          </a:xfrm>
          <a:prstGeom prst="rect">
            <a:avLst/>
          </a:prstGeom>
          <a:gradFill>
            <a:gsLst>
              <a:gs pos="0">
                <a:srgbClr val="000000">
                  <a:alpha val="54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cxnSp>
        <p:nvCxnSpPr>
          <p:cNvPr id="28" name="Straight Connector 27">
            <a:extLst>
              <a:ext uri="{FF2B5EF4-FFF2-40B4-BE49-F238E27FC236}">
                <a16:creationId xmlns:a16="http://schemas.microsoft.com/office/drawing/2014/main" id="{D2650E05-99EB-A6ED-A126-BA87641AC89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387805" y="5715292"/>
            <a:ext cx="804195" cy="0"/>
          </a:xfrm>
          <a:prstGeom prst="line">
            <a:avLst/>
          </a:prstGeom>
          <a:ln w="1206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CasellaDiTesto 1">
            <a:extLst>
              <a:ext uri="{FF2B5EF4-FFF2-40B4-BE49-F238E27FC236}">
                <a16:creationId xmlns:a16="http://schemas.microsoft.com/office/drawing/2014/main" id="{75A6ABA8-4023-6CC3-947E-09842F828B47}"/>
              </a:ext>
            </a:extLst>
          </p:cNvPr>
          <p:cNvSpPr txBox="1"/>
          <p:nvPr/>
        </p:nvSpPr>
        <p:spPr>
          <a:xfrm>
            <a:off x="420624" y="411480"/>
            <a:ext cx="11448288" cy="769441"/>
          </a:xfrm>
          <a:prstGeom prst="rect">
            <a:avLst/>
          </a:prstGeom>
          <a:noFill/>
        </p:spPr>
        <p:txBody>
          <a:bodyPr wrap="square" rtlCol="0">
            <a:spAutoFit/>
          </a:bodyPr>
          <a:lstStyle/>
          <a:p>
            <a:r>
              <a:rPr lang="en-GB" sz="4400" b="1" noProof="0">
                <a:solidFill>
                  <a:schemeClr val="bg1"/>
                </a:solidFill>
              </a:rPr>
              <a:t>OPTIMAL RESISTANCE AND POWER</a:t>
            </a:r>
            <a:endParaRPr lang="en-GB" sz="2800" b="1" noProof="0"/>
          </a:p>
        </p:txBody>
      </p:sp>
      <p:sp>
        <p:nvSpPr>
          <p:cNvPr id="3" name="CasellaDiTesto 10">
            <a:extLst>
              <a:ext uri="{FF2B5EF4-FFF2-40B4-BE49-F238E27FC236}">
                <a16:creationId xmlns:a16="http://schemas.microsoft.com/office/drawing/2014/main" id="{A9ACD252-7055-F5D3-6C38-760BBDDBE783}"/>
              </a:ext>
            </a:extLst>
          </p:cNvPr>
          <p:cNvSpPr txBox="1"/>
          <p:nvPr/>
        </p:nvSpPr>
        <p:spPr>
          <a:xfrm>
            <a:off x="420624" y="1461797"/>
            <a:ext cx="11061462" cy="553998"/>
          </a:xfrm>
          <a:prstGeom prst="rect">
            <a:avLst/>
          </a:prstGeom>
          <a:noFill/>
        </p:spPr>
        <p:txBody>
          <a:bodyPr wrap="square" rtlCol="0">
            <a:spAutoFit/>
          </a:bodyPr>
          <a:lstStyle/>
          <a:p>
            <a:pPr algn="ctr"/>
            <a:r>
              <a:rPr lang="en-GB" sz="3000" noProof="0">
                <a:solidFill>
                  <a:schemeClr val="bg1"/>
                </a:solidFill>
                <a:sym typeface="Wingdings" panose="05000000000000000000" pitchFamily="2" charset="2"/>
              </a:rPr>
              <a:t>Maximise the </a:t>
            </a:r>
            <a:r>
              <a:rPr lang="en-GB" sz="3000" b="1" noProof="0">
                <a:solidFill>
                  <a:schemeClr val="bg1"/>
                </a:solidFill>
                <a:sym typeface="Wingdings" panose="05000000000000000000" pitchFamily="2" charset="2"/>
              </a:rPr>
              <a:t>power</a:t>
            </a:r>
            <a:r>
              <a:rPr lang="en-GB" sz="3000" noProof="0">
                <a:solidFill>
                  <a:schemeClr val="bg1"/>
                </a:solidFill>
                <a:sym typeface="Wingdings" panose="05000000000000000000" pitchFamily="2" charset="2"/>
              </a:rPr>
              <a:t> choosing conveniently the resistance</a:t>
            </a:r>
          </a:p>
        </p:txBody>
      </p:sp>
      <mc:AlternateContent xmlns:mc="http://schemas.openxmlformats.org/markup-compatibility/2006">
        <mc:Choice xmlns:a14="http://schemas.microsoft.com/office/drawing/2010/main" Requires="a14">
          <p:sp>
            <p:nvSpPr>
              <p:cNvPr id="7" name="CasellaDiTesto 4">
                <a:extLst>
                  <a:ext uri="{FF2B5EF4-FFF2-40B4-BE49-F238E27FC236}">
                    <a16:creationId xmlns:a16="http://schemas.microsoft.com/office/drawing/2014/main" id="{B91C2CF0-D075-16CC-C033-40260D91C732}"/>
                  </a:ext>
                </a:extLst>
              </p:cNvPr>
              <p:cNvSpPr txBox="1"/>
              <p:nvPr/>
            </p:nvSpPr>
            <p:spPr>
              <a:xfrm>
                <a:off x="1954928" y="2441967"/>
                <a:ext cx="2107112" cy="110825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3000" b="0" i="1" kern="1200" noProof="0" smtClean="0">
                          <a:solidFill>
                            <a:srgbClr val="FFFFFF"/>
                          </a:solidFill>
                          <a:effectLst/>
                          <a:latin typeface="Cambria Math" panose="02040503050406030204" pitchFamily="18" charset="0"/>
                        </a:rPr>
                        <m:t>𝑃</m:t>
                      </m:r>
                      <m:r>
                        <a:rPr lang="en-GB" sz="3000" b="0" i="1" kern="1200" noProof="0" smtClean="0">
                          <a:solidFill>
                            <a:srgbClr val="FFFFFF"/>
                          </a:solidFill>
                          <a:effectLst/>
                          <a:latin typeface="Cambria Math" panose="02040503050406030204" pitchFamily="18" charset="0"/>
                        </a:rPr>
                        <m:t>=</m:t>
                      </m:r>
                      <m:f>
                        <m:fPr>
                          <m:ctrlPr>
                            <a:rPr lang="en-GB" sz="3000" i="1" kern="1200" noProof="0" smtClean="0">
                              <a:solidFill>
                                <a:srgbClr val="FFFFFF"/>
                              </a:solidFill>
                              <a:effectLst/>
                              <a:latin typeface="Cambria Math" panose="02040503050406030204" pitchFamily="18" charset="0"/>
                            </a:rPr>
                          </m:ctrlPr>
                        </m:fPr>
                        <m:num>
                          <m:sSup>
                            <m:sSupPr>
                              <m:ctrlPr>
                                <a:rPr lang="en-GB" sz="3000" i="1" kern="1200" noProof="0" smtClean="0">
                                  <a:solidFill>
                                    <a:srgbClr val="FFFFFF"/>
                                  </a:solidFill>
                                  <a:effectLst/>
                                  <a:latin typeface="Cambria Math" panose="02040503050406030204" pitchFamily="18" charset="0"/>
                                </a:rPr>
                              </m:ctrlPr>
                            </m:sSupPr>
                            <m:e>
                              <m:acc>
                                <m:accPr>
                                  <m:chr m:val="̅"/>
                                  <m:ctrlPr>
                                    <a:rPr lang="en-GB" sz="3000" i="1" kern="1200" noProof="0" smtClean="0">
                                      <a:solidFill>
                                        <a:srgbClr val="FFFFFF"/>
                                      </a:solidFill>
                                      <a:effectLst/>
                                      <a:latin typeface="Cambria Math" panose="02040503050406030204" pitchFamily="18" charset="0"/>
                                    </a:rPr>
                                  </m:ctrlPr>
                                </m:accPr>
                                <m:e>
                                  <m:r>
                                    <a:rPr lang="en-GB" sz="3000" b="0" i="1" kern="1200" noProof="0" smtClean="0">
                                      <a:solidFill>
                                        <a:srgbClr val="FFFFFF"/>
                                      </a:solidFill>
                                      <a:effectLst/>
                                      <a:latin typeface="Cambria Math" panose="02040503050406030204" pitchFamily="18" charset="0"/>
                                    </a:rPr>
                                    <m:t>𝑉</m:t>
                                  </m:r>
                                </m:e>
                              </m:acc>
                            </m:e>
                            <m:sup>
                              <m:r>
                                <a:rPr lang="en-GB" sz="3000" b="0" i="1" kern="1200" noProof="0" smtClean="0">
                                  <a:solidFill>
                                    <a:srgbClr val="FFFFFF"/>
                                  </a:solidFill>
                                  <a:effectLst/>
                                  <a:latin typeface="Cambria Math" panose="02040503050406030204" pitchFamily="18" charset="0"/>
                                </a:rPr>
                                <m:t>2</m:t>
                              </m:r>
                            </m:sup>
                          </m:sSup>
                        </m:num>
                        <m:den>
                          <m:sSup>
                            <m:sSupPr>
                              <m:ctrlPr>
                                <a:rPr lang="en-GB" sz="3000" i="1" kern="1200" noProof="0" smtClean="0">
                                  <a:solidFill>
                                    <a:srgbClr val="FFFFFF"/>
                                  </a:solidFill>
                                  <a:effectLst/>
                                  <a:latin typeface="Cambria Math" panose="02040503050406030204" pitchFamily="18" charset="0"/>
                                </a:rPr>
                              </m:ctrlPr>
                            </m:sSupPr>
                            <m:e>
                              <m:r>
                                <a:rPr lang="en-GB" sz="3000" b="0" i="1" kern="1200" noProof="0" smtClean="0">
                                  <a:solidFill>
                                    <a:srgbClr val="FFFFFF"/>
                                  </a:solidFill>
                                  <a:effectLst/>
                                  <a:latin typeface="Cambria Math" panose="02040503050406030204" pitchFamily="18" charset="0"/>
                                </a:rPr>
                                <m:t>𝐹</m:t>
                              </m:r>
                            </m:e>
                            <m:sup>
                              <m:r>
                                <a:rPr lang="en-GB" sz="3000" b="0" i="1" kern="1200" noProof="0" smtClean="0">
                                  <a:solidFill>
                                    <a:srgbClr val="FFFFFF"/>
                                  </a:solidFill>
                                  <a:effectLst/>
                                  <a:latin typeface="Cambria Math" panose="02040503050406030204" pitchFamily="18" charset="0"/>
                                </a:rPr>
                                <m:t>2</m:t>
                              </m:r>
                            </m:sup>
                          </m:sSup>
                          <m:sSub>
                            <m:sSubPr>
                              <m:ctrlPr>
                                <a:rPr lang="en-GB" sz="3000" i="1" kern="1200" noProof="0" smtClean="0">
                                  <a:solidFill>
                                    <a:srgbClr val="FFFFFF"/>
                                  </a:solidFill>
                                  <a:effectLst/>
                                  <a:latin typeface="Cambria Math" panose="02040503050406030204" pitchFamily="18" charset="0"/>
                                </a:rPr>
                              </m:ctrlPr>
                            </m:sSubPr>
                            <m:e>
                              <m:r>
                                <a:rPr lang="en-GB" sz="3000" b="0" i="1" kern="1200" noProof="0" smtClean="0">
                                  <a:solidFill>
                                    <a:srgbClr val="FFFFFF"/>
                                  </a:solidFill>
                                  <a:effectLst/>
                                  <a:latin typeface="Cambria Math" panose="02040503050406030204" pitchFamily="18" charset="0"/>
                                </a:rPr>
                                <m:t>𝑅</m:t>
                              </m:r>
                            </m:e>
                            <m:sub>
                              <m:r>
                                <a:rPr lang="en-GB" sz="3000" b="0" i="1" kern="1200" noProof="0" smtClean="0">
                                  <a:solidFill>
                                    <a:srgbClr val="FFFFFF"/>
                                  </a:solidFill>
                                  <a:effectLst/>
                                  <a:latin typeface="Cambria Math" panose="02040503050406030204" pitchFamily="18" charset="0"/>
                                </a:rPr>
                                <m:t>𝑖</m:t>
                              </m:r>
                            </m:sub>
                          </m:sSub>
                        </m:den>
                      </m:f>
                    </m:oMath>
                  </m:oMathPara>
                </a14:m>
                <a:endParaRPr lang="en-GB" sz="3000" noProof="0">
                  <a:solidFill>
                    <a:schemeClr val="bg1"/>
                  </a:solidFill>
                  <a:sym typeface="Wingdings" panose="05000000000000000000" pitchFamily="2" charset="2"/>
                </a:endParaRPr>
              </a:p>
            </p:txBody>
          </p:sp>
        </mc:Choice>
        <mc:Fallback>
          <p:sp>
            <p:nvSpPr>
              <p:cNvPr id="7" name="CasellaDiTesto 4">
                <a:extLst>
                  <a:ext uri="{FF2B5EF4-FFF2-40B4-BE49-F238E27FC236}">
                    <a16:creationId xmlns:a16="http://schemas.microsoft.com/office/drawing/2014/main" id="{B91C2CF0-D075-16CC-C033-40260D91C732}"/>
                  </a:ext>
                </a:extLst>
              </p:cNvPr>
              <p:cNvSpPr txBox="1">
                <a:spLocks noRot="1" noChangeAspect="1" noMove="1" noResize="1" noEditPoints="1" noAdjustHandles="1" noChangeArrowheads="1" noChangeShapeType="1" noTextEdit="1"/>
              </p:cNvSpPr>
              <p:nvPr/>
            </p:nvSpPr>
            <p:spPr>
              <a:xfrm>
                <a:off x="1954928" y="2441967"/>
                <a:ext cx="2107112" cy="1108252"/>
              </a:xfrm>
              <a:prstGeom prst="rect">
                <a:avLst/>
              </a:prstGeom>
              <a:blipFill>
                <a:blip r:embed="rId4"/>
                <a:stretch>
                  <a:fillRect r="-2319"/>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9" name="CasellaDiTesto 10">
                <a:extLst>
                  <a:ext uri="{FF2B5EF4-FFF2-40B4-BE49-F238E27FC236}">
                    <a16:creationId xmlns:a16="http://schemas.microsoft.com/office/drawing/2014/main" id="{324A0BF8-9464-9271-0985-2333C1DEF43B}"/>
                  </a:ext>
                </a:extLst>
              </p:cNvPr>
              <p:cNvSpPr txBox="1"/>
              <p:nvPr/>
            </p:nvSpPr>
            <p:spPr>
              <a:xfrm>
                <a:off x="5475892" y="2493429"/>
                <a:ext cx="4688174" cy="1015663"/>
              </a:xfrm>
              <a:prstGeom prst="rect">
                <a:avLst/>
              </a:prstGeom>
              <a:noFill/>
            </p:spPr>
            <p:txBody>
              <a:bodyPr wrap="square" rtlCol="0">
                <a:spAutoFit/>
              </a:bodyPr>
              <a:lstStyle/>
              <a:p>
                <a:pPr algn="ctr"/>
                <a14:m>
                  <m:oMath xmlns:m="http://schemas.openxmlformats.org/officeDocument/2006/math">
                    <m:r>
                      <a:rPr lang="en-GB" sz="3000" i="1" noProof="0" smtClean="0">
                        <a:solidFill>
                          <a:schemeClr val="bg1"/>
                        </a:solidFill>
                        <a:latin typeface="Cambria Math" panose="02040503050406030204" pitchFamily="18" charset="0"/>
                        <a:sym typeface="Wingdings" panose="05000000000000000000" pitchFamily="2" charset="2"/>
                      </a:rPr>
                      <m:t>𝑅</m:t>
                    </m:r>
                    <m:r>
                      <a:rPr lang="en-GB" sz="3000" b="0" i="1" noProof="0" smtClean="0">
                        <a:solidFill>
                          <a:schemeClr val="bg1"/>
                        </a:solidFill>
                        <a:latin typeface="Cambria Math" panose="02040503050406030204" pitchFamily="18" charset="0"/>
                        <a:sym typeface="Wingdings" panose="05000000000000000000" pitchFamily="2" charset="2"/>
                      </a:rPr>
                      <m:t>𝑒</m:t>
                    </m:r>
                    <m:r>
                      <a:rPr lang="en-GB" sz="3000" b="0" i="1" noProof="0" smtClean="0">
                        <a:solidFill>
                          <a:schemeClr val="bg1"/>
                        </a:solidFill>
                        <a:latin typeface="Cambria Math" panose="02040503050406030204" pitchFamily="18" charset="0"/>
                        <a:sym typeface="Wingdings" panose="05000000000000000000" pitchFamily="2" charset="2"/>
                      </a:rPr>
                      <m:t>(</m:t>
                    </m:r>
                    <m:r>
                      <a:rPr lang="en-GB" sz="3000" b="0" i="1" noProof="0" smtClean="0">
                        <a:solidFill>
                          <a:schemeClr val="bg1"/>
                        </a:solidFill>
                        <a:latin typeface="Cambria Math" panose="02040503050406030204" pitchFamily="18" charset="0"/>
                        <a:sym typeface="Wingdings" panose="05000000000000000000" pitchFamily="2" charset="2"/>
                      </a:rPr>
                      <m:t>𝑃</m:t>
                    </m:r>
                    <m:r>
                      <a:rPr lang="en-GB" sz="3000" b="0" i="1" noProof="0" smtClean="0">
                        <a:solidFill>
                          <a:schemeClr val="bg1"/>
                        </a:solidFill>
                        <a:latin typeface="Cambria Math" panose="02040503050406030204" pitchFamily="18" charset="0"/>
                        <a:sym typeface="Wingdings" panose="05000000000000000000" pitchFamily="2" charset="2"/>
                      </a:rPr>
                      <m:t>)</m:t>
                    </m:r>
                  </m:oMath>
                </a14:m>
                <a:r>
                  <a:rPr lang="en-GB" sz="3000" noProof="0">
                    <a:solidFill>
                      <a:schemeClr val="bg1"/>
                    </a:solidFill>
                    <a:sym typeface="Wingdings" panose="05000000000000000000" pitchFamily="2" charset="2"/>
                  </a:rPr>
                  <a:t> stored energy</a:t>
                </a:r>
              </a:p>
              <a:p>
                <a:pPr algn="ctr"/>
                <a14:m>
                  <m:oMath xmlns:m="http://schemas.openxmlformats.org/officeDocument/2006/math">
                    <m:r>
                      <a:rPr lang="en-GB" sz="3000" b="0" i="1" noProof="0" smtClean="0">
                        <a:solidFill>
                          <a:schemeClr val="bg1"/>
                        </a:solidFill>
                        <a:latin typeface="Cambria Math" panose="02040503050406030204" pitchFamily="18" charset="0"/>
                        <a:sym typeface="Wingdings" panose="05000000000000000000" pitchFamily="2" charset="2"/>
                      </a:rPr>
                      <m:t>𝐼𝑚</m:t>
                    </m:r>
                    <m:d>
                      <m:dPr>
                        <m:ctrlPr>
                          <a:rPr lang="en-GB" sz="3000" b="0" i="1" noProof="0" smtClean="0">
                            <a:solidFill>
                              <a:schemeClr val="bg1"/>
                            </a:solidFill>
                            <a:latin typeface="Cambria Math" panose="02040503050406030204" pitchFamily="18" charset="0"/>
                            <a:sym typeface="Wingdings" panose="05000000000000000000" pitchFamily="2" charset="2"/>
                          </a:rPr>
                        </m:ctrlPr>
                      </m:dPr>
                      <m:e>
                        <m:r>
                          <a:rPr lang="en-GB" sz="3000" b="0" i="1" noProof="0" smtClean="0">
                            <a:solidFill>
                              <a:schemeClr val="bg1"/>
                            </a:solidFill>
                            <a:latin typeface="Cambria Math" panose="02040503050406030204" pitchFamily="18" charset="0"/>
                            <a:sym typeface="Wingdings" panose="05000000000000000000" pitchFamily="2" charset="2"/>
                          </a:rPr>
                          <m:t>𝑃</m:t>
                        </m:r>
                      </m:e>
                    </m:d>
                  </m:oMath>
                </a14:m>
                <a:r>
                  <a:rPr lang="en-GB" sz="3000" noProof="0">
                    <a:solidFill>
                      <a:schemeClr val="bg1"/>
                    </a:solidFill>
                    <a:sym typeface="Wingdings" panose="05000000000000000000" pitchFamily="2" charset="2"/>
                  </a:rPr>
                  <a:t> reactive power</a:t>
                </a:r>
              </a:p>
            </p:txBody>
          </p:sp>
        </mc:Choice>
        <mc:Fallback>
          <p:sp>
            <p:nvSpPr>
              <p:cNvPr id="9" name="CasellaDiTesto 10">
                <a:extLst>
                  <a:ext uri="{FF2B5EF4-FFF2-40B4-BE49-F238E27FC236}">
                    <a16:creationId xmlns:a16="http://schemas.microsoft.com/office/drawing/2014/main" id="{324A0BF8-9464-9271-0985-2333C1DEF43B}"/>
                  </a:ext>
                </a:extLst>
              </p:cNvPr>
              <p:cNvSpPr txBox="1">
                <a:spLocks noRot="1" noChangeAspect="1" noMove="1" noResize="1" noEditPoints="1" noAdjustHandles="1" noChangeArrowheads="1" noChangeShapeType="1" noTextEdit="1"/>
              </p:cNvSpPr>
              <p:nvPr/>
            </p:nvSpPr>
            <p:spPr>
              <a:xfrm>
                <a:off x="5475892" y="2493429"/>
                <a:ext cx="4688174" cy="1015663"/>
              </a:xfrm>
              <a:prstGeom prst="rect">
                <a:avLst/>
              </a:prstGeom>
              <a:blipFill>
                <a:blip r:embed="rId5"/>
                <a:stretch>
                  <a:fillRect t="-7784" b="-17365"/>
                </a:stretch>
              </a:blipFill>
            </p:spPr>
            <p:txBody>
              <a:bodyPr/>
              <a:lstStyle/>
              <a:p>
                <a:r>
                  <a:rPr lang="en-GB">
                    <a:noFill/>
                  </a:rPr>
                  <a:t> </a:t>
                </a:r>
              </a:p>
            </p:txBody>
          </p:sp>
        </mc:Fallback>
      </mc:AlternateContent>
      <p:cxnSp>
        <p:nvCxnSpPr>
          <p:cNvPr id="10" name="Connettore 2 8">
            <a:extLst>
              <a:ext uri="{FF2B5EF4-FFF2-40B4-BE49-F238E27FC236}">
                <a16:creationId xmlns:a16="http://schemas.microsoft.com/office/drawing/2014/main" id="{5A093F6B-5389-C6CA-1FD3-1201A4943172}"/>
              </a:ext>
            </a:extLst>
          </p:cNvPr>
          <p:cNvCxnSpPr>
            <a:cxnSpLocks/>
            <a:endCxn id="9" idx="1"/>
          </p:cNvCxnSpPr>
          <p:nvPr/>
        </p:nvCxnSpPr>
        <p:spPr>
          <a:xfrm>
            <a:off x="4062040" y="2996093"/>
            <a:ext cx="1413852" cy="5168"/>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7" name="CasellaDiTesto 10">
                <a:extLst>
                  <a:ext uri="{FF2B5EF4-FFF2-40B4-BE49-F238E27FC236}">
                    <a16:creationId xmlns:a16="http://schemas.microsoft.com/office/drawing/2014/main" id="{3F1DF15F-EBAB-B20C-CE46-81F068D72A5A}"/>
                  </a:ext>
                </a:extLst>
              </p:cNvPr>
              <p:cNvSpPr txBox="1"/>
              <p:nvPr/>
            </p:nvSpPr>
            <p:spPr>
              <a:xfrm>
                <a:off x="420624" y="4408901"/>
                <a:ext cx="11061462" cy="1536767"/>
              </a:xfrm>
              <a:prstGeom prst="rect">
                <a:avLst/>
              </a:prstGeom>
              <a:noFill/>
            </p:spPr>
            <p:txBody>
              <a:bodyPr wrap="square" rtlCol="0">
                <a:spAutoFit/>
              </a:bodyPr>
              <a:lstStyle/>
              <a:p>
                <a:pPr algn="ctr"/>
                <a:r>
                  <a:rPr lang="en-GB" sz="3000" noProof="0">
                    <a:solidFill>
                      <a:schemeClr val="bg1"/>
                    </a:solidFill>
                    <a:sym typeface="Wingdings" panose="05000000000000000000" pitchFamily="2" charset="2"/>
                  </a:rPr>
                  <a:t>In the end we want to find</a:t>
                </a:r>
              </a:p>
              <a:p>
                <a:pPr algn="ctr"/>
                <a:endParaRPr lang="en-GB" sz="3000" noProof="0">
                  <a:solidFill>
                    <a:schemeClr val="bg1"/>
                  </a:solidFill>
                  <a:sym typeface="Wingdings" panose="05000000000000000000" pitchFamily="2" charset="2"/>
                </a:endParaRPr>
              </a:p>
              <a:p>
                <a:pPr algn="ctr"/>
                <a14:m>
                  <m:oMathPara xmlns:m="http://schemas.openxmlformats.org/officeDocument/2006/math">
                    <m:oMathParaPr>
                      <m:jc m:val="centerGroup"/>
                    </m:oMathParaPr>
                    <m:oMath xmlns:m="http://schemas.openxmlformats.org/officeDocument/2006/math">
                      <m:r>
                        <m:rPr>
                          <m:sty m:val="p"/>
                        </m:rPr>
                        <a:rPr lang="en-GB" sz="3000" b="0" i="0" noProof="0" smtClean="0">
                          <a:solidFill>
                            <a:schemeClr val="bg1"/>
                          </a:solidFill>
                          <a:latin typeface="Cambria Math" panose="02040503050406030204" pitchFamily="18" charset="0"/>
                          <a:sym typeface="Wingdings" panose="05000000000000000000" pitchFamily="2" charset="2"/>
                        </a:rPr>
                        <m:t>max</m:t>
                      </m:r>
                      <m:r>
                        <a:rPr lang="en-GB" sz="3000" b="0" i="1" noProof="0" smtClean="0">
                          <a:solidFill>
                            <a:schemeClr val="bg1"/>
                          </a:solidFill>
                          <a:latin typeface="Cambria Math" panose="02040503050406030204" pitchFamily="18" charset="0"/>
                          <a:sym typeface="Wingdings" panose="05000000000000000000" pitchFamily="2" charset="2"/>
                        </a:rPr>
                        <m:t>⁡(</m:t>
                      </m:r>
                      <m:r>
                        <a:rPr lang="en-GB" sz="3000" b="0" i="1" noProof="0" smtClean="0">
                          <a:solidFill>
                            <a:schemeClr val="bg1"/>
                          </a:solidFill>
                          <a:latin typeface="Cambria Math" panose="02040503050406030204" pitchFamily="18" charset="0"/>
                          <a:sym typeface="Wingdings" panose="05000000000000000000" pitchFamily="2" charset="2"/>
                        </a:rPr>
                        <m:t>𝑅𝑒</m:t>
                      </m:r>
                      <m:d>
                        <m:dPr>
                          <m:ctrlPr>
                            <a:rPr lang="en-GB" sz="3000" b="0" i="1" noProof="0" smtClean="0">
                              <a:solidFill>
                                <a:schemeClr val="bg1"/>
                              </a:solidFill>
                              <a:latin typeface="Cambria Math" panose="02040503050406030204" pitchFamily="18" charset="0"/>
                              <a:sym typeface="Wingdings" panose="05000000000000000000" pitchFamily="2" charset="2"/>
                            </a:rPr>
                          </m:ctrlPr>
                        </m:dPr>
                        <m:e>
                          <m:r>
                            <a:rPr lang="en-GB" sz="3000" b="0" i="1" noProof="0" smtClean="0">
                              <a:solidFill>
                                <a:schemeClr val="bg1"/>
                              </a:solidFill>
                              <a:latin typeface="Cambria Math" panose="02040503050406030204" pitchFamily="18" charset="0"/>
                              <a:sym typeface="Wingdings" panose="05000000000000000000" pitchFamily="2" charset="2"/>
                            </a:rPr>
                            <m:t>𝑃</m:t>
                          </m:r>
                          <m:d>
                            <m:dPr>
                              <m:ctrlPr>
                                <a:rPr lang="en-GB" sz="3000" b="0" i="1" noProof="0" smtClean="0">
                                  <a:solidFill>
                                    <a:schemeClr val="bg1"/>
                                  </a:solidFill>
                                  <a:latin typeface="Cambria Math" panose="02040503050406030204" pitchFamily="18" charset="0"/>
                                  <a:sym typeface="Wingdings" panose="05000000000000000000" pitchFamily="2" charset="2"/>
                                </a:rPr>
                              </m:ctrlPr>
                            </m:dPr>
                            <m:e>
                              <m:sSub>
                                <m:sSubPr>
                                  <m:ctrlPr>
                                    <a:rPr lang="en-GB" sz="3000" b="0" i="1" noProof="0" smtClean="0">
                                      <a:solidFill>
                                        <a:schemeClr val="bg1"/>
                                      </a:solidFill>
                                      <a:latin typeface="Cambria Math" panose="02040503050406030204" pitchFamily="18" charset="0"/>
                                      <a:sym typeface="Wingdings" panose="05000000000000000000" pitchFamily="2" charset="2"/>
                                    </a:rPr>
                                  </m:ctrlPr>
                                </m:sSubPr>
                                <m:e>
                                  <m:r>
                                    <a:rPr lang="en-GB" sz="3000" b="0" i="1" noProof="0" smtClean="0">
                                      <a:solidFill>
                                        <a:schemeClr val="bg1"/>
                                      </a:solidFill>
                                      <a:latin typeface="Cambria Math" panose="02040503050406030204" pitchFamily="18" charset="0"/>
                                      <a:sym typeface="Wingdings" panose="05000000000000000000" pitchFamily="2" charset="2"/>
                                    </a:rPr>
                                    <m:t>𝜔</m:t>
                                  </m:r>
                                </m:e>
                                <m:sub>
                                  <m:r>
                                    <a:rPr lang="en-GB" sz="3000" b="0" i="1" noProof="0" smtClean="0">
                                      <a:solidFill>
                                        <a:schemeClr val="bg1"/>
                                      </a:solidFill>
                                      <a:latin typeface="Cambria Math" panose="02040503050406030204" pitchFamily="18" charset="0"/>
                                      <a:sym typeface="Wingdings" panose="05000000000000000000" pitchFamily="2" charset="2"/>
                                    </a:rPr>
                                    <m:t>𝑖</m:t>
                                  </m:r>
                                </m:sub>
                              </m:sSub>
                              <m:r>
                                <a:rPr lang="en-GB" sz="3000" b="0" i="1" noProof="0" smtClean="0">
                                  <a:solidFill>
                                    <a:schemeClr val="bg1"/>
                                  </a:solidFill>
                                  <a:latin typeface="Cambria Math" panose="02040503050406030204" pitchFamily="18" charset="0"/>
                                  <a:sym typeface="Wingdings" panose="05000000000000000000" pitchFamily="2" charset="2"/>
                                </a:rPr>
                                <m:t>, </m:t>
                              </m:r>
                              <m:sSub>
                                <m:sSubPr>
                                  <m:ctrlPr>
                                    <a:rPr lang="en-GB" sz="3000" b="0" i="1" noProof="0" smtClean="0">
                                      <a:solidFill>
                                        <a:schemeClr val="bg1"/>
                                      </a:solidFill>
                                      <a:latin typeface="Cambria Math" panose="02040503050406030204" pitchFamily="18" charset="0"/>
                                      <a:sym typeface="Wingdings" panose="05000000000000000000" pitchFamily="2" charset="2"/>
                                    </a:rPr>
                                  </m:ctrlPr>
                                </m:sSubPr>
                                <m:e>
                                  <m:r>
                                    <a:rPr lang="en-GB" sz="3000" b="0" i="1" noProof="0" smtClean="0">
                                      <a:solidFill>
                                        <a:schemeClr val="bg1"/>
                                      </a:solidFill>
                                      <a:latin typeface="Cambria Math" panose="02040503050406030204" pitchFamily="18" charset="0"/>
                                      <a:sym typeface="Wingdings" panose="05000000000000000000" pitchFamily="2" charset="2"/>
                                    </a:rPr>
                                    <m:t>𝑘</m:t>
                                  </m:r>
                                </m:e>
                                <m:sub>
                                  <m:r>
                                    <a:rPr lang="en-GB" sz="3000" b="0" i="1" noProof="0" smtClean="0">
                                      <a:solidFill>
                                        <a:schemeClr val="bg1"/>
                                      </a:solidFill>
                                      <a:latin typeface="Cambria Math" panose="02040503050406030204" pitchFamily="18" charset="0"/>
                                      <a:sym typeface="Wingdings" panose="05000000000000000000" pitchFamily="2" charset="2"/>
                                    </a:rPr>
                                    <m:t>𝑖</m:t>
                                  </m:r>
                                </m:sub>
                              </m:sSub>
                            </m:e>
                          </m:d>
                        </m:e>
                      </m:d>
                      <m:r>
                        <a:rPr lang="en-GB" sz="3000" b="0" i="1" noProof="0" smtClean="0">
                          <a:solidFill>
                            <a:schemeClr val="bg1"/>
                          </a:solidFill>
                          <a:latin typeface="Cambria Math" panose="02040503050406030204" pitchFamily="18" charset="0"/>
                          <a:sym typeface="Wingdings" panose="05000000000000000000" pitchFamily="2" charset="2"/>
                        </a:rPr>
                        <m:t>)</m:t>
                      </m:r>
                    </m:oMath>
                  </m:oMathPara>
                </a14:m>
                <a:endParaRPr lang="en-GB" sz="3000" noProof="0">
                  <a:solidFill>
                    <a:schemeClr val="bg1"/>
                  </a:solidFill>
                  <a:sym typeface="Wingdings" panose="05000000000000000000" pitchFamily="2" charset="2"/>
                </a:endParaRPr>
              </a:p>
            </p:txBody>
          </p:sp>
        </mc:Choice>
        <mc:Fallback>
          <p:sp>
            <p:nvSpPr>
              <p:cNvPr id="17" name="CasellaDiTesto 10">
                <a:extLst>
                  <a:ext uri="{FF2B5EF4-FFF2-40B4-BE49-F238E27FC236}">
                    <a16:creationId xmlns:a16="http://schemas.microsoft.com/office/drawing/2014/main" id="{3F1DF15F-EBAB-B20C-CE46-81F068D72A5A}"/>
                  </a:ext>
                </a:extLst>
              </p:cNvPr>
              <p:cNvSpPr txBox="1">
                <a:spLocks noRot="1" noChangeAspect="1" noMove="1" noResize="1" noEditPoints="1" noAdjustHandles="1" noChangeArrowheads="1" noChangeShapeType="1" noTextEdit="1"/>
              </p:cNvSpPr>
              <p:nvPr/>
            </p:nvSpPr>
            <p:spPr>
              <a:xfrm>
                <a:off x="420624" y="4408901"/>
                <a:ext cx="11061462" cy="1536767"/>
              </a:xfrm>
              <a:prstGeom prst="rect">
                <a:avLst/>
              </a:prstGeom>
              <a:blipFill>
                <a:blip r:embed="rId6"/>
                <a:stretch>
                  <a:fillRect t="-5159" b="-9921"/>
                </a:stretch>
              </a:blipFill>
            </p:spPr>
            <p:txBody>
              <a:bodyPr/>
              <a:lstStyle/>
              <a:p>
                <a:r>
                  <a:rPr lang="en-GB">
                    <a:noFill/>
                  </a:rPr>
                  <a:t> </a:t>
                </a:r>
              </a:p>
            </p:txBody>
          </p:sp>
        </mc:Fallback>
      </mc:AlternateContent>
    </p:spTree>
    <p:extLst>
      <p:ext uri="{BB962C8B-B14F-4D97-AF65-F5344CB8AC3E}">
        <p14:creationId xmlns:p14="http://schemas.microsoft.com/office/powerpoint/2010/main" val="2456380128"/>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1D77F9B7-2B29-F5D0-D8D2-2496103FF1F8}"/>
            </a:ext>
          </a:extLst>
        </p:cNvPr>
        <p:cNvGrpSpPr/>
        <p:nvPr/>
      </p:nvGrpSpPr>
      <p:grpSpPr>
        <a:xfrm>
          <a:off x="0" y="0"/>
          <a:ext cx="0" cy="0"/>
          <a:chOff x="0" y="0"/>
          <a:chExt cx="0" cy="0"/>
        </a:xfrm>
      </p:grpSpPr>
      <p:pic>
        <p:nvPicPr>
          <p:cNvPr id="6" name="Immagine 5">
            <a:extLst>
              <a:ext uri="{FF2B5EF4-FFF2-40B4-BE49-F238E27FC236}">
                <a16:creationId xmlns:a16="http://schemas.microsoft.com/office/drawing/2014/main" id="{78FB99A1-997B-4E45-F93F-3A07DC226F76}"/>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0" y="-5366"/>
            <a:ext cx="12192000" cy="6868732"/>
          </a:xfrm>
          <a:prstGeom prst="rect">
            <a:avLst/>
          </a:prstGeom>
        </p:spPr>
      </p:pic>
      <p:sp>
        <p:nvSpPr>
          <p:cNvPr id="24" name="Rectangle 23">
            <a:extLst>
              <a:ext uri="{FF2B5EF4-FFF2-40B4-BE49-F238E27FC236}">
                <a16:creationId xmlns:a16="http://schemas.microsoft.com/office/drawing/2014/main" id="{AFE56C39-92F0-EF9D-3BC3-041C99A03A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40" y="-10388"/>
            <a:ext cx="12201940" cy="3279731"/>
          </a:xfrm>
          <a:prstGeom prst="rect">
            <a:avLst/>
          </a:prstGeom>
          <a:gradFill>
            <a:gsLst>
              <a:gs pos="0">
                <a:srgbClr val="000000">
                  <a:alpha val="40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26" name="Rectangle 25">
            <a:extLst>
              <a:ext uri="{FF2B5EF4-FFF2-40B4-BE49-F238E27FC236}">
                <a16:creationId xmlns:a16="http://schemas.microsoft.com/office/drawing/2014/main" id="{44DB5311-CC4D-21AE-DCED-B776604D8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764504"/>
            <a:ext cx="12191992" cy="2103884"/>
          </a:xfrm>
          <a:prstGeom prst="rect">
            <a:avLst/>
          </a:prstGeom>
          <a:gradFill>
            <a:gsLst>
              <a:gs pos="0">
                <a:srgbClr val="000000">
                  <a:alpha val="54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cxnSp>
        <p:nvCxnSpPr>
          <p:cNvPr id="28" name="Straight Connector 27">
            <a:extLst>
              <a:ext uri="{FF2B5EF4-FFF2-40B4-BE49-F238E27FC236}">
                <a16:creationId xmlns:a16="http://schemas.microsoft.com/office/drawing/2014/main" id="{42ECAE85-EB3B-5551-A1FE-29F70F4D2D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387805" y="5715292"/>
            <a:ext cx="804195" cy="0"/>
          </a:xfrm>
          <a:prstGeom prst="line">
            <a:avLst/>
          </a:prstGeom>
          <a:ln w="1206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CasellaDiTesto 10">
            <a:extLst>
              <a:ext uri="{FF2B5EF4-FFF2-40B4-BE49-F238E27FC236}">
                <a16:creationId xmlns:a16="http://schemas.microsoft.com/office/drawing/2014/main" id="{22023A9F-BAA1-E33B-0A0C-126F849B8DA3}"/>
              </a:ext>
            </a:extLst>
          </p:cNvPr>
          <p:cNvSpPr txBox="1"/>
          <p:nvPr/>
        </p:nvSpPr>
        <p:spPr>
          <a:xfrm>
            <a:off x="420624" y="411480"/>
            <a:ext cx="11448288" cy="769441"/>
          </a:xfrm>
          <a:prstGeom prst="rect">
            <a:avLst/>
          </a:prstGeom>
          <a:noFill/>
        </p:spPr>
        <p:txBody>
          <a:bodyPr wrap="square" rtlCol="0">
            <a:spAutoFit/>
          </a:bodyPr>
          <a:lstStyle/>
          <a:p>
            <a:r>
              <a:rPr lang="en-GB" sz="4400" b="1" noProof="0">
                <a:solidFill>
                  <a:schemeClr val="bg1"/>
                </a:solidFill>
              </a:rPr>
              <a:t>INDEX</a:t>
            </a:r>
          </a:p>
        </p:txBody>
      </p:sp>
      <p:sp>
        <p:nvSpPr>
          <p:cNvPr id="12" name="CasellaDiTesto 11">
            <a:extLst>
              <a:ext uri="{FF2B5EF4-FFF2-40B4-BE49-F238E27FC236}">
                <a16:creationId xmlns:a16="http://schemas.microsoft.com/office/drawing/2014/main" id="{BB493D4A-2B05-2DA1-9F5F-EE90EA171070}"/>
              </a:ext>
            </a:extLst>
          </p:cNvPr>
          <p:cNvSpPr txBox="1"/>
          <p:nvPr/>
        </p:nvSpPr>
        <p:spPr>
          <a:xfrm>
            <a:off x="518946" y="1874728"/>
            <a:ext cx="11349966" cy="3108543"/>
          </a:xfrm>
          <a:prstGeom prst="rect">
            <a:avLst/>
          </a:prstGeom>
          <a:noFill/>
        </p:spPr>
        <p:txBody>
          <a:bodyPr wrap="square" rtlCol="0">
            <a:spAutoFit/>
          </a:bodyPr>
          <a:lstStyle/>
          <a:p>
            <a:pPr marL="514350" indent="-514350">
              <a:buFont typeface="+mj-lt"/>
              <a:buAutoNum type="arabicPeriod"/>
            </a:pPr>
            <a:r>
              <a:rPr lang="en-GB" sz="2800" b="1" noProof="0">
                <a:solidFill>
                  <a:schemeClr val="bg1"/>
                </a:solidFill>
              </a:rPr>
              <a:t>PROJECT AIM</a:t>
            </a:r>
          </a:p>
          <a:p>
            <a:pPr marL="514350" indent="-514350">
              <a:buFont typeface="+mj-lt"/>
              <a:buAutoNum type="arabicPeriod"/>
            </a:pPr>
            <a:endParaRPr lang="en-GB" sz="2800" b="1" noProof="0">
              <a:solidFill>
                <a:schemeClr val="bg1"/>
              </a:solidFill>
            </a:endParaRPr>
          </a:p>
          <a:p>
            <a:pPr marL="514350" indent="-514350">
              <a:buFont typeface="+mj-lt"/>
              <a:buAutoNum type="arabicPeriod"/>
            </a:pPr>
            <a:r>
              <a:rPr lang="en-GB" sz="2800" b="1" noProof="0">
                <a:solidFill>
                  <a:schemeClr val="bg1"/>
                </a:solidFill>
              </a:rPr>
              <a:t>PROBLEM BREAKDOWN</a:t>
            </a:r>
          </a:p>
          <a:p>
            <a:pPr marL="514350" indent="-514350">
              <a:buFont typeface="+mj-lt"/>
              <a:buAutoNum type="arabicPeriod"/>
            </a:pPr>
            <a:endParaRPr lang="en-GB" sz="2800" noProof="0">
              <a:solidFill>
                <a:schemeClr val="bg1"/>
              </a:solidFill>
            </a:endParaRPr>
          </a:p>
          <a:p>
            <a:pPr marL="514350" indent="-514350">
              <a:buFont typeface="+mj-lt"/>
              <a:buAutoNum type="arabicPeriod"/>
            </a:pPr>
            <a:r>
              <a:rPr lang="en-GB" sz="2800" b="1" noProof="0">
                <a:solidFill>
                  <a:schemeClr val="bg1"/>
                </a:solidFill>
              </a:rPr>
              <a:t>EXPERIMENTAL RESULTS</a:t>
            </a:r>
          </a:p>
          <a:p>
            <a:pPr marL="514350" indent="-514350">
              <a:buFont typeface="+mj-lt"/>
              <a:buAutoNum type="arabicPeriod"/>
            </a:pPr>
            <a:endParaRPr lang="en-GB" sz="2800" b="1" noProof="0">
              <a:solidFill>
                <a:schemeClr val="bg1"/>
              </a:solidFill>
            </a:endParaRPr>
          </a:p>
          <a:p>
            <a:pPr marL="514350" indent="-514350">
              <a:buFont typeface="+mj-lt"/>
              <a:buAutoNum type="arabicPeriod"/>
            </a:pPr>
            <a:r>
              <a:rPr lang="en-GB" sz="2800" b="1" noProof="0">
                <a:solidFill>
                  <a:schemeClr val="bg1"/>
                </a:solidFill>
              </a:rPr>
              <a:t>FUTURE IMPROVEMENTS</a:t>
            </a:r>
          </a:p>
        </p:txBody>
      </p:sp>
    </p:spTree>
    <p:extLst>
      <p:ext uri="{BB962C8B-B14F-4D97-AF65-F5344CB8AC3E}">
        <p14:creationId xmlns:p14="http://schemas.microsoft.com/office/powerpoint/2010/main" val="422655498"/>
      </p:ext>
    </p:extLst>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4F570343-1FD4-6298-642F-62268D8FEEBF}"/>
            </a:ext>
          </a:extLst>
        </p:cNvPr>
        <p:cNvGrpSpPr/>
        <p:nvPr/>
      </p:nvGrpSpPr>
      <p:grpSpPr>
        <a:xfrm>
          <a:off x="0" y="0"/>
          <a:ext cx="0" cy="0"/>
          <a:chOff x="0" y="0"/>
          <a:chExt cx="0" cy="0"/>
        </a:xfrm>
      </p:grpSpPr>
      <p:pic>
        <p:nvPicPr>
          <p:cNvPr id="6" name="Immagine 5">
            <a:extLst>
              <a:ext uri="{FF2B5EF4-FFF2-40B4-BE49-F238E27FC236}">
                <a16:creationId xmlns:a16="http://schemas.microsoft.com/office/drawing/2014/main" id="{E0D28EB7-EC8E-9503-6A1F-C3FC52E2B0D4}"/>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0" y="-5366"/>
            <a:ext cx="12192000" cy="6868732"/>
          </a:xfrm>
          <a:prstGeom prst="rect">
            <a:avLst/>
          </a:prstGeom>
        </p:spPr>
      </p:pic>
      <p:sp>
        <p:nvSpPr>
          <p:cNvPr id="24" name="Rectangle 23">
            <a:extLst>
              <a:ext uri="{FF2B5EF4-FFF2-40B4-BE49-F238E27FC236}">
                <a16:creationId xmlns:a16="http://schemas.microsoft.com/office/drawing/2014/main" id="{90119F7D-77D7-2A28-4386-C0FE84C376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40" y="-10388"/>
            <a:ext cx="12201940" cy="3279731"/>
          </a:xfrm>
          <a:prstGeom prst="rect">
            <a:avLst/>
          </a:prstGeom>
          <a:gradFill>
            <a:gsLst>
              <a:gs pos="0">
                <a:srgbClr val="000000">
                  <a:alpha val="40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26" name="Rectangle 25">
            <a:extLst>
              <a:ext uri="{FF2B5EF4-FFF2-40B4-BE49-F238E27FC236}">
                <a16:creationId xmlns:a16="http://schemas.microsoft.com/office/drawing/2014/main" id="{AEB299A9-C464-AEBA-0389-6AB755BBB4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764504"/>
            <a:ext cx="12191992" cy="2103884"/>
          </a:xfrm>
          <a:prstGeom prst="rect">
            <a:avLst/>
          </a:prstGeom>
          <a:gradFill>
            <a:gsLst>
              <a:gs pos="0">
                <a:srgbClr val="000000">
                  <a:alpha val="54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cxnSp>
        <p:nvCxnSpPr>
          <p:cNvPr id="28" name="Straight Connector 27">
            <a:extLst>
              <a:ext uri="{FF2B5EF4-FFF2-40B4-BE49-F238E27FC236}">
                <a16:creationId xmlns:a16="http://schemas.microsoft.com/office/drawing/2014/main" id="{8A9E44D5-DAE8-36A0-D666-21A0B72AC30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387805" y="5715292"/>
            <a:ext cx="804195" cy="0"/>
          </a:xfrm>
          <a:prstGeom prst="line">
            <a:avLst/>
          </a:prstGeom>
          <a:ln w="1206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CasellaDiTesto 1">
            <a:extLst>
              <a:ext uri="{FF2B5EF4-FFF2-40B4-BE49-F238E27FC236}">
                <a16:creationId xmlns:a16="http://schemas.microsoft.com/office/drawing/2014/main" id="{4DA0620E-C018-B805-8B96-01E5B1F8A025}"/>
              </a:ext>
            </a:extLst>
          </p:cNvPr>
          <p:cNvSpPr txBox="1"/>
          <p:nvPr/>
        </p:nvSpPr>
        <p:spPr>
          <a:xfrm>
            <a:off x="444610" y="2674947"/>
            <a:ext cx="11292840" cy="1508105"/>
          </a:xfrm>
          <a:prstGeom prst="rect">
            <a:avLst/>
          </a:prstGeom>
          <a:noFill/>
        </p:spPr>
        <p:txBody>
          <a:bodyPr wrap="square" rtlCol="0">
            <a:spAutoFit/>
          </a:bodyPr>
          <a:lstStyle/>
          <a:p>
            <a:pPr algn="ctr"/>
            <a:r>
              <a:rPr lang="en-GB" sz="6000" b="1" noProof="0">
                <a:solidFill>
                  <a:schemeClr val="bg1"/>
                </a:solidFill>
              </a:rPr>
              <a:t>STEP 2</a:t>
            </a:r>
          </a:p>
          <a:p>
            <a:pPr algn="ctr"/>
            <a:r>
              <a:rPr lang="en-GB" sz="3200" noProof="0">
                <a:solidFill>
                  <a:schemeClr val="bg1"/>
                </a:solidFill>
              </a:rPr>
              <a:t>E</a:t>
            </a:r>
            <a:r>
              <a:rPr lang="en-GB" sz="3200" noProof="0">
                <a:solidFill>
                  <a:schemeClr val="bg1"/>
                </a:solidFill>
                <a:sym typeface="Wingdings" panose="05000000000000000000" pitchFamily="2" charset="2"/>
              </a:rPr>
              <a:t>lectric circuit for switching on the LED</a:t>
            </a:r>
            <a:endParaRPr lang="en-GB" sz="3200" noProof="0"/>
          </a:p>
        </p:txBody>
      </p:sp>
    </p:spTree>
    <p:extLst>
      <p:ext uri="{BB962C8B-B14F-4D97-AF65-F5344CB8AC3E}">
        <p14:creationId xmlns:p14="http://schemas.microsoft.com/office/powerpoint/2010/main" val="3347437398"/>
      </p:ext>
    </p:ext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3535ECD1-EDF2-D6E6-A9A2-D3504B2841C3}"/>
            </a:ext>
          </a:extLst>
        </p:cNvPr>
        <p:cNvGrpSpPr/>
        <p:nvPr/>
      </p:nvGrpSpPr>
      <p:grpSpPr>
        <a:xfrm>
          <a:off x="0" y="0"/>
          <a:ext cx="0" cy="0"/>
          <a:chOff x="0" y="0"/>
          <a:chExt cx="0" cy="0"/>
        </a:xfrm>
      </p:grpSpPr>
      <p:pic>
        <p:nvPicPr>
          <p:cNvPr id="6" name="Immagine 5">
            <a:extLst>
              <a:ext uri="{FF2B5EF4-FFF2-40B4-BE49-F238E27FC236}">
                <a16:creationId xmlns:a16="http://schemas.microsoft.com/office/drawing/2014/main" id="{049911C6-38FA-618A-91BA-CEBFB434D488}"/>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0" y="-5366"/>
            <a:ext cx="12192000" cy="6868732"/>
          </a:xfrm>
          <a:prstGeom prst="rect">
            <a:avLst/>
          </a:prstGeom>
        </p:spPr>
      </p:pic>
      <p:sp>
        <p:nvSpPr>
          <p:cNvPr id="24" name="Rectangle 23">
            <a:extLst>
              <a:ext uri="{FF2B5EF4-FFF2-40B4-BE49-F238E27FC236}">
                <a16:creationId xmlns:a16="http://schemas.microsoft.com/office/drawing/2014/main" id="{E9135953-0D96-F17F-A8DC-C62D2BEA7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40" y="-10388"/>
            <a:ext cx="12201940" cy="3279731"/>
          </a:xfrm>
          <a:prstGeom prst="rect">
            <a:avLst/>
          </a:prstGeom>
          <a:gradFill>
            <a:gsLst>
              <a:gs pos="0">
                <a:srgbClr val="000000">
                  <a:alpha val="40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26" name="Rectangle 25">
            <a:extLst>
              <a:ext uri="{FF2B5EF4-FFF2-40B4-BE49-F238E27FC236}">
                <a16:creationId xmlns:a16="http://schemas.microsoft.com/office/drawing/2014/main" id="{C747B632-30C0-8DB8-246A-17D8BE4FEF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764504"/>
            <a:ext cx="12191992" cy="2103884"/>
          </a:xfrm>
          <a:prstGeom prst="rect">
            <a:avLst/>
          </a:prstGeom>
          <a:gradFill>
            <a:gsLst>
              <a:gs pos="0">
                <a:srgbClr val="000000">
                  <a:alpha val="54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cxnSp>
        <p:nvCxnSpPr>
          <p:cNvPr id="28" name="Straight Connector 27">
            <a:extLst>
              <a:ext uri="{FF2B5EF4-FFF2-40B4-BE49-F238E27FC236}">
                <a16:creationId xmlns:a16="http://schemas.microsoft.com/office/drawing/2014/main" id="{13B89462-94B0-E155-9F2E-FC96742017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387805" y="5715292"/>
            <a:ext cx="804195" cy="0"/>
          </a:xfrm>
          <a:prstGeom prst="line">
            <a:avLst/>
          </a:prstGeom>
          <a:ln w="1206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CasellaDiTesto 1">
            <a:extLst>
              <a:ext uri="{FF2B5EF4-FFF2-40B4-BE49-F238E27FC236}">
                <a16:creationId xmlns:a16="http://schemas.microsoft.com/office/drawing/2014/main" id="{0D63C098-8427-870C-EE02-5D98B5E6572C}"/>
              </a:ext>
            </a:extLst>
          </p:cNvPr>
          <p:cNvSpPr txBox="1"/>
          <p:nvPr/>
        </p:nvSpPr>
        <p:spPr>
          <a:xfrm>
            <a:off x="420624" y="411480"/>
            <a:ext cx="11448288" cy="2123658"/>
          </a:xfrm>
          <a:prstGeom prst="rect">
            <a:avLst/>
          </a:prstGeom>
          <a:noFill/>
        </p:spPr>
        <p:txBody>
          <a:bodyPr wrap="square" rtlCol="0">
            <a:spAutoFit/>
          </a:bodyPr>
          <a:lstStyle/>
          <a:p>
            <a:r>
              <a:rPr lang="en-GB" sz="4400" b="1" noProof="0">
                <a:solidFill>
                  <a:schemeClr val="bg1"/>
                </a:solidFill>
                <a:sym typeface="Wingdings" panose="05000000000000000000" pitchFamily="2" charset="2"/>
              </a:rPr>
              <a:t>ELECTRIC CIRCUIT FOR SWITCHING ON THE LED</a:t>
            </a:r>
            <a:endParaRPr lang="en-GB" sz="4400" b="1" noProof="0"/>
          </a:p>
          <a:p>
            <a:endParaRPr lang="en-GB" sz="4400" b="1" noProof="0">
              <a:solidFill>
                <a:schemeClr val="bg1"/>
              </a:solidFill>
            </a:endParaRPr>
          </a:p>
        </p:txBody>
      </p:sp>
      <p:pic>
        <p:nvPicPr>
          <p:cNvPr id="3" name="Immagine 2">
            <a:extLst>
              <a:ext uri="{FF2B5EF4-FFF2-40B4-BE49-F238E27FC236}">
                <a16:creationId xmlns:a16="http://schemas.microsoft.com/office/drawing/2014/main" id="{B0AB78D1-EEEC-A2F7-007E-D9E9807E026D}"/>
              </a:ext>
            </a:extLst>
          </p:cNvPr>
          <p:cNvPicPr>
            <a:picLocks noChangeAspect="1"/>
          </p:cNvPicPr>
          <p:nvPr/>
        </p:nvPicPr>
        <p:blipFill>
          <a:blip r:embed="rId4">
            <a:extLst>
              <a:ext uri="{28A0092B-C50C-407E-A947-70E740481C1C}">
                <a14:useLocalDpi xmlns:a14="http://schemas.microsoft.com/office/drawing/2010/main" val="0"/>
              </a:ext>
            </a:extLst>
          </a:blip>
          <a:srcRect l="4443" t="16457" r="2888" b="8792"/>
          <a:stretch/>
        </p:blipFill>
        <p:spPr>
          <a:xfrm>
            <a:off x="420624" y="2808984"/>
            <a:ext cx="6140440" cy="2482548"/>
          </a:xfrm>
          <a:prstGeom prst="rect">
            <a:avLst/>
          </a:prstGeom>
        </p:spPr>
      </p:pic>
      <p:sp>
        <p:nvSpPr>
          <p:cNvPr id="4" name="CasellaDiTesto 12">
            <a:extLst>
              <a:ext uri="{FF2B5EF4-FFF2-40B4-BE49-F238E27FC236}">
                <a16:creationId xmlns:a16="http://schemas.microsoft.com/office/drawing/2014/main" id="{67D49883-06D2-96B5-3119-53F7875285CA}"/>
              </a:ext>
            </a:extLst>
          </p:cNvPr>
          <p:cNvSpPr txBox="1"/>
          <p:nvPr/>
        </p:nvSpPr>
        <p:spPr>
          <a:xfrm>
            <a:off x="6743734" y="2093496"/>
            <a:ext cx="5448258" cy="3570208"/>
          </a:xfrm>
          <a:prstGeom prst="rect">
            <a:avLst/>
          </a:prstGeom>
          <a:noFill/>
        </p:spPr>
        <p:txBody>
          <a:bodyPr wrap="square" rtlCol="0">
            <a:spAutoFit/>
          </a:bodyPr>
          <a:lstStyle/>
          <a:p>
            <a:pPr algn="ctr"/>
            <a:r>
              <a:rPr lang="en-GB" sz="3000" noProof="0">
                <a:solidFill>
                  <a:schemeClr val="bg1"/>
                </a:solidFill>
                <a:sym typeface="Wingdings" panose="05000000000000000000" pitchFamily="2" charset="2"/>
              </a:rPr>
              <a:t>In the circuit we have 3 main components:</a:t>
            </a:r>
          </a:p>
          <a:p>
            <a:endParaRPr lang="en-GB" sz="1600" noProof="0">
              <a:solidFill>
                <a:schemeClr val="bg1"/>
              </a:solidFill>
              <a:sym typeface="Wingdings" panose="05000000000000000000" pitchFamily="2" charset="2"/>
            </a:endParaRPr>
          </a:p>
          <a:p>
            <a:pPr marL="457200" indent="-457200">
              <a:buFontTx/>
              <a:buChar char="-"/>
            </a:pPr>
            <a:r>
              <a:rPr lang="en-GB" sz="3000" noProof="0">
                <a:solidFill>
                  <a:schemeClr val="bg1"/>
                </a:solidFill>
                <a:sym typeface="Wingdings" panose="05000000000000000000" pitchFamily="2" charset="2"/>
              </a:rPr>
              <a:t>the voltage source that is the piezoelectric material;</a:t>
            </a:r>
          </a:p>
          <a:p>
            <a:pPr marL="457200" indent="-457200">
              <a:buFontTx/>
              <a:buChar char="-"/>
            </a:pPr>
            <a:r>
              <a:rPr lang="en-GB" sz="3000" noProof="0">
                <a:solidFill>
                  <a:schemeClr val="bg1"/>
                </a:solidFill>
                <a:sym typeface="Wingdings" panose="05000000000000000000" pitchFamily="2" charset="2"/>
              </a:rPr>
              <a:t>a rectifier done with 4 silicon diodes;</a:t>
            </a:r>
          </a:p>
          <a:p>
            <a:pPr marL="457200" indent="-457200">
              <a:buFontTx/>
              <a:buChar char="-"/>
            </a:pPr>
            <a:r>
              <a:rPr lang="en-GB" sz="3000" noProof="0">
                <a:solidFill>
                  <a:schemeClr val="bg1"/>
                </a:solidFill>
                <a:sym typeface="Wingdings" panose="05000000000000000000" pitchFamily="2" charset="2"/>
              </a:rPr>
              <a:t>a 49.3 kΩ resistance.</a:t>
            </a:r>
          </a:p>
        </p:txBody>
      </p:sp>
    </p:spTree>
    <p:extLst>
      <p:ext uri="{BB962C8B-B14F-4D97-AF65-F5344CB8AC3E}">
        <p14:creationId xmlns:p14="http://schemas.microsoft.com/office/powerpoint/2010/main" val="3030804744"/>
      </p:ext>
    </p:extLst>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74C15E32-6CAE-A98A-E353-52D4176EAAB2}"/>
            </a:ext>
          </a:extLst>
        </p:cNvPr>
        <p:cNvGrpSpPr/>
        <p:nvPr/>
      </p:nvGrpSpPr>
      <p:grpSpPr>
        <a:xfrm>
          <a:off x="0" y="0"/>
          <a:ext cx="0" cy="0"/>
          <a:chOff x="0" y="0"/>
          <a:chExt cx="0" cy="0"/>
        </a:xfrm>
      </p:grpSpPr>
      <p:pic>
        <p:nvPicPr>
          <p:cNvPr id="6" name="Immagine 5">
            <a:extLst>
              <a:ext uri="{FF2B5EF4-FFF2-40B4-BE49-F238E27FC236}">
                <a16:creationId xmlns:a16="http://schemas.microsoft.com/office/drawing/2014/main" id="{3786B62F-543B-15E9-E261-5AD503A9B005}"/>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0" y="-5366"/>
            <a:ext cx="12192000" cy="6868732"/>
          </a:xfrm>
          <a:prstGeom prst="rect">
            <a:avLst/>
          </a:prstGeom>
        </p:spPr>
      </p:pic>
      <p:sp>
        <p:nvSpPr>
          <p:cNvPr id="24" name="Rectangle 23">
            <a:extLst>
              <a:ext uri="{FF2B5EF4-FFF2-40B4-BE49-F238E27FC236}">
                <a16:creationId xmlns:a16="http://schemas.microsoft.com/office/drawing/2014/main" id="{C844417F-1D08-4D74-C738-3558430E5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40" y="-10388"/>
            <a:ext cx="12201940" cy="3279731"/>
          </a:xfrm>
          <a:prstGeom prst="rect">
            <a:avLst/>
          </a:prstGeom>
          <a:gradFill>
            <a:gsLst>
              <a:gs pos="0">
                <a:srgbClr val="000000">
                  <a:alpha val="40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26" name="Rectangle 25">
            <a:extLst>
              <a:ext uri="{FF2B5EF4-FFF2-40B4-BE49-F238E27FC236}">
                <a16:creationId xmlns:a16="http://schemas.microsoft.com/office/drawing/2014/main" id="{646D8121-73D7-0392-B4BE-2ADB711F0A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764504"/>
            <a:ext cx="12191992" cy="2103884"/>
          </a:xfrm>
          <a:prstGeom prst="rect">
            <a:avLst/>
          </a:prstGeom>
          <a:gradFill>
            <a:gsLst>
              <a:gs pos="0">
                <a:srgbClr val="000000">
                  <a:alpha val="54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cxnSp>
        <p:nvCxnSpPr>
          <p:cNvPr id="28" name="Straight Connector 27">
            <a:extLst>
              <a:ext uri="{FF2B5EF4-FFF2-40B4-BE49-F238E27FC236}">
                <a16:creationId xmlns:a16="http://schemas.microsoft.com/office/drawing/2014/main" id="{F5E687D7-F8FC-26B0-2DF0-2691089814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387805" y="5715292"/>
            <a:ext cx="804195" cy="0"/>
          </a:xfrm>
          <a:prstGeom prst="line">
            <a:avLst/>
          </a:prstGeom>
          <a:ln w="1206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CasellaDiTesto 1">
            <a:extLst>
              <a:ext uri="{FF2B5EF4-FFF2-40B4-BE49-F238E27FC236}">
                <a16:creationId xmlns:a16="http://schemas.microsoft.com/office/drawing/2014/main" id="{3B12F3CE-E434-5F5A-94C6-2414A3E50609}"/>
              </a:ext>
            </a:extLst>
          </p:cNvPr>
          <p:cNvSpPr txBox="1"/>
          <p:nvPr/>
        </p:nvSpPr>
        <p:spPr>
          <a:xfrm>
            <a:off x="420624" y="411480"/>
            <a:ext cx="11448288" cy="1446550"/>
          </a:xfrm>
          <a:prstGeom prst="rect">
            <a:avLst/>
          </a:prstGeom>
          <a:noFill/>
        </p:spPr>
        <p:txBody>
          <a:bodyPr wrap="square" rtlCol="0">
            <a:spAutoFit/>
          </a:bodyPr>
          <a:lstStyle/>
          <a:p>
            <a:r>
              <a:rPr lang="en-GB" sz="4400" b="1" noProof="0">
                <a:solidFill>
                  <a:schemeClr val="bg1"/>
                </a:solidFill>
                <a:sym typeface="Wingdings" panose="05000000000000000000" pitchFamily="2" charset="2"/>
              </a:rPr>
              <a:t>RECTIFICATION</a:t>
            </a:r>
            <a:endParaRPr lang="en-GB" sz="4400" b="1" noProof="0"/>
          </a:p>
          <a:p>
            <a:endParaRPr lang="en-GB" sz="4400" b="1" noProof="0">
              <a:solidFill>
                <a:schemeClr val="bg1"/>
              </a:solidFill>
            </a:endParaRPr>
          </a:p>
        </p:txBody>
      </p:sp>
      <p:pic>
        <p:nvPicPr>
          <p:cNvPr id="10" name="Immagine 9">
            <a:extLst>
              <a:ext uri="{FF2B5EF4-FFF2-40B4-BE49-F238E27FC236}">
                <a16:creationId xmlns:a16="http://schemas.microsoft.com/office/drawing/2014/main" id="{69D3CADD-8A3C-66E4-08E8-24E27AF618C8}"/>
              </a:ext>
            </a:extLst>
          </p:cNvPr>
          <p:cNvPicPr>
            <a:picLocks noChangeAspect="1"/>
          </p:cNvPicPr>
          <p:nvPr/>
        </p:nvPicPr>
        <p:blipFill>
          <a:blip r:embed="rId4"/>
          <a:stretch>
            <a:fillRect/>
          </a:stretch>
        </p:blipFill>
        <p:spPr>
          <a:xfrm>
            <a:off x="6096000" y="1845384"/>
            <a:ext cx="4202704" cy="1976797"/>
          </a:xfrm>
          <a:prstGeom prst="rect">
            <a:avLst/>
          </a:prstGeom>
        </p:spPr>
      </p:pic>
      <p:pic>
        <p:nvPicPr>
          <p:cNvPr id="12" name="Immagine 11">
            <a:extLst>
              <a:ext uri="{FF2B5EF4-FFF2-40B4-BE49-F238E27FC236}">
                <a16:creationId xmlns:a16="http://schemas.microsoft.com/office/drawing/2014/main" id="{58E95366-F3EE-D7A9-BDAB-764FBA90EBBB}"/>
              </a:ext>
            </a:extLst>
          </p:cNvPr>
          <p:cNvPicPr>
            <a:picLocks noChangeAspect="1"/>
          </p:cNvPicPr>
          <p:nvPr/>
        </p:nvPicPr>
        <p:blipFill>
          <a:blip r:embed="rId5"/>
          <a:stretch>
            <a:fillRect/>
          </a:stretch>
        </p:blipFill>
        <p:spPr>
          <a:xfrm>
            <a:off x="6096000" y="4078600"/>
            <a:ext cx="4202704" cy="1872333"/>
          </a:xfrm>
          <a:prstGeom prst="rect">
            <a:avLst/>
          </a:prstGeom>
        </p:spPr>
      </p:pic>
      <p:sp>
        <p:nvSpPr>
          <p:cNvPr id="13" name="CasellaDiTesto 12">
            <a:extLst>
              <a:ext uri="{FF2B5EF4-FFF2-40B4-BE49-F238E27FC236}">
                <a16:creationId xmlns:a16="http://schemas.microsoft.com/office/drawing/2014/main" id="{E915CE8A-15F6-77EE-14EB-A43A8F925508}"/>
              </a:ext>
            </a:extLst>
          </p:cNvPr>
          <p:cNvSpPr txBox="1"/>
          <p:nvPr/>
        </p:nvSpPr>
        <p:spPr>
          <a:xfrm>
            <a:off x="685800" y="1918580"/>
            <a:ext cx="4462272" cy="3785652"/>
          </a:xfrm>
          <a:prstGeom prst="rect">
            <a:avLst/>
          </a:prstGeom>
          <a:noFill/>
        </p:spPr>
        <p:txBody>
          <a:bodyPr wrap="square" rtlCol="0">
            <a:spAutoFit/>
          </a:bodyPr>
          <a:lstStyle/>
          <a:p>
            <a:pPr algn="ctr"/>
            <a:r>
              <a:rPr lang="en-GB" sz="3000" noProof="0">
                <a:solidFill>
                  <a:schemeClr val="bg1"/>
                </a:solidFill>
                <a:sym typeface="Wingdings" panose="05000000000000000000" pitchFamily="2" charset="2"/>
              </a:rPr>
              <a:t>Get always a </a:t>
            </a:r>
            <a:r>
              <a:rPr lang="en-GB" sz="3000" b="1" noProof="0">
                <a:solidFill>
                  <a:schemeClr val="bg1"/>
                </a:solidFill>
                <a:sym typeface="Wingdings" panose="05000000000000000000" pitchFamily="2" charset="2"/>
              </a:rPr>
              <a:t>positive voltage</a:t>
            </a:r>
            <a:r>
              <a:rPr lang="en-GB" sz="3000" noProof="0">
                <a:solidFill>
                  <a:schemeClr val="bg1"/>
                </a:solidFill>
                <a:sym typeface="Wingdings" panose="05000000000000000000" pitchFamily="2" charset="2"/>
              </a:rPr>
              <a:t> from sinusoidal source.</a:t>
            </a:r>
          </a:p>
          <a:p>
            <a:pPr algn="ctr"/>
            <a:endParaRPr lang="en-GB" sz="3000" noProof="0">
              <a:solidFill>
                <a:schemeClr val="bg1"/>
              </a:solidFill>
              <a:sym typeface="Wingdings" panose="05000000000000000000" pitchFamily="2" charset="2"/>
            </a:endParaRPr>
          </a:p>
          <a:p>
            <a:pPr algn="ctr"/>
            <a:r>
              <a:rPr lang="en-GB" sz="3000" noProof="0">
                <a:solidFill>
                  <a:schemeClr val="bg1"/>
                </a:solidFill>
                <a:sym typeface="Wingdings" panose="05000000000000000000" pitchFamily="2" charset="2"/>
              </a:rPr>
              <a:t>Independently from how the current flows, we always get a </a:t>
            </a:r>
            <a:r>
              <a:rPr lang="en-GB" sz="3000" b="1" noProof="0">
                <a:solidFill>
                  <a:schemeClr val="bg1"/>
                </a:solidFill>
                <a:sym typeface="Wingdings" panose="05000000000000000000" pitchFamily="2" charset="2"/>
              </a:rPr>
              <a:t>positive output</a:t>
            </a:r>
            <a:r>
              <a:rPr lang="en-GB" sz="3000" noProof="0">
                <a:solidFill>
                  <a:schemeClr val="bg1"/>
                </a:solidFill>
                <a:sym typeface="Wingdings" panose="05000000000000000000" pitchFamily="2" charset="2"/>
              </a:rPr>
              <a:t>.</a:t>
            </a:r>
          </a:p>
        </p:txBody>
      </p:sp>
    </p:spTree>
    <p:extLst>
      <p:ext uri="{BB962C8B-B14F-4D97-AF65-F5344CB8AC3E}">
        <p14:creationId xmlns:p14="http://schemas.microsoft.com/office/powerpoint/2010/main" val="1651667385"/>
      </p:ext>
    </p:extLst>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56CA8717-463A-45BD-BD00-224CE9604AD3}"/>
            </a:ext>
          </a:extLst>
        </p:cNvPr>
        <p:cNvGrpSpPr/>
        <p:nvPr/>
      </p:nvGrpSpPr>
      <p:grpSpPr>
        <a:xfrm>
          <a:off x="0" y="0"/>
          <a:ext cx="0" cy="0"/>
          <a:chOff x="0" y="0"/>
          <a:chExt cx="0" cy="0"/>
        </a:xfrm>
      </p:grpSpPr>
      <p:pic>
        <p:nvPicPr>
          <p:cNvPr id="6" name="Immagine 5">
            <a:extLst>
              <a:ext uri="{FF2B5EF4-FFF2-40B4-BE49-F238E27FC236}">
                <a16:creationId xmlns:a16="http://schemas.microsoft.com/office/drawing/2014/main" id="{DD8C1399-CEF6-C72F-758D-CC466DCE6189}"/>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0" y="14298"/>
            <a:ext cx="12192000" cy="6868732"/>
          </a:xfrm>
          <a:prstGeom prst="rect">
            <a:avLst/>
          </a:prstGeom>
        </p:spPr>
      </p:pic>
      <p:sp>
        <p:nvSpPr>
          <p:cNvPr id="24" name="Rectangle 23">
            <a:extLst>
              <a:ext uri="{FF2B5EF4-FFF2-40B4-BE49-F238E27FC236}">
                <a16:creationId xmlns:a16="http://schemas.microsoft.com/office/drawing/2014/main" id="{DB4E27CC-3FE9-5E41-9737-76466F1357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40" y="-10388"/>
            <a:ext cx="12201940" cy="3279731"/>
          </a:xfrm>
          <a:prstGeom prst="rect">
            <a:avLst/>
          </a:prstGeom>
          <a:gradFill>
            <a:gsLst>
              <a:gs pos="0">
                <a:srgbClr val="000000">
                  <a:alpha val="40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26" name="Rectangle 25">
            <a:extLst>
              <a:ext uri="{FF2B5EF4-FFF2-40B4-BE49-F238E27FC236}">
                <a16:creationId xmlns:a16="http://schemas.microsoft.com/office/drawing/2014/main" id="{0472EC25-5794-9DBD-6013-8C46EB2CE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764504"/>
            <a:ext cx="12191992" cy="2103884"/>
          </a:xfrm>
          <a:prstGeom prst="rect">
            <a:avLst/>
          </a:prstGeom>
          <a:gradFill>
            <a:gsLst>
              <a:gs pos="0">
                <a:srgbClr val="000000">
                  <a:alpha val="54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cxnSp>
        <p:nvCxnSpPr>
          <p:cNvPr id="28" name="Straight Connector 27">
            <a:extLst>
              <a:ext uri="{FF2B5EF4-FFF2-40B4-BE49-F238E27FC236}">
                <a16:creationId xmlns:a16="http://schemas.microsoft.com/office/drawing/2014/main" id="{AC372DE0-58E6-DC85-26EF-012D8DD172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387805" y="5715292"/>
            <a:ext cx="804195" cy="0"/>
          </a:xfrm>
          <a:prstGeom prst="line">
            <a:avLst/>
          </a:prstGeom>
          <a:ln w="1206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CasellaDiTesto 1">
            <a:extLst>
              <a:ext uri="{FF2B5EF4-FFF2-40B4-BE49-F238E27FC236}">
                <a16:creationId xmlns:a16="http://schemas.microsoft.com/office/drawing/2014/main" id="{D53E06B6-3FD2-124A-1A66-8E489CC3918C}"/>
              </a:ext>
            </a:extLst>
          </p:cNvPr>
          <p:cNvSpPr txBox="1"/>
          <p:nvPr/>
        </p:nvSpPr>
        <p:spPr>
          <a:xfrm>
            <a:off x="420624" y="411480"/>
            <a:ext cx="11448288" cy="769441"/>
          </a:xfrm>
          <a:prstGeom prst="rect">
            <a:avLst/>
          </a:prstGeom>
          <a:noFill/>
        </p:spPr>
        <p:txBody>
          <a:bodyPr wrap="square" rtlCol="0">
            <a:spAutoFit/>
          </a:bodyPr>
          <a:lstStyle/>
          <a:p>
            <a:r>
              <a:rPr lang="en-GB" sz="4400" b="1" noProof="0">
                <a:solidFill>
                  <a:schemeClr val="bg1"/>
                </a:solidFill>
                <a:sym typeface="Wingdings" panose="05000000000000000000" pitchFamily="2" charset="2"/>
              </a:rPr>
              <a:t>OSCILLATORY SMOOTHING</a:t>
            </a:r>
            <a:endParaRPr lang="en-GB" sz="4400" b="1" noProof="0">
              <a:solidFill>
                <a:schemeClr val="bg1"/>
              </a:solidFill>
            </a:endParaRPr>
          </a:p>
        </p:txBody>
      </p:sp>
      <p:pic>
        <p:nvPicPr>
          <p:cNvPr id="4" name="Immagine 3">
            <a:extLst>
              <a:ext uri="{FF2B5EF4-FFF2-40B4-BE49-F238E27FC236}">
                <a16:creationId xmlns:a16="http://schemas.microsoft.com/office/drawing/2014/main" id="{4AE7F1FB-2DD1-3FF2-02E6-A4561A946195}"/>
              </a:ext>
            </a:extLst>
          </p:cNvPr>
          <p:cNvPicPr>
            <a:picLocks noChangeAspect="1"/>
          </p:cNvPicPr>
          <p:nvPr/>
        </p:nvPicPr>
        <p:blipFill>
          <a:blip r:embed="rId4"/>
          <a:stretch>
            <a:fillRect/>
          </a:stretch>
        </p:blipFill>
        <p:spPr>
          <a:xfrm>
            <a:off x="6144768" y="2745342"/>
            <a:ext cx="4505954" cy="2200582"/>
          </a:xfrm>
          <a:prstGeom prst="rect">
            <a:avLst/>
          </a:prstGeom>
        </p:spPr>
      </p:pic>
      <p:sp>
        <p:nvSpPr>
          <p:cNvPr id="8" name="CasellaDiTesto 7">
            <a:extLst>
              <a:ext uri="{FF2B5EF4-FFF2-40B4-BE49-F238E27FC236}">
                <a16:creationId xmlns:a16="http://schemas.microsoft.com/office/drawing/2014/main" id="{69704207-FEA7-932E-DF27-F25E113D79FA}"/>
              </a:ext>
            </a:extLst>
          </p:cNvPr>
          <p:cNvSpPr txBox="1"/>
          <p:nvPr/>
        </p:nvSpPr>
        <p:spPr>
          <a:xfrm>
            <a:off x="597784" y="2354930"/>
            <a:ext cx="4505953" cy="3323987"/>
          </a:xfrm>
          <a:prstGeom prst="rect">
            <a:avLst/>
          </a:prstGeom>
          <a:noFill/>
        </p:spPr>
        <p:txBody>
          <a:bodyPr wrap="square" rtlCol="0">
            <a:spAutoFit/>
          </a:bodyPr>
          <a:lstStyle/>
          <a:p>
            <a:pPr algn="ctr"/>
            <a:r>
              <a:rPr lang="en-GB" sz="3000" noProof="0">
                <a:solidFill>
                  <a:schemeClr val="bg1"/>
                </a:solidFill>
                <a:sym typeface="Wingdings" panose="05000000000000000000" pitchFamily="2" charset="2"/>
              </a:rPr>
              <a:t>We could have also added a capacitance to our circuit.</a:t>
            </a:r>
          </a:p>
          <a:p>
            <a:pPr algn="ctr"/>
            <a:r>
              <a:rPr lang="en-GB" sz="3000" noProof="0">
                <a:solidFill>
                  <a:schemeClr val="bg1"/>
                </a:solidFill>
                <a:sym typeface="Wingdings" panose="05000000000000000000" pitchFamily="2" charset="2"/>
              </a:rPr>
              <a:t>Capacitance stores energy and </a:t>
            </a:r>
            <a:r>
              <a:rPr lang="en-GB" sz="3000" b="1" noProof="0">
                <a:solidFill>
                  <a:schemeClr val="bg1"/>
                </a:solidFill>
                <a:sym typeface="Wingdings" panose="05000000000000000000" pitchFamily="2" charset="2"/>
              </a:rPr>
              <a:t>reduces the oscillatory behaviour</a:t>
            </a:r>
            <a:r>
              <a:rPr lang="en-GB" sz="3000" noProof="0">
                <a:solidFill>
                  <a:schemeClr val="bg1"/>
                </a:solidFill>
                <a:sym typeface="Wingdings" panose="05000000000000000000" pitchFamily="2" charset="2"/>
              </a:rPr>
              <a:t> of the voltage.</a:t>
            </a:r>
            <a:endParaRPr lang="en-GB" sz="3000" b="1" noProof="0">
              <a:solidFill>
                <a:schemeClr val="bg1"/>
              </a:solidFill>
              <a:sym typeface="Wingdings" panose="05000000000000000000" pitchFamily="2" charset="2"/>
            </a:endParaRPr>
          </a:p>
        </p:txBody>
      </p:sp>
    </p:spTree>
    <p:extLst>
      <p:ext uri="{BB962C8B-B14F-4D97-AF65-F5344CB8AC3E}">
        <p14:creationId xmlns:p14="http://schemas.microsoft.com/office/powerpoint/2010/main" val="3674120034"/>
      </p:ext>
    </p:extLst>
  </p:cSld>
  <p:clrMapOvr>
    <a:masterClrMapping/>
  </p:clrMapOvr>
  <p:transition spd="med">
    <p:pull/>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402C52B6-5026-EE67-C973-480DB0D50548}"/>
            </a:ext>
          </a:extLst>
        </p:cNvPr>
        <p:cNvGrpSpPr/>
        <p:nvPr/>
      </p:nvGrpSpPr>
      <p:grpSpPr>
        <a:xfrm>
          <a:off x="0" y="0"/>
          <a:ext cx="0" cy="0"/>
          <a:chOff x="0" y="0"/>
          <a:chExt cx="0" cy="0"/>
        </a:xfrm>
      </p:grpSpPr>
      <p:pic>
        <p:nvPicPr>
          <p:cNvPr id="6" name="Immagine 5">
            <a:extLst>
              <a:ext uri="{FF2B5EF4-FFF2-40B4-BE49-F238E27FC236}">
                <a16:creationId xmlns:a16="http://schemas.microsoft.com/office/drawing/2014/main" id="{3C7E53D5-8E57-7186-FA9A-57584C7FA736}"/>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0" y="-5366"/>
            <a:ext cx="12192000" cy="6868732"/>
          </a:xfrm>
          <a:prstGeom prst="rect">
            <a:avLst/>
          </a:prstGeom>
        </p:spPr>
      </p:pic>
      <p:sp>
        <p:nvSpPr>
          <p:cNvPr id="24" name="Rectangle 23">
            <a:extLst>
              <a:ext uri="{FF2B5EF4-FFF2-40B4-BE49-F238E27FC236}">
                <a16:creationId xmlns:a16="http://schemas.microsoft.com/office/drawing/2014/main" id="{731D8CFA-F1FF-5551-FE44-8AC71230E3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40" y="-10388"/>
            <a:ext cx="12201940" cy="3279731"/>
          </a:xfrm>
          <a:prstGeom prst="rect">
            <a:avLst/>
          </a:prstGeom>
          <a:gradFill>
            <a:gsLst>
              <a:gs pos="0">
                <a:srgbClr val="000000">
                  <a:alpha val="40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26" name="Rectangle 25">
            <a:extLst>
              <a:ext uri="{FF2B5EF4-FFF2-40B4-BE49-F238E27FC236}">
                <a16:creationId xmlns:a16="http://schemas.microsoft.com/office/drawing/2014/main" id="{34CE7243-D1EB-3894-8F64-763E1CFD19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764504"/>
            <a:ext cx="12191992" cy="2103884"/>
          </a:xfrm>
          <a:prstGeom prst="rect">
            <a:avLst/>
          </a:prstGeom>
          <a:gradFill>
            <a:gsLst>
              <a:gs pos="0">
                <a:srgbClr val="000000">
                  <a:alpha val="54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cxnSp>
        <p:nvCxnSpPr>
          <p:cNvPr id="28" name="Straight Connector 27">
            <a:extLst>
              <a:ext uri="{FF2B5EF4-FFF2-40B4-BE49-F238E27FC236}">
                <a16:creationId xmlns:a16="http://schemas.microsoft.com/office/drawing/2014/main" id="{0914E71E-2C47-C2C9-1AA0-B5AB852928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387805" y="5715292"/>
            <a:ext cx="804195" cy="0"/>
          </a:xfrm>
          <a:prstGeom prst="line">
            <a:avLst/>
          </a:prstGeom>
          <a:ln w="1206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CasellaDiTesto 1">
            <a:extLst>
              <a:ext uri="{FF2B5EF4-FFF2-40B4-BE49-F238E27FC236}">
                <a16:creationId xmlns:a16="http://schemas.microsoft.com/office/drawing/2014/main" id="{6C1DDF65-801E-9A29-110A-D687080458EC}"/>
              </a:ext>
            </a:extLst>
          </p:cNvPr>
          <p:cNvSpPr txBox="1"/>
          <p:nvPr/>
        </p:nvSpPr>
        <p:spPr>
          <a:xfrm>
            <a:off x="420624" y="411480"/>
            <a:ext cx="11448288" cy="1446550"/>
          </a:xfrm>
          <a:prstGeom prst="rect">
            <a:avLst/>
          </a:prstGeom>
          <a:noFill/>
        </p:spPr>
        <p:txBody>
          <a:bodyPr wrap="square" rtlCol="0">
            <a:spAutoFit/>
          </a:bodyPr>
          <a:lstStyle/>
          <a:p>
            <a:r>
              <a:rPr lang="en-GB" sz="4400" b="1" noProof="0">
                <a:solidFill>
                  <a:schemeClr val="bg1"/>
                </a:solidFill>
                <a:sym typeface="Wingdings" panose="05000000000000000000" pitchFamily="2" charset="2"/>
              </a:rPr>
              <a:t>CAPACITANCE ISSUE</a:t>
            </a:r>
            <a:endParaRPr lang="en-GB" sz="4400" b="1" noProof="0"/>
          </a:p>
          <a:p>
            <a:endParaRPr lang="en-GB" sz="4400" b="1" noProof="0">
              <a:solidFill>
                <a:schemeClr val="bg1"/>
              </a:solidFill>
            </a:endParaRPr>
          </a:p>
        </p:txBody>
      </p:sp>
      <p:pic>
        <p:nvPicPr>
          <p:cNvPr id="7" name="Immagine 6">
            <a:extLst>
              <a:ext uri="{FF2B5EF4-FFF2-40B4-BE49-F238E27FC236}">
                <a16:creationId xmlns:a16="http://schemas.microsoft.com/office/drawing/2014/main" id="{9405477C-2544-84FB-C388-92886924BE65}"/>
              </a:ext>
            </a:extLst>
          </p:cNvPr>
          <p:cNvPicPr>
            <a:picLocks noChangeAspect="1"/>
          </p:cNvPicPr>
          <p:nvPr/>
        </p:nvPicPr>
        <p:blipFill>
          <a:blip r:embed="rId4"/>
          <a:stretch>
            <a:fillRect/>
          </a:stretch>
        </p:blipFill>
        <p:spPr>
          <a:xfrm>
            <a:off x="6600848" y="2537135"/>
            <a:ext cx="4280512" cy="2616996"/>
          </a:xfrm>
          <a:prstGeom prst="rect">
            <a:avLst/>
          </a:prstGeom>
        </p:spPr>
      </p:pic>
      <mc:AlternateContent xmlns:mc="http://schemas.openxmlformats.org/markup-compatibility/2006">
        <mc:Choice xmlns:a14="http://schemas.microsoft.com/office/drawing/2010/main" Requires="a14">
          <p:sp>
            <p:nvSpPr>
              <p:cNvPr id="8" name="CasellaDiTesto 7">
                <a:extLst>
                  <a:ext uri="{FF2B5EF4-FFF2-40B4-BE49-F238E27FC236}">
                    <a16:creationId xmlns:a16="http://schemas.microsoft.com/office/drawing/2014/main" id="{AEBC48EF-F4F5-2C33-ED5F-F29637EBE39E}"/>
                  </a:ext>
                </a:extLst>
              </p:cNvPr>
              <p:cNvSpPr txBox="1"/>
              <p:nvPr/>
            </p:nvSpPr>
            <p:spPr>
              <a:xfrm>
                <a:off x="765956" y="1629477"/>
                <a:ext cx="5068936" cy="3846822"/>
              </a:xfrm>
              <a:prstGeom prst="rect">
                <a:avLst/>
              </a:prstGeom>
              <a:noFill/>
            </p:spPr>
            <p:txBody>
              <a:bodyPr wrap="square" rtlCol="0">
                <a:spAutoFit/>
              </a:bodyPr>
              <a:lstStyle/>
              <a:p>
                <a:pPr algn="ctr"/>
                <a:r>
                  <a:rPr lang="en-GB" sz="3000" noProof="0">
                    <a:solidFill>
                      <a:schemeClr val="bg1"/>
                    </a:solidFill>
                    <a:sym typeface="Wingdings" panose="05000000000000000000" pitchFamily="2" charset="2"/>
                  </a:rPr>
                  <a:t>To compute the coupling:</a:t>
                </a:r>
              </a:p>
              <a:p>
                <a:pPr algn="ctr"/>
                <a:endParaRPr lang="en-GB" sz="3000" b="0" i="1" noProof="0">
                  <a:solidFill>
                    <a:schemeClr val="bg1"/>
                  </a:solidFill>
                  <a:latin typeface="Cambria Math" panose="02040503050406030204" pitchFamily="18" charset="0"/>
                  <a:sym typeface="Wingdings" panose="05000000000000000000" pitchFamily="2" charset="2"/>
                </a:endParaRPr>
              </a:p>
              <a:p>
                <a:pPr algn="ctr"/>
                <a14:m>
                  <m:oMathPara xmlns:m="http://schemas.openxmlformats.org/officeDocument/2006/math">
                    <m:oMathParaPr>
                      <m:jc m:val="centerGroup"/>
                    </m:oMathParaPr>
                    <m:oMath xmlns:m="http://schemas.openxmlformats.org/officeDocument/2006/math">
                      <m:r>
                        <a:rPr lang="en-GB" sz="3000" b="0" i="1" noProof="0" smtClean="0">
                          <a:solidFill>
                            <a:schemeClr val="bg1"/>
                          </a:solidFill>
                          <a:latin typeface="Cambria Math" panose="02040503050406030204" pitchFamily="18" charset="0"/>
                          <a:sym typeface="Wingdings" panose="05000000000000000000" pitchFamily="2" charset="2"/>
                        </a:rPr>
                        <m:t>𝑘</m:t>
                      </m:r>
                      <m:r>
                        <a:rPr lang="en-GB" sz="3000" b="0" i="1" noProof="0" smtClean="0">
                          <a:solidFill>
                            <a:schemeClr val="bg1"/>
                          </a:solidFill>
                          <a:latin typeface="Cambria Math" panose="02040503050406030204" pitchFamily="18" charset="0"/>
                          <a:sym typeface="Wingdings" panose="05000000000000000000" pitchFamily="2" charset="2"/>
                        </a:rPr>
                        <m:t>=</m:t>
                      </m:r>
                      <m:f>
                        <m:fPr>
                          <m:ctrlPr>
                            <a:rPr lang="en-GB" sz="3000" b="0" i="1" noProof="0" smtClean="0">
                              <a:solidFill>
                                <a:schemeClr val="bg1"/>
                              </a:solidFill>
                              <a:latin typeface="Cambria Math" panose="02040503050406030204" pitchFamily="18" charset="0"/>
                              <a:sym typeface="Wingdings" panose="05000000000000000000" pitchFamily="2" charset="2"/>
                            </a:rPr>
                          </m:ctrlPr>
                        </m:fPr>
                        <m:num>
                          <m:r>
                            <m:rPr>
                              <m:sty m:val="p"/>
                            </m:rPr>
                            <a:rPr lang="en-GB" sz="3000" b="0" i="1" noProof="0" smtClean="0">
                              <a:solidFill>
                                <a:schemeClr val="bg1"/>
                              </a:solidFill>
                              <a:latin typeface="Cambria Math" panose="02040503050406030204" pitchFamily="18" charset="0"/>
                              <a:sym typeface="Wingdings" panose="05000000000000000000" pitchFamily="2" charset="2"/>
                            </a:rPr>
                            <m:t>χ</m:t>
                          </m:r>
                          <m:r>
                            <a:rPr lang="en-GB" sz="3000" b="0" i="1" baseline="-25000" noProof="0" smtClean="0">
                              <a:solidFill>
                                <a:schemeClr val="bg1"/>
                              </a:solidFill>
                              <a:latin typeface="Cambria Math" panose="02040503050406030204" pitchFamily="18" charset="0"/>
                              <a:sym typeface="Wingdings" panose="05000000000000000000" pitchFamily="2" charset="2"/>
                            </a:rPr>
                            <m:t>𝑖</m:t>
                          </m:r>
                        </m:num>
                        <m:den>
                          <m:sSub>
                            <m:sSubPr>
                              <m:ctrlPr>
                                <a:rPr lang="en-GB" sz="3000" b="0" i="1" noProof="0" smtClean="0">
                                  <a:solidFill>
                                    <a:schemeClr val="bg1"/>
                                  </a:solidFill>
                                  <a:latin typeface="Cambria Math" panose="02040503050406030204" pitchFamily="18" charset="0"/>
                                  <a:sym typeface="Wingdings" panose="05000000000000000000" pitchFamily="2" charset="2"/>
                                </a:rPr>
                              </m:ctrlPr>
                            </m:sSubPr>
                            <m:e>
                              <m:r>
                                <a:rPr lang="en-GB" sz="3000" b="0" i="1" noProof="0" smtClean="0">
                                  <a:solidFill>
                                    <a:schemeClr val="bg1"/>
                                  </a:solidFill>
                                  <a:latin typeface="Cambria Math" panose="02040503050406030204" pitchFamily="18" charset="0"/>
                                  <a:sym typeface="Wingdings" panose="05000000000000000000" pitchFamily="2" charset="2"/>
                                </a:rPr>
                                <m:t>𝑤</m:t>
                              </m:r>
                            </m:e>
                            <m:sub>
                              <m:r>
                                <a:rPr lang="en-GB" sz="3000" b="0" i="1" noProof="0" smtClean="0">
                                  <a:solidFill>
                                    <a:schemeClr val="bg1"/>
                                  </a:solidFill>
                                  <a:latin typeface="Cambria Math" panose="02040503050406030204" pitchFamily="18" charset="0"/>
                                  <a:sym typeface="Wingdings" panose="05000000000000000000" pitchFamily="2" charset="2"/>
                                </a:rPr>
                                <m:t>𝑖</m:t>
                              </m:r>
                            </m:sub>
                          </m:sSub>
                          <m:rad>
                            <m:radPr>
                              <m:degHide m:val="on"/>
                              <m:ctrlPr>
                                <a:rPr lang="en-GB" sz="3000" b="0" i="1" noProof="0" smtClean="0">
                                  <a:solidFill>
                                    <a:schemeClr val="bg1"/>
                                  </a:solidFill>
                                  <a:latin typeface="Cambria Math" panose="02040503050406030204" pitchFamily="18" charset="0"/>
                                  <a:ea typeface="Cambria Math" panose="02040503050406030204" pitchFamily="18" charset="0"/>
                                  <a:sym typeface="Wingdings" panose="05000000000000000000" pitchFamily="2" charset="2"/>
                                </a:rPr>
                              </m:ctrlPr>
                            </m:radPr>
                            <m:deg/>
                            <m:e>
                              <m:sSub>
                                <m:sSubPr>
                                  <m:ctrlPr>
                                    <a:rPr lang="en-GB" sz="3000" b="0" i="1" noProof="0" smtClean="0">
                                      <a:solidFill>
                                        <a:schemeClr val="bg1"/>
                                      </a:solidFill>
                                      <a:latin typeface="Cambria Math" panose="02040503050406030204" pitchFamily="18" charset="0"/>
                                      <a:ea typeface="Cambria Math" panose="02040503050406030204" pitchFamily="18" charset="0"/>
                                      <a:sym typeface="Wingdings" panose="05000000000000000000" pitchFamily="2" charset="2"/>
                                    </a:rPr>
                                  </m:ctrlPr>
                                </m:sSubPr>
                                <m:e>
                                  <m:r>
                                    <a:rPr lang="en-GB" sz="3000" b="0" i="1" noProof="0" smtClean="0">
                                      <a:solidFill>
                                        <a:schemeClr val="bg1"/>
                                      </a:solidFill>
                                      <a:latin typeface="Cambria Math" panose="02040503050406030204" pitchFamily="18" charset="0"/>
                                      <a:ea typeface="Cambria Math" panose="02040503050406030204" pitchFamily="18" charset="0"/>
                                      <a:sym typeface="Wingdings" panose="05000000000000000000" pitchFamily="2" charset="2"/>
                                    </a:rPr>
                                    <m:t>𝐶</m:t>
                                  </m:r>
                                </m:e>
                                <m:sub>
                                  <m:r>
                                    <a:rPr lang="en-GB" sz="3000" b="0" i="1" noProof="0" smtClean="0">
                                      <a:solidFill>
                                        <a:schemeClr val="bg1"/>
                                      </a:solidFill>
                                      <a:latin typeface="Cambria Math" panose="02040503050406030204" pitchFamily="18" charset="0"/>
                                      <a:ea typeface="Cambria Math" panose="02040503050406030204" pitchFamily="18" charset="0"/>
                                      <a:sym typeface="Wingdings" panose="05000000000000000000" pitchFamily="2" charset="2"/>
                                    </a:rPr>
                                    <m:t>𝑝𝑖</m:t>
                                  </m:r>
                                </m:sub>
                              </m:sSub>
                            </m:e>
                          </m:rad>
                        </m:den>
                      </m:f>
                    </m:oMath>
                  </m:oMathPara>
                </a14:m>
                <a:endParaRPr lang="en-GB" sz="3000" noProof="0">
                  <a:solidFill>
                    <a:schemeClr val="bg1"/>
                  </a:solidFill>
                  <a:sym typeface="Wingdings" panose="05000000000000000000" pitchFamily="2" charset="2"/>
                </a:endParaRPr>
              </a:p>
              <a:p>
                <a:pPr algn="ctr"/>
                <a:endParaRPr lang="en-GB" sz="3000">
                  <a:solidFill>
                    <a:schemeClr val="bg1"/>
                  </a:solidFill>
                  <a:sym typeface="Wingdings" panose="05000000000000000000" pitchFamily="2" charset="2"/>
                </a:endParaRPr>
              </a:p>
              <a:p>
                <a:pPr algn="ctr"/>
                <a:r>
                  <a:rPr lang="en-GB" sz="3000" noProof="0">
                    <a:solidFill>
                      <a:schemeClr val="bg1"/>
                    </a:solidFill>
                    <a:sym typeface="Wingdings" panose="05000000000000000000" pitchFamily="2" charset="2"/>
                  </a:rPr>
                  <a:t>We have to consider that </a:t>
                </a:r>
                <a:r>
                  <a:rPr lang="en-GB" sz="3000" b="1" noProof="0">
                    <a:solidFill>
                      <a:schemeClr val="bg1"/>
                    </a:solidFill>
                    <a:sym typeface="Wingdings" panose="05000000000000000000" pitchFamily="2" charset="2"/>
                  </a:rPr>
                  <a:t>coupling is reduced</a:t>
                </a:r>
                <a:r>
                  <a:rPr lang="en-GB" sz="3000" noProof="0">
                    <a:solidFill>
                      <a:schemeClr val="bg1"/>
                    </a:solidFill>
                    <a:sym typeface="Wingdings" panose="05000000000000000000" pitchFamily="2" charset="2"/>
                  </a:rPr>
                  <a:t> by adding a capacitance</a:t>
                </a:r>
                <a:r>
                  <a:rPr lang="en-GB" sz="3000">
                    <a:solidFill>
                      <a:schemeClr val="bg1"/>
                    </a:solidFill>
                    <a:sym typeface="Wingdings" panose="05000000000000000000" pitchFamily="2" charset="2"/>
                  </a:rPr>
                  <a:t>.</a:t>
                </a:r>
                <a:endParaRPr lang="en-GB" sz="3000" noProof="0">
                  <a:solidFill>
                    <a:schemeClr val="bg1"/>
                  </a:solidFill>
                  <a:sym typeface="Wingdings" panose="05000000000000000000" pitchFamily="2" charset="2"/>
                </a:endParaRPr>
              </a:p>
            </p:txBody>
          </p:sp>
        </mc:Choice>
        <mc:Fallback>
          <p:sp>
            <p:nvSpPr>
              <p:cNvPr id="8" name="CasellaDiTesto 7">
                <a:extLst>
                  <a:ext uri="{FF2B5EF4-FFF2-40B4-BE49-F238E27FC236}">
                    <a16:creationId xmlns:a16="http://schemas.microsoft.com/office/drawing/2014/main" id="{AEBC48EF-F4F5-2C33-ED5F-F29637EBE39E}"/>
                  </a:ext>
                </a:extLst>
              </p:cNvPr>
              <p:cNvSpPr txBox="1">
                <a:spLocks noRot="1" noChangeAspect="1" noMove="1" noResize="1" noEditPoints="1" noAdjustHandles="1" noChangeArrowheads="1" noChangeShapeType="1" noTextEdit="1"/>
              </p:cNvSpPr>
              <p:nvPr/>
            </p:nvSpPr>
            <p:spPr>
              <a:xfrm>
                <a:off x="765956" y="1629477"/>
                <a:ext cx="5068936" cy="3846822"/>
              </a:xfrm>
              <a:prstGeom prst="rect">
                <a:avLst/>
              </a:prstGeom>
              <a:blipFill>
                <a:blip r:embed="rId5"/>
                <a:stretch>
                  <a:fillRect t="-2060" r="-722" b="-3962"/>
                </a:stretch>
              </a:blipFill>
            </p:spPr>
            <p:txBody>
              <a:bodyPr/>
              <a:lstStyle/>
              <a:p>
                <a:r>
                  <a:rPr lang="en-GB">
                    <a:noFill/>
                  </a:rPr>
                  <a:t> </a:t>
                </a:r>
              </a:p>
            </p:txBody>
          </p:sp>
        </mc:Fallback>
      </mc:AlternateContent>
    </p:spTree>
    <p:extLst>
      <p:ext uri="{BB962C8B-B14F-4D97-AF65-F5344CB8AC3E}">
        <p14:creationId xmlns:p14="http://schemas.microsoft.com/office/powerpoint/2010/main" val="1085784688"/>
      </p:ext>
    </p:extLst>
  </p:cSld>
  <p:clrMapOvr>
    <a:masterClrMapping/>
  </p:clrMapOvr>
  <p:transition spd="med">
    <p:pull/>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01ADB824-EF2F-18C0-5174-F24AAE1E6C76}"/>
            </a:ext>
          </a:extLst>
        </p:cNvPr>
        <p:cNvGrpSpPr/>
        <p:nvPr/>
      </p:nvGrpSpPr>
      <p:grpSpPr>
        <a:xfrm>
          <a:off x="0" y="0"/>
          <a:ext cx="0" cy="0"/>
          <a:chOff x="0" y="0"/>
          <a:chExt cx="0" cy="0"/>
        </a:xfrm>
      </p:grpSpPr>
      <p:pic>
        <p:nvPicPr>
          <p:cNvPr id="6" name="Immagine 5">
            <a:extLst>
              <a:ext uri="{FF2B5EF4-FFF2-40B4-BE49-F238E27FC236}">
                <a16:creationId xmlns:a16="http://schemas.microsoft.com/office/drawing/2014/main" id="{56CE999C-A20F-707C-6814-C49226D6A14A}"/>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0" y="-5366"/>
            <a:ext cx="12192000" cy="6868732"/>
          </a:xfrm>
          <a:prstGeom prst="rect">
            <a:avLst/>
          </a:prstGeom>
        </p:spPr>
      </p:pic>
      <p:sp>
        <p:nvSpPr>
          <p:cNvPr id="24" name="Rectangle 23">
            <a:extLst>
              <a:ext uri="{FF2B5EF4-FFF2-40B4-BE49-F238E27FC236}">
                <a16:creationId xmlns:a16="http://schemas.microsoft.com/office/drawing/2014/main" id="{C7FB0041-29ED-118C-3190-335D8F3F62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40" y="-10388"/>
            <a:ext cx="12201940" cy="3279731"/>
          </a:xfrm>
          <a:prstGeom prst="rect">
            <a:avLst/>
          </a:prstGeom>
          <a:gradFill>
            <a:gsLst>
              <a:gs pos="0">
                <a:srgbClr val="000000">
                  <a:alpha val="40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26" name="Rectangle 25">
            <a:extLst>
              <a:ext uri="{FF2B5EF4-FFF2-40B4-BE49-F238E27FC236}">
                <a16:creationId xmlns:a16="http://schemas.microsoft.com/office/drawing/2014/main" id="{C923F44E-1DFC-E2AB-8A09-C76521297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764504"/>
            <a:ext cx="12191992" cy="2103884"/>
          </a:xfrm>
          <a:prstGeom prst="rect">
            <a:avLst/>
          </a:prstGeom>
          <a:gradFill>
            <a:gsLst>
              <a:gs pos="0">
                <a:srgbClr val="000000">
                  <a:alpha val="54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cxnSp>
        <p:nvCxnSpPr>
          <p:cNvPr id="28" name="Straight Connector 27">
            <a:extLst>
              <a:ext uri="{FF2B5EF4-FFF2-40B4-BE49-F238E27FC236}">
                <a16:creationId xmlns:a16="http://schemas.microsoft.com/office/drawing/2014/main" id="{F2147E92-91A6-874C-C7F5-A151247727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387805" y="5715292"/>
            <a:ext cx="804195" cy="0"/>
          </a:xfrm>
          <a:prstGeom prst="line">
            <a:avLst/>
          </a:prstGeom>
          <a:ln w="1206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CasellaDiTesto 1">
            <a:extLst>
              <a:ext uri="{FF2B5EF4-FFF2-40B4-BE49-F238E27FC236}">
                <a16:creationId xmlns:a16="http://schemas.microsoft.com/office/drawing/2014/main" id="{CF22A254-CCB0-7121-C0AD-14464ED60A1E}"/>
              </a:ext>
            </a:extLst>
          </p:cNvPr>
          <p:cNvSpPr txBox="1"/>
          <p:nvPr/>
        </p:nvSpPr>
        <p:spPr>
          <a:xfrm>
            <a:off x="420624" y="411480"/>
            <a:ext cx="11448288" cy="769441"/>
          </a:xfrm>
          <a:prstGeom prst="rect">
            <a:avLst/>
          </a:prstGeom>
          <a:noFill/>
        </p:spPr>
        <p:txBody>
          <a:bodyPr wrap="square" rtlCol="0">
            <a:spAutoFit/>
          </a:bodyPr>
          <a:lstStyle/>
          <a:p>
            <a:r>
              <a:rPr lang="en-GB" sz="4400" b="1" noProof="0">
                <a:solidFill>
                  <a:schemeClr val="bg1"/>
                </a:solidFill>
                <a:sym typeface="Wingdings" panose="05000000000000000000" pitchFamily="2" charset="2"/>
              </a:rPr>
              <a:t>CIRCUIT BEHAVIOR</a:t>
            </a:r>
          </a:p>
        </p:txBody>
      </p:sp>
      <p:pic>
        <p:nvPicPr>
          <p:cNvPr id="3" name="Picture 3" descr="A blue line on a white background&#10;&#10;Description automatically generated">
            <a:extLst>
              <a:ext uri="{FF2B5EF4-FFF2-40B4-BE49-F238E27FC236}">
                <a16:creationId xmlns:a16="http://schemas.microsoft.com/office/drawing/2014/main" id="{E7D4E0BB-A7F0-98B9-4E21-7D40FBF97C01}"/>
              </a:ext>
            </a:extLst>
          </p:cNvPr>
          <p:cNvPicPr>
            <a:picLocks noChangeAspect="1"/>
          </p:cNvPicPr>
          <p:nvPr/>
        </p:nvPicPr>
        <p:blipFill>
          <a:blip r:embed="rId4"/>
          <a:stretch>
            <a:fillRect/>
          </a:stretch>
        </p:blipFill>
        <p:spPr>
          <a:xfrm>
            <a:off x="610979" y="1501264"/>
            <a:ext cx="5745131" cy="2192254"/>
          </a:xfrm>
          <a:prstGeom prst="rect">
            <a:avLst/>
          </a:prstGeom>
        </p:spPr>
      </p:pic>
      <p:pic>
        <p:nvPicPr>
          <p:cNvPr id="4" name="Picture 4" descr="A diagram of a capacitor charge&#10;&#10;Description automatically generated">
            <a:extLst>
              <a:ext uri="{FF2B5EF4-FFF2-40B4-BE49-F238E27FC236}">
                <a16:creationId xmlns:a16="http://schemas.microsoft.com/office/drawing/2014/main" id="{204A217B-9D46-6B42-94EF-D4E5BEE2895B}"/>
              </a:ext>
            </a:extLst>
          </p:cNvPr>
          <p:cNvPicPr>
            <a:picLocks noChangeAspect="1"/>
          </p:cNvPicPr>
          <p:nvPr/>
        </p:nvPicPr>
        <p:blipFill>
          <a:blip r:embed="rId5"/>
          <a:stretch>
            <a:fillRect/>
          </a:stretch>
        </p:blipFill>
        <p:spPr>
          <a:xfrm>
            <a:off x="610979" y="4048368"/>
            <a:ext cx="5745131" cy="2103886"/>
          </a:xfrm>
          <a:prstGeom prst="rect">
            <a:avLst/>
          </a:prstGeom>
        </p:spPr>
      </p:pic>
      <p:sp>
        <p:nvSpPr>
          <p:cNvPr id="5" name="CasellaDiTesto 4">
            <a:extLst>
              <a:ext uri="{FF2B5EF4-FFF2-40B4-BE49-F238E27FC236}">
                <a16:creationId xmlns:a16="http://schemas.microsoft.com/office/drawing/2014/main" id="{9015B555-9149-A7D1-B567-BA3F179C34E7}"/>
              </a:ext>
            </a:extLst>
          </p:cNvPr>
          <p:cNvSpPr txBox="1"/>
          <p:nvPr/>
        </p:nvSpPr>
        <p:spPr>
          <a:xfrm>
            <a:off x="6502568" y="2080083"/>
            <a:ext cx="4885237" cy="1077218"/>
          </a:xfrm>
          <a:prstGeom prst="rect">
            <a:avLst/>
          </a:prstGeom>
          <a:noFill/>
        </p:spPr>
        <p:txBody>
          <a:bodyPr wrap="square" rtlCol="0">
            <a:spAutoFit/>
          </a:bodyPr>
          <a:lstStyle/>
          <a:p>
            <a:pPr algn="ctr"/>
            <a:r>
              <a:rPr lang="en-GB" sz="3200" noProof="0">
                <a:solidFill>
                  <a:schemeClr val="bg1"/>
                </a:solidFill>
                <a:sym typeface="Wingdings" panose="05000000000000000000" pitchFamily="2" charset="2"/>
              </a:rPr>
              <a:t>Voltage behaviour before the rectifier.</a:t>
            </a:r>
          </a:p>
        </p:txBody>
      </p:sp>
      <p:sp>
        <p:nvSpPr>
          <p:cNvPr id="7" name="CasellaDiTesto 6">
            <a:extLst>
              <a:ext uri="{FF2B5EF4-FFF2-40B4-BE49-F238E27FC236}">
                <a16:creationId xmlns:a16="http://schemas.microsoft.com/office/drawing/2014/main" id="{944BB9E2-34A7-B642-F511-EFF000D427E6}"/>
              </a:ext>
            </a:extLst>
          </p:cNvPr>
          <p:cNvSpPr txBox="1"/>
          <p:nvPr/>
        </p:nvSpPr>
        <p:spPr>
          <a:xfrm>
            <a:off x="6429339" y="4024854"/>
            <a:ext cx="4885237" cy="2062103"/>
          </a:xfrm>
          <a:prstGeom prst="rect">
            <a:avLst/>
          </a:prstGeom>
          <a:noFill/>
        </p:spPr>
        <p:txBody>
          <a:bodyPr wrap="square" rtlCol="0">
            <a:spAutoFit/>
          </a:bodyPr>
          <a:lstStyle/>
          <a:p>
            <a:pPr algn="ctr"/>
            <a:r>
              <a:rPr lang="en-GB" sz="3200" noProof="0">
                <a:solidFill>
                  <a:schemeClr val="bg1"/>
                </a:solidFill>
                <a:sym typeface="Wingdings" panose="05000000000000000000" pitchFamily="2" charset="2"/>
              </a:rPr>
              <a:t>Voltage behaviour after the rectifier (dashed line) and the capacitor (blue line).</a:t>
            </a:r>
          </a:p>
        </p:txBody>
      </p:sp>
    </p:spTree>
    <p:extLst>
      <p:ext uri="{BB962C8B-B14F-4D97-AF65-F5344CB8AC3E}">
        <p14:creationId xmlns:p14="http://schemas.microsoft.com/office/powerpoint/2010/main" val="2003552739"/>
      </p:ext>
    </p:extLst>
  </p:cSld>
  <p:clrMapOvr>
    <a:masterClrMapping/>
  </p:clrMapOvr>
  <p:transition spd="med">
    <p:pull/>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CFDF930B-A557-4A37-CE66-D26B00E98244}"/>
            </a:ext>
          </a:extLst>
        </p:cNvPr>
        <p:cNvGrpSpPr/>
        <p:nvPr/>
      </p:nvGrpSpPr>
      <p:grpSpPr>
        <a:xfrm>
          <a:off x="0" y="0"/>
          <a:ext cx="0" cy="0"/>
          <a:chOff x="0" y="0"/>
          <a:chExt cx="0" cy="0"/>
        </a:xfrm>
      </p:grpSpPr>
      <p:pic>
        <p:nvPicPr>
          <p:cNvPr id="6" name="Immagine 5">
            <a:extLst>
              <a:ext uri="{FF2B5EF4-FFF2-40B4-BE49-F238E27FC236}">
                <a16:creationId xmlns:a16="http://schemas.microsoft.com/office/drawing/2014/main" id="{95DA6E59-1F48-46DA-F60F-77ECA0EEE2CF}"/>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0" y="4466"/>
            <a:ext cx="12192000" cy="6868732"/>
          </a:xfrm>
          <a:prstGeom prst="rect">
            <a:avLst/>
          </a:prstGeom>
        </p:spPr>
      </p:pic>
      <p:sp>
        <p:nvSpPr>
          <p:cNvPr id="24" name="Rectangle 23">
            <a:extLst>
              <a:ext uri="{FF2B5EF4-FFF2-40B4-BE49-F238E27FC236}">
                <a16:creationId xmlns:a16="http://schemas.microsoft.com/office/drawing/2014/main" id="{C0935DDE-0460-9077-3249-629BA159D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40" y="-10388"/>
            <a:ext cx="12201940" cy="3279731"/>
          </a:xfrm>
          <a:prstGeom prst="rect">
            <a:avLst/>
          </a:prstGeom>
          <a:gradFill>
            <a:gsLst>
              <a:gs pos="0">
                <a:srgbClr val="000000">
                  <a:alpha val="40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26" name="Rectangle 25">
            <a:extLst>
              <a:ext uri="{FF2B5EF4-FFF2-40B4-BE49-F238E27FC236}">
                <a16:creationId xmlns:a16="http://schemas.microsoft.com/office/drawing/2014/main" id="{AEF5050B-F0D0-9CE1-D3BC-66A0DEBBB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764504"/>
            <a:ext cx="12191992" cy="2103884"/>
          </a:xfrm>
          <a:prstGeom prst="rect">
            <a:avLst/>
          </a:prstGeom>
          <a:gradFill>
            <a:gsLst>
              <a:gs pos="0">
                <a:srgbClr val="000000">
                  <a:alpha val="54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cxnSp>
        <p:nvCxnSpPr>
          <p:cNvPr id="28" name="Straight Connector 27">
            <a:extLst>
              <a:ext uri="{FF2B5EF4-FFF2-40B4-BE49-F238E27FC236}">
                <a16:creationId xmlns:a16="http://schemas.microsoft.com/office/drawing/2014/main" id="{4160EE5B-FBD0-0E01-2E7B-5C046CEDB7F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387805" y="5715292"/>
            <a:ext cx="804195" cy="0"/>
          </a:xfrm>
          <a:prstGeom prst="line">
            <a:avLst/>
          </a:prstGeom>
          <a:ln w="1206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CasellaDiTesto 1">
            <a:extLst>
              <a:ext uri="{FF2B5EF4-FFF2-40B4-BE49-F238E27FC236}">
                <a16:creationId xmlns:a16="http://schemas.microsoft.com/office/drawing/2014/main" id="{2862D759-9648-3EC7-46E4-B49F82A3BC3A}"/>
              </a:ext>
            </a:extLst>
          </p:cNvPr>
          <p:cNvSpPr txBox="1"/>
          <p:nvPr/>
        </p:nvSpPr>
        <p:spPr>
          <a:xfrm>
            <a:off x="420624" y="411480"/>
            <a:ext cx="11448288" cy="769441"/>
          </a:xfrm>
          <a:prstGeom prst="rect">
            <a:avLst/>
          </a:prstGeom>
          <a:noFill/>
        </p:spPr>
        <p:txBody>
          <a:bodyPr wrap="square" rtlCol="0">
            <a:spAutoFit/>
          </a:bodyPr>
          <a:lstStyle/>
          <a:p>
            <a:r>
              <a:rPr lang="en-GB" sz="4400" b="1" noProof="0">
                <a:solidFill>
                  <a:schemeClr val="bg1"/>
                </a:solidFill>
                <a:sym typeface="Wingdings" panose="05000000000000000000" pitchFamily="2" charset="2"/>
              </a:rPr>
              <a:t>CIRCUIT BEHAVIOR</a:t>
            </a:r>
          </a:p>
        </p:txBody>
      </p:sp>
      <p:pic>
        <p:nvPicPr>
          <p:cNvPr id="4" name="Picture 4" descr="A diagram of a capacitor charge&#10;&#10;Description automatically generated">
            <a:extLst>
              <a:ext uri="{FF2B5EF4-FFF2-40B4-BE49-F238E27FC236}">
                <a16:creationId xmlns:a16="http://schemas.microsoft.com/office/drawing/2014/main" id="{D17E41FD-81CE-CD9F-1730-1819B764F0A6}"/>
              </a:ext>
            </a:extLst>
          </p:cNvPr>
          <p:cNvPicPr>
            <a:picLocks noChangeAspect="1"/>
          </p:cNvPicPr>
          <p:nvPr/>
        </p:nvPicPr>
        <p:blipFill>
          <a:blip r:embed="rId4"/>
          <a:stretch>
            <a:fillRect/>
          </a:stretch>
        </p:blipFill>
        <p:spPr>
          <a:xfrm>
            <a:off x="3218464" y="4342634"/>
            <a:ext cx="5745131" cy="2103886"/>
          </a:xfrm>
          <a:prstGeom prst="rect">
            <a:avLst/>
          </a:prstGeom>
        </p:spPr>
      </p:pic>
      <p:sp>
        <p:nvSpPr>
          <p:cNvPr id="7" name="CasellaDiTesto 6">
            <a:extLst>
              <a:ext uri="{FF2B5EF4-FFF2-40B4-BE49-F238E27FC236}">
                <a16:creationId xmlns:a16="http://schemas.microsoft.com/office/drawing/2014/main" id="{6758D445-B6F1-CE43-8C8A-FB79FD6408A5}"/>
              </a:ext>
            </a:extLst>
          </p:cNvPr>
          <p:cNvSpPr txBox="1"/>
          <p:nvPr/>
        </p:nvSpPr>
        <p:spPr>
          <a:xfrm>
            <a:off x="420624" y="1560083"/>
            <a:ext cx="11165634" cy="2554545"/>
          </a:xfrm>
          <a:prstGeom prst="rect">
            <a:avLst/>
          </a:prstGeom>
          <a:noFill/>
        </p:spPr>
        <p:txBody>
          <a:bodyPr wrap="square" rtlCol="0">
            <a:spAutoFit/>
          </a:bodyPr>
          <a:lstStyle/>
          <a:p>
            <a:pPr algn="ctr"/>
            <a:r>
              <a:rPr lang="en-GB" sz="3200" noProof="0">
                <a:solidFill>
                  <a:schemeClr val="bg1"/>
                </a:solidFill>
                <a:sym typeface="Wingdings" panose="05000000000000000000" pitchFamily="2" charset="2"/>
              </a:rPr>
              <a:t>At first we supposed to introduce a small capacitance to retrieve a constant output.</a:t>
            </a:r>
          </a:p>
          <a:p>
            <a:pPr algn="ctr"/>
            <a:endParaRPr lang="en-GB" sz="3200" noProof="0">
              <a:solidFill>
                <a:schemeClr val="bg1"/>
              </a:solidFill>
              <a:sym typeface="Wingdings" panose="05000000000000000000" pitchFamily="2" charset="2"/>
            </a:endParaRPr>
          </a:p>
          <a:p>
            <a:pPr algn="ctr"/>
            <a:r>
              <a:rPr lang="en-GB" sz="3200" noProof="0">
                <a:solidFill>
                  <a:schemeClr val="bg1"/>
                </a:solidFill>
                <a:sym typeface="Wingdings" panose="05000000000000000000" pitchFamily="2" charset="2"/>
              </a:rPr>
              <a:t>However, we did not used it. The output voltage is the dashed line of the rectifier voltage profile.</a:t>
            </a:r>
          </a:p>
        </p:txBody>
      </p:sp>
    </p:spTree>
    <p:extLst>
      <p:ext uri="{BB962C8B-B14F-4D97-AF65-F5344CB8AC3E}">
        <p14:creationId xmlns:p14="http://schemas.microsoft.com/office/powerpoint/2010/main" val="3071848169"/>
      </p:ext>
    </p:extLst>
  </p:cSld>
  <p:clrMapOvr>
    <a:masterClrMapping/>
  </p:clrMapOvr>
  <p:transition spd="med">
    <p:pull/>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ADA85CC8-EF06-2D29-5596-AA85C27252DD}"/>
            </a:ext>
          </a:extLst>
        </p:cNvPr>
        <p:cNvGrpSpPr/>
        <p:nvPr/>
      </p:nvGrpSpPr>
      <p:grpSpPr>
        <a:xfrm>
          <a:off x="0" y="0"/>
          <a:ext cx="0" cy="0"/>
          <a:chOff x="0" y="0"/>
          <a:chExt cx="0" cy="0"/>
        </a:xfrm>
      </p:grpSpPr>
      <p:pic>
        <p:nvPicPr>
          <p:cNvPr id="6" name="Immagine 5">
            <a:extLst>
              <a:ext uri="{FF2B5EF4-FFF2-40B4-BE49-F238E27FC236}">
                <a16:creationId xmlns:a16="http://schemas.microsoft.com/office/drawing/2014/main" id="{52B2399B-205B-C78D-D4C7-90FAB4522E46}"/>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0" y="-5366"/>
            <a:ext cx="12192000" cy="6868732"/>
          </a:xfrm>
          <a:prstGeom prst="rect">
            <a:avLst/>
          </a:prstGeom>
        </p:spPr>
      </p:pic>
      <p:sp>
        <p:nvSpPr>
          <p:cNvPr id="24" name="Rectangle 23">
            <a:extLst>
              <a:ext uri="{FF2B5EF4-FFF2-40B4-BE49-F238E27FC236}">
                <a16:creationId xmlns:a16="http://schemas.microsoft.com/office/drawing/2014/main" id="{9BD85C26-C665-937B-C92D-00202B467C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40" y="-10388"/>
            <a:ext cx="12201940" cy="3279731"/>
          </a:xfrm>
          <a:prstGeom prst="rect">
            <a:avLst/>
          </a:prstGeom>
          <a:gradFill>
            <a:gsLst>
              <a:gs pos="0">
                <a:srgbClr val="000000">
                  <a:alpha val="40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26" name="Rectangle 25">
            <a:extLst>
              <a:ext uri="{FF2B5EF4-FFF2-40B4-BE49-F238E27FC236}">
                <a16:creationId xmlns:a16="http://schemas.microsoft.com/office/drawing/2014/main" id="{B84A3012-0278-E2EB-99A7-F77E46F2F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764504"/>
            <a:ext cx="12191992" cy="2103884"/>
          </a:xfrm>
          <a:prstGeom prst="rect">
            <a:avLst/>
          </a:prstGeom>
          <a:gradFill>
            <a:gsLst>
              <a:gs pos="0">
                <a:srgbClr val="000000">
                  <a:alpha val="54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cxnSp>
        <p:nvCxnSpPr>
          <p:cNvPr id="28" name="Straight Connector 27">
            <a:extLst>
              <a:ext uri="{FF2B5EF4-FFF2-40B4-BE49-F238E27FC236}">
                <a16:creationId xmlns:a16="http://schemas.microsoft.com/office/drawing/2014/main" id="{308517D3-24B2-A6B8-0BC8-22CEF73CBB6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387805" y="5715292"/>
            <a:ext cx="804195" cy="0"/>
          </a:xfrm>
          <a:prstGeom prst="line">
            <a:avLst/>
          </a:prstGeom>
          <a:ln w="1206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CasellaDiTesto 1">
            <a:extLst>
              <a:ext uri="{FF2B5EF4-FFF2-40B4-BE49-F238E27FC236}">
                <a16:creationId xmlns:a16="http://schemas.microsoft.com/office/drawing/2014/main" id="{EAFD9849-DC37-B3B8-6D68-442DD47C4ACE}"/>
              </a:ext>
            </a:extLst>
          </p:cNvPr>
          <p:cNvSpPr txBox="1"/>
          <p:nvPr/>
        </p:nvSpPr>
        <p:spPr>
          <a:xfrm>
            <a:off x="420624" y="373266"/>
            <a:ext cx="11448288" cy="769441"/>
          </a:xfrm>
          <a:prstGeom prst="rect">
            <a:avLst/>
          </a:prstGeom>
          <a:noFill/>
        </p:spPr>
        <p:txBody>
          <a:bodyPr wrap="square" rtlCol="0">
            <a:spAutoFit/>
          </a:bodyPr>
          <a:lstStyle/>
          <a:p>
            <a:r>
              <a:rPr lang="en-GB" sz="4400" b="1" noProof="0">
                <a:solidFill>
                  <a:schemeClr val="bg1"/>
                </a:solidFill>
                <a:sym typeface="Wingdings" panose="05000000000000000000" pitchFamily="2" charset="2"/>
              </a:rPr>
              <a:t>CIRCUIT TEST</a:t>
            </a:r>
          </a:p>
        </p:txBody>
      </p:sp>
      <p:sp>
        <p:nvSpPr>
          <p:cNvPr id="7" name="CasellaDiTesto 6">
            <a:extLst>
              <a:ext uri="{FF2B5EF4-FFF2-40B4-BE49-F238E27FC236}">
                <a16:creationId xmlns:a16="http://schemas.microsoft.com/office/drawing/2014/main" id="{AA4E0929-B4A4-0091-36F2-D61F2E7687B7}"/>
              </a:ext>
            </a:extLst>
          </p:cNvPr>
          <p:cNvSpPr txBox="1"/>
          <p:nvPr/>
        </p:nvSpPr>
        <p:spPr>
          <a:xfrm>
            <a:off x="420624" y="1560083"/>
            <a:ext cx="11165634" cy="1569660"/>
          </a:xfrm>
          <a:prstGeom prst="rect">
            <a:avLst/>
          </a:prstGeom>
          <a:noFill/>
        </p:spPr>
        <p:txBody>
          <a:bodyPr wrap="square" rtlCol="0">
            <a:spAutoFit/>
          </a:bodyPr>
          <a:lstStyle/>
          <a:p>
            <a:pPr algn="ctr"/>
            <a:r>
              <a:rPr lang="en-GB" sz="3200" noProof="0">
                <a:solidFill>
                  <a:schemeClr val="bg1"/>
                </a:solidFill>
                <a:sym typeface="Wingdings" panose="05000000000000000000" pitchFamily="2" charset="2"/>
              </a:rPr>
              <a:t>We have tested the rectifier behaviour on </a:t>
            </a:r>
            <a:r>
              <a:rPr lang="en-GB" sz="3200" noProof="0" err="1">
                <a:solidFill>
                  <a:schemeClr val="bg1"/>
                </a:solidFill>
                <a:sym typeface="Wingdings" panose="05000000000000000000" pitchFamily="2" charset="2"/>
              </a:rPr>
              <a:t>Pspice</a:t>
            </a:r>
            <a:r>
              <a:rPr lang="en-GB" sz="3200" noProof="0">
                <a:solidFill>
                  <a:schemeClr val="bg1"/>
                </a:solidFill>
                <a:sym typeface="Wingdings" panose="05000000000000000000" pitchFamily="2" charset="2"/>
              </a:rPr>
              <a:t> with a 2 Volt sinusoidal input. It is clear by the image that the signal is now a positive only wave.</a:t>
            </a:r>
          </a:p>
        </p:txBody>
      </p:sp>
      <p:pic>
        <p:nvPicPr>
          <p:cNvPr id="5" name="Immagine 4" descr="Immagine che contiene linea, diagramma, Diagramma, testo&#10;&#10;Descrizione generata automaticamente">
            <a:extLst>
              <a:ext uri="{FF2B5EF4-FFF2-40B4-BE49-F238E27FC236}">
                <a16:creationId xmlns:a16="http://schemas.microsoft.com/office/drawing/2014/main" id="{D8FC2557-EE1C-106F-BFF0-05FB38E46F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65458" y="3381354"/>
            <a:ext cx="7651143" cy="2766300"/>
          </a:xfrm>
          <a:prstGeom prst="rect">
            <a:avLst/>
          </a:prstGeom>
        </p:spPr>
      </p:pic>
    </p:spTree>
    <p:extLst>
      <p:ext uri="{BB962C8B-B14F-4D97-AF65-F5344CB8AC3E}">
        <p14:creationId xmlns:p14="http://schemas.microsoft.com/office/powerpoint/2010/main" val="181513191"/>
      </p:ext>
    </p:extLst>
  </p:cSld>
  <p:clrMapOvr>
    <a:masterClrMapping/>
  </p:clrMapOvr>
  <p:transition spd="med">
    <p:pull/>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A5F3AABE-E6B7-D4FF-4EFF-86291AC567E3}"/>
            </a:ext>
          </a:extLst>
        </p:cNvPr>
        <p:cNvGrpSpPr/>
        <p:nvPr/>
      </p:nvGrpSpPr>
      <p:grpSpPr>
        <a:xfrm>
          <a:off x="0" y="0"/>
          <a:ext cx="0" cy="0"/>
          <a:chOff x="0" y="0"/>
          <a:chExt cx="0" cy="0"/>
        </a:xfrm>
      </p:grpSpPr>
      <p:pic>
        <p:nvPicPr>
          <p:cNvPr id="6" name="Immagine 5">
            <a:extLst>
              <a:ext uri="{FF2B5EF4-FFF2-40B4-BE49-F238E27FC236}">
                <a16:creationId xmlns:a16="http://schemas.microsoft.com/office/drawing/2014/main" id="{CDFC0B35-DB6F-1C0D-D360-9E88EEBB951D}"/>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0" y="-5366"/>
            <a:ext cx="12192000" cy="6868732"/>
          </a:xfrm>
          <a:prstGeom prst="rect">
            <a:avLst/>
          </a:prstGeom>
        </p:spPr>
      </p:pic>
      <p:sp>
        <p:nvSpPr>
          <p:cNvPr id="24" name="Rectangle 23">
            <a:extLst>
              <a:ext uri="{FF2B5EF4-FFF2-40B4-BE49-F238E27FC236}">
                <a16:creationId xmlns:a16="http://schemas.microsoft.com/office/drawing/2014/main" id="{9EA093BD-5E3E-F0C5-C548-328A0AFD9D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40" y="-10388"/>
            <a:ext cx="12201940" cy="3279731"/>
          </a:xfrm>
          <a:prstGeom prst="rect">
            <a:avLst/>
          </a:prstGeom>
          <a:gradFill>
            <a:gsLst>
              <a:gs pos="0">
                <a:srgbClr val="000000">
                  <a:alpha val="40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26" name="Rectangle 25">
            <a:extLst>
              <a:ext uri="{FF2B5EF4-FFF2-40B4-BE49-F238E27FC236}">
                <a16:creationId xmlns:a16="http://schemas.microsoft.com/office/drawing/2014/main" id="{78880622-5553-4E17-A422-893BA1FBF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764504"/>
            <a:ext cx="12191992" cy="2103884"/>
          </a:xfrm>
          <a:prstGeom prst="rect">
            <a:avLst/>
          </a:prstGeom>
          <a:gradFill>
            <a:gsLst>
              <a:gs pos="0">
                <a:srgbClr val="000000">
                  <a:alpha val="54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cxnSp>
        <p:nvCxnSpPr>
          <p:cNvPr id="28" name="Straight Connector 27">
            <a:extLst>
              <a:ext uri="{FF2B5EF4-FFF2-40B4-BE49-F238E27FC236}">
                <a16:creationId xmlns:a16="http://schemas.microsoft.com/office/drawing/2014/main" id="{06331A5E-3D50-F109-DDE2-52FACE1BD0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387805" y="5715292"/>
            <a:ext cx="804195" cy="0"/>
          </a:xfrm>
          <a:prstGeom prst="line">
            <a:avLst/>
          </a:prstGeom>
          <a:ln w="1206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CasellaDiTesto 1">
            <a:extLst>
              <a:ext uri="{FF2B5EF4-FFF2-40B4-BE49-F238E27FC236}">
                <a16:creationId xmlns:a16="http://schemas.microsoft.com/office/drawing/2014/main" id="{E483A937-01EA-A3E8-AF37-073169F71C40}"/>
              </a:ext>
            </a:extLst>
          </p:cNvPr>
          <p:cNvSpPr txBox="1"/>
          <p:nvPr/>
        </p:nvSpPr>
        <p:spPr>
          <a:xfrm>
            <a:off x="420624" y="411480"/>
            <a:ext cx="11448288" cy="1446550"/>
          </a:xfrm>
          <a:prstGeom prst="rect">
            <a:avLst/>
          </a:prstGeom>
          <a:noFill/>
        </p:spPr>
        <p:txBody>
          <a:bodyPr wrap="square" rtlCol="0">
            <a:spAutoFit/>
          </a:bodyPr>
          <a:lstStyle/>
          <a:p>
            <a:r>
              <a:rPr lang="en-GB" sz="4400" b="1" noProof="0">
                <a:solidFill>
                  <a:schemeClr val="bg1"/>
                </a:solidFill>
                <a:sym typeface="Wingdings" panose="05000000000000000000" pitchFamily="2" charset="2"/>
              </a:rPr>
              <a:t>RECTIFIER LOSSES</a:t>
            </a:r>
            <a:endParaRPr lang="en-GB" sz="4400" b="1" noProof="0"/>
          </a:p>
          <a:p>
            <a:endParaRPr lang="en-GB" sz="4400" b="1" noProof="0">
              <a:solidFill>
                <a:schemeClr val="bg1"/>
              </a:solidFill>
            </a:endParaRPr>
          </a:p>
        </p:txBody>
      </p:sp>
      <mc:AlternateContent xmlns:mc="http://schemas.openxmlformats.org/markup-compatibility/2006">
        <mc:Choice xmlns:a14="http://schemas.microsoft.com/office/drawing/2010/main" Requires="a14">
          <p:sp>
            <p:nvSpPr>
              <p:cNvPr id="8" name="CasellaDiTesto 7">
                <a:extLst>
                  <a:ext uri="{FF2B5EF4-FFF2-40B4-BE49-F238E27FC236}">
                    <a16:creationId xmlns:a16="http://schemas.microsoft.com/office/drawing/2014/main" id="{DFC1332E-8360-4E52-B5A8-78C7EABE31C6}"/>
                  </a:ext>
                </a:extLst>
              </p:cNvPr>
              <p:cNvSpPr txBox="1"/>
              <p:nvPr/>
            </p:nvSpPr>
            <p:spPr>
              <a:xfrm>
                <a:off x="6906811" y="1424398"/>
                <a:ext cx="4972041" cy="4424673"/>
              </a:xfrm>
              <a:prstGeom prst="rect">
                <a:avLst/>
              </a:prstGeom>
              <a:noFill/>
            </p:spPr>
            <p:txBody>
              <a:bodyPr wrap="square" rtlCol="0">
                <a:spAutoFit/>
              </a:bodyPr>
              <a:lstStyle/>
              <a:p>
                <a:endParaRPr lang="en-GB" sz="3000" b="1" noProof="0">
                  <a:solidFill>
                    <a:schemeClr val="bg1"/>
                  </a:solidFill>
                  <a:sym typeface="Wingdings" panose="05000000000000000000" pitchFamily="2" charset="2"/>
                </a:endParaRPr>
              </a:p>
              <a:p>
                <a:pPr/>
                <a14:m>
                  <m:oMathPara xmlns:m="http://schemas.openxmlformats.org/officeDocument/2006/math">
                    <m:oMathParaPr>
                      <m:jc m:val="centerGroup"/>
                    </m:oMathParaPr>
                    <m:oMath xmlns:m="http://schemas.openxmlformats.org/officeDocument/2006/math">
                      <m:r>
                        <a:rPr lang="en-GB" sz="3000" b="0" i="1" noProof="0" smtClean="0">
                          <a:solidFill>
                            <a:schemeClr val="bg1"/>
                          </a:solidFill>
                          <a:latin typeface="Cambria Math" panose="02040503050406030204" pitchFamily="18" charset="0"/>
                          <a:sym typeface="Wingdings" panose="05000000000000000000" pitchFamily="2" charset="2"/>
                        </a:rPr>
                        <m:t>𝑉</m:t>
                      </m:r>
                      <m:r>
                        <a:rPr lang="en-GB" sz="3000" b="0" i="1" noProof="0" smtClean="0">
                          <a:solidFill>
                            <a:schemeClr val="bg1"/>
                          </a:solidFill>
                          <a:latin typeface="Cambria Math" panose="02040503050406030204" pitchFamily="18" charset="0"/>
                          <a:sym typeface="Wingdings" panose="05000000000000000000" pitchFamily="2" charset="2"/>
                        </a:rPr>
                        <m:t>=0.637 </m:t>
                      </m:r>
                      <m:sSub>
                        <m:sSubPr>
                          <m:ctrlPr>
                            <a:rPr lang="en-GB" sz="3000" b="0" i="1" noProof="0" smtClean="0">
                              <a:solidFill>
                                <a:schemeClr val="bg1"/>
                              </a:solidFill>
                              <a:latin typeface="Cambria Math" panose="02040503050406030204" pitchFamily="18" charset="0"/>
                              <a:sym typeface="Wingdings" panose="05000000000000000000" pitchFamily="2" charset="2"/>
                            </a:rPr>
                          </m:ctrlPr>
                        </m:sSubPr>
                        <m:e>
                          <m:r>
                            <a:rPr lang="en-GB" sz="3000" b="0" i="1" noProof="0" smtClean="0">
                              <a:solidFill>
                                <a:schemeClr val="bg1"/>
                              </a:solidFill>
                              <a:latin typeface="Cambria Math" panose="02040503050406030204" pitchFamily="18" charset="0"/>
                              <a:sym typeface="Wingdings" panose="05000000000000000000" pitchFamily="2" charset="2"/>
                            </a:rPr>
                            <m:t>𝑉</m:t>
                          </m:r>
                        </m:e>
                        <m:sub>
                          <m:r>
                            <a:rPr lang="en-GB" sz="3000" b="0" i="1" noProof="0" smtClean="0">
                              <a:solidFill>
                                <a:schemeClr val="bg1"/>
                              </a:solidFill>
                              <a:latin typeface="Cambria Math" panose="02040503050406030204" pitchFamily="18" charset="0"/>
                              <a:sym typeface="Wingdings" panose="05000000000000000000" pitchFamily="2" charset="2"/>
                            </a:rPr>
                            <m:t>𝑀𝐴𝑋</m:t>
                          </m:r>
                        </m:sub>
                      </m:sSub>
                      <m:r>
                        <a:rPr lang="en-GB" sz="3000" b="0" i="1" noProof="0" smtClean="0">
                          <a:solidFill>
                            <a:schemeClr val="bg1"/>
                          </a:solidFill>
                          <a:latin typeface="Cambria Math" panose="02040503050406030204" pitchFamily="18" charset="0"/>
                          <a:sym typeface="Wingdings" panose="05000000000000000000" pitchFamily="2" charset="2"/>
                        </a:rPr>
                        <m:t>     (1)</m:t>
                      </m:r>
                    </m:oMath>
                  </m:oMathPara>
                </a14:m>
                <a:endParaRPr lang="en-GB" sz="3000" b="0" noProof="0">
                  <a:solidFill>
                    <a:schemeClr val="bg1"/>
                  </a:solidFill>
                  <a:sym typeface="Wingdings" panose="05000000000000000000" pitchFamily="2" charset="2"/>
                </a:endParaRPr>
              </a:p>
              <a:p>
                <a:endParaRPr lang="en-GB" sz="3000" noProof="0">
                  <a:solidFill>
                    <a:schemeClr val="bg1"/>
                  </a:solidFill>
                  <a:sym typeface="Wingdings" panose="05000000000000000000" pitchFamily="2" charset="2"/>
                </a:endParaRPr>
              </a:p>
              <a:p>
                <a:endParaRPr lang="en-GB" sz="3000" b="0" noProof="0">
                  <a:solidFill>
                    <a:schemeClr val="bg1"/>
                  </a:solidFill>
                  <a:sym typeface="Wingdings" panose="05000000000000000000" pitchFamily="2" charset="2"/>
                </a:endParaRPr>
              </a:p>
              <a:p>
                <a:endParaRPr lang="en-GB" sz="3000" b="0" noProof="0">
                  <a:solidFill>
                    <a:schemeClr val="bg1"/>
                  </a:solidFill>
                  <a:sym typeface="Wingdings" panose="05000000000000000000" pitchFamily="2" charset="2"/>
                </a:endParaRPr>
              </a:p>
              <a:p>
                <a:pPr/>
                <a14:m>
                  <m:oMathPara xmlns:m="http://schemas.openxmlformats.org/officeDocument/2006/math">
                    <m:oMathParaPr>
                      <m:jc m:val="centerGroup"/>
                    </m:oMathParaPr>
                    <m:oMath xmlns:m="http://schemas.openxmlformats.org/officeDocument/2006/math">
                      <m:sSub>
                        <m:sSubPr>
                          <m:ctrlPr>
                            <a:rPr lang="en-GB" sz="3000" b="0" i="1" noProof="0" smtClean="0">
                              <a:solidFill>
                                <a:schemeClr val="bg1"/>
                              </a:solidFill>
                              <a:latin typeface="Cambria Math" panose="02040503050406030204" pitchFamily="18" charset="0"/>
                              <a:sym typeface="Wingdings" panose="05000000000000000000" pitchFamily="2" charset="2"/>
                            </a:rPr>
                          </m:ctrlPr>
                        </m:sSubPr>
                        <m:e>
                          <m:r>
                            <a:rPr lang="en-GB" sz="3000" b="0" i="1" noProof="0" smtClean="0">
                              <a:solidFill>
                                <a:schemeClr val="bg1"/>
                              </a:solidFill>
                              <a:latin typeface="Cambria Math" panose="02040503050406030204" pitchFamily="18" charset="0"/>
                              <a:sym typeface="Wingdings" panose="05000000000000000000" pitchFamily="2" charset="2"/>
                            </a:rPr>
                            <m:t>𝑉</m:t>
                          </m:r>
                        </m:e>
                        <m:sub>
                          <m:sSub>
                            <m:sSubPr>
                              <m:ctrlPr>
                                <a:rPr lang="en-GB" sz="3000" b="0" i="1" noProof="0" smtClean="0">
                                  <a:solidFill>
                                    <a:schemeClr val="bg1"/>
                                  </a:solidFill>
                                  <a:latin typeface="Cambria Math" panose="02040503050406030204" pitchFamily="18" charset="0"/>
                                  <a:sym typeface="Wingdings" panose="05000000000000000000" pitchFamily="2" charset="2"/>
                                </a:rPr>
                              </m:ctrlPr>
                            </m:sSubPr>
                            <m:e>
                              <m:r>
                                <a:rPr lang="en-GB" sz="3000" b="0" i="1" noProof="0" smtClean="0">
                                  <a:solidFill>
                                    <a:schemeClr val="bg1"/>
                                  </a:solidFill>
                                  <a:latin typeface="Cambria Math" panose="02040503050406030204" pitchFamily="18" charset="0"/>
                                  <a:sym typeface="Wingdings" panose="05000000000000000000" pitchFamily="2" charset="2"/>
                                </a:rPr>
                                <m:t>𝐷</m:t>
                              </m:r>
                            </m:e>
                            <m:sub>
                              <m:r>
                                <a:rPr lang="en-GB" sz="3000" b="0" i="1" noProof="0" smtClean="0">
                                  <a:solidFill>
                                    <a:schemeClr val="bg1"/>
                                  </a:solidFill>
                                  <a:latin typeface="Cambria Math" panose="02040503050406030204" pitchFamily="18" charset="0"/>
                                  <a:sym typeface="Wingdings" panose="05000000000000000000" pitchFamily="2" charset="2"/>
                                </a:rPr>
                                <m:t>𝑑𝑟𝑜𝑝</m:t>
                              </m:r>
                            </m:sub>
                          </m:sSub>
                        </m:sub>
                      </m:sSub>
                      <m:r>
                        <a:rPr lang="en-GB" sz="3000" b="0" i="1" noProof="0" smtClean="0">
                          <a:solidFill>
                            <a:schemeClr val="bg1"/>
                          </a:solidFill>
                          <a:latin typeface="Cambria Math" panose="02040503050406030204" pitchFamily="18" charset="0"/>
                          <a:sym typeface="Wingdings" panose="05000000000000000000" pitchFamily="2" charset="2"/>
                        </a:rPr>
                        <m:t>=0.7 </m:t>
                      </m:r>
                      <m:r>
                        <a:rPr lang="en-GB" sz="3000" b="0" i="1" noProof="0" smtClean="0">
                          <a:solidFill>
                            <a:schemeClr val="bg1"/>
                          </a:solidFill>
                          <a:latin typeface="Cambria Math" panose="02040503050406030204" pitchFamily="18" charset="0"/>
                          <a:sym typeface="Wingdings" panose="05000000000000000000" pitchFamily="2" charset="2"/>
                        </a:rPr>
                        <m:t>𝑉</m:t>
                      </m:r>
                    </m:oMath>
                  </m:oMathPara>
                </a14:m>
                <a:endParaRPr lang="en-GB" sz="3000" b="0" noProof="0">
                  <a:solidFill>
                    <a:schemeClr val="bg1"/>
                  </a:solidFill>
                  <a:sym typeface="Wingdings" panose="05000000000000000000" pitchFamily="2" charset="2"/>
                </a:endParaRPr>
              </a:p>
              <a:p>
                <a:pPr/>
                <a14:m>
                  <m:oMathPara xmlns:m="http://schemas.openxmlformats.org/officeDocument/2006/math">
                    <m:oMathParaPr>
                      <m:jc m:val="centerGroup"/>
                    </m:oMathParaPr>
                    <m:oMath xmlns:m="http://schemas.openxmlformats.org/officeDocument/2006/math">
                      <m:sSub>
                        <m:sSubPr>
                          <m:ctrlPr>
                            <a:rPr lang="en-GB" sz="3000" b="0" i="1" noProof="0" smtClean="0">
                              <a:solidFill>
                                <a:schemeClr val="bg1"/>
                              </a:solidFill>
                              <a:latin typeface="Cambria Math" panose="02040503050406030204" pitchFamily="18" charset="0"/>
                              <a:sym typeface="Wingdings" panose="05000000000000000000" pitchFamily="2" charset="2"/>
                            </a:rPr>
                          </m:ctrlPr>
                        </m:sSubPr>
                        <m:e>
                          <m:r>
                            <a:rPr lang="en-GB" sz="3000" b="0" i="1" noProof="0" smtClean="0">
                              <a:solidFill>
                                <a:schemeClr val="bg1"/>
                              </a:solidFill>
                              <a:latin typeface="Cambria Math" panose="02040503050406030204" pitchFamily="18" charset="0"/>
                              <a:sym typeface="Wingdings" panose="05000000000000000000" pitchFamily="2" charset="2"/>
                            </a:rPr>
                            <m:t>𝑉</m:t>
                          </m:r>
                        </m:e>
                        <m:sub>
                          <m:sSub>
                            <m:sSubPr>
                              <m:ctrlPr>
                                <a:rPr lang="en-GB" sz="3000" b="0" i="1" noProof="0" smtClean="0">
                                  <a:solidFill>
                                    <a:schemeClr val="bg1"/>
                                  </a:solidFill>
                                  <a:latin typeface="Cambria Math" panose="02040503050406030204" pitchFamily="18" charset="0"/>
                                  <a:sym typeface="Wingdings" panose="05000000000000000000" pitchFamily="2" charset="2"/>
                                </a:rPr>
                              </m:ctrlPr>
                            </m:sSubPr>
                            <m:e>
                              <m:r>
                                <a:rPr lang="en-GB" sz="3000" b="0" i="1" noProof="0" smtClean="0">
                                  <a:solidFill>
                                    <a:schemeClr val="bg1"/>
                                  </a:solidFill>
                                  <a:latin typeface="Cambria Math" panose="02040503050406030204" pitchFamily="18" charset="0"/>
                                  <a:sym typeface="Wingdings" panose="05000000000000000000" pitchFamily="2" charset="2"/>
                                </a:rPr>
                                <m:t>𝐷</m:t>
                              </m:r>
                            </m:e>
                            <m:sub>
                              <m:r>
                                <a:rPr lang="en-GB" sz="3000" b="0" i="1" noProof="0" smtClean="0">
                                  <a:solidFill>
                                    <a:schemeClr val="bg1"/>
                                  </a:solidFill>
                                  <a:latin typeface="Cambria Math" panose="02040503050406030204" pitchFamily="18" charset="0"/>
                                  <a:sym typeface="Wingdings" panose="05000000000000000000" pitchFamily="2" charset="2"/>
                                </a:rPr>
                                <m:t>𝑑𝑟𝑜𝑝</m:t>
                              </m:r>
                            </m:sub>
                          </m:sSub>
                        </m:sub>
                      </m:sSub>
                      <m:r>
                        <a:rPr lang="en-GB" sz="3000" b="0" i="1" noProof="0" smtClean="0">
                          <a:solidFill>
                            <a:schemeClr val="bg1"/>
                          </a:solidFill>
                          <a:latin typeface="Cambria Math" panose="02040503050406030204" pitchFamily="18" charset="0"/>
                          <a:sym typeface="Wingdings" panose="05000000000000000000" pitchFamily="2" charset="2"/>
                        </a:rPr>
                        <m:t>=2</m:t>
                      </m:r>
                      <m:sSub>
                        <m:sSubPr>
                          <m:ctrlPr>
                            <a:rPr lang="en-GB" sz="3000" i="1" noProof="0" smtClean="0">
                              <a:solidFill>
                                <a:schemeClr val="bg1"/>
                              </a:solidFill>
                              <a:latin typeface="Cambria Math" panose="02040503050406030204" pitchFamily="18" charset="0"/>
                              <a:sym typeface="Wingdings" panose="05000000000000000000" pitchFamily="2" charset="2"/>
                            </a:rPr>
                          </m:ctrlPr>
                        </m:sSubPr>
                        <m:e>
                          <m:r>
                            <a:rPr lang="en-GB" sz="3000" i="1" noProof="0" smtClean="0">
                              <a:solidFill>
                                <a:schemeClr val="bg1"/>
                              </a:solidFill>
                              <a:latin typeface="Cambria Math" panose="02040503050406030204" pitchFamily="18" charset="0"/>
                              <a:sym typeface="Wingdings" panose="05000000000000000000" pitchFamily="2" charset="2"/>
                            </a:rPr>
                            <m:t>𝑉</m:t>
                          </m:r>
                        </m:e>
                        <m:sub>
                          <m:sSub>
                            <m:sSubPr>
                              <m:ctrlPr>
                                <a:rPr lang="en-GB" sz="3000" i="1" noProof="0" smtClean="0">
                                  <a:solidFill>
                                    <a:schemeClr val="bg1"/>
                                  </a:solidFill>
                                  <a:latin typeface="Cambria Math" panose="02040503050406030204" pitchFamily="18" charset="0"/>
                                  <a:sym typeface="Wingdings" panose="05000000000000000000" pitchFamily="2" charset="2"/>
                                </a:rPr>
                              </m:ctrlPr>
                            </m:sSubPr>
                            <m:e>
                              <m:r>
                                <a:rPr lang="en-GB" sz="3000" i="1" noProof="0" smtClean="0">
                                  <a:solidFill>
                                    <a:schemeClr val="bg1"/>
                                  </a:solidFill>
                                  <a:latin typeface="Cambria Math" panose="02040503050406030204" pitchFamily="18" charset="0"/>
                                  <a:sym typeface="Wingdings" panose="05000000000000000000" pitchFamily="2" charset="2"/>
                                </a:rPr>
                                <m:t>𝐷</m:t>
                              </m:r>
                            </m:e>
                            <m:sub>
                              <m:r>
                                <a:rPr lang="en-GB" sz="3000" b="0" i="1" noProof="0" smtClean="0">
                                  <a:solidFill>
                                    <a:schemeClr val="bg1"/>
                                  </a:solidFill>
                                  <a:latin typeface="Cambria Math" panose="02040503050406030204" pitchFamily="18" charset="0"/>
                                  <a:sym typeface="Wingdings" panose="05000000000000000000" pitchFamily="2" charset="2"/>
                                </a:rPr>
                                <m:t>𝑑𝑟𝑜𝑝</m:t>
                              </m:r>
                            </m:sub>
                          </m:sSub>
                        </m:sub>
                      </m:sSub>
                      <m:r>
                        <a:rPr lang="en-GB" sz="3000" i="1" noProof="0" smtClean="0">
                          <a:solidFill>
                            <a:schemeClr val="bg1"/>
                          </a:solidFill>
                          <a:latin typeface="Cambria Math" panose="02040503050406030204" pitchFamily="18" charset="0"/>
                          <a:sym typeface="Wingdings" panose="05000000000000000000" pitchFamily="2" charset="2"/>
                        </a:rPr>
                        <m:t>=</m:t>
                      </m:r>
                      <m:r>
                        <a:rPr lang="en-GB" sz="3000" b="0" i="1" noProof="0" smtClean="0">
                          <a:solidFill>
                            <a:schemeClr val="bg1"/>
                          </a:solidFill>
                          <a:latin typeface="Cambria Math" panose="02040503050406030204" pitchFamily="18" charset="0"/>
                          <a:sym typeface="Wingdings" panose="05000000000000000000" pitchFamily="2" charset="2"/>
                        </a:rPr>
                        <m:t>1.4</m:t>
                      </m:r>
                      <m:r>
                        <a:rPr lang="en-GB" sz="3000" i="1" noProof="0" smtClean="0">
                          <a:solidFill>
                            <a:schemeClr val="bg1"/>
                          </a:solidFill>
                          <a:latin typeface="Cambria Math" panose="02040503050406030204" pitchFamily="18" charset="0"/>
                          <a:sym typeface="Wingdings" panose="05000000000000000000" pitchFamily="2" charset="2"/>
                        </a:rPr>
                        <m:t> </m:t>
                      </m:r>
                      <m:r>
                        <a:rPr lang="en-GB" sz="3000" i="1" noProof="0" smtClean="0">
                          <a:solidFill>
                            <a:schemeClr val="bg1"/>
                          </a:solidFill>
                          <a:latin typeface="Cambria Math" panose="02040503050406030204" pitchFamily="18" charset="0"/>
                          <a:sym typeface="Wingdings" panose="05000000000000000000" pitchFamily="2" charset="2"/>
                        </a:rPr>
                        <m:t>𝑉</m:t>
                      </m:r>
                      <m:r>
                        <a:rPr lang="en-GB" sz="3000" b="0" i="1" noProof="0" smtClean="0">
                          <a:solidFill>
                            <a:schemeClr val="bg1"/>
                          </a:solidFill>
                          <a:latin typeface="Cambria Math" panose="02040503050406030204" pitchFamily="18" charset="0"/>
                          <a:sym typeface="Wingdings" panose="05000000000000000000" pitchFamily="2" charset="2"/>
                        </a:rPr>
                        <m:t>  (2)</m:t>
                      </m:r>
                    </m:oMath>
                  </m:oMathPara>
                </a14:m>
                <a:endParaRPr lang="en-GB" sz="3000" noProof="0">
                  <a:solidFill>
                    <a:schemeClr val="bg1"/>
                  </a:solidFill>
                  <a:sym typeface="Wingdings" panose="05000000000000000000" pitchFamily="2" charset="2"/>
                </a:endParaRPr>
              </a:p>
              <a:p>
                <a:endParaRPr lang="en-GB" sz="3000" b="0" noProof="0">
                  <a:solidFill>
                    <a:schemeClr val="bg1"/>
                  </a:solidFill>
                  <a:sym typeface="Wingdings" panose="05000000000000000000" pitchFamily="2" charset="2"/>
                </a:endParaRPr>
              </a:p>
              <a:p>
                <a:endParaRPr lang="en-GB" sz="3000" b="0" noProof="0">
                  <a:solidFill>
                    <a:schemeClr val="bg1"/>
                  </a:solidFill>
                  <a:sym typeface="Wingdings" panose="05000000000000000000" pitchFamily="2" charset="2"/>
                </a:endParaRPr>
              </a:p>
            </p:txBody>
          </p:sp>
        </mc:Choice>
        <mc:Fallback>
          <p:sp>
            <p:nvSpPr>
              <p:cNvPr id="8" name="CasellaDiTesto 7">
                <a:extLst>
                  <a:ext uri="{FF2B5EF4-FFF2-40B4-BE49-F238E27FC236}">
                    <a16:creationId xmlns:a16="http://schemas.microsoft.com/office/drawing/2014/main" id="{DFC1332E-8360-4E52-B5A8-78C7EABE31C6}"/>
                  </a:ext>
                </a:extLst>
              </p:cNvPr>
              <p:cNvSpPr txBox="1">
                <a:spLocks noRot="1" noChangeAspect="1" noMove="1" noResize="1" noEditPoints="1" noAdjustHandles="1" noChangeArrowheads="1" noChangeShapeType="1" noTextEdit="1"/>
              </p:cNvSpPr>
              <p:nvPr/>
            </p:nvSpPr>
            <p:spPr>
              <a:xfrm>
                <a:off x="6906811" y="1424398"/>
                <a:ext cx="4972041" cy="4424673"/>
              </a:xfrm>
              <a:prstGeom prst="rect">
                <a:avLst/>
              </a:prstGeom>
              <a:blipFill>
                <a:blip r:embed="rId4"/>
                <a:stretch>
                  <a:fillRect l="-2819" t="-1793" r="-4412" b="-3448"/>
                </a:stretch>
              </a:blipFill>
            </p:spPr>
            <p:txBody>
              <a:bodyPr/>
              <a:lstStyle/>
              <a:p>
                <a:r>
                  <a:rPr lang="en-GB">
                    <a:noFill/>
                  </a:rPr>
                  <a:t> </a:t>
                </a:r>
              </a:p>
            </p:txBody>
          </p:sp>
        </mc:Fallback>
      </mc:AlternateContent>
      <p:sp>
        <p:nvSpPr>
          <p:cNvPr id="3" name="CasellaDiTesto 2">
            <a:extLst>
              <a:ext uri="{FF2B5EF4-FFF2-40B4-BE49-F238E27FC236}">
                <a16:creationId xmlns:a16="http://schemas.microsoft.com/office/drawing/2014/main" id="{DCC832A9-C964-FF26-CA92-C30C5CC6A767}"/>
              </a:ext>
            </a:extLst>
          </p:cNvPr>
          <p:cNvSpPr txBox="1"/>
          <p:nvPr/>
        </p:nvSpPr>
        <p:spPr>
          <a:xfrm>
            <a:off x="420616" y="1440517"/>
            <a:ext cx="6486187" cy="5170646"/>
          </a:xfrm>
          <a:prstGeom prst="rect">
            <a:avLst/>
          </a:prstGeom>
          <a:noFill/>
        </p:spPr>
        <p:txBody>
          <a:bodyPr wrap="square" rtlCol="0">
            <a:spAutoFit/>
          </a:bodyPr>
          <a:lstStyle/>
          <a:p>
            <a:pPr algn="ctr"/>
            <a:r>
              <a:rPr lang="en-GB" sz="3000" noProof="0">
                <a:solidFill>
                  <a:schemeClr val="bg1"/>
                </a:solidFill>
                <a:sym typeface="Wingdings" panose="05000000000000000000" pitchFamily="2" charset="2"/>
              </a:rPr>
              <a:t>We can consider 2 equations:</a:t>
            </a:r>
          </a:p>
          <a:p>
            <a:pPr marL="457200" indent="-457200" algn="ctr">
              <a:buFontTx/>
              <a:buChar char="-"/>
            </a:pPr>
            <a:r>
              <a:rPr lang="en-GB" sz="3000" noProof="0">
                <a:solidFill>
                  <a:schemeClr val="bg1"/>
                </a:solidFill>
                <a:sym typeface="Wingdings" panose="05000000000000000000" pitchFamily="2" charset="2"/>
              </a:rPr>
              <a:t>In (1) we can see what we can expect ideally by the rectifier, but this is not for practical implementations;</a:t>
            </a:r>
          </a:p>
          <a:p>
            <a:pPr marL="457200" indent="-457200" algn="ctr">
              <a:buFontTx/>
              <a:buChar char="-"/>
            </a:pPr>
            <a:r>
              <a:rPr lang="en-GB" sz="3000" noProof="0">
                <a:solidFill>
                  <a:schemeClr val="bg1"/>
                </a:solidFill>
                <a:sym typeface="Wingdings" panose="05000000000000000000" pitchFamily="2" charset="2"/>
              </a:rPr>
              <a:t>In (2) we can see the voltage drop for 2 diodes.</a:t>
            </a:r>
          </a:p>
          <a:p>
            <a:endParaRPr lang="en-GB" sz="3000" noProof="0">
              <a:solidFill>
                <a:schemeClr val="bg1"/>
              </a:solidFill>
              <a:sym typeface="Wingdings" panose="05000000000000000000" pitchFamily="2" charset="2"/>
            </a:endParaRPr>
          </a:p>
          <a:p>
            <a:pPr algn="ctr"/>
            <a:r>
              <a:rPr lang="en-GB" sz="3000" noProof="0">
                <a:solidFill>
                  <a:schemeClr val="bg1"/>
                </a:solidFill>
                <a:sym typeface="Wingdings" panose="05000000000000000000" pitchFamily="2" charset="2"/>
              </a:rPr>
              <a:t>We can take into account (2), so we expect to have 1.4 V drop given only by the rectifier.</a:t>
            </a:r>
          </a:p>
        </p:txBody>
      </p:sp>
    </p:spTree>
    <p:extLst>
      <p:ext uri="{BB962C8B-B14F-4D97-AF65-F5344CB8AC3E}">
        <p14:creationId xmlns:p14="http://schemas.microsoft.com/office/powerpoint/2010/main" val="124810682"/>
      </p:ext>
    </p:extLst>
  </p:cSld>
  <p:clrMapOvr>
    <a:masterClrMapping/>
  </p:clrMapOvr>
  <p:transition spd="med">
    <p:pull/>
  </p:transition>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40FC4777-FAFB-0B66-A986-931A194AE0A2}"/>
            </a:ext>
          </a:extLst>
        </p:cNvPr>
        <p:cNvGrpSpPr/>
        <p:nvPr/>
      </p:nvGrpSpPr>
      <p:grpSpPr>
        <a:xfrm>
          <a:off x="0" y="0"/>
          <a:ext cx="0" cy="0"/>
          <a:chOff x="0" y="0"/>
          <a:chExt cx="0" cy="0"/>
        </a:xfrm>
      </p:grpSpPr>
      <p:pic>
        <p:nvPicPr>
          <p:cNvPr id="6" name="Immagine 5">
            <a:extLst>
              <a:ext uri="{FF2B5EF4-FFF2-40B4-BE49-F238E27FC236}">
                <a16:creationId xmlns:a16="http://schemas.microsoft.com/office/drawing/2014/main" id="{C566E01B-B7D4-3381-764A-8D7DA24596F9}"/>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0" y="-5366"/>
            <a:ext cx="12192000" cy="6868732"/>
          </a:xfrm>
          <a:prstGeom prst="rect">
            <a:avLst/>
          </a:prstGeom>
        </p:spPr>
      </p:pic>
      <p:sp>
        <p:nvSpPr>
          <p:cNvPr id="24" name="Rectangle 23">
            <a:extLst>
              <a:ext uri="{FF2B5EF4-FFF2-40B4-BE49-F238E27FC236}">
                <a16:creationId xmlns:a16="http://schemas.microsoft.com/office/drawing/2014/main" id="{1E965220-D62C-C00A-9A95-113DACB508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40" y="-10388"/>
            <a:ext cx="12201940" cy="3279731"/>
          </a:xfrm>
          <a:prstGeom prst="rect">
            <a:avLst/>
          </a:prstGeom>
          <a:gradFill>
            <a:gsLst>
              <a:gs pos="0">
                <a:srgbClr val="000000">
                  <a:alpha val="40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26" name="Rectangle 25">
            <a:extLst>
              <a:ext uri="{FF2B5EF4-FFF2-40B4-BE49-F238E27FC236}">
                <a16:creationId xmlns:a16="http://schemas.microsoft.com/office/drawing/2014/main" id="{4BE5851F-7121-F669-FEF1-4CA9A69025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764504"/>
            <a:ext cx="12191992" cy="2103884"/>
          </a:xfrm>
          <a:prstGeom prst="rect">
            <a:avLst/>
          </a:prstGeom>
          <a:gradFill>
            <a:gsLst>
              <a:gs pos="0">
                <a:srgbClr val="000000">
                  <a:alpha val="54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cxnSp>
        <p:nvCxnSpPr>
          <p:cNvPr id="28" name="Straight Connector 27">
            <a:extLst>
              <a:ext uri="{FF2B5EF4-FFF2-40B4-BE49-F238E27FC236}">
                <a16:creationId xmlns:a16="http://schemas.microsoft.com/office/drawing/2014/main" id="{920BB043-12AF-3823-4A4F-5B9AA05C355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387805" y="5715292"/>
            <a:ext cx="804195" cy="0"/>
          </a:xfrm>
          <a:prstGeom prst="line">
            <a:avLst/>
          </a:prstGeom>
          <a:ln w="1206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CasellaDiTesto 1">
            <a:extLst>
              <a:ext uri="{FF2B5EF4-FFF2-40B4-BE49-F238E27FC236}">
                <a16:creationId xmlns:a16="http://schemas.microsoft.com/office/drawing/2014/main" id="{1E92BACB-45E9-FEC2-7261-DA15B83BF418}"/>
              </a:ext>
            </a:extLst>
          </p:cNvPr>
          <p:cNvSpPr txBox="1"/>
          <p:nvPr/>
        </p:nvSpPr>
        <p:spPr>
          <a:xfrm>
            <a:off x="420624" y="411480"/>
            <a:ext cx="11448288" cy="769441"/>
          </a:xfrm>
          <a:prstGeom prst="rect">
            <a:avLst/>
          </a:prstGeom>
          <a:noFill/>
        </p:spPr>
        <p:txBody>
          <a:bodyPr wrap="square" rtlCol="0">
            <a:spAutoFit/>
          </a:bodyPr>
          <a:lstStyle/>
          <a:p>
            <a:r>
              <a:rPr lang="en-GB" sz="4400" b="1" noProof="0">
                <a:solidFill>
                  <a:schemeClr val="bg1"/>
                </a:solidFill>
                <a:sym typeface="Wingdings" panose="05000000000000000000" pitchFamily="2" charset="2"/>
              </a:rPr>
              <a:t>REAL CIRCUIT</a:t>
            </a:r>
          </a:p>
        </p:txBody>
      </p:sp>
      <p:pic>
        <p:nvPicPr>
          <p:cNvPr id="3" name="Immagine 2" descr="Immagine che contiene testo&#10;&#10;Descrizione generata automaticamente">
            <a:extLst>
              <a:ext uri="{FF2B5EF4-FFF2-40B4-BE49-F238E27FC236}">
                <a16:creationId xmlns:a16="http://schemas.microsoft.com/office/drawing/2014/main" id="{48B1140B-5F6B-1999-302B-D9EDFC423E47}"/>
              </a:ext>
            </a:extLst>
          </p:cNvPr>
          <p:cNvPicPr>
            <a:picLocks noChangeAspect="1"/>
          </p:cNvPicPr>
          <p:nvPr/>
        </p:nvPicPr>
        <p:blipFill>
          <a:blip r:embed="rId4">
            <a:extLst>
              <a:ext uri="{28A0092B-C50C-407E-A947-70E740481C1C}">
                <a14:useLocalDpi xmlns:a14="http://schemas.microsoft.com/office/drawing/2010/main" val="0"/>
              </a:ext>
            </a:extLst>
          </a:blip>
          <a:srcRect l="8069" t="32864" b="48488"/>
          <a:stretch/>
        </p:blipFill>
        <p:spPr>
          <a:xfrm>
            <a:off x="394914" y="2278731"/>
            <a:ext cx="5696116" cy="2582120"/>
          </a:xfrm>
          <a:prstGeom prst="rect">
            <a:avLst/>
          </a:prstGeom>
        </p:spPr>
      </p:pic>
      <p:sp>
        <p:nvSpPr>
          <p:cNvPr id="5" name="Ovale 4">
            <a:extLst>
              <a:ext uri="{FF2B5EF4-FFF2-40B4-BE49-F238E27FC236}">
                <a16:creationId xmlns:a16="http://schemas.microsoft.com/office/drawing/2014/main" id="{6D28FDF2-119D-5050-7E9F-E4C7F3BC164E}"/>
              </a:ext>
            </a:extLst>
          </p:cNvPr>
          <p:cNvSpPr/>
          <p:nvPr/>
        </p:nvSpPr>
        <p:spPr>
          <a:xfrm>
            <a:off x="1846098" y="2541224"/>
            <a:ext cx="2234459" cy="1704749"/>
          </a:xfrm>
          <a:prstGeom prst="ellipse">
            <a:avLst/>
          </a:prstGeom>
          <a:noFill/>
          <a:ln w="381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noProof="0"/>
          </a:p>
        </p:txBody>
      </p:sp>
      <p:cxnSp>
        <p:nvCxnSpPr>
          <p:cNvPr id="8" name="Connettore 2 7">
            <a:extLst>
              <a:ext uri="{FF2B5EF4-FFF2-40B4-BE49-F238E27FC236}">
                <a16:creationId xmlns:a16="http://schemas.microsoft.com/office/drawing/2014/main" id="{DEA160C2-915D-2ACF-EFB0-EC88234F7D29}"/>
              </a:ext>
            </a:extLst>
          </p:cNvPr>
          <p:cNvCxnSpPr>
            <a:cxnSpLocks/>
          </p:cNvCxnSpPr>
          <p:nvPr/>
        </p:nvCxnSpPr>
        <p:spPr>
          <a:xfrm flipV="1">
            <a:off x="4080566" y="1579530"/>
            <a:ext cx="1956816" cy="1398402"/>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1" name="CasellaDiTesto 10">
            <a:extLst>
              <a:ext uri="{FF2B5EF4-FFF2-40B4-BE49-F238E27FC236}">
                <a16:creationId xmlns:a16="http://schemas.microsoft.com/office/drawing/2014/main" id="{1F1CF219-2BD1-17A8-AA86-55CA5A8D82D5}"/>
              </a:ext>
            </a:extLst>
          </p:cNvPr>
          <p:cNvSpPr txBox="1"/>
          <p:nvPr/>
        </p:nvSpPr>
        <p:spPr>
          <a:xfrm>
            <a:off x="5896198" y="1236004"/>
            <a:ext cx="2821114" cy="461665"/>
          </a:xfrm>
          <a:prstGeom prst="rect">
            <a:avLst/>
          </a:prstGeom>
          <a:noFill/>
        </p:spPr>
        <p:txBody>
          <a:bodyPr wrap="square" rtlCol="0">
            <a:spAutoFit/>
          </a:bodyPr>
          <a:lstStyle/>
          <a:p>
            <a:pPr algn="ctr"/>
            <a:r>
              <a:rPr lang="en-GB" sz="2400" b="1" noProof="0">
                <a:solidFill>
                  <a:schemeClr val="bg1"/>
                </a:solidFill>
                <a:sym typeface="Wingdings" panose="05000000000000000000" pitchFamily="2" charset="2"/>
              </a:rPr>
              <a:t>DIODE BRIDGE</a:t>
            </a:r>
            <a:endParaRPr lang="en-GB" sz="2400" b="1" noProof="0"/>
          </a:p>
        </p:txBody>
      </p:sp>
      <p:sp>
        <p:nvSpPr>
          <p:cNvPr id="7" name="CasellaDiTesto 4">
            <a:extLst>
              <a:ext uri="{FF2B5EF4-FFF2-40B4-BE49-F238E27FC236}">
                <a16:creationId xmlns:a16="http://schemas.microsoft.com/office/drawing/2014/main" id="{349901F0-88FE-4125-309E-65C53A44CC51}"/>
              </a:ext>
            </a:extLst>
          </p:cNvPr>
          <p:cNvSpPr txBox="1"/>
          <p:nvPr/>
        </p:nvSpPr>
        <p:spPr>
          <a:xfrm>
            <a:off x="6983675" y="2158353"/>
            <a:ext cx="4885237" cy="4031873"/>
          </a:xfrm>
          <a:prstGeom prst="rect">
            <a:avLst/>
          </a:prstGeom>
          <a:noFill/>
        </p:spPr>
        <p:txBody>
          <a:bodyPr wrap="square" rtlCol="0">
            <a:spAutoFit/>
          </a:bodyPr>
          <a:lstStyle/>
          <a:p>
            <a:pPr algn="ctr"/>
            <a:r>
              <a:rPr lang="en-GB" sz="3200" noProof="0">
                <a:solidFill>
                  <a:schemeClr val="bg1"/>
                </a:solidFill>
                <a:sym typeface="Wingdings" panose="05000000000000000000" pitchFamily="2" charset="2"/>
              </a:rPr>
              <a:t>This is the circuit we realize on the breadboard.</a:t>
            </a:r>
          </a:p>
          <a:p>
            <a:pPr algn="ctr"/>
            <a:r>
              <a:rPr lang="en-GB" sz="3200" noProof="0">
                <a:solidFill>
                  <a:schemeClr val="bg1"/>
                </a:solidFill>
                <a:sym typeface="Wingdings" panose="05000000000000000000" pitchFamily="2" charset="2"/>
              </a:rPr>
              <a:t>This was the easiest way to create experimentally our circuit and changing configurations fast.</a:t>
            </a:r>
          </a:p>
        </p:txBody>
      </p:sp>
    </p:spTree>
    <p:extLst>
      <p:ext uri="{BB962C8B-B14F-4D97-AF65-F5344CB8AC3E}">
        <p14:creationId xmlns:p14="http://schemas.microsoft.com/office/powerpoint/2010/main" val="2822027209"/>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AF441A9C-0525-4263-F071-15C3C55D53F6}"/>
            </a:ext>
          </a:extLst>
        </p:cNvPr>
        <p:cNvGrpSpPr/>
        <p:nvPr/>
      </p:nvGrpSpPr>
      <p:grpSpPr>
        <a:xfrm>
          <a:off x="0" y="0"/>
          <a:ext cx="0" cy="0"/>
          <a:chOff x="0" y="0"/>
          <a:chExt cx="0" cy="0"/>
        </a:xfrm>
      </p:grpSpPr>
      <p:pic>
        <p:nvPicPr>
          <p:cNvPr id="6" name="Immagine 5">
            <a:extLst>
              <a:ext uri="{FF2B5EF4-FFF2-40B4-BE49-F238E27FC236}">
                <a16:creationId xmlns:a16="http://schemas.microsoft.com/office/drawing/2014/main" id="{D6325791-3BFA-02D3-1457-71488E624A36}"/>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0" y="-10732"/>
            <a:ext cx="12192000" cy="6868732"/>
          </a:xfrm>
          <a:prstGeom prst="rect">
            <a:avLst/>
          </a:prstGeom>
        </p:spPr>
      </p:pic>
      <p:sp>
        <p:nvSpPr>
          <p:cNvPr id="24" name="Rectangle 23">
            <a:extLst>
              <a:ext uri="{FF2B5EF4-FFF2-40B4-BE49-F238E27FC236}">
                <a16:creationId xmlns:a16="http://schemas.microsoft.com/office/drawing/2014/main" id="{C15D51FD-E506-32C7-95BE-A0C744447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40" y="-10388"/>
            <a:ext cx="12201940" cy="3279731"/>
          </a:xfrm>
          <a:prstGeom prst="rect">
            <a:avLst/>
          </a:prstGeom>
          <a:gradFill>
            <a:gsLst>
              <a:gs pos="0">
                <a:srgbClr val="000000">
                  <a:alpha val="40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26" name="Rectangle 25">
            <a:extLst>
              <a:ext uri="{FF2B5EF4-FFF2-40B4-BE49-F238E27FC236}">
                <a16:creationId xmlns:a16="http://schemas.microsoft.com/office/drawing/2014/main" id="{3E6169CA-974B-87DF-FE06-DA7C3ACB2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764504"/>
            <a:ext cx="12191992" cy="2103884"/>
          </a:xfrm>
          <a:prstGeom prst="rect">
            <a:avLst/>
          </a:prstGeom>
          <a:gradFill>
            <a:gsLst>
              <a:gs pos="0">
                <a:srgbClr val="000000">
                  <a:alpha val="54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cxnSp>
        <p:nvCxnSpPr>
          <p:cNvPr id="28" name="Straight Connector 27">
            <a:extLst>
              <a:ext uri="{FF2B5EF4-FFF2-40B4-BE49-F238E27FC236}">
                <a16:creationId xmlns:a16="http://schemas.microsoft.com/office/drawing/2014/main" id="{2C14E594-F347-1E7F-43CB-897DCF86D86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387805" y="5715292"/>
            <a:ext cx="804195" cy="0"/>
          </a:xfrm>
          <a:prstGeom prst="line">
            <a:avLst/>
          </a:prstGeom>
          <a:ln w="1206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CasellaDiTesto 10">
            <a:extLst>
              <a:ext uri="{FF2B5EF4-FFF2-40B4-BE49-F238E27FC236}">
                <a16:creationId xmlns:a16="http://schemas.microsoft.com/office/drawing/2014/main" id="{A718CDA1-A92F-D0A6-E72E-6B0340227288}"/>
              </a:ext>
            </a:extLst>
          </p:cNvPr>
          <p:cNvSpPr txBox="1"/>
          <p:nvPr/>
        </p:nvSpPr>
        <p:spPr>
          <a:xfrm>
            <a:off x="420624" y="411480"/>
            <a:ext cx="11448288" cy="769441"/>
          </a:xfrm>
          <a:prstGeom prst="rect">
            <a:avLst/>
          </a:prstGeom>
          <a:noFill/>
        </p:spPr>
        <p:txBody>
          <a:bodyPr wrap="square" rtlCol="0">
            <a:spAutoFit/>
          </a:bodyPr>
          <a:lstStyle/>
          <a:p>
            <a:r>
              <a:rPr lang="en-GB" sz="4400" b="1" noProof="0">
                <a:solidFill>
                  <a:schemeClr val="bg1"/>
                </a:solidFill>
              </a:rPr>
              <a:t>PROJECT AIM</a:t>
            </a:r>
          </a:p>
        </p:txBody>
      </p:sp>
      <p:sp>
        <p:nvSpPr>
          <p:cNvPr id="12" name="CasellaDiTesto 11">
            <a:extLst>
              <a:ext uri="{FF2B5EF4-FFF2-40B4-BE49-F238E27FC236}">
                <a16:creationId xmlns:a16="http://schemas.microsoft.com/office/drawing/2014/main" id="{2C02F6C7-7CC6-641D-9320-DFF0994AF09E}"/>
              </a:ext>
            </a:extLst>
          </p:cNvPr>
          <p:cNvSpPr txBox="1"/>
          <p:nvPr/>
        </p:nvSpPr>
        <p:spPr>
          <a:xfrm>
            <a:off x="3255497" y="1478647"/>
            <a:ext cx="6547103" cy="1938992"/>
          </a:xfrm>
          <a:prstGeom prst="rect">
            <a:avLst/>
          </a:prstGeom>
          <a:noFill/>
        </p:spPr>
        <p:txBody>
          <a:bodyPr wrap="square" rtlCol="0">
            <a:spAutoFit/>
          </a:bodyPr>
          <a:lstStyle/>
          <a:p>
            <a:r>
              <a:rPr lang="en-GB" sz="3000" noProof="0">
                <a:solidFill>
                  <a:schemeClr val="bg1"/>
                </a:solidFill>
              </a:rPr>
              <a:t>Turn on a light emitter (</a:t>
            </a:r>
            <a:r>
              <a:rPr lang="en-GB" sz="3000" b="1" noProof="0">
                <a:solidFill>
                  <a:schemeClr val="bg1"/>
                </a:solidFill>
              </a:rPr>
              <a:t>LED</a:t>
            </a:r>
            <a:r>
              <a:rPr lang="en-GB" sz="3000" noProof="0">
                <a:solidFill>
                  <a:schemeClr val="bg1"/>
                </a:solidFill>
              </a:rPr>
              <a:t>)</a:t>
            </a:r>
          </a:p>
          <a:p>
            <a:endParaRPr lang="en-GB" sz="3000" noProof="0">
              <a:solidFill>
                <a:schemeClr val="bg1"/>
              </a:solidFill>
            </a:endParaRPr>
          </a:p>
          <a:p>
            <a:endParaRPr lang="en-GB" sz="3000" noProof="0">
              <a:solidFill>
                <a:schemeClr val="bg1"/>
              </a:solidFill>
            </a:endParaRPr>
          </a:p>
          <a:p>
            <a:endParaRPr lang="en-GB" sz="3000" noProof="0">
              <a:solidFill>
                <a:schemeClr val="bg1"/>
              </a:solidFill>
            </a:endParaRPr>
          </a:p>
        </p:txBody>
      </p:sp>
      <p:pic>
        <p:nvPicPr>
          <p:cNvPr id="4" name="Immagine 3" descr="Immagine che contiene valvola&#10;&#10;Descrizione generata automaticamente">
            <a:extLst>
              <a:ext uri="{FF2B5EF4-FFF2-40B4-BE49-F238E27FC236}">
                <a16:creationId xmlns:a16="http://schemas.microsoft.com/office/drawing/2014/main" id="{94500AEF-B95E-48EA-4031-23E23ACF0D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18344" y="713381"/>
            <a:ext cx="1805354" cy="1805354"/>
          </a:xfrm>
          <a:prstGeom prst="rect">
            <a:avLst/>
          </a:prstGeom>
        </p:spPr>
      </p:pic>
      <p:sp>
        <p:nvSpPr>
          <p:cNvPr id="2" name="CasellaDiTesto 1">
            <a:extLst>
              <a:ext uri="{FF2B5EF4-FFF2-40B4-BE49-F238E27FC236}">
                <a16:creationId xmlns:a16="http://schemas.microsoft.com/office/drawing/2014/main" id="{776E2D6D-8FD8-1881-6699-C2D59D751D79}"/>
              </a:ext>
            </a:extLst>
          </p:cNvPr>
          <p:cNvSpPr txBox="1"/>
          <p:nvPr/>
        </p:nvSpPr>
        <p:spPr>
          <a:xfrm>
            <a:off x="3254478" y="2509935"/>
            <a:ext cx="5447071" cy="1107996"/>
          </a:xfrm>
          <a:prstGeom prst="rect">
            <a:avLst/>
          </a:prstGeom>
          <a:noFill/>
        </p:spPr>
        <p:txBody>
          <a:bodyPr wrap="square" rtlCol="0">
            <a:spAutoFit/>
          </a:bodyPr>
          <a:lstStyle/>
          <a:p>
            <a:pPr algn="ctr"/>
            <a:r>
              <a:rPr lang="en-GB" sz="3600" b="1" noProof="0">
                <a:solidFill>
                  <a:schemeClr val="bg1"/>
                </a:solidFill>
              </a:rPr>
              <a:t>How?</a:t>
            </a:r>
          </a:p>
          <a:p>
            <a:pPr marL="514350" indent="-514350">
              <a:buAutoNum type="arabicPeriod"/>
            </a:pPr>
            <a:endParaRPr lang="en-GB" sz="3000" noProof="0">
              <a:solidFill>
                <a:schemeClr val="bg1"/>
              </a:solidFill>
            </a:endParaRPr>
          </a:p>
        </p:txBody>
      </p:sp>
      <p:sp>
        <p:nvSpPr>
          <p:cNvPr id="7" name="Rettangolo con angoli arrotondati 6">
            <a:extLst>
              <a:ext uri="{FF2B5EF4-FFF2-40B4-BE49-F238E27FC236}">
                <a16:creationId xmlns:a16="http://schemas.microsoft.com/office/drawing/2014/main" id="{85323C0E-00E8-52B4-420F-CB41CA364847}"/>
              </a:ext>
            </a:extLst>
          </p:cNvPr>
          <p:cNvSpPr/>
          <p:nvPr/>
        </p:nvSpPr>
        <p:spPr>
          <a:xfrm>
            <a:off x="6508955" y="3592772"/>
            <a:ext cx="4276768" cy="2289189"/>
          </a:xfrm>
          <a:prstGeom prst="roundRect">
            <a:avLst/>
          </a:prstGeom>
          <a:solidFill>
            <a:srgbClr val="3EA055"/>
          </a:solidFill>
          <a:ln w="28575">
            <a:solidFill>
              <a:srgbClr val="008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noProof="0">
                <a:solidFill>
                  <a:schemeClr val="bg1"/>
                </a:solidFill>
              </a:rPr>
              <a:t> </a:t>
            </a:r>
            <a:r>
              <a:rPr lang="en-GB" sz="2400" noProof="0">
                <a:solidFill>
                  <a:schemeClr val="bg1"/>
                </a:solidFill>
              </a:rPr>
              <a:t>Bonding a vibrating mechanical system with a  </a:t>
            </a:r>
            <a:r>
              <a:rPr lang="en-GB" sz="2400" b="1" noProof="0">
                <a:solidFill>
                  <a:schemeClr val="bg1"/>
                </a:solidFill>
              </a:rPr>
              <a:t>PIEZOELECTRIC PATCH </a:t>
            </a:r>
            <a:endParaRPr lang="en-GB" sz="2400" noProof="0"/>
          </a:p>
        </p:txBody>
      </p:sp>
      <p:sp>
        <p:nvSpPr>
          <p:cNvPr id="8" name="Rettangolo con angoli arrotondati 7">
            <a:extLst>
              <a:ext uri="{FF2B5EF4-FFF2-40B4-BE49-F238E27FC236}">
                <a16:creationId xmlns:a16="http://schemas.microsoft.com/office/drawing/2014/main" id="{54081474-182A-3DD0-CAB1-D86F56342213}"/>
              </a:ext>
            </a:extLst>
          </p:cNvPr>
          <p:cNvSpPr/>
          <p:nvPr/>
        </p:nvSpPr>
        <p:spPr>
          <a:xfrm>
            <a:off x="1116094" y="3579353"/>
            <a:ext cx="4276768" cy="2289189"/>
          </a:xfrm>
          <a:prstGeom prst="roundRect">
            <a:avLst/>
          </a:prstGeom>
          <a:solidFill>
            <a:srgbClr val="3EA055"/>
          </a:solidFill>
          <a:ln w="28575">
            <a:solidFill>
              <a:srgbClr val="008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rtl="0" eaLnBrk="1" latinLnBrk="0" hangingPunct="1"/>
            <a:r>
              <a:rPr lang="en-GB" sz="2400" b="1" kern="1200" noProof="0">
                <a:solidFill>
                  <a:srgbClr val="FFFFFF"/>
                </a:solidFill>
                <a:effectLst/>
                <a:latin typeface="Neue Haas Grotesk Text Pro" panose="020B0504020202020204" pitchFamily="34" charset="0"/>
                <a:ea typeface="+mn-ea"/>
                <a:cs typeface="+mn-cs"/>
              </a:rPr>
              <a:t> </a:t>
            </a:r>
          </a:p>
          <a:p>
            <a:pPr marL="0" algn="ctr" rtl="0" eaLnBrk="1" latinLnBrk="0" hangingPunct="1"/>
            <a:r>
              <a:rPr lang="en-GB" sz="2400" kern="1200" noProof="0">
                <a:solidFill>
                  <a:srgbClr val="FFFFFF"/>
                </a:solidFill>
                <a:effectLst/>
                <a:latin typeface="Neue Haas Grotesk Text Pro" panose="020B0504020202020204" pitchFamily="34" charset="0"/>
                <a:ea typeface="+mn-ea"/>
                <a:cs typeface="+mn-cs"/>
              </a:rPr>
              <a:t>Building an ad hoc </a:t>
            </a:r>
            <a:endParaRPr lang="en-GB" sz="2400" noProof="0">
              <a:effectLst/>
            </a:endParaRPr>
          </a:p>
          <a:p>
            <a:pPr marL="0" algn="ctr" rtl="0" eaLnBrk="1" latinLnBrk="0" hangingPunct="1"/>
            <a:r>
              <a:rPr lang="en-GB" sz="2400" b="1" kern="1200" noProof="0">
                <a:solidFill>
                  <a:srgbClr val="FFFFFF"/>
                </a:solidFill>
                <a:effectLst/>
                <a:latin typeface="Neue Haas Grotesk Text Pro" panose="020B0504020202020204" pitchFamily="34" charset="0"/>
                <a:ea typeface="+mn-ea"/>
                <a:cs typeface="+mn-cs"/>
              </a:rPr>
              <a:t>CIRCUIT</a:t>
            </a:r>
            <a:endParaRPr lang="en-GB" sz="2400" noProof="0">
              <a:effectLst/>
            </a:endParaRPr>
          </a:p>
          <a:p>
            <a:pPr algn="ctr"/>
            <a:endParaRPr lang="en-GB" sz="2400" noProof="0"/>
          </a:p>
        </p:txBody>
      </p:sp>
    </p:spTree>
    <p:extLst>
      <p:ext uri="{BB962C8B-B14F-4D97-AF65-F5344CB8AC3E}">
        <p14:creationId xmlns:p14="http://schemas.microsoft.com/office/powerpoint/2010/main" val="2918105376"/>
      </p:ext>
    </p:extLst>
  </p:cSld>
  <p:clrMapOvr>
    <a:masterClrMapping/>
  </p:clrMapOvr>
  <p:transition spd="med">
    <p:pull/>
  </p:transition>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83AF7C84-78C1-0A72-BBFB-BE0839BCAA43}"/>
            </a:ext>
          </a:extLst>
        </p:cNvPr>
        <p:cNvGrpSpPr/>
        <p:nvPr/>
      </p:nvGrpSpPr>
      <p:grpSpPr>
        <a:xfrm>
          <a:off x="0" y="0"/>
          <a:ext cx="0" cy="0"/>
          <a:chOff x="0" y="0"/>
          <a:chExt cx="0" cy="0"/>
        </a:xfrm>
      </p:grpSpPr>
      <p:pic>
        <p:nvPicPr>
          <p:cNvPr id="6" name="Immagine 5">
            <a:extLst>
              <a:ext uri="{FF2B5EF4-FFF2-40B4-BE49-F238E27FC236}">
                <a16:creationId xmlns:a16="http://schemas.microsoft.com/office/drawing/2014/main" id="{9D7C03EE-4BD7-D693-0D7C-BBF0E2F6B57B}"/>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0" y="-5366"/>
            <a:ext cx="12192000" cy="6868732"/>
          </a:xfrm>
          <a:prstGeom prst="rect">
            <a:avLst/>
          </a:prstGeom>
        </p:spPr>
      </p:pic>
      <p:sp>
        <p:nvSpPr>
          <p:cNvPr id="24" name="Rectangle 23">
            <a:extLst>
              <a:ext uri="{FF2B5EF4-FFF2-40B4-BE49-F238E27FC236}">
                <a16:creationId xmlns:a16="http://schemas.microsoft.com/office/drawing/2014/main" id="{FDBC7A21-F0F9-62C1-48DB-99222D027B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40" y="-10388"/>
            <a:ext cx="12201940" cy="3279731"/>
          </a:xfrm>
          <a:prstGeom prst="rect">
            <a:avLst/>
          </a:prstGeom>
          <a:gradFill>
            <a:gsLst>
              <a:gs pos="0">
                <a:srgbClr val="000000">
                  <a:alpha val="40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26" name="Rectangle 25">
            <a:extLst>
              <a:ext uri="{FF2B5EF4-FFF2-40B4-BE49-F238E27FC236}">
                <a16:creationId xmlns:a16="http://schemas.microsoft.com/office/drawing/2014/main" id="{9988F51B-020F-0A56-F6E6-BD02969D44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764504"/>
            <a:ext cx="12191992" cy="2103884"/>
          </a:xfrm>
          <a:prstGeom prst="rect">
            <a:avLst/>
          </a:prstGeom>
          <a:gradFill>
            <a:gsLst>
              <a:gs pos="0">
                <a:srgbClr val="000000">
                  <a:alpha val="54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cxnSp>
        <p:nvCxnSpPr>
          <p:cNvPr id="28" name="Straight Connector 27">
            <a:extLst>
              <a:ext uri="{FF2B5EF4-FFF2-40B4-BE49-F238E27FC236}">
                <a16:creationId xmlns:a16="http://schemas.microsoft.com/office/drawing/2014/main" id="{FAE53250-42A7-3D71-5ECC-908079B9EC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387805" y="5715292"/>
            <a:ext cx="804195" cy="0"/>
          </a:xfrm>
          <a:prstGeom prst="line">
            <a:avLst/>
          </a:prstGeom>
          <a:ln w="1206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CasellaDiTesto 1">
            <a:extLst>
              <a:ext uri="{FF2B5EF4-FFF2-40B4-BE49-F238E27FC236}">
                <a16:creationId xmlns:a16="http://schemas.microsoft.com/office/drawing/2014/main" id="{01DAC1BA-7A58-1FE1-B1C7-8EAA0B8BFA9B}"/>
              </a:ext>
            </a:extLst>
          </p:cNvPr>
          <p:cNvSpPr txBox="1"/>
          <p:nvPr/>
        </p:nvSpPr>
        <p:spPr>
          <a:xfrm>
            <a:off x="420624" y="411480"/>
            <a:ext cx="11448288" cy="769441"/>
          </a:xfrm>
          <a:prstGeom prst="rect">
            <a:avLst/>
          </a:prstGeom>
          <a:noFill/>
        </p:spPr>
        <p:txBody>
          <a:bodyPr wrap="square" rtlCol="0">
            <a:spAutoFit/>
          </a:bodyPr>
          <a:lstStyle/>
          <a:p>
            <a:r>
              <a:rPr lang="en-GB" sz="4400" b="1" noProof="0">
                <a:solidFill>
                  <a:schemeClr val="bg1"/>
                </a:solidFill>
                <a:sym typeface="Wingdings" panose="05000000000000000000" pitchFamily="2" charset="2"/>
              </a:rPr>
              <a:t>CIRCUIT WITH SUPER CAPACITOR</a:t>
            </a:r>
          </a:p>
        </p:txBody>
      </p:sp>
      <p:pic>
        <p:nvPicPr>
          <p:cNvPr id="4" name="Immagine 3" descr="Immagine che contiene testo, diagramma, linea, Diagramma&#10;&#10;Descrizione generata automaticamente">
            <a:extLst>
              <a:ext uri="{FF2B5EF4-FFF2-40B4-BE49-F238E27FC236}">
                <a16:creationId xmlns:a16="http://schemas.microsoft.com/office/drawing/2014/main" id="{2FA77995-3AC9-399E-6111-CADB1C239EA1}"/>
              </a:ext>
            </a:extLst>
          </p:cNvPr>
          <p:cNvPicPr>
            <a:picLocks noChangeAspect="1"/>
          </p:cNvPicPr>
          <p:nvPr/>
        </p:nvPicPr>
        <p:blipFill>
          <a:blip r:embed="rId4">
            <a:extLst>
              <a:ext uri="{28A0092B-C50C-407E-A947-70E740481C1C}">
                <a14:useLocalDpi xmlns:a14="http://schemas.microsoft.com/office/drawing/2010/main" val="0"/>
              </a:ext>
            </a:extLst>
          </a:blip>
          <a:srcRect l="2641" t="16037" b="8569"/>
          <a:stretch/>
        </p:blipFill>
        <p:spPr>
          <a:xfrm>
            <a:off x="1453179" y="2851805"/>
            <a:ext cx="9285642" cy="2964641"/>
          </a:xfrm>
          <a:prstGeom prst="rect">
            <a:avLst/>
          </a:prstGeom>
        </p:spPr>
      </p:pic>
      <p:sp>
        <p:nvSpPr>
          <p:cNvPr id="5" name="CasellaDiTesto 4">
            <a:extLst>
              <a:ext uri="{FF2B5EF4-FFF2-40B4-BE49-F238E27FC236}">
                <a16:creationId xmlns:a16="http://schemas.microsoft.com/office/drawing/2014/main" id="{7DC12F9F-052D-27EB-0B77-BAEEFFCA000D}"/>
              </a:ext>
            </a:extLst>
          </p:cNvPr>
          <p:cNvSpPr txBox="1"/>
          <p:nvPr/>
        </p:nvSpPr>
        <p:spPr>
          <a:xfrm>
            <a:off x="420624" y="1560083"/>
            <a:ext cx="11165634" cy="1077218"/>
          </a:xfrm>
          <a:prstGeom prst="rect">
            <a:avLst/>
          </a:prstGeom>
          <a:noFill/>
        </p:spPr>
        <p:txBody>
          <a:bodyPr wrap="square" rtlCol="0">
            <a:spAutoFit/>
          </a:bodyPr>
          <a:lstStyle/>
          <a:p>
            <a:pPr algn="ctr"/>
            <a:r>
              <a:rPr lang="en-GB" sz="3200" noProof="0">
                <a:solidFill>
                  <a:schemeClr val="bg1"/>
                </a:solidFill>
                <a:sym typeface="Wingdings" panose="05000000000000000000" pitchFamily="2" charset="2"/>
              </a:rPr>
              <a:t>For the additional goal, we added a supercapacitor of 0.25F, to store the energy from the piezo.</a:t>
            </a:r>
          </a:p>
        </p:txBody>
      </p:sp>
    </p:spTree>
    <p:extLst>
      <p:ext uri="{BB962C8B-B14F-4D97-AF65-F5344CB8AC3E}">
        <p14:creationId xmlns:p14="http://schemas.microsoft.com/office/powerpoint/2010/main" val="1961052749"/>
      </p:ext>
    </p:extLst>
  </p:cSld>
  <p:clrMapOvr>
    <a:masterClrMapping/>
  </p:clrMapOvr>
  <p:transition spd="med">
    <p:pull/>
  </p:transition>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7739A3D9-C351-28DB-CCF3-24EFCC0E4A11}"/>
            </a:ext>
          </a:extLst>
        </p:cNvPr>
        <p:cNvGrpSpPr/>
        <p:nvPr/>
      </p:nvGrpSpPr>
      <p:grpSpPr>
        <a:xfrm>
          <a:off x="0" y="0"/>
          <a:ext cx="0" cy="0"/>
          <a:chOff x="0" y="0"/>
          <a:chExt cx="0" cy="0"/>
        </a:xfrm>
      </p:grpSpPr>
      <p:pic>
        <p:nvPicPr>
          <p:cNvPr id="6" name="Immagine 5">
            <a:extLst>
              <a:ext uri="{FF2B5EF4-FFF2-40B4-BE49-F238E27FC236}">
                <a16:creationId xmlns:a16="http://schemas.microsoft.com/office/drawing/2014/main" id="{BF51FA45-369E-29BF-3D1B-69C5E672AC55}"/>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0" y="-5366"/>
            <a:ext cx="12192000" cy="6868732"/>
          </a:xfrm>
          <a:prstGeom prst="rect">
            <a:avLst/>
          </a:prstGeom>
        </p:spPr>
      </p:pic>
      <p:sp>
        <p:nvSpPr>
          <p:cNvPr id="24" name="Rectangle 23">
            <a:extLst>
              <a:ext uri="{FF2B5EF4-FFF2-40B4-BE49-F238E27FC236}">
                <a16:creationId xmlns:a16="http://schemas.microsoft.com/office/drawing/2014/main" id="{02B8053D-16DF-ABC8-BD4D-ABE134F51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40" y="-10388"/>
            <a:ext cx="12201940" cy="3279731"/>
          </a:xfrm>
          <a:prstGeom prst="rect">
            <a:avLst/>
          </a:prstGeom>
          <a:gradFill>
            <a:gsLst>
              <a:gs pos="0">
                <a:srgbClr val="000000">
                  <a:alpha val="40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26" name="Rectangle 25">
            <a:extLst>
              <a:ext uri="{FF2B5EF4-FFF2-40B4-BE49-F238E27FC236}">
                <a16:creationId xmlns:a16="http://schemas.microsoft.com/office/drawing/2014/main" id="{5F4EF0B2-B0CC-1F80-4A23-7121CDF6D3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764504"/>
            <a:ext cx="12191992" cy="2103884"/>
          </a:xfrm>
          <a:prstGeom prst="rect">
            <a:avLst/>
          </a:prstGeom>
          <a:gradFill>
            <a:gsLst>
              <a:gs pos="0">
                <a:srgbClr val="000000">
                  <a:alpha val="54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cxnSp>
        <p:nvCxnSpPr>
          <p:cNvPr id="28" name="Straight Connector 27">
            <a:extLst>
              <a:ext uri="{FF2B5EF4-FFF2-40B4-BE49-F238E27FC236}">
                <a16:creationId xmlns:a16="http://schemas.microsoft.com/office/drawing/2014/main" id="{D77DEB23-CE25-C5C0-FA34-38A3E28713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387805" y="5715292"/>
            <a:ext cx="804195" cy="0"/>
          </a:xfrm>
          <a:prstGeom prst="line">
            <a:avLst/>
          </a:prstGeom>
          <a:ln w="1206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CasellaDiTesto 1">
            <a:extLst>
              <a:ext uri="{FF2B5EF4-FFF2-40B4-BE49-F238E27FC236}">
                <a16:creationId xmlns:a16="http://schemas.microsoft.com/office/drawing/2014/main" id="{1705CE99-3012-4E89-60AB-CD4E64DF0BA9}"/>
              </a:ext>
            </a:extLst>
          </p:cNvPr>
          <p:cNvSpPr txBox="1"/>
          <p:nvPr/>
        </p:nvSpPr>
        <p:spPr>
          <a:xfrm>
            <a:off x="420624" y="411480"/>
            <a:ext cx="11448288" cy="769441"/>
          </a:xfrm>
          <a:prstGeom prst="rect">
            <a:avLst/>
          </a:prstGeom>
          <a:noFill/>
        </p:spPr>
        <p:txBody>
          <a:bodyPr wrap="square" rtlCol="0">
            <a:spAutoFit/>
          </a:bodyPr>
          <a:lstStyle/>
          <a:p>
            <a:r>
              <a:rPr lang="en-GB" sz="4400" b="1" noProof="0">
                <a:solidFill>
                  <a:schemeClr val="bg1"/>
                </a:solidFill>
                <a:sym typeface="Wingdings" panose="05000000000000000000" pitchFamily="2" charset="2"/>
              </a:rPr>
              <a:t>SUPERCAPACITOR vs BATTERY</a:t>
            </a:r>
          </a:p>
        </p:txBody>
      </p:sp>
      <p:sp>
        <p:nvSpPr>
          <p:cNvPr id="5" name="CasellaDiTesto 4">
            <a:extLst>
              <a:ext uri="{FF2B5EF4-FFF2-40B4-BE49-F238E27FC236}">
                <a16:creationId xmlns:a16="http://schemas.microsoft.com/office/drawing/2014/main" id="{1BB62999-8AF0-0B8B-CA1A-71708A1F7990}"/>
              </a:ext>
            </a:extLst>
          </p:cNvPr>
          <p:cNvSpPr txBox="1"/>
          <p:nvPr/>
        </p:nvSpPr>
        <p:spPr>
          <a:xfrm>
            <a:off x="420624" y="1560083"/>
            <a:ext cx="11165634" cy="6001643"/>
          </a:xfrm>
          <a:prstGeom prst="rect">
            <a:avLst/>
          </a:prstGeom>
          <a:noFill/>
        </p:spPr>
        <p:txBody>
          <a:bodyPr wrap="square" rtlCol="0">
            <a:spAutoFit/>
          </a:bodyPr>
          <a:lstStyle/>
          <a:p>
            <a:pPr algn="ctr"/>
            <a:r>
              <a:rPr lang="en-GB" sz="3200" noProof="0">
                <a:solidFill>
                  <a:schemeClr val="bg1"/>
                </a:solidFill>
                <a:sym typeface="Wingdings" panose="05000000000000000000" pitchFamily="2" charset="2"/>
              </a:rPr>
              <a:t>We decided in favour of the supercapacitor because of three main factors:</a:t>
            </a:r>
          </a:p>
          <a:p>
            <a:endParaRPr lang="en-GB" sz="3200" noProof="0">
              <a:solidFill>
                <a:schemeClr val="bg1"/>
              </a:solidFill>
              <a:sym typeface="Wingdings" panose="05000000000000000000" pitchFamily="2" charset="2"/>
            </a:endParaRPr>
          </a:p>
          <a:p>
            <a:pPr marL="457200" indent="-457200">
              <a:buFontTx/>
              <a:buChar char="-"/>
            </a:pPr>
            <a:r>
              <a:rPr lang="en-GB" sz="3200" noProof="0">
                <a:solidFill>
                  <a:schemeClr val="bg1"/>
                </a:solidFill>
                <a:sym typeface="Wingdings" panose="05000000000000000000" pitchFamily="2" charset="2"/>
              </a:rPr>
              <a:t>High power density;</a:t>
            </a:r>
          </a:p>
          <a:p>
            <a:pPr marL="457200" indent="-457200">
              <a:buFontTx/>
              <a:buChar char="-"/>
            </a:pPr>
            <a:endParaRPr lang="en-GB" sz="3200" noProof="0">
              <a:solidFill>
                <a:schemeClr val="bg1"/>
              </a:solidFill>
              <a:sym typeface="Wingdings" panose="05000000000000000000" pitchFamily="2" charset="2"/>
            </a:endParaRPr>
          </a:p>
          <a:p>
            <a:pPr marL="457200" indent="-457200">
              <a:buFontTx/>
              <a:buChar char="-"/>
            </a:pPr>
            <a:r>
              <a:rPr lang="en-GB" sz="3200" noProof="0">
                <a:solidFill>
                  <a:schemeClr val="bg1"/>
                </a:solidFill>
                <a:sym typeface="Wingdings" panose="05000000000000000000" pitchFamily="2" charset="2"/>
              </a:rPr>
              <a:t>Fast charging/discharging;</a:t>
            </a:r>
          </a:p>
          <a:p>
            <a:pPr marL="457200" indent="-457200">
              <a:buFontTx/>
              <a:buChar char="-"/>
            </a:pPr>
            <a:endParaRPr lang="en-GB" sz="3200" noProof="0">
              <a:solidFill>
                <a:schemeClr val="bg1"/>
              </a:solidFill>
              <a:sym typeface="Wingdings" panose="05000000000000000000" pitchFamily="2" charset="2"/>
            </a:endParaRPr>
          </a:p>
          <a:p>
            <a:pPr marL="457200" indent="-457200">
              <a:buFontTx/>
              <a:buChar char="-"/>
            </a:pPr>
            <a:r>
              <a:rPr lang="en-GB" sz="3200" noProof="0">
                <a:solidFill>
                  <a:schemeClr val="bg1"/>
                </a:solidFill>
                <a:sym typeface="Wingdings" panose="05000000000000000000" pitchFamily="2" charset="2"/>
              </a:rPr>
              <a:t>Long lifecycle.</a:t>
            </a:r>
          </a:p>
          <a:p>
            <a:pPr marL="457200" indent="-457200">
              <a:buFontTx/>
              <a:buChar char="-"/>
            </a:pPr>
            <a:endParaRPr lang="en-GB" sz="3200" noProof="0">
              <a:solidFill>
                <a:schemeClr val="bg1"/>
              </a:solidFill>
              <a:sym typeface="Wingdings" panose="05000000000000000000" pitchFamily="2" charset="2"/>
            </a:endParaRPr>
          </a:p>
          <a:p>
            <a:pPr marL="457200" indent="-457200">
              <a:buFontTx/>
              <a:buChar char="-"/>
            </a:pPr>
            <a:endParaRPr lang="en-GB" sz="3200" noProof="0">
              <a:solidFill>
                <a:schemeClr val="bg1"/>
              </a:solidFill>
              <a:sym typeface="Wingdings" panose="05000000000000000000" pitchFamily="2" charset="2"/>
            </a:endParaRPr>
          </a:p>
          <a:p>
            <a:pPr marL="457200" indent="-457200">
              <a:buFontTx/>
              <a:buChar char="-"/>
            </a:pPr>
            <a:endParaRPr lang="en-GB" sz="3200" noProof="0">
              <a:solidFill>
                <a:schemeClr val="bg1"/>
              </a:solidFill>
              <a:sym typeface="Wingdings" panose="05000000000000000000" pitchFamily="2" charset="2"/>
            </a:endParaRPr>
          </a:p>
          <a:p>
            <a:pPr marL="457200" indent="-457200">
              <a:buFontTx/>
              <a:buChar char="-"/>
            </a:pPr>
            <a:endParaRPr lang="en-GB" sz="3200" noProof="0">
              <a:solidFill>
                <a:schemeClr val="bg1"/>
              </a:solidFill>
              <a:sym typeface="Wingdings" panose="05000000000000000000" pitchFamily="2" charset="2"/>
            </a:endParaRPr>
          </a:p>
        </p:txBody>
      </p:sp>
      <p:pic>
        <p:nvPicPr>
          <p:cNvPr id="4" name="Picture 3" descr="A white label with black text&#10;&#10;Description automatically generated">
            <a:extLst>
              <a:ext uri="{FF2B5EF4-FFF2-40B4-BE49-F238E27FC236}">
                <a16:creationId xmlns:a16="http://schemas.microsoft.com/office/drawing/2014/main" id="{ADB51B34-0C4D-0478-57AA-2BDCA048DA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33184" y="2844777"/>
            <a:ext cx="2066238" cy="2971669"/>
          </a:xfrm>
          <a:prstGeom prst="rect">
            <a:avLst/>
          </a:prstGeom>
        </p:spPr>
      </p:pic>
    </p:spTree>
    <p:extLst>
      <p:ext uri="{BB962C8B-B14F-4D97-AF65-F5344CB8AC3E}">
        <p14:creationId xmlns:p14="http://schemas.microsoft.com/office/powerpoint/2010/main" val="2042208128"/>
      </p:ext>
    </p:extLst>
  </p:cSld>
  <p:clrMapOvr>
    <a:masterClrMapping/>
  </p:clrMapOvr>
  <p:transition spd="med">
    <p:pull/>
  </p:transition>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9C45AE3D-7FE8-E063-F04B-69CCFCF89C13}"/>
            </a:ext>
          </a:extLst>
        </p:cNvPr>
        <p:cNvGrpSpPr/>
        <p:nvPr/>
      </p:nvGrpSpPr>
      <p:grpSpPr>
        <a:xfrm>
          <a:off x="0" y="0"/>
          <a:ext cx="0" cy="0"/>
          <a:chOff x="0" y="0"/>
          <a:chExt cx="0" cy="0"/>
        </a:xfrm>
      </p:grpSpPr>
      <p:pic>
        <p:nvPicPr>
          <p:cNvPr id="6" name="Immagine 5">
            <a:extLst>
              <a:ext uri="{FF2B5EF4-FFF2-40B4-BE49-F238E27FC236}">
                <a16:creationId xmlns:a16="http://schemas.microsoft.com/office/drawing/2014/main" id="{4125E2EE-6A03-D5BB-A506-E70B677C7442}"/>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0" y="-5366"/>
            <a:ext cx="12192000" cy="6868732"/>
          </a:xfrm>
          <a:prstGeom prst="rect">
            <a:avLst/>
          </a:prstGeom>
        </p:spPr>
      </p:pic>
      <p:sp>
        <p:nvSpPr>
          <p:cNvPr id="24" name="Rectangle 23">
            <a:extLst>
              <a:ext uri="{FF2B5EF4-FFF2-40B4-BE49-F238E27FC236}">
                <a16:creationId xmlns:a16="http://schemas.microsoft.com/office/drawing/2014/main" id="{54378C0B-357F-F7FC-1162-D9F47FEB2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40" y="-10388"/>
            <a:ext cx="12201940" cy="3279731"/>
          </a:xfrm>
          <a:prstGeom prst="rect">
            <a:avLst/>
          </a:prstGeom>
          <a:gradFill>
            <a:gsLst>
              <a:gs pos="0">
                <a:srgbClr val="000000">
                  <a:alpha val="40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26" name="Rectangle 25">
            <a:extLst>
              <a:ext uri="{FF2B5EF4-FFF2-40B4-BE49-F238E27FC236}">
                <a16:creationId xmlns:a16="http://schemas.microsoft.com/office/drawing/2014/main" id="{6BD9B56D-AF57-89D5-659B-61BC5C475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764504"/>
            <a:ext cx="12191992" cy="2103884"/>
          </a:xfrm>
          <a:prstGeom prst="rect">
            <a:avLst/>
          </a:prstGeom>
          <a:gradFill>
            <a:gsLst>
              <a:gs pos="0">
                <a:srgbClr val="000000">
                  <a:alpha val="54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cxnSp>
        <p:nvCxnSpPr>
          <p:cNvPr id="28" name="Straight Connector 27">
            <a:extLst>
              <a:ext uri="{FF2B5EF4-FFF2-40B4-BE49-F238E27FC236}">
                <a16:creationId xmlns:a16="http://schemas.microsoft.com/office/drawing/2014/main" id="{41245535-3828-994A-45ED-96CC5E33F1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387805" y="5715292"/>
            <a:ext cx="804195" cy="0"/>
          </a:xfrm>
          <a:prstGeom prst="line">
            <a:avLst/>
          </a:prstGeom>
          <a:ln w="1206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CasellaDiTesto 1">
            <a:extLst>
              <a:ext uri="{FF2B5EF4-FFF2-40B4-BE49-F238E27FC236}">
                <a16:creationId xmlns:a16="http://schemas.microsoft.com/office/drawing/2014/main" id="{2BB8427B-074C-89F7-DA41-099BD35F79AD}"/>
              </a:ext>
            </a:extLst>
          </p:cNvPr>
          <p:cNvSpPr txBox="1"/>
          <p:nvPr/>
        </p:nvSpPr>
        <p:spPr>
          <a:xfrm>
            <a:off x="444610" y="2674947"/>
            <a:ext cx="11292840" cy="1508105"/>
          </a:xfrm>
          <a:prstGeom prst="rect">
            <a:avLst/>
          </a:prstGeom>
          <a:noFill/>
        </p:spPr>
        <p:txBody>
          <a:bodyPr wrap="square" rtlCol="0">
            <a:spAutoFit/>
          </a:bodyPr>
          <a:lstStyle/>
          <a:p>
            <a:pPr algn="ctr"/>
            <a:r>
              <a:rPr lang="en-GB" sz="6000" b="1" noProof="0">
                <a:solidFill>
                  <a:schemeClr val="bg1"/>
                </a:solidFill>
              </a:rPr>
              <a:t>STEP 3</a:t>
            </a:r>
          </a:p>
          <a:p>
            <a:pPr algn="ctr"/>
            <a:r>
              <a:rPr lang="en-GB" sz="3200" noProof="0">
                <a:solidFill>
                  <a:schemeClr val="bg1"/>
                </a:solidFill>
                <a:sym typeface="Wingdings" panose="05000000000000000000" pitchFamily="2" charset="2"/>
              </a:rPr>
              <a:t>Ensure that the goal is achieved</a:t>
            </a:r>
            <a:endParaRPr lang="en-GB" sz="3200" noProof="0"/>
          </a:p>
        </p:txBody>
      </p:sp>
    </p:spTree>
    <p:extLst>
      <p:ext uri="{BB962C8B-B14F-4D97-AF65-F5344CB8AC3E}">
        <p14:creationId xmlns:p14="http://schemas.microsoft.com/office/powerpoint/2010/main" val="3905246855"/>
      </p:ext>
    </p:extLst>
  </p:cSld>
  <p:clrMapOvr>
    <a:masterClrMapping/>
  </p:clrMapOvr>
  <p:transition spd="med">
    <p:pull/>
  </p:transition>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97807335-1987-846E-ED2F-520F3A70AEB8}"/>
            </a:ext>
          </a:extLst>
        </p:cNvPr>
        <p:cNvGrpSpPr/>
        <p:nvPr/>
      </p:nvGrpSpPr>
      <p:grpSpPr>
        <a:xfrm>
          <a:off x="0" y="0"/>
          <a:ext cx="0" cy="0"/>
          <a:chOff x="0" y="0"/>
          <a:chExt cx="0" cy="0"/>
        </a:xfrm>
      </p:grpSpPr>
      <p:pic>
        <p:nvPicPr>
          <p:cNvPr id="6" name="Immagine 5">
            <a:extLst>
              <a:ext uri="{FF2B5EF4-FFF2-40B4-BE49-F238E27FC236}">
                <a16:creationId xmlns:a16="http://schemas.microsoft.com/office/drawing/2014/main" id="{8BC5F6AB-C75F-07B5-ED24-5C5EE6E662E2}"/>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0" y="-5366"/>
            <a:ext cx="12192000" cy="6868732"/>
          </a:xfrm>
          <a:prstGeom prst="rect">
            <a:avLst/>
          </a:prstGeom>
        </p:spPr>
      </p:pic>
      <p:sp>
        <p:nvSpPr>
          <p:cNvPr id="24" name="Rectangle 23">
            <a:extLst>
              <a:ext uri="{FF2B5EF4-FFF2-40B4-BE49-F238E27FC236}">
                <a16:creationId xmlns:a16="http://schemas.microsoft.com/office/drawing/2014/main" id="{E5A14288-1EBD-15C5-1085-E7570E5C7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40" y="-10388"/>
            <a:ext cx="12201940" cy="3279731"/>
          </a:xfrm>
          <a:prstGeom prst="rect">
            <a:avLst/>
          </a:prstGeom>
          <a:gradFill>
            <a:gsLst>
              <a:gs pos="0">
                <a:srgbClr val="000000">
                  <a:alpha val="40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26" name="Rectangle 25">
            <a:extLst>
              <a:ext uri="{FF2B5EF4-FFF2-40B4-BE49-F238E27FC236}">
                <a16:creationId xmlns:a16="http://schemas.microsoft.com/office/drawing/2014/main" id="{54542A55-6135-2343-B39C-5257216459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764504"/>
            <a:ext cx="12191992" cy="2103884"/>
          </a:xfrm>
          <a:prstGeom prst="rect">
            <a:avLst/>
          </a:prstGeom>
          <a:gradFill>
            <a:gsLst>
              <a:gs pos="0">
                <a:srgbClr val="000000">
                  <a:alpha val="54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cxnSp>
        <p:nvCxnSpPr>
          <p:cNvPr id="28" name="Straight Connector 27">
            <a:extLst>
              <a:ext uri="{FF2B5EF4-FFF2-40B4-BE49-F238E27FC236}">
                <a16:creationId xmlns:a16="http://schemas.microsoft.com/office/drawing/2014/main" id="{046DCBB1-F9D8-9DED-4347-3F022E4FD7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387805" y="5715292"/>
            <a:ext cx="804195" cy="0"/>
          </a:xfrm>
          <a:prstGeom prst="line">
            <a:avLst/>
          </a:prstGeom>
          <a:ln w="1206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CasellaDiTesto 1">
            <a:extLst>
              <a:ext uri="{FF2B5EF4-FFF2-40B4-BE49-F238E27FC236}">
                <a16:creationId xmlns:a16="http://schemas.microsoft.com/office/drawing/2014/main" id="{777248C9-A630-99CF-A335-94E7CEA0D01D}"/>
              </a:ext>
            </a:extLst>
          </p:cNvPr>
          <p:cNvSpPr txBox="1"/>
          <p:nvPr/>
        </p:nvSpPr>
        <p:spPr>
          <a:xfrm>
            <a:off x="420624" y="411480"/>
            <a:ext cx="11448288" cy="1446550"/>
          </a:xfrm>
          <a:prstGeom prst="rect">
            <a:avLst/>
          </a:prstGeom>
          <a:noFill/>
        </p:spPr>
        <p:txBody>
          <a:bodyPr wrap="square" rtlCol="0">
            <a:spAutoFit/>
          </a:bodyPr>
          <a:lstStyle/>
          <a:p>
            <a:r>
              <a:rPr lang="en-GB" sz="4400" b="1" noProof="0">
                <a:solidFill>
                  <a:schemeClr val="bg1"/>
                </a:solidFill>
              </a:rPr>
              <a:t>EXPERIMENTAL SETTING</a:t>
            </a:r>
            <a:endParaRPr lang="en-GB" sz="4400" b="1" noProof="0"/>
          </a:p>
          <a:p>
            <a:endParaRPr lang="en-GB" sz="4400" b="1" noProof="0">
              <a:solidFill>
                <a:schemeClr val="bg1"/>
              </a:solidFill>
            </a:endParaRPr>
          </a:p>
        </p:txBody>
      </p:sp>
      <p:pic>
        <p:nvPicPr>
          <p:cNvPr id="3" name="Immagine 2" descr="Immagine che contiene interno, scrivania, Mouse del computer, testo&#10;&#10;Descrizione generata automaticamente">
            <a:extLst>
              <a:ext uri="{FF2B5EF4-FFF2-40B4-BE49-F238E27FC236}">
                <a16:creationId xmlns:a16="http://schemas.microsoft.com/office/drawing/2014/main" id="{F975EBD3-A5B1-CF82-3214-3F7B63EFA8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3275" y="2005457"/>
            <a:ext cx="8801172" cy="3938525"/>
          </a:xfrm>
          <a:prstGeom prst="rect">
            <a:avLst/>
          </a:prstGeom>
        </p:spPr>
      </p:pic>
    </p:spTree>
    <p:extLst>
      <p:ext uri="{BB962C8B-B14F-4D97-AF65-F5344CB8AC3E}">
        <p14:creationId xmlns:p14="http://schemas.microsoft.com/office/powerpoint/2010/main" val="2750041661"/>
      </p:ext>
    </p:extLst>
  </p:cSld>
  <p:clrMapOvr>
    <a:masterClrMapping/>
  </p:clrMapOvr>
  <p:transition spd="med">
    <p:pull/>
  </p:transition>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73B74786-29F9-849E-51AA-7E2B6771CAED}"/>
            </a:ext>
          </a:extLst>
        </p:cNvPr>
        <p:cNvGrpSpPr/>
        <p:nvPr/>
      </p:nvGrpSpPr>
      <p:grpSpPr>
        <a:xfrm>
          <a:off x="0" y="0"/>
          <a:ext cx="0" cy="0"/>
          <a:chOff x="0" y="0"/>
          <a:chExt cx="0" cy="0"/>
        </a:xfrm>
      </p:grpSpPr>
      <p:pic>
        <p:nvPicPr>
          <p:cNvPr id="6" name="Immagine 5">
            <a:extLst>
              <a:ext uri="{FF2B5EF4-FFF2-40B4-BE49-F238E27FC236}">
                <a16:creationId xmlns:a16="http://schemas.microsoft.com/office/drawing/2014/main" id="{B5AF4278-4875-34F4-DE4D-5D39F8CF9125}"/>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0" y="-5366"/>
            <a:ext cx="12192000" cy="6868732"/>
          </a:xfrm>
          <a:prstGeom prst="rect">
            <a:avLst/>
          </a:prstGeom>
        </p:spPr>
      </p:pic>
      <p:sp>
        <p:nvSpPr>
          <p:cNvPr id="24" name="Rectangle 23">
            <a:extLst>
              <a:ext uri="{FF2B5EF4-FFF2-40B4-BE49-F238E27FC236}">
                <a16:creationId xmlns:a16="http://schemas.microsoft.com/office/drawing/2014/main" id="{72962F93-A615-41FC-A79D-F304819330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40" y="-10388"/>
            <a:ext cx="12201940" cy="3279731"/>
          </a:xfrm>
          <a:prstGeom prst="rect">
            <a:avLst/>
          </a:prstGeom>
          <a:gradFill>
            <a:gsLst>
              <a:gs pos="0">
                <a:srgbClr val="000000">
                  <a:alpha val="40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26" name="Rectangle 25">
            <a:extLst>
              <a:ext uri="{FF2B5EF4-FFF2-40B4-BE49-F238E27FC236}">
                <a16:creationId xmlns:a16="http://schemas.microsoft.com/office/drawing/2014/main" id="{CA1C871D-7E6C-AF32-2068-11B274C83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764504"/>
            <a:ext cx="12191992" cy="2103884"/>
          </a:xfrm>
          <a:prstGeom prst="rect">
            <a:avLst/>
          </a:prstGeom>
          <a:gradFill>
            <a:gsLst>
              <a:gs pos="0">
                <a:srgbClr val="000000">
                  <a:alpha val="54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cxnSp>
        <p:nvCxnSpPr>
          <p:cNvPr id="28" name="Straight Connector 27">
            <a:extLst>
              <a:ext uri="{FF2B5EF4-FFF2-40B4-BE49-F238E27FC236}">
                <a16:creationId xmlns:a16="http://schemas.microsoft.com/office/drawing/2014/main" id="{1A52F67C-BC9A-1CED-6822-738FA7D702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387805" y="5715292"/>
            <a:ext cx="804195" cy="0"/>
          </a:xfrm>
          <a:prstGeom prst="line">
            <a:avLst/>
          </a:prstGeom>
          <a:ln w="1206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CasellaDiTesto 1">
            <a:extLst>
              <a:ext uri="{FF2B5EF4-FFF2-40B4-BE49-F238E27FC236}">
                <a16:creationId xmlns:a16="http://schemas.microsoft.com/office/drawing/2014/main" id="{B762342E-87C2-681D-522A-4934AD654DE1}"/>
              </a:ext>
            </a:extLst>
          </p:cNvPr>
          <p:cNvSpPr txBox="1"/>
          <p:nvPr/>
        </p:nvSpPr>
        <p:spPr>
          <a:xfrm>
            <a:off x="420624" y="411480"/>
            <a:ext cx="11448288" cy="769441"/>
          </a:xfrm>
          <a:prstGeom prst="rect">
            <a:avLst/>
          </a:prstGeom>
          <a:noFill/>
        </p:spPr>
        <p:txBody>
          <a:bodyPr wrap="square" rtlCol="0">
            <a:spAutoFit/>
          </a:bodyPr>
          <a:lstStyle/>
          <a:p>
            <a:r>
              <a:rPr lang="en-GB" sz="4400" b="1" noProof="0">
                <a:solidFill>
                  <a:schemeClr val="bg1"/>
                </a:solidFill>
              </a:rPr>
              <a:t>EXPERIMENTAL SETTING</a:t>
            </a:r>
            <a:endParaRPr lang="en-GB" sz="2800" b="1" noProof="0"/>
          </a:p>
        </p:txBody>
      </p:sp>
      <p:pic>
        <p:nvPicPr>
          <p:cNvPr id="3" name="Immagine 2" descr="Immagine che contiene interno, scrivania, Mouse del computer, testo&#10;&#10;Descrizione generata automaticamente">
            <a:extLst>
              <a:ext uri="{FF2B5EF4-FFF2-40B4-BE49-F238E27FC236}">
                <a16:creationId xmlns:a16="http://schemas.microsoft.com/office/drawing/2014/main" id="{F37B97FC-250B-EE78-DC0A-7674AFBE7F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3396" y="2174317"/>
            <a:ext cx="6756967" cy="3023743"/>
          </a:xfrm>
          <a:prstGeom prst="rect">
            <a:avLst/>
          </a:prstGeom>
        </p:spPr>
      </p:pic>
      <p:sp>
        <p:nvSpPr>
          <p:cNvPr id="4" name="Ovale 3">
            <a:extLst>
              <a:ext uri="{FF2B5EF4-FFF2-40B4-BE49-F238E27FC236}">
                <a16:creationId xmlns:a16="http://schemas.microsoft.com/office/drawing/2014/main" id="{0B1E7F13-F417-22AC-44CD-1286F904A00F}"/>
              </a:ext>
            </a:extLst>
          </p:cNvPr>
          <p:cNvSpPr/>
          <p:nvPr/>
        </p:nvSpPr>
        <p:spPr>
          <a:xfrm>
            <a:off x="1520794" y="3712772"/>
            <a:ext cx="792638" cy="786627"/>
          </a:xfrm>
          <a:prstGeom prst="ellipse">
            <a:avLst/>
          </a:prstGeom>
          <a:noFill/>
          <a:ln w="381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5" name="Ovale 4">
            <a:extLst>
              <a:ext uri="{FF2B5EF4-FFF2-40B4-BE49-F238E27FC236}">
                <a16:creationId xmlns:a16="http://schemas.microsoft.com/office/drawing/2014/main" id="{370FC7F6-1A3C-3D8E-BB7B-E2E19CB3410C}"/>
              </a:ext>
            </a:extLst>
          </p:cNvPr>
          <p:cNvSpPr/>
          <p:nvPr/>
        </p:nvSpPr>
        <p:spPr>
          <a:xfrm>
            <a:off x="1637922" y="3141134"/>
            <a:ext cx="1505869" cy="786627"/>
          </a:xfrm>
          <a:prstGeom prst="ellipse">
            <a:avLst/>
          </a:prstGeom>
          <a:noFill/>
          <a:ln w="381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7" name="Ovale 6">
            <a:extLst>
              <a:ext uri="{FF2B5EF4-FFF2-40B4-BE49-F238E27FC236}">
                <a16:creationId xmlns:a16="http://schemas.microsoft.com/office/drawing/2014/main" id="{DF8E607F-C406-6199-BEA9-238E41B9BFA0}"/>
              </a:ext>
            </a:extLst>
          </p:cNvPr>
          <p:cNvSpPr/>
          <p:nvPr/>
        </p:nvSpPr>
        <p:spPr>
          <a:xfrm>
            <a:off x="277985" y="2849446"/>
            <a:ext cx="1111483" cy="1078315"/>
          </a:xfrm>
          <a:prstGeom prst="ellipse">
            <a:avLst/>
          </a:prstGeom>
          <a:noFill/>
          <a:ln w="381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noProof="0"/>
          </a:p>
        </p:txBody>
      </p:sp>
      <p:pic>
        <p:nvPicPr>
          <p:cNvPr id="8" name="Immagine 7" descr="Immagine che contiene interno, arredo, strumento, Laboratorio&#10;&#10;Descrizione generata automaticamente">
            <a:extLst>
              <a:ext uri="{FF2B5EF4-FFF2-40B4-BE49-F238E27FC236}">
                <a16:creationId xmlns:a16="http://schemas.microsoft.com/office/drawing/2014/main" id="{9860C65E-3150-B5A5-A1F6-292D7F85E49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93451" y="1353604"/>
            <a:ext cx="3271266" cy="4361688"/>
          </a:xfrm>
          <a:prstGeom prst="rect">
            <a:avLst/>
          </a:prstGeom>
        </p:spPr>
      </p:pic>
      <p:sp>
        <p:nvSpPr>
          <p:cNvPr id="9" name="Ovale 8">
            <a:extLst>
              <a:ext uri="{FF2B5EF4-FFF2-40B4-BE49-F238E27FC236}">
                <a16:creationId xmlns:a16="http://schemas.microsoft.com/office/drawing/2014/main" id="{EA0026E6-7F93-BB21-7CDC-8CD6435E842E}"/>
              </a:ext>
            </a:extLst>
          </p:cNvPr>
          <p:cNvSpPr/>
          <p:nvPr/>
        </p:nvSpPr>
        <p:spPr>
          <a:xfrm>
            <a:off x="8873342" y="2456132"/>
            <a:ext cx="1111483" cy="1078315"/>
          </a:xfrm>
          <a:prstGeom prst="ellipse">
            <a:avLst/>
          </a:prstGeom>
          <a:noFill/>
          <a:ln w="381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10" name="Ovale 9">
            <a:extLst>
              <a:ext uri="{FF2B5EF4-FFF2-40B4-BE49-F238E27FC236}">
                <a16:creationId xmlns:a16="http://schemas.microsoft.com/office/drawing/2014/main" id="{F59368DE-E51E-3F83-C2E3-7641B902DDFB}"/>
              </a:ext>
            </a:extLst>
          </p:cNvPr>
          <p:cNvSpPr/>
          <p:nvPr/>
        </p:nvSpPr>
        <p:spPr>
          <a:xfrm>
            <a:off x="10373563" y="3886527"/>
            <a:ext cx="595286" cy="587728"/>
          </a:xfrm>
          <a:prstGeom prst="ellipse">
            <a:avLst/>
          </a:prstGeom>
          <a:noFill/>
          <a:ln w="381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noProof="0"/>
          </a:p>
        </p:txBody>
      </p:sp>
      <p:cxnSp>
        <p:nvCxnSpPr>
          <p:cNvPr id="11" name="Connettore 2 10">
            <a:extLst>
              <a:ext uri="{FF2B5EF4-FFF2-40B4-BE49-F238E27FC236}">
                <a16:creationId xmlns:a16="http://schemas.microsoft.com/office/drawing/2014/main" id="{AAA3FAE6-240F-C064-78EF-7BBC200F0B54}"/>
              </a:ext>
            </a:extLst>
          </p:cNvPr>
          <p:cNvCxnSpPr>
            <a:cxnSpLocks/>
          </p:cNvCxnSpPr>
          <p:nvPr/>
        </p:nvCxnSpPr>
        <p:spPr>
          <a:xfrm>
            <a:off x="6217920" y="4499399"/>
            <a:ext cx="212904" cy="1567963"/>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ttore 2 14">
            <a:extLst>
              <a:ext uri="{FF2B5EF4-FFF2-40B4-BE49-F238E27FC236}">
                <a16:creationId xmlns:a16="http://schemas.microsoft.com/office/drawing/2014/main" id="{48CD62ED-CD28-8DA2-FEA2-F7ED87E6F7D9}"/>
              </a:ext>
            </a:extLst>
          </p:cNvPr>
          <p:cNvCxnSpPr>
            <a:cxnSpLocks/>
          </p:cNvCxnSpPr>
          <p:nvPr/>
        </p:nvCxnSpPr>
        <p:spPr>
          <a:xfrm flipV="1">
            <a:off x="9674352" y="1088500"/>
            <a:ext cx="640080" cy="1393718"/>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ttore 2 19">
            <a:extLst>
              <a:ext uri="{FF2B5EF4-FFF2-40B4-BE49-F238E27FC236}">
                <a16:creationId xmlns:a16="http://schemas.microsoft.com/office/drawing/2014/main" id="{6BDC3FFB-AFBF-F2DD-5BEF-71C37BC96276}"/>
              </a:ext>
            </a:extLst>
          </p:cNvPr>
          <p:cNvCxnSpPr>
            <a:cxnSpLocks/>
            <a:stCxn id="10" idx="4"/>
          </p:cNvCxnSpPr>
          <p:nvPr/>
        </p:nvCxnSpPr>
        <p:spPr>
          <a:xfrm>
            <a:off x="10671206" y="4474255"/>
            <a:ext cx="0" cy="1450575"/>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ttore 2 24">
            <a:extLst>
              <a:ext uri="{FF2B5EF4-FFF2-40B4-BE49-F238E27FC236}">
                <a16:creationId xmlns:a16="http://schemas.microsoft.com/office/drawing/2014/main" id="{32A20378-7DDC-E3DF-7F8D-6D2DC7CD137C}"/>
              </a:ext>
            </a:extLst>
          </p:cNvPr>
          <p:cNvCxnSpPr>
            <a:cxnSpLocks/>
            <a:stCxn id="5" idx="5"/>
          </p:cNvCxnSpPr>
          <p:nvPr/>
        </p:nvCxnSpPr>
        <p:spPr>
          <a:xfrm>
            <a:off x="2923262" y="3812562"/>
            <a:ext cx="969147" cy="1756134"/>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nettore 2 31">
            <a:extLst>
              <a:ext uri="{FF2B5EF4-FFF2-40B4-BE49-F238E27FC236}">
                <a16:creationId xmlns:a16="http://schemas.microsoft.com/office/drawing/2014/main" id="{420CEEF4-47DC-EAA0-73BD-8304B6BAC675}"/>
              </a:ext>
            </a:extLst>
          </p:cNvPr>
          <p:cNvCxnSpPr>
            <a:cxnSpLocks/>
          </p:cNvCxnSpPr>
          <p:nvPr/>
        </p:nvCxnSpPr>
        <p:spPr>
          <a:xfrm>
            <a:off x="2057400" y="4458772"/>
            <a:ext cx="581292" cy="1819750"/>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ttore 2 35">
            <a:extLst>
              <a:ext uri="{FF2B5EF4-FFF2-40B4-BE49-F238E27FC236}">
                <a16:creationId xmlns:a16="http://schemas.microsoft.com/office/drawing/2014/main" id="{C0D9FE00-DD32-17B8-4FF8-A3237E6D4851}"/>
              </a:ext>
            </a:extLst>
          </p:cNvPr>
          <p:cNvCxnSpPr>
            <a:cxnSpLocks/>
            <a:stCxn id="7" idx="4"/>
          </p:cNvCxnSpPr>
          <p:nvPr/>
        </p:nvCxnSpPr>
        <p:spPr>
          <a:xfrm>
            <a:off x="833727" y="3927761"/>
            <a:ext cx="15065" cy="1535404"/>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42" name="CasellaDiTesto 41">
            <a:extLst>
              <a:ext uri="{FF2B5EF4-FFF2-40B4-BE49-F238E27FC236}">
                <a16:creationId xmlns:a16="http://schemas.microsoft.com/office/drawing/2014/main" id="{6EA5CC07-A487-63A9-C2EA-CDD135EA8730}"/>
              </a:ext>
            </a:extLst>
          </p:cNvPr>
          <p:cNvSpPr txBox="1"/>
          <p:nvPr/>
        </p:nvSpPr>
        <p:spPr>
          <a:xfrm>
            <a:off x="-120819" y="5463165"/>
            <a:ext cx="2324100" cy="461665"/>
          </a:xfrm>
          <a:prstGeom prst="rect">
            <a:avLst/>
          </a:prstGeom>
          <a:noFill/>
        </p:spPr>
        <p:txBody>
          <a:bodyPr wrap="square" rtlCol="0">
            <a:spAutoFit/>
          </a:bodyPr>
          <a:lstStyle/>
          <a:p>
            <a:pPr algn="ctr"/>
            <a:r>
              <a:rPr lang="en-GB" sz="2400" b="1" noProof="0">
                <a:solidFill>
                  <a:schemeClr val="bg1"/>
                </a:solidFill>
                <a:sym typeface="Wingdings" panose="05000000000000000000" pitchFamily="2" charset="2"/>
              </a:rPr>
              <a:t>DEWESOFT</a:t>
            </a:r>
            <a:endParaRPr lang="en-GB" sz="2400" b="1" noProof="0"/>
          </a:p>
        </p:txBody>
      </p:sp>
      <p:sp>
        <p:nvSpPr>
          <p:cNvPr id="44" name="CasellaDiTesto 43">
            <a:extLst>
              <a:ext uri="{FF2B5EF4-FFF2-40B4-BE49-F238E27FC236}">
                <a16:creationId xmlns:a16="http://schemas.microsoft.com/office/drawing/2014/main" id="{EBAEF5D6-3478-A76C-6533-90532B4EF353}"/>
              </a:ext>
            </a:extLst>
          </p:cNvPr>
          <p:cNvSpPr txBox="1"/>
          <p:nvPr/>
        </p:nvSpPr>
        <p:spPr>
          <a:xfrm>
            <a:off x="1761212" y="6300705"/>
            <a:ext cx="3288294" cy="461665"/>
          </a:xfrm>
          <a:prstGeom prst="rect">
            <a:avLst/>
          </a:prstGeom>
          <a:noFill/>
        </p:spPr>
        <p:txBody>
          <a:bodyPr wrap="square" rtlCol="0">
            <a:spAutoFit/>
          </a:bodyPr>
          <a:lstStyle/>
          <a:p>
            <a:pPr algn="ctr"/>
            <a:r>
              <a:rPr lang="en-GB" sz="2400" b="1" noProof="0">
                <a:solidFill>
                  <a:schemeClr val="bg1"/>
                </a:solidFill>
                <a:sym typeface="Wingdings" panose="05000000000000000000" pitchFamily="2" charset="2"/>
              </a:rPr>
              <a:t>POTENTIOMETER</a:t>
            </a:r>
            <a:endParaRPr lang="en-GB" sz="2400" b="1" noProof="0"/>
          </a:p>
        </p:txBody>
      </p:sp>
      <p:sp>
        <p:nvSpPr>
          <p:cNvPr id="46" name="CasellaDiTesto 45">
            <a:extLst>
              <a:ext uri="{FF2B5EF4-FFF2-40B4-BE49-F238E27FC236}">
                <a16:creationId xmlns:a16="http://schemas.microsoft.com/office/drawing/2014/main" id="{AEEC590C-14AE-59FE-7A27-F3607882A621}"/>
              </a:ext>
            </a:extLst>
          </p:cNvPr>
          <p:cNvSpPr txBox="1"/>
          <p:nvPr/>
        </p:nvSpPr>
        <p:spPr>
          <a:xfrm>
            <a:off x="2997133" y="5605697"/>
            <a:ext cx="2324100" cy="461665"/>
          </a:xfrm>
          <a:prstGeom prst="rect">
            <a:avLst/>
          </a:prstGeom>
          <a:noFill/>
        </p:spPr>
        <p:txBody>
          <a:bodyPr wrap="square" rtlCol="0">
            <a:spAutoFit/>
          </a:bodyPr>
          <a:lstStyle/>
          <a:p>
            <a:pPr algn="ctr"/>
            <a:r>
              <a:rPr lang="en-GB" sz="2400" b="1" noProof="0">
                <a:solidFill>
                  <a:schemeClr val="bg1"/>
                </a:solidFill>
                <a:sym typeface="Wingdings" panose="05000000000000000000" pitchFamily="2" charset="2"/>
              </a:rPr>
              <a:t>BOARD</a:t>
            </a:r>
            <a:endParaRPr lang="en-GB" sz="2400" b="1" noProof="0"/>
          </a:p>
        </p:txBody>
      </p:sp>
      <p:sp>
        <p:nvSpPr>
          <p:cNvPr id="47" name="CasellaDiTesto 46">
            <a:extLst>
              <a:ext uri="{FF2B5EF4-FFF2-40B4-BE49-F238E27FC236}">
                <a16:creationId xmlns:a16="http://schemas.microsoft.com/office/drawing/2014/main" id="{FF8ADAEF-0CA6-AEFE-887F-46F604F54560}"/>
              </a:ext>
            </a:extLst>
          </p:cNvPr>
          <p:cNvSpPr txBox="1"/>
          <p:nvPr/>
        </p:nvSpPr>
        <p:spPr>
          <a:xfrm>
            <a:off x="5268774" y="6197283"/>
            <a:ext cx="2324100" cy="461665"/>
          </a:xfrm>
          <a:prstGeom prst="rect">
            <a:avLst/>
          </a:prstGeom>
          <a:noFill/>
        </p:spPr>
        <p:txBody>
          <a:bodyPr wrap="square" rtlCol="0">
            <a:spAutoFit/>
          </a:bodyPr>
          <a:lstStyle/>
          <a:p>
            <a:pPr algn="ctr"/>
            <a:r>
              <a:rPr lang="en-GB" sz="2400" b="1" noProof="0">
                <a:solidFill>
                  <a:schemeClr val="bg1"/>
                </a:solidFill>
                <a:sym typeface="Wingdings" panose="05000000000000000000" pitchFamily="2" charset="2"/>
              </a:rPr>
              <a:t>LASER</a:t>
            </a:r>
            <a:endParaRPr lang="en-GB" sz="2400" b="1" noProof="0"/>
          </a:p>
        </p:txBody>
      </p:sp>
      <p:sp>
        <p:nvSpPr>
          <p:cNvPr id="49" name="CasellaDiTesto 48">
            <a:extLst>
              <a:ext uri="{FF2B5EF4-FFF2-40B4-BE49-F238E27FC236}">
                <a16:creationId xmlns:a16="http://schemas.microsoft.com/office/drawing/2014/main" id="{DC43E0BD-F78F-71EE-76F0-2EFDC3A31D4D}"/>
              </a:ext>
            </a:extLst>
          </p:cNvPr>
          <p:cNvSpPr txBox="1"/>
          <p:nvPr/>
        </p:nvSpPr>
        <p:spPr>
          <a:xfrm>
            <a:off x="9417566" y="6067362"/>
            <a:ext cx="2324100" cy="461665"/>
          </a:xfrm>
          <a:prstGeom prst="rect">
            <a:avLst/>
          </a:prstGeom>
          <a:noFill/>
        </p:spPr>
        <p:txBody>
          <a:bodyPr wrap="square" rtlCol="0">
            <a:spAutoFit/>
          </a:bodyPr>
          <a:lstStyle/>
          <a:p>
            <a:pPr algn="ctr"/>
            <a:r>
              <a:rPr lang="en-GB" sz="2400" b="1" noProof="0">
                <a:solidFill>
                  <a:schemeClr val="bg1"/>
                </a:solidFill>
                <a:sym typeface="Wingdings" panose="05000000000000000000" pitchFamily="2" charset="2"/>
              </a:rPr>
              <a:t>CLAMP</a:t>
            </a:r>
            <a:endParaRPr lang="en-GB" sz="2400" b="1" noProof="0"/>
          </a:p>
        </p:txBody>
      </p:sp>
      <p:sp>
        <p:nvSpPr>
          <p:cNvPr id="50" name="CasellaDiTesto 49">
            <a:extLst>
              <a:ext uri="{FF2B5EF4-FFF2-40B4-BE49-F238E27FC236}">
                <a16:creationId xmlns:a16="http://schemas.microsoft.com/office/drawing/2014/main" id="{5908B4DB-B282-7858-9D91-522FD8FC658C}"/>
              </a:ext>
            </a:extLst>
          </p:cNvPr>
          <p:cNvSpPr txBox="1"/>
          <p:nvPr/>
        </p:nvSpPr>
        <p:spPr>
          <a:xfrm>
            <a:off x="9152382" y="610575"/>
            <a:ext cx="2324100" cy="461665"/>
          </a:xfrm>
          <a:prstGeom prst="rect">
            <a:avLst/>
          </a:prstGeom>
          <a:noFill/>
        </p:spPr>
        <p:txBody>
          <a:bodyPr wrap="square" rtlCol="0">
            <a:spAutoFit/>
          </a:bodyPr>
          <a:lstStyle/>
          <a:p>
            <a:pPr algn="ctr"/>
            <a:r>
              <a:rPr lang="en-GB" sz="2400" b="1" noProof="0">
                <a:solidFill>
                  <a:schemeClr val="bg1"/>
                </a:solidFill>
              </a:rPr>
              <a:t>PIEZO PATCH</a:t>
            </a:r>
          </a:p>
        </p:txBody>
      </p:sp>
      <p:sp>
        <p:nvSpPr>
          <p:cNvPr id="21" name="Ovale 20">
            <a:extLst>
              <a:ext uri="{FF2B5EF4-FFF2-40B4-BE49-F238E27FC236}">
                <a16:creationId xmlns:a16="http://schemas.microsoft.com/office/drawing/2014/main" id="{6B780D41-BDAF-E398-F06C-414A7835A77D}"/>
              </a:ext>
            </a:extLst>
          </p:cNvPr>
          <p:cNvSpPr/>
          <p:nvPr/>
        </p:nvSpPr>
        <p:spPr>
          <a:xfrm>
            <a:off x="10050475" y="4238596"/>
            <a:ext cx="595286" cy="587728"/>
          </a:xfrm>
          <a:prstGeom prst="ellipse">
            <a:avLst/>
          </a:prstGeom>
          <a:noFill/>
          <a:ln w="381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noProof="0"/>
          </a:p>
        </p:txBody>
      </p:sp>
      <p:cxnSp>
        <p:nvCxnSpPr>
          <p:cNvPr id="22" name="Connettore 2 21">
            <a:extLst>
              <a:ext uri="{FF2B5EF4-FFF2-40B4-BE49-F238E27FC236}">
                <a16:creationId xmlns:a16="http://schemas.microsoft.com/office/drawing/2014/main" id="{21A1CAAD-E03B-177D-1AD7-72CEE58D2771}"/>
              </a:ext>
            </a:extLst>
          </p:cNvPr>
          <p:cNvCxnSpPr>
            <a:cxnSpLocks/>
            <a:stCxn id="21" idx="3"/>
          </p:cNvCxnSpPr>
          <p:nvPr/>
        </p:nvCxnSpPr>
        <p:spPr>
          <a:xfrm flipH="1">
            <a:off x="8979408" y="4740253"/>
            <a:ext cx="1158245" cy="1344086"/>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3" name="CasellaDiTesto 22">
            <a:extLst>
              <a:ext uri="{FF2B5EF4-FFF2-40B4-BE49-F238E27FC236}">
                <a16:creationId xmlns:a16="http://schemas.microsoft.com/office/drawing/2014/main" id="{086F5660-4364-86FB-BC13-1D5B00FEAFE7}"/>
              </a:ext>
            </a:extLst>
          </p:cNvPr>
          <p:cNvSpPr txBox="1"/>
          <p:nvPr/>
        </p:nvSpPr>
        <p:spPr>
          <a:xfrm>
            <a:off x="7594285" y="6084339"/>
            <a:ext cx="2324100" cy="461665"/>
          </a:xfrm>
          <a:prstGeom prst="rect">
            <a:avLst/>
          </a:prstGeom>
          <a:noFill/>
        </p:spPr>
        <p:txBody>
          <a:bodyPr wrap="square" rtlCol="0">
            <a:spAutoFit/>
          </a:bodyPr>
          <a:lstStyle/>
          <a:p>
            <a:pPr algn="ctr"/>
            <a:r>
              <a:rPr lang="en-GB" sz="2400" b="1" noProof="0">
                <a:solidFill>
                  <a:schemeClr val="bg1"/>
                </a:solidFill>
                <a:sym typeface="Wingdings" panose="05000000000000000000" pitchFamily="2" charset="2"/>
              </a:rPr>
              <a:t>GAIN</a:t>
            </a:r>
            <a:endParaRPr lang="en-GB" sz="2400" b="1" noProof="0"/>
          </a:p>
        </p:txBody>
      </p:sp>
    </p:spTree>
    <p:extLst>
      <p:ext uri="{BB962C8B-B14F-4D97-AF65-F5344CB8AC3E}">
        <p14:creationId xmlns:p14="http://schemas.microsoft.com/office/powerpoint/2010/main" val="2001223569"/>
      </p:ext>
    </p:extLst>
  </p:cSld>
  <p:clrMapOvr>
    <a:masterClrMapping/>
  </p:clrMapOvr>
  <p:transition spd="med">
    <p:pull/>
  </p:transition>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7C5BEA00-E6BD-B636-9F0F-41CCF6C48252}"/>
            </a:ext>
          </a:extLst>
        </p:cNvPr>
        <p:cNvGrpSpPr/>
        <p:nvPr/>
      </p:nvGrpSpPr>
      <p:grpSpPr>
        <a:xfrm>
          <a:off x="0" y="0"/>
          <a:ext cx="0" cy="0"/>
          <a:chOff x="0" y="0"/>
          <a:chExt cx="0" cy="0"/>
        </a:xfrm>
      </p:grpSpPr>
      <p:pic>
        <p:nvPicPr>
          <p:cNvPr id="6" name="Immagine 5">
            <a:extLst>
              <a:ext uri="{FF2B5EF4-FFF2-40B4-BE49-F238E27FC236}">
                <a16:creationId xmlns:a16="http://schemas.microsoft.com/office/drawing/2014/main" id="{668666B5-0975-3163-9D65-2673CBA0FFBF}"/>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48768" y="35280"/>
            <a:ext cx="12192000" cy="6868732"/>
          </a:xfrm>
          <a:prstGeom prst="rect">
            <a:avLst/>
          </a:prstGeom>
        </p:spPr>
      </p:pic>
      <p:sp>
        <p:nvSpPr>
          <p:cNvPr id="24" name="Rectangle 23">
            <a:extLst>
              <a:ext uri="{FF2B5EF4-FFF2-40B4-BE49-F238E27FC236}">
                <a16:creationId xmlns:a16="http://schemas.microsoft.com/office/drawing/2014/main" id="{2A7CA907-DF9B-0542-E52A-1668A625A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40" y="-10388"/>
            <a:ext cx="12201940" cy="3279731"/>
          </a:xfrm>
          <a:prstGeom prst="rect">
            <a:avLst/>
          </a:prstGeom>
          <a:gradFill>
            <a:gsLst>
              <a:gs pos="0">
                <a:srgbClr val="000000">
                  <a:alpha val="40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26" name="Rectangle 25">
            <a:extLst>
              <a:ext uri="{FF2B5EF4-FFF2-40B4-BE49-F238E27FC236}">
                <a16:creationId xmlns:a16="http://schemas.microsoft.com/office/drawing/2014/main" id="{2093D440-81FB-6957-80C5-9A9D72E059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764504"/>
            <a:ext cx="12191992" cy="2103884"/>
          </a:xfrm>
          <a:prstGeom prst="rect">
            <a:avLst/>
          </a:prstGeom>
          <a:gradFill>
            <a:gsLst>
              <a:gs pos="0">
                <a:srgbClr val="000000">
                  <a:alpha val="54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cxnSp>
        <p:nvCxnSpPr>
          <p:cNvPr id="28" name="Straight Connector 27">
            <a:extLst>
              <a:ext uri="{FF2B5EF4-FFF2-40B4-BE49-F238E27FC236}">
                <a16:creationId xmlns:a16="http://schemas.microsoft.com/office/drawing/2014/main" id="{75AED83B-DD72-5F62-F4E5-045A5C65F4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387805" y="5715292"/>
            <a:ext cx="804195" cy="0"/>
          </a:xfrm>
          <a:prstGeom prst="line">
            <a:avLst/>
          </a:prstGeom>
          <a:ln w="1206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CasellaDiTesto 1">
            <a:extLst>
              <a:ext uri="{FF2B5EF4-FFF2-40B4-BE49-F238E27FC236}">
                <a16:creationId xmlns:a16="http://schemas.microsoft.com/office/drawing/2014/main" id="{6059F793-8D39-0BE6-DA69-A2721F1F687F}"/>
              </a:ext>
            </a:extLst>
          </p:cNvPr>
          <p:cNvSpPr txBox="1"/>
          <p:nvPr/>
        </p:nvSpPr>
        <p:spPr>
          <a:xfrm>
            <a:off x="420624" y="411480"/>
            <a:ext cx="11448288" cy="1446550"/>
          </a:xfrm>
          <a:prstGeom prst="rect">
            <a:avLst/>
          </a:prstGeom>
          <a:noFill/>
        </p:spPr>
        <p:txBody>
          <a:bodyPr wrap="square" rtlCol="0">
            <a:spAutoFit/>
          </a:bodyPr>
          <a:lstStyle/>
          <a:p>
            <a:r>
              <a:rPr lang="en-GB" sz="4400" b="1" noProof="0">
                <a:solidFill>
                  <a:schemeClr val="bg1"/>
                </a:solidFill>
              </a:rPr>
              <a:t>EXPERIMENTAL SETTING</a:t>
            </a:r>
            <a:endParaRPr lang="en-GB" sz="2800" b="1" noProof="0"/>
          </a:p>
          <a:p>
            <a:endParaRPr lang="en-GB" sz="4400" b="1" noProof="0">
              <a:solidFill>
                <a:schemeClr val="bg1"/>
              </a:solidFill>
            </a:endParaRPr>
          </a:p>
        </p:txBody>
      </p:sp>
      <p:pic>
        <p:nvPicPr>
          <p:cNvPr id="3" name="Immagine 2" descr="Immagine che contiene interno, scrivania, Mouse del computer, testo&#10;&#10;Descrizione generata automaticamente">
            <a:extLst>
              <a:ext uri="{FF2B5EF4-FFF2-40B4-BE49-F238E27FC236}">
                <a16:creationId xmlns:a16="http://schemas.microsoft.com/office/drawing/2014/main" id="{913DEAE2-253B-2BE2-F36A-16FC705E475F}"/>
              </a:ext>
            </a:extLst>
          </p:cNvPr>
          <p:cNvPicPr>
            <a:picLocks noChangeAspect="1"/>
          </p:cNvPicPr>
          <p:nvPr/>
        </p:nvPicPr>
        <p:blipFill>
          <a:blip r:embed="rId4">
            <a:extLst>
              <a:ext uri="{28A0092B-C50C-407E-A947-70E740481C1C}">
                <a14:useLocalDpi xmlns:a14="http://schemas.microsoft.com/office/drawing/2010/main" val="0"/>
              </a:ext>
            </a:extLst>
          </a:blip>
          <a:srcRect r="26918"/>
          <a:stretch/>
        </p:blipFill>
        <p:spPr>
          <a:xfrm>
            <a:off x="713397" y="2174317"/>
            <a:ext cx="4938124" cy="3023743"/>
          </a:xfrm>
          <a:prstGeom prst="rect">
            <a:avLst/>
          </a:prstGeom>
        </p:spPr>
      </p:pic>
      <p:sp>
        <p:nvSpPr>
          <p:cNvPr id="7" name="Ovale 6">
            <a:extLst>
              <a:ext uri="{FF2B5EF4-FFF2-40B4-BE49-F238E27FC236}">
                <a16:creationId xmlns:a16="http://schemas.microsoft.com/office/drawing/2014/main" id="{759BFB07-1C2C-79A9-2B2E-52E9067A0279}"/>
              </a:ext>
            </a:extLst>
          </p:cNvPr>
          <p:cNvSpPr/>
          <p:nvPr/>
        </p:nvSpPr>
        <p:spPr>
          <a:xfrm>
            <a:off x="277985" y="2849446"/>
            <a:ext cx="1111483" cy="1078315"/>
          </a:xfrm>
          <a:prstGeom prst="ellipse">
            <a:avLst/>
          </a:prstGeom>
          <a:noFill/>
          <a:ln w="381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noProof="0"/>
          </a:p>
        </p:txBody>
      </p:sp>
      <p:cxnSp>
        <p:nvCxnSpPr>
          <p:cNvPr id="36" name="Connettore 2 35">
            <a:extLst>
              <a:ext uri="{FF2B5EF4-FFF2-40B4-BE49-F238E27FC236}">
                <a16:creationId xmlns:a16="http://schemas.microsoft.com/office/drawing/2014/main" id="{8B014544-C14C-0C12-026E-13414436A8A6}"/>
              </a:ext>
            </a:extLst>
          </p:cNvPr>
          <p:cNvCxnSpPr>
            <a:cxnSpLocks/>
          </p:cNvCxnSpPr>
          <p:nvPr/>
        </p:nvCxnSpPr>
        <p:spPr>
          <a:xfrm flipV="1">
            <a:off x="1426794" y="2093496"/>
            <a:ext cx="6672177" cy="1262352"/>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42" name="CasellaDiTesto 41">
            <a:extLst>
              <a:ext uri="{FF2B5EF4-FFF2-40B4-BE49-F238E27FC236}">
                <a16:creationId xmlns:a16="http://schemas.microsoft.com/office/drawing/2014/main" id="{7B8F85A7-CE1A-CD18-40A3-A7DAE71448EC}"/>
              </a:ext>
            </a:extLst>
          </p:cNvPr>
          <p:cNvSpPr txBox="1"/>
          <p:nvPr/>
        </p:nvSpPr>
        <p:spPr>
          <a:xfrm>
            <a:off x="6540481" y="1878427"/>
            <a:ext cx="5172983" cy="2677656"/>
          </a:xfrm>
          <a:prstGeom prst="rect">
            <a:avLst/>
          </a:prstGeom>
          <a:noFill/>
        </p:spPr>
        <p:txBody>
          <a:bodyPr wrap="square" rtlCol="0">
            <a:spAutoFit/>
          </a:bodyPr>
          <a:lstStyle/>
          <a:p>
            <a:pPr algn="ctr"/>
            <a:r>
              <a:rPr lang="en-GB" sz="2400" b="1" noProof="0">
                <a:solidFill>
                  <a:schemeClr val="bg1"/>
                </a:solidFill>
                <a:sym typeface="Wingdings" panose="05000000000000000000" pitchFamily="2" charset="2"/>
              </a:rPr>
              <a:t>DEWESOFT</a:t>
            </a:r>
          </a:p>
          <a:p>
            <a:pPr algn="ctr"/>
            <a:endParaRPr lang="en-GB" sz="2400" b="1" noProof="0">
              <a:solidFill>
                <a:schemeClr val="bg1"/>
              </a:solidFill>
              <a:sym typeface="Wingdings" panose="05000000000000000000" pitchFamily="2" charset="2"/>
            </a:endParaRPr>
          </a:p>
          <a:p>
            <a:pPr algn="ctr"/>
            <a:r>
              <a:rPr lang="en-GB" sz="2400" noProof="0">
                <a:solidFill>
                  <a:schemeClr val="bg1"/>
                </a:solidFill>
                <a:sym typeface="Wingdings" panose="05000000000000000000" pitchFamily="2" charset="2"/>
              </a:rPr>
              <a:t>Software used to acquire data from the piezo, such as the FRF and the modes, while running the necessary experiments.</a:t>
            </a:r>
          </a:p>
          <a:p>
            <a:pPr algn="ctr"/>
            <a:r>
              <a:rPr lang="en-GB" sz="2400" noProof="0">
                <a:solidFill>
                  <a:schemeClr val="bg1"/>
                </a:solidFill>
                <a:sym typeface="Wingdings" panose="05000000000000000000" pitchFamily="2" charset="2"/>
              </a:rPr>
              <a:t> </a:t>
            </a:r>
            <a:endParaRPr lang="en-GB" sz="2400" b="1" noProof="0"/>
          </a:p>
        </p:txBody>
      </p:sp>
    </p:spTree>
    <p:extLst>
      <p:ext uri="{BB962C8B-B14F-4D97-AF65-F5344CB8AC3E}">
        <p14:creationId xmlns:p14="http://schemas.microsoft.com/office/powerpoint/2010/main" val="305489568"/>
      </p:ext>
    </p:extLst>
  </p:cSld>
  <p:clrMapOvr>
    <a:masterClrMapping/>
  </p:clrMapOvr>
  <p:transition spd="med">
    <p:pull/>
  </p:transition>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38B4B716-A643-7439-4F15-D97CA239CEB6}"/>
            </a:ext>
          </a:extLst>
        </p:cNvPr>
        <p:cNvGrpSpPr/>
        <p:nvPr/>
      </p:nvGrpSpPr>
      <p:grpSpPr>
        <a:xfrm>
          <a:off x="0" y="0"/>
          <a:ext cx="0" cy="0"/>
          <a:chOff x="0" y="0"/>
          <a:chExt cx="0" cy="0"/>
        </a:xfrm>
      </p:grpSpPr>
      <p:pic>
        <p:nvPicPr>
          <p:cNvPr id="6" name="Immagine 5">
            <a:extLst>
              <a:ext uri="{FF2B5EF4-FFF2-40B4-BE49-F238E27FC236}">
                <a16:creationId xmlns:a16="http://schemas.microsoft.com/office/drawing/2014/main" id="{CC961C19-6960-5FD0-F20B-3B6B7440DB53}"/>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0" y="-14510"/>
            <a:ext cx="12192000" cy="6868732"/>
          </a:xfrm>
          <a:prstGeom prst="rect">
            <a:avLst/>
          </a:prstGeom>
        </p:spPr>
      </p:pic>
      <p:sp>
        <p:nvSpPr>
          <p:cNvPr id="24" name="Rectangle 23">
            <a:extLst>
              <a:ext uri="{FF2B5EF4-FFF2-40B4-BE49-F238E27FC236}">
                <a16:creationId xmlns:a16="http://schemas.microsoft.com/office/drawing/2014/main" id="{97282B06-ACA5-10B1-4397-A58FEBAE2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40" y="-10388"/>
            <a:ext cx="12201940" cy="3279731"/>
          </a:xfrm>
          <a:prstGeom prst="rect">
            <a:avLst/>
          </a:prstGeom>
          <a:gradFill>
            <a:gsLst>
              <a:gs pos="0">
                <a:srgbClr val="000000">
                  <a:alpha val="40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26" name="Rectangle 25">
            <a:extLst>
              <a:ext uri="{FF2B5EF4-FFF2-40B4-BE49-F238E27FC236}">
                <a16:creationId xmlns:a16="http://schemas.microsoft.com/office/drawing/2014/main" id="{7368B544-6E2F-3643-A241-CB46A1020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764504"/>
            <a:ext cx="12191992" cy="2103884"/>
          </a:xfrm>
          <a:prstGeom prst="rect">
            <a:avLst/>
          </a:prstGeom>
          <a:gradFill>
            <a:gsLst>
              <a:gs pos="0">
                <a:srgbClr val="000000">
                  <a:alpha val="54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cxnSp>
        <p:nvCxnSpPr>
          <p:cNvPr id="28" name="Straight Connector 27">
            <a:extLst>
              <a:ext uri="{FF2B5EF4-FFF2-40B4-BE49-F238E27FC236}">
                <a16:creationId xmlns:a16="http://schemas.microsoft.com/office/drawing/2014/main" id="{6E29119B-B75D-09EC-D09E-AB42E42AF0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387805" y="5715292"/>
            <a:ext cx="804195" cy="0"/>
          </a:xfrm>
          <a:prstGeom prst="line">
            <a:avLst/>
          </a:prstGeom>
          <a:ln w="1206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CasellaDiTesto 1">
            <a:extLst>
              <a:ext uri="{FF2B5EF4-FFF2-40B4-BE49-F238E27FC236}">
                <a16:creationId xmlns:a16="http://schemas.microsoft.com/office/drawing/2014/main" id="{0DD705A1-A0D9-02E3-B68F-F116257AE4D6}"/>
              </a:ext>
            </a:extLst>
          </p:cNvPr>
          <p:cNvSpPr txBox="1"/>
          <p:nvPr/>
        </p:nvSpPr>
        <p:spPr>
          <a:xfrm>
            <a:off x="420624" y="411480"/>
            <a:ext cx="11448288" cy="769441"/>
          </a:xfrm>
          <a:prstGeom prst="rect">
            <a:avLst/>
          </a:prstGeom>
          <a:noFill/>
        </p:spPr>
        <p:txBody>
          <a:bodyPr wrap="square" rtlCol="0">
            <a:spAutoFit/>
          </a:bodyPr>
          <a:lstStyle/>
          <a:p>
            <a:r>
              <a:rPr lang="en-GB" sz="4400" b="1" noProof="0">
                <a:solidFill>
                  <a:schemeClr val="bg1"/>
                </a:solidFill>
              </a:rPr>
              <a:t>EXPERIMENTAL SETTING</a:t>
            </a:r>
            <a:endParaRPr lang="en-GB" sz="2800" b="1" noProof="0"/>
          </a:p>
        </p:txBody>
      </p:sp>
      <p:pic>
        <p:nvPicPr>
          <p:cNvPr id="3" name="Immagine 2" descr="Immagine che contiene interno, scrivania, Mouse del computer, testo&#10;&#10;Descrizione generata automaticamente">
            <a:extLst>
              <a:ext uri="{FF2B5EF4-FFF2-40B4-BE49-F238E27FC236}">
                <a16:creationId xmlns:a16="http://schemas.microsoft.com/office/drawing/2014/main" id="{17B7C31C-B4F3-E0CC-40E0-74A1C07FD755}"/>
              </a:ext>
            </a:extLst>
          </p:cNvPr>
          <p:cNvPicPr>
            <a:picLocks noChangeAspect="1"/>
          </p:cNvPicPr>
          <p:nvPr/>
        </p:nvPicPr>
        <p:blipFill>
          <a:blip r:embed="rId4">
            <a:extLst>
              <a:ext uri="{28A0092B-C50C-407E-A947-70E740481C1C}">
                <a14:useLocalDpi xmlns:a14="http://schemas.microsoft.com/office/drawing/2010/main" val="0"/>
              </a:ext>
            </a:extLst>
          </a:blip>
          <a:srcRect r="27061"/>
          <a:stretch/>
        </p:blipFill>
        <p:spPr>
          <a:xfrm>
            <a:off x="713396" y="2174317"/>
            <a:ext cx="4928451" cy="3023743"/>
          </a:xfrm>
          <a:prstGeom prst="rect">
            <a:avLst/>
          </a:prstGeom>
        </p:spPr>
      </p:pic>
      <p:sp>
        <p:nvSpPr>
          <p:cNvPr id="4" name="Ovale 3">
            <a:extLst>
              <a:ext uri="{FF2B5EF4-FFF2-40B4-BE49-F238E27FC236}">
                <a16:creationId xmlns:a16="http://schemas.microsoft.com/office/drawing/2014/main" id="{1F12857A-6AFE-0EE9-1961-C26375B82123}"/>
              </a:ext>
            </a:extLst>
          </p:cNvPr>
          <p:cNvSpPr/>
          <p:nvPr/>
        </p:nvSpPr>
        <p:spPr>
          <a:xfrm>
            <a:off x="1520794" y="3712772"/>
            <a:ext cx="792638" cy="786627"/>
          </a:xfrm>
          <a:prstGeom prst="ellipse">
            <a:avLst/>
          </a:prstGeom>
          <a:noFill/>
          <a:ln w="381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noProof="0"/>
          </a:p>
        </p:txBody>
      </p:sp>
      <p:cxnSp>
        <p:nvCxnSpPr>
          <p:cNvPr id="32" name="Connettore 2 31">
            <a:extLst>
              <a:ext uri="{FF2B5EF4-FFF2-40B4-BE49-F238E27FC236}">
                <a16:creationId xmlns:a16="http://schemas.microsoft.com/office/drawing/2014/main" id="{A63C13B8-CB4B-B9BD-F27A-563F25CB3E0F}"/>
              </a:ext>
            </a:extLst>
          </p:cNvPr>
          <p:cNvCxnSpPr>
            <a:cxnSpLocks/>
            <a:stCxn id="4" idx="6"/>
          </p:cNvCxnSpPr>
          <p:nvPr/>
        </p:nvCxnSpPr>
        <p:spPr>
          <a:xfrm flipV="1">
            <a:off x="2313432" y="2264229"/>
            <a:ext cx="5230368" cy="1841857"/>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44" name="CasellaDiTesto 43">
            <a:extLst>
              <a:ext uri="{FF2B5EF4-FFF2-40B4-BE49-F238E27FC236}">
                <a16:creationId xmlns:a16="http://schemas.microsoft.com/office/drawing/2014/main" id="{9E7921FB-D1A9-4B24-5749-E5DF8976E760}"/>
              </a:ext>
            </a:extLst>
          </p:cNvPr>
          <p:cNvSpPr txBox="1"/>
          <p:nvPr/>
        </p:nvSpPr>
        <p:spPr>
          <a:xfrm>
            <a:off x="6355243" y="2093496"/>
            <a:ext cx="5358221" cy="1938992"/>
          </a:xfrm>
          <a:prstGeom prst="rect">
            <a:avLst/>
          </a:prstGeom>
          <a:noFill/>
        </p:spPr>
        <p:txBody>
          <a:bodyPr wrap="square" rtlCol="0">
            <a:spAutoFit/>
          </a:bodyPr>
          <a:lstStyle/>
          <a:p>
            <a:pPr algn="ctr"/>
            <a:r>
              <a:rPr lang="en-GB" sz="2400" b="1" noProof="0">
                <a:solidFill>
                  <a:schemeClr val="bg1"/>
                </a:solidFill>
                <a:sym typeface="Wingdings" panose="05000000000000000000" pitchFamily="2" charset="2"/>
              </a:rPr>
              <a:t>POTENTIOMETER</a:t>
            </a:r>
          </a:p>
          <a:p>
            <a:pPr algn="ctr"/>
            <a:endParaRPr lang="en-GB" sz="2400" b="1" noProof="0">
              <a:solidFill>
                <a:schemeClr val="bg1"/>
              </a:solidFill>
              <a:sym typeface="Wingdings" panose="05000000000000000000" pitchFamily="2" charset="2"/>
            </a:endParaRPr>
          </a:p>
          <a:p>
            <a:pPr algn="ctr"/>
            <a:r>
              <a:rPr lang="en-GB" sz="2400" noProof="0" err="1">
                <a:solidFill>
                  <a:schemeClr val="bg1"/>
                </a:solidFill>
                <a:sym typeface="Wingdings" panose="05000000000000000000" pitchFamily="2" charset="2"/>
              </a:rPr>
              <a:t>Tunable</a:t>
            </a:r>
            <a:r>
              <a:rPr lang="en-GB" sz="2400" noProof="0">
                <a:solidFill>
                  <a:schemeClr val="bg1"/>
                </a:solidFill>
                <a:sym typeface="Wingdings" panose="05000000000000000000" pitchFamily="2" charset="2"/>
              </a:rPr>
              <a:t> resistance, used as the load for our circuit.</a:t>
            </a:r>
          </a:p>
          <a:p>
            <a:endParaRPr lang="en-GB" sz="2400" b="1" noProof="0"/>
          </a:p>
        </p:txBody>
      </p:sp>
    </p:spTree>
    <p:extLst>
      <p:ext uri="{BB962C8B-B14F-4D97-AF65-F5344CB8AC3E}">
        <p14:creationId xmlns:p14="http://schemas.microsoft.com/office/powerpoint/2010/main" val="2336011771"/>
      </p:ext>
    </p:extLst>
  </p:cSld>
  <p:clrMapOvr>
    <a:masterClrMapping/>
  </p:clrMapOvr>
  <p:transition spd="med">
    <p:pull/>
  </p:transition>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4A1A8DC-D0DA-C219-36CF-D3BA1EE4B0E9}"/>
            </a:ext>
          </a:extLst>
        </p:cNvPr>
        <p:cNvGrpSpPr/>
        <p:nvPr/>
      </p:nvGrpSpPr>
      <p:grpSpPr>
        <a:xfrm>
          <a:off x="0" y="0"/>
          <a:ext cx="0" cy="0"/>
          <a:chOff x="0" y="0"/>
          <a:chExt cx="0" cy="0"/>
        </a:xfrm>
      </p:grpSpPr>
      <p:pic>
        <p:nvPicPr>
          <p:cNvPr id="6" name="Immagine 5">
            <a:extLst>
              <a:ext uri="{FF2B5EF4-FFF2-40B4-BE49-F238E27FC236}">
                <a16:creationId xmlns:a16="http://schemas.microsoft.com/office/drawing/2014/main" id="{12DB27D8-0C6C-BFBE-BC3E-1888B3A91BE7}"/>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0" y="-5366"/>
            <a:ext cx="12192000" cy="6868732"/>
          </a:xfrm>
          <a:prstGeom prst="rect">
            <a:avLst/>
          </a:prstGeom>
        </p:spPr>
      </p:pic>
      <p:sp>
        <p:nvSpPr>
          <p:cNvPr id="24" name="Rectangle 23">
            <a:extLst>
              <a:ext uri="{FF2B5EF4-FFF2-40B4-BE49-F238E27FC236}">
                <a16:creationId xmlns:a16="http://schemas.microsoft.com/office/drawing/2014/main" id="{DE177D96-E243-0EE2-6610-E9BF23A79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40" y="-10388"/>
            <a:ext cx="12201940" cy="3279731"/>
          </a:xfrm>
          <a:prstGeom prst="rect">
            <a:avLst/>
          </a:prstGeom>
          <a:gradFill>
            <a:gsLst>
              <a:gs pos="0">
                <a:srgbClr val="000000">
                  <a:alpha val="40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26" name="Rectangle 25">
            <a:extLst>
              <a:ext uri="{FF2B5EF4-FFF2-40B4-BE49-F238E27FC236}">
                <a16:creationId xmlns:a16="http://schemas.microsoft.com/office/drawing/2014/main" id="{CDC26581-C531-E667-7E30-6A2B295B3D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764504"/>
            <a:ext cx="12191992" cy="2103884"/>
          </a:xfrm>
          <a:prstGeom prst="rect">
            <a:avLst/>
          </a:prstGeom>
          <a:gradFill>
            <a:gsLst>
              <a:gs pos="0">
                <a:srgbClr val="000000">
                  <a:alpha val="54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cxnSp>
        <p:nvCxnSpPr>
          <p:cNvPr id="28" name="Straight Connector 27">
            <a:extLst>
              <a:ext uri="{FF2B5EF4-FFF2-40B4-BE49-F238E27FC236}">
                <a16:creationId xmlns:a16="http://schemas.microsoft.com/office/drawing/2014/main" id="{3EE3F571-C317-C533-82BE-E16DA6BCC6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387805" y="5715292"/>
            <a:ext cx="804195" cy="0"/>
          </a:xfrm>
          <a:prstGeom prst="line">
            <a:avLst/>
          </a:prstGeom>
          <a:ln w="1206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CasellaDiTesto 1">
            <a:extLst>
              <a:ext uri="{FF2B5EF4-FFF2-40B4-BE49-F238E27FC236}">
                <a16:creationId xmlns:a16="http://schemas.microsoft.com/office/drawing/2014/main" id="{6EBE6C2A-0A4C-8F22-DEED-04B2F5011296}"/>
              </a:ext>
            </a:extLst>
          </p:cNvPr>
          <p:cNvSpPr txBox="1"/>
          <p:nvPr/>
        </p:nvSpPr>
        <p:spPr>
          <a:xfrm>
            <a:off x="420624" y="411480"/>
            <a:ext cx="11448288" cy="769441"/>
          </a:xfrm>
          <a:prstGeom prst="rect">
            <a:avLst/>
          </a:prstGeom>
          <a:noFill/>
        </p:spPr>
        <p:txBody>
          <a:bodyPr wrap="square" rtlCol="0">
            <a:spAutoFit/>
          </a:bodyPr>
          <a:lstStyle/>
          <a:p>
            <a:r>
              <a:rPr lang="en-GB" sz="4400" b="1" noProof="0">
                <a:solidFill>
                  <a:schemeClr val="bg1"/>
                </a:solidFill>
              </a:rPr>
              <a:t>EXPERIMENTAL SETTING</a:t>
            </a:r>
            <a:endParaRPr lang="en-GB" sz="2800" b="1" noProof="0"/>
          </a:p>
        </p:txBody>
      </p:sp>
      <p:pic>
        <p:nvPicPr>
          <p:cNvPr id="3" name="Immagine 2" descr="Immagine che contiene interno, scrivania, Mouse del computer, testo&#10;&#10;Descrizione generata automaticamente">
            <a:extLst>
              <a:ext uri="{FF2B5EF4-FFF2-40B4-BE49-F238E27FC236}">
                <a16:creationId xmlns:a16="http://schemas.microsoft.com/office/drawing/2014/main" id="{E5B1E6BF-8120-FC8F-B821-A9C1A2257C5A}"/>
              </a:ext>
            </a:extLst>
          </p:cNvPr>
          <p:cNvPicPr>
            <a:picLocks noChangeAspect="1"/>
          </p:cNvPicPr>
          <p:nvPr/>
        </p:nvPicPr>
        <p:blipFill>
          <a:blip r:embed="rId4">
            <a:extLst>
              <a:ext uri="{28A0092B-C50C-407E-A947-70E740481C1C}">
                <a14:useLocalDpi xmlns:a14="http://schemas.microsoft.com/office/drawing/2010/main" val="0"/>
              </a:ext>
            </a:extLst>
          </a:blip>
          <a:srcRect r="26384"/>
          <a:stretch/>
        </p:blipFill>
        <p:spPr>
          <a:xfrm>
            <a:off x="713397" y="2174317"/>
            <a:ext cx="4974171" cy="3023743"/>
          </a:xfrm>
          <a:prstGeom prst="rect">
            <a:avLst/>
          </a:prstGeom>
        </p:spPr>
      </p:pic>
      <p:sp>
        <p:nvSpPr>
          <p:cNvPr id="5" name="Ovale 4">
            <a:extLst>
              <a:ext uri="{FF2B5EF4-FFF2-40B4-BE49-F238E27FC236}">
                <a16:creationId xmlns:a16="http://schemas.microsoft.com/office/drawing/2014/main" id="{10274C05-CFE5-53B5-7263-C61AFFDFAD8D}"/>
              </a:ext>
            </a:extLst>
          </p:cNvPr>
          <p:cNvSpPr/>
          <p:nvPr/>
        </p:nvSpPr>
        <p:spPr>
          <a:xfrm>
            <a:off x="1637922" y="3141134"/>
            <a:ext cx="1505869" cy="786627"/>
          </a:xfrm>
          <a:prstGeom prst="ellipse">
            <a:avLst/>
          </a:prstGeom>
          <a:noFill/>
          <a:ln w="381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noProof="0"/>
          </a:p>
        </p:txBody>
      </p:sp>
      <p:cxnSp>
        <p:nvCxnSpPr>
          <p:cNvPr id="25" name="Connettore 2 24">
            <a:extLst>
              <a:ext uri="{FF2B5EF4-FFF2-40B4-BE49-F238E27FC236}">
                <a16:creationId xmlns:a16="http://schemas.microsoft.com/office/drawing/2014/main" id="{4A056F7B-67A6-EB58-519C-EDCF7BAFA229}"/>
              </a:ext>
            </a:extLst>
          </p:cNvPr>
          <p:cNvCxnSpPr>
            <a:cxnSpLocks/>
            <a:stCxn id="5" idx="6"/>
          </p:cNvCxnSpPr>
          <p:nvPr/>
        </p:nvCxnSpPr>
        <p:spPr>
          <a:xfrm flipV="1">
            <a:off x="3143791" y="2264229"/>
            <a:ext cx="5455923" cy="1270219"/>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46" name="CasellaDiTesto 45">
            <a:extLst>
              <a:ext uri="{FF2B5EF4-FFF2-40B4-BE49-F238E27FC236}">
                <a16:creationId xmlns:a16="http://schemas.microsoft.com/office/drawing/2014/main" id="{F36B1714-C772-7737-317D-09ACE9258B01}"/>
              </a:ext>
            </a:extLst>
          </p:cNvPr>
          <p:cNvSpPr txBox="1"/>
          <p:nvPr/>
        </p:nvSpPr>
        <p:spPr>
          <a:xfrm>
            <a:off x="6612093" y="2053109"/>
            <a:ext cx="5256818" cy="1938992"/>
          </a:xfrm>
          <a:prstGeom prst="rect">
            <a:avLst/>
          </a:prstGeom>
          <a:noFill/>
        </p:spPr>
        <p:txBody>
          <a:bodyPr wrap="square" rtlCol="0">
            <a:spAutoFit/>
          </a:bodyPr>
          <a:lstStyle/>
          <a:p>
            <a:pPr algn="ctr"/>
            <a:r>
              <a:rPr lang="en-GB" sz="2400" b="1" noProof="0">
                <a:solidFill>
                  <a:schemeClr val="bg1"/>
                </a:solidFill>
                <a:sym typeface="Wingdings" panose="05000000000000000000" pitchFamily="2" charset="2"/>
              </a:rPr>
              <a:t>BOARD</a:t>
            </a:r>
          </a:p>
          <a:p>
            <a:pPr algn="ctr"/>
            <a:endParaRPr lang="en-GB" sz="2400" b="1" noProof="0">
              <a:solidFill>
                <a:schemeClr val="bg1"/>
              </a:solidFill>
              <a:sym typeface="Wingdings" panose="05000000000000000000" pitchFamily="2" charset="2"/>
            </a:endParaRPr>
          </a:p>
          <a:p>
            <a:pPr algn="ctr"/>
            <a:r>
              <a:rPr lang="en-GB" sz="2400" noProof="0">
                <a:solidFill>
                  <a:schemeClr val="bg1"/>
                </a:solidFill>
                <a:sym typeface="Wingdings" panose="05000000000000000000" pitchFamily="2" charset="2"/>
              </a:rPr>
              <a:t>Platform used to collect all the </a:t>
            </a:r>
          </a:p>
          <a:p>
            <a:pPr algn="ctr"/>
            <a:r>
              <a:rPr lang="en-GB" sz="2400" noProof="0">
                <a:solidFill>
                  <a:schemeClr val="bg1"/>
                </a:solidFill>
                <a:sym typeface="Wingdings" panose="05000000000000000000" pitchFamily="2" charset="2"/>
              </a:rPr>
              <a:t>inputs that needed to be measured</a:t>
            </a:r>
          </a:p>
          <a:p>
            <a:pPr algn="ctr"/>
            <a:r>
              <a:rPr lang="en-GB" sz="2400" noProof="0">
                <a:solidFill>
                  <a:schemeClr val="bg1"/>
                </a:solidFill>
                <a:sym typeface="Wingdings" panose="05000000000000000000" pitchFamily="2" charset="2"/>
              </a:rPr>
              <a:t>by the </a:t>
            </a:r>
            <a:r>
              <a:rPr lang="en-GB" sz="2400" noProof="0" err="1">
                <a:solidFill>
                  <a:schemeClr val="bg1"/>
                </a:solidFill>
                <a:sym typeface="Wingdings" panose="05000000000000000000" pitchFamily="2" charset="2"/>
              </a:rPr>
              <a:t>Dewesoft</a:t>
            </a:r>
            <a:r>
              <a:rPr lang="en-GB" sz="2400" noProof="0">
                <a:solidFill>
                  <a:schemeClr val="bg1"/>
                </a:solidFill>
                <a:sym typeface="Wingdings" panose="05000000000000000000" pitchFamily="2" charset="2"/>
              </a:rPr>
              <a:t> software.</a:t>
            </a:r>
            <a:endParaRPr lang="en-GB" sz="2400" noProof="0"/>
          </a:p>
        </p:txBody>
      </p:sp>
      <p:pic>
        <p:nvPicPr>
          <p:cNvPr id="11" name="Picture 10" descr="A black and orange electrical device with wires&#10;&#10;Description automatically generated">
            <a:extLst>
              <a:ext uri="{FF2B5EF4-FFF2-40B4-BE49-F238E27FC236}">
                <a16:creationId xmlns:a16="http://schemas.microsoft.com/office/drawing/2014/main" id="{57BF5325-112B-7EDD-E4AB-4C6479D8440B}"/>
              </a:ext>
            </a:extLst>
          </p:cNvPr>
          <p:cNvPicPr>
            <a:picLocks noChangeAspect="1"/>
          </p:cNvPicPr>
          <p:nvPr/>
        </p:nvPicPr>
        <p:blipFill>
          <a:blip r:embed="rId5">
            <a:extLst>
              <a:ext uri="{28A0092B-C50C-407E-A947-70E740481C1C}">
                <a14:useLocalDpi xmlns:a14="http://schemas.microsoft.com/office/drawing/2010/main" val="0"/>
              </a:ext>
            </a:extLst>
          </a:blip>
          <a:srcRect t="10339" b="10355"/>
          <a:stretch/>
        </p:blipFill>
        <p:spPr>
          <a:xfrm rot="16200000">
            <a:off x="8140250" y="3375876"/>
            <a:ext cx="2200503" cy="3880519"/>
          </a:xfrm>
          <a:prstGeom prst="rect">
            <a:avLst/>
          </a:prstGeom>
        </p:spPr>
      </p:pic>
    </p:spTree>
    <p:extLst>
      <p:ext uri="{BB962C8B-B14F-4D97-AF65-F5344CB8AC3E}">
        <p14:creationId xmlns:p14="http://schemas.microsoft.com/office/powerpoint/2010/main" val="84369316"/>
      </p:ext>
    </p:extLst>
  </p:cSld>
  <p:clrMapOvr>
    <a:masterClrMapping/>
  </p:clrMapOvr>
  <p:transition spd="med">
    <p:pull/>
  </p:transition>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CD9EA283-F698-56ED-98BF-D82926AF551F}"/>
            </a:ext>
          </a:extLst>
        </p:cNvPr>
        <p:cNvGrpSpPr/>
        <p:nvPr/>
      </p:nvGrpSpPr>
      <p:grpSpPr>
        <a:xfrm>
          <a:off x="0" y="0"/>
          <a:ext cx="0" cy="0"/>
          <a:chOff x="0" y="0"/>
          <a:chExt cx="0" cy="0"/>
        </a:xfrm>
      </p:grpSpPr>
      <p:pic>
        <p:nvPicPr>
          <p:cNvPr id="6" name="Immagine 5">
            <a:extLst>
              <a:ext uri="{FF2B5EF4-FFF2-40B4-BE49-F238E27FC236}">
                <a16:creationId xmlns:a16="http://schemas.microsoft.com/office/drawing/2014/main" id="{46B7EDC7-E854-5CD4-E358-C11A2AB26F3E}"/>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0" y="-5366"/>
            <a:ext cx="12192000" cy="6868732"/>
          </a:xfrm>
          <a:prstGeom prst="rect">
            <a:avLst/>
          </a:prstGeom>
        </p:spPr>
      </p:pic>
      <p:sp>
        <p:nvSpPr>
          <p:cNvPr id="24" name="Rectangle 23">
            <a:extLst>
              <a:ext uri="{FF2B5EF4-FFF2-40B4-BE49-F238E27FC236}">
                <a16:creationId xmlns:a16="http://schemas.microsoft.com/office/drawing/2014/main" id="{4CE1FF74-62AE-1226-DCC7-1106EC996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40" y="-10388"/>
            <a:ext cx="12201940" cy="3279731"/>
          </a:xfrm>
          <a:prstGeom prst="rect">
            <a:avLst/>
          </a:prstGeom>
          <a:gradFill>
            <a:gsLst>
              <a:gs pos="0">
                <a:srgbClr val="000000">
                  <a:alpha val="40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26" name="Rectangle 25">
            <a:extLst>
              <a:ext uri="{FF2B5EF4-FFF2-40B4-BE49-F238E27FC236}">
                <a16:creationId xmlns:a16="http://schemas.microsoft.com/office/drawing/2014/main" id="{4CCAA181-2E2D-6C2C-E773-2B3384A4D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764504"/>
            <a:ext cx="12191992" cy="2103884"/>
          </a:xfrm>
          <a:prstGeom prst="rect">
            <a:avLst/>
          </a:prstGeom>
          <a:gradFill>
            <a:gsLst>
              <a:gs pos="0">
                <a:srgbClr val="000000">
                  <a:alpha val="54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cxnSp>
        <p:nvCxnSpPr>
          <p:cNvPr id="28" name="Straight Connector 27">
            <a:extLst>
              <a:ext uri="{FF2B5EF4-FFF2-40B4-BE49-F238E27FC236}">
                <a16:creationId xmlns:a16="http://schemas.microsoft.com/office/drawing/2014/main" id="{7146CC09-0B0E-5AA8-C515-DAF6FA07481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387805" y="5715292"/>
            <a:ext cx="804195" cy="0"/>
          </a:xfrm>
          <a:prstGeom prst="line">
            <a:avLst/>
          </a:prstGeom>
          <a:ln w="1206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CasellaDiTesto 1">
            <a:extLst>
              <a:ext uri="{FF2B5EF4-FFF2-40B4-BE49-F238E27FC236}">
                <a16:creationId xmlns:a16="http://schemas.microsoft.com/office/drawing/2014/main" id="{B3A982DF-76EB-C0DE-59D2-FDD7B7D26EE7}"/>
              </a:ext>
            </a:extLst>
          </p:cNvPr>
          <p:cNvSpPr txBox="1"/>
          <p:nvPr/>
        </p:nvSpPr>
        <p:spPr>
          <a:xfrm>
            <a:off x="420624" y="411480"/>
            <a:ext cx="11448288" cy="769441"/>
          </a:xfrm>
          <a:prstGeom prst="rect">
            <a:avLst/>
          </a:prstGeom>
          <a:noFill/>
        </p:spPr>
        <p:txBody>
          <a:bodyPr wrap="square" rtlCol="0">
            <a:spAutoFit/>
          </a:bodyPr>
          <a:lstStyle/>
          <a:p>
            <a:r>
              <a:rPr lang="en-GB" sz="4400" b="1" noProof="0">
                <a:solidFill>
                  <a:schemeClr val="bg1"/>
                </a:solidFill>
              </a:rPr>
              <a:t>EXPERIMENTAL SETTING</a:t>
            </a:r>
            <a:endParaRPr lang="en-GB" sz="2800" b="1" noProof="0"/>
          </a:p>
        </p:txBody>
      </p:sp>
      <p:pic>
        <p:nvPicPr>
          <p:cNvPr id="3" name="Immagine 2" descr="Immagine che contiene interno, scrivania, Mouse del computer, testo&#10;&#10;Descrizione generata automaticamente">
            <a:extLst>
              <a:ext uri="{FF2B5EF4-FFF2-40B4-BE49-F238E27FC236}">
                <a16:creationId xmlns:a16="http://schemas.microsoft.com/office/drawing/2014/main" id="{34E82560-C265-34D1-0031-BD2E5BDB579F}"/>
              </a:ext>
            </a:extLst>
          </p:cNvPr>
          <p:cNvPicPr>
            <a:picLocks noChangeAspect="1"/>
          </p:cNvPicPr>
          <p:nvPr/>
        </p:nvPicPr>
        <p:blipFill>
          <a:blip r:embed="rId4">
            <a:extLst>
              <a:ext uri="{28A0092B-C50C-407E-A947-70E740481C1C}">
                <a14:useLocalDpi xmlns:a14="http://schemas.microsoft.com/office/drawing/2010/main" val="0"/>
              </a:ext>
            </a:extLst>
          </a:blip>
          <a:srcRect l="27334"/>
          <a:stretch/>
        </p:blipFill>
        <p:spPr>
          <a:xfrm>
            <a:off x="653939" y="2092579"/>
            <a:ext cx="5042773" cy="3105482"/>
          </a:xfrm>
          <a:prstGeom prst="rect">
            <a:avLst/>
          </a:prstGeom>
        </p:spPr>
      </p:pic>
      <p:cxnSp>
        <p:nvCxnSpPr>
          <p:cNvPr id="11" name="Connettore 2 10">
            <a:extLst>
              <a:ext uri="{FF2B5EF4-FFF2-40B4-BE49-F238E27FC236}">
                <a16:creationId xmlns:a16="http://schemas.microsoft.com/office/drawing/2014/main" id="{BE6D044D-FB43-6D39-968A-6CD6E4B0A38A}"/>
              </a:ext>
            </a:extLst>
          </p:cNvPr>
          <p:cNvCxnSpPr>
            <a:cxnSpLocks/>
          </p:cNvCxnSpPr>
          <p:nvPr/>
        </p:nvCxnSpPr>
        <p:spPr>
          <a:xfrm flipV="1">
            <a:off x="4836160" y="2188029"/>
            <a:ext cx="3415211" cy="697411"/>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47" name="CasellaDiTesto 46">
            <a:extLst>
              <a:ext uri="{FF2B5EF4-FFF2-40B4-BE49-F238E27FC236}">
                <a16:creationId xmlns:a16="http://schemas.microsoft.com/office/drawing/2014/main" id="{5F01DA81-7831-1139-7293-67BB2AB3E3EB}"/>
              </a:ext>
            </a:extLst>
          </p:cNvPr>
          <p:cNvSpPr txBox="1"/>
          <p:nvPr/>
        </p:nvSpPr>
        <p:spPr>
          <a:xfrm>
            <a:off x="6065758" y="1978029"/>
            <a:ext cx="5724144" cy="4154984"/>
          </a:xfrm>
          <a:prstGeom prst="rect">
            <a:avLst/>
          </a:prstGeom>
          <a:noFill/>
        </p:spPr>
        <p:txBody>
          <a:bodyPr wrap="square" rtlCol="0">
            <a:spAutoFit/>
          </a:bodyPr>
          <a:lstStyle/>
          <a:p>
            <a:pPr algn="ctr"/>
            <a:r>
              <a:rPr lang="en-GB" sz="2400" b="1" noProof="0">
                <a:solidFill>
                  <a:schemeClr val="bg1"/>
                </a:solidFill>
                <a:sym typeface="Wingdings" panose="05000000000000000000" pitchFamily="2" charset="2"/>
              </a:rPr>
              <a:t>LASER</a:t>
            </a:r>
          </a:p>
          <a:p>
            <a:pPr algn="ctr"/>
            <a:endParaRPr lang="en-GB" sz="2400" b="1" noProof="0">
              <a:solidFill>
                <a:schemeClr val="bg1"/>
              </a:solidFill>
              <a:sym typeface="Wingdings" panose="05000000000000000000" pitchFamily="2" charset="2"/>
            </a:endParaRPr>
          </a:p>
          <a:p>
            <a:pPr algn="ctr"/>
            <a:r>
              <a:rPr lang="en-GB" sz="2400" noProof="0">
                <a:solidFill>
                  <a:schemeClr val="bg1"/>
                </a:solidFill>
                <a:sym typeface="Wingdings" panose="05000000000000000000" pitchFamily="2" charset="2"/>
              </a:rPr>
              <a:t>System used to capture the oscillations of the piezo without contact. </a:t>
            </a:r>
          </a:p>
          <a:p>
            <a:pPr algn="ctr"/>
            <a:endParaRPr lang="en-GB" sz="2400" noProof="0">
              <a:solidFill>
                <a:schemeClr val="bg1"/>
              </a:solidFill>
              <a:sym typeface="Wingdings" panose="05000000000000000000" pitchFamily="2" charset="2"/>
            </a:endParaRPr>
          </a:p>
          <a:p>
            <a:pPr marL="342900" indent="-342900">
              <a:buFont typeface="Arial" panose="020B0604020202020204" pitchFamily="34" charset="0"/>
              <a:buChar char="•"/>
            </a:pPr>
            <a:r>
              <a:rPr lang="en-GB" sz="2400" noProof="0">
                <a:solidFill>
                  <a:schemeClr val="bg1"/>
                </a:solidFill>
                <a:sym typeface="Wingdings" panose="05000000000000000000" pitchFamily="2" charset="2"/>
              </a:rPr>
              <a:t>It points at the extreme part of the piezo</a:t>
            </a:r>
          </a:p>
          <a:p>
            <a:pPr marL="342900" indent="-342900">
              <a:buFont typeface="Arial" panose="020B0604020202020204" pitchFamily="34" charset="0"/>
              <a:buChar char="•"/>
            </a:pPr>
            <a:r>
              <a:rPr lang="en-GB" sz="2400" noProof="0">
                <a:solidFill>
                  <a:schemeClr val="bg1"/>
                </a:solidFill>
                <a:sym typeface="Wingdings" panose="05000000000000000000" pitchFamily="2" charset="2"/>
              </a:rPr>
              <a:t>It is </a:t>
            </a:r>
            <a:r>
              <a:rPr lang="en-GB" sz="2400" noProof="0" err="1">
                <a:solidFill>
                  <a:schemeClr val="bg1"/>
                </a:solidFill>
                <a:sym typeface="Wingdings" panose="05000000000000000000" pitchFamily="2" charset="2"/>
              </a:rPr>
              <a:t>centered</a:t>
            </a:r>
            <a:r>
              <a:rPr lang="en-GB" sz="2400" noProof="0">
                <a:solidFill>
                  <a:schemeClr val="bg1"/>
                </a:solidFill>
                <a:sym typeface="Wingdings" panose="05000000000000000000" pitchFamily="2" charset="2"/>
              </a:rPr>
              <a:t> on the principal symmetry axis</a:t>
            </a:r>
          </a:p>
          <a:p>
            <a:pPr marL="342900" indent="-342900">
              <a:buFont typeface="Arial" panose="020B0604020202020204" pitchFamily="34" charset="0"/>
              <a:buChar char="•"/>
            </a:pPr>
            <a:r>
              <a:rPr lang="en-GB" sz="2400" noProof="0">
                <a:solidFill>
                  <a:schemeClr val="bg1"/>
                </a:solidFill>
                <a:sym typeface="Wingdings" panose="05000000000000000000" pitchFamily="2" charset="2"/>
              </a:rPr>
              <a:t>It requires focus tuning</a:t>
            </a:r>
            <a:endParaRPr lang="en-GB" sz="2400" b="1" noProof="0"/>
          </a:p>
        </p:txBody>
      </p:sp>
      <p:sp>
        <p:nvSpPr>
          <p:cNvPr id="5" name="Ovale 4">
            <a:extLst>
              <a:ext uri="{FF2B5EF4-FFF2-40B4-BE49-F238E27FC236}">
                <a16:creationId xmlns:a16="http://schemas.microsoft.com/office/drawing/2014/main" id="{6AC0D835-2FAD-38A7-5293-A69B5A9F46F1}"/>
              </a:ext>
            </a:extLst>
          </p:cNvPr>
          <p:cNvSpPr/>
          <p:nvPr/>
        </p:nvSpPr>
        <p:spPr>
          <a:xfrm>
            <a:off x="3175325" y="3588658"/>
            <a:ext cx="447554" cy="403658"/>
          </a:xfrm>
          <a:prstGeom prst="ellipse">
            <a:avLst/>
          </a:prstGeom>
          <a:noFill/>
          <a:ln w="38100">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noProof="0"/>
          </a:p>
        </p:txBody>
      </p:sp>
      <p:cxnSp>
        <p:nvCxnSpPr>
          <p:cNvPr id="7" name="Connettore 2 6">
            <a:extLst>
              <a:ext uri="{FF2B5EF4-FFF2-40B4-BE49-F238E27FC236}">
                <a16:creationId xmlns:a16="http://schemas.microsoft.com/office/drawing/2014/main" id="{EA93F071-E708-EF6E-3C92-B0827F7231DD}"/>
              </a:ext>
            </a:extLst>
          </p:cNvPr>
          <p:cNvCxnSpPr>
            <a:cxnSpLocks/>
          </p:cNvCxnSpPr>
          <p:nvPr/>
        </p:nvCxnSpPr>
        <p:spPr>
          <a:xfrm>
            <a:off x="3573676" y="3968206"/>
            <a:ext cx="2517354" cy="1848240"/>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0333695"/>
      </p:ext>
    </p:extLst>
  </p:cSld>
  <p:clrMapOvr>
    <a:masterClrMapping/>
  </p:clrMapOvr>
  <p:transition spd="med">
    <p:pull/>
  </p:transition>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09881FA9-E46B-3CFC-53BD-8D1455143AC1}"/>
            </a:ext>
          </a:extLst>
        </p:cNvPr>
        <p:cNvGrpSpPr/>
        <p:nvPr/>
      </p:nvGrpSpPr>
      <p:grpSpPr>
        <a:xfrm>
          <a:off x="0" y="0"/>
          <a:ext cx="0" cy="0"/>
          <a:chOff x="0" y="0"/>
          <a:chExt cx="0" cy="0"/>
        </a:xfrm>
      </p:grpSpPr>
      <p:pic>
        <p:nvPicPr>
          <p:cNvPr id="6" name="Immagine 5">
            <a:extLst>
              <a:ext uri="{FF2B5EF4-FFF2-40B4-BE49-F238E27FC236}">
                <a16:creationId xmlns:a16="http://schemas.microsoft.com/office/drawing/2014/main" id="{E67BB70B-4F01-CF5D-D0E2-F4622C6A145F}"/>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0" y="-5366"/>
            <a:ext cx="12192000" cy="6868732"/>
          </a:xfrm>
          <a:prstGeom prst="rect">
            <a:avLst/>
          </a:prstGeom>
        </p:spPr>
      </p:pic>
      <p:sp>
        <p:nvSpPr>
          <p:cNvPr id="24" name="Rectangle 23">
            <a:extLst>
              <a:ext uri="{FF2B5EF4-FFF2-40B4-BE49-F238E27FC236}">
                <a16:creationId xmlns:a16="http://schemas.microsoft.com/office/drawing/2014/main" id="{00779AD6-795E-4C90-F286-AA70722CE6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40" y="-10388"/>
            <a:ext cx="12201940" cy="3279731"/>
          </a:xfrm>
          <a:prstGeom prst="rect">
            <a:avLst/>
          </a:prstGeom>
          <a:gradFill>
            <a:gsLst>
              <a:gs pos="0">
                <a:srgbClr val="000000">
                  <a:alpha val="40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26" name="Rectangle 25">
            <a:extLst>
              <a:ext uri="{FF2B5EF4-FFF2-40B4-BE49-F238E27FC236}">
                <a16:creationId xmlns:a16="http://schemas.microsoft.com/office/drawing/2014/main" id="{3BFEC4BA-9CA2-2845-6A86-17DE5F781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764504"/>
            <a:ext cx="12191992" cy="2103884"/>
          </a:xfrm>
          <a:prstGeom prst="rect">
            <a:avLst/>
          </a:prstGeom>
          <a:gradFill>
            <a:gsLst>
              <a:gs pos="0">
                <a:srgbClr val="000000">
                  <a:alpha val="54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cxnSp>
        <p:nvCxnSpPr>
          <p:cNvPr id="28" name="Straight Connector 27">
            <a:extLst>
              <a:ext uri="{FF2B5EF4-FFF2-40B4-BE49-F238E27FC236}">
                <a16:creationId xmlns:a16="http://schemas.microsoft.com/office/drawing/2014/main" id="{8A4F4A37-932B-1265-D229-9F0340670D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387805" y="5715292"/>
            <a:ext cx="804195" cy="0"/>
          </a:xfrm>
          <a:prstGeom prst="line">
            <a:avLst/>
          </a:prstGeom>
          <a:ln w="1206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CasellaDiTesto 1">
            <a:extLst>
              <a:ext uri="{FF2B5EF4-FFF2-40B4-BE49-F238E27FC236}">
                <a16:creationId xmlns:a16="http://schemas.microsoft.com/office/drawing/2014/main" id="{33A61D0D-6EC7-9FA9-9954-74E01EF6D469}"/>
              </a:ext>
            </a:extLst>
          </p:cNvPr>
          <p:cNvSpPr txBox="1"/>
          <p:nvPr/>
        </p:nvSpPr>
        <p:spPr>
          <a:xfrm>
            <a:off x="420624" y="411480"/>
            <a:ext cx="11448288" cy="769441"/>
          </a:xfrm>
          <a:prstGeom prst="rect">
            <a:avLst/>
          </a:prstGeom>
          <a:noFill/>
        </p:spPr>
        <p:txBody>
          <a:bodyPr wrap="square" rtlCol="0">
            <a:spAutoFit/>
          </a:bodyPr>
          <a:lstStyle/>
          <a:p>
            <a:r>
              <a:rPr lang="en-GB" sz="4400" b="1" noProof="0">
                <a:solidFill>
                  <a:schemeClr val="bg1"/>
                </a:solidFill>
              </a:rPr>
              <a:t>EXPERIMENTAL SETTING</a:t>
            </a:r>
            <a:endParaRPr lang="en-GB" sz="2800" b="1" noProof="0"/>
          </a:p>
        </p:txBody>
      </p:sp>
      <p:pic>
        <p:nvPicPr>
          <p:cNvPr id="8" name="Immagine 7" descr="Immagine che contiene interno, arredo, strumento, Laboratorio&#10;&#10;Descrizione generata automaticamente">
            <a:extLst>
              <a:ext uri="{FF2B5EF4-FFF2-40B4-BE49-F238E27FC236}">
                <a16:creationId xmlns:a16="http://schemas.microsoft.com/office/drawing/2014/main" id="{3B877832-7F03-6649-7ECE-071EC11A5B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3155" y="1692607"/>
            <a:ext cx="3271266" cy="4361688"/>
          </a:xfrm>
          <a:prstGeom prst="rect">
            <a:avLst/>
          </a:prstGeom>
        </p:spPr>
      </p:pic>
      <p:sp>
        <p:nvSpPr>
          <p:cNvPr id="10" name="Ovale 9">
            <a:extLst>
              <a:ext uri="{FF2B5EF4-FFF2-40B4-BE49-F238E27FC236}">
                <a16:creationId xmlns:a16="http://schemas.microsoft.com/office/drawing/2014/main" id="{242B8F86-07AB-53E7-16D3-F8DD0003243C}"/>
              </a:ext>
            </a:extLst>
          </p:cNvPr>
          <p:cNvSpPr/>
          <p:nvPr/>
        </p:nvSpPr>
        <p:spPr>
          <a:xfrm>
            <a:off x="3378557" y="4206239"/>
            <a:ext cx="745864" cy="704763"/>
          </a:xfrm>
          <a:prstGeom prst="ellipse">
            <a:avLst/>
          </a:prstGeom>
          <a:noFill/>
          <a:ln w="381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noProof="0"/>
          </a:p>
        </p:txBody>
      </p:sp>
      <p:cxnSp>
        <p:nvCxnSpPr>
          <p:cNvPr id="20" name="Connettore 2 19">
            <a:extLst>
              <a:ext uri="{FF2B5EF4-FFF2-40B4-BE49-F238E27FC236}">
                <a16:creationId xmlns:a16="http://schemas.microsoft.com/office/drawing/2014/main" id="{14192A74-066E-C6AB-8776-D58B4B061F4D}"/>
              </a:ext>
            </a:extLst>
          </p:cNvPr>
          <p:cNvCxnSpPr>
            <a:cxnSpLocks/>
          </p:cNvCxnSpPr>
          <p:nvPr/>
        </p:nvCxnSpPr>
        <p:spPr>
          <a:xfrm flipV="1">
            <a:off x="4134361" y="2093496"/>
            <a:ext cx="3844868" cy="2449570"/>
          </a:xfrm>
          <a:prstGeom prst="bentConnector3">
            <a:avLst>
              <a:gd name="adj1" fmla="val 32446"/>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4" name="CasellaDiTesto 3">
            <a:extLst>
              <a:ext uri="{FF2B5EF4-FFF2-40B4-BE49-F238E27FC236}">
                <a16:creationId xmlns:a16="http://schemas.microsoft.com/office/drawing/2014/main" id="{7FAA2BD9-A281-2D63-CCD0-38B0F5B8DD19}"/>
              </a:ext>
            </a:extLst>
          </p:cNvPr>
          <p:cNvSpPr txBox="1"/>
          <p:nvPr/>
        </p:nvSpPr>
        <p:spPr>
          <a:xfrm>
            <a:off x="6019910" y="1864014"/>
            <a:ext cx="5194077" cy="2308324"/>
          </a:xfrm>
          <a:prstGeom prst="rect">
            <a:avLst/>
          </a:prstGeom>
          <a:noFill/>
        </p:spPr>
        <p:txBody>
          <a:bodyPr wrap="square" rtlCol="0">
            <a:spAutoFit/>
          </a:bodyPr>
          <a:lstStyle/>
          <a:p>
            <a:pPr algn="ctr"/>
            <a:r>
              <a:rPr lang="en-GB" sz="2400" b="1" noProof="0">
                <a:solidFill>
                  <a:schemeClr val="bg1"/>
                </a:solidFill>
                <a:sym typeface="Wingdings" panose="05000000000000000000" pitchFamily="2" charset="2"/>
              </a:rPr>
              <a:t>CLAMP</a:t>
            </a:r>
          </a:p>
          <a:p>
            <a:pPr algn="ctr"/>
            <a:endParaRPr lang="en-GB" sz="2400" b="1" noProof="0">
              <a:solidFill>
                <a:schemeClr val="bg1"/>
              </a:solidFill>
              <a:sym typeface="Wingdings" panose="05000000000000000000" pitchFamily="2" charset="2"/>
            </a:endParaRPr>
          </a:p>
          <a:p>
            <a:pPr algn="ctr"/>
            <a:r>
              <a:rPr lang="en-GB" sz="2400" noProof="0">
                <a:solidFill>
                  <a:schemeClr val="bg1"/>
                </a:solidFill>
                <a:sym typeface="Wingdings" panose="05000000000000000000" pitchFamily="2" charset="2"/>
              </a:rPr>
              <a:t>Tool used to sense the current, by means of a coil inside it, and convert it into a readable electrical signal, with the desired sensitivity.</a:t>
            </a:r>
            <a:endParaRPr lang="en-GB" sz="2400" b="1" noProof="0">
              <a:solidFill>
                <a:schemeClr val="bg1"/>
              </a:solidFill>
              <a:sym typeface="Wingdings" panose="05000000000000000000" pitchFamily="2" charset="2"/>
            </a:endParaRPr>
          </a:p>
        </p:txBody>
      </p:sp>
      <p:pic>
        <p:nvPicPr>
          <p:cNvPr id="9" name="Picture 8" descr="A black device with wires&#10;&#10;Description automatically generated with medium confidence">
            <a:extLst>
              <a:ext uri="{FF2B5EF4-FFF2-40B4-BE49-F238E27FC236}">
                <a16:creationId xmlns:a16="http://schemas.microsoft.com/office/drawing/2014/main" id="{83B8F3A5-12FB-CF8D-4703-6F48531C0F18}"/>
              </a:ext>
            </a:extLst>
          </p:cNvPr>
          <p:cNvPicPr>
            <a:picLocks noChangeAspect="1"/>
          </p:cNvPicPr>
          <p:nvPr/>
        </p:nvPicPr>
        <p:blipFill>
          <a:blip r:embed="rId5">
            <a:extLst>
              <a:ext uri="{28A0092B-C50C-407E-A947-70E740481C1C}">
                <a14:useLocalDpi xmlns:a14="http://schemas.microsoft.com/office/drawing/2010/main" val="0"/>
              </a:ext>
            </a:extLst>
          </a:blip>
          <a:srcRect l="230" t="10319" r="-230" b="10376"/>
          <a:stretch/>
        </p:blipFill>
        <p:spPr>
          <a:xfrm rot="16200000">
            <a:off x="7570880" y="3610933"/>
            <a:ext cx="2092136" cy="3689416"/>
          </a:xfrm>
          <a:prstGeom prst="rect">
            <a:avLst/>
          </a:prstGeom>
        </p:spPr>
      </p:pic>
    </p:spTree>
    <p:extLst>
      <p:ext uri="{BB962C8B-B14F-4D97-AF65-F5344CB8AC3E}">
        <p14:creationId xmlns:p14="http://schemas.microsoft.com/office/powerpoint/2010/main" val="1079628319"/>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ACA1C09B-D9E3-C1EC-5DFB-0658C366454A}"/>
            </a:ext>
          </a:extLst>
        </p:cNvPr>
        <p:cNvGrpSpPr/>
        <p:nvPr/>
      </p:nvGrpSpPr>
      <p:grpSpPr>
        <a:xfrm>
          <a:off x="0" y="0"/>
          <a:ext cx="0" cy="0"/>
          <a:chOff x="0" y="0"/>
          <a:chExt cx="0" cy="0"/>
        </a:xfrm>
      </p:grpSpPr>
      <p:pic>
        <p:nvPicPr>
          <p:cNvPr id="6" name="Immagine 5">
            <a:extLst>
              <a:ext uri="{FF2B5EF4-FFF2-40B4-BE49-F238E27FC236}">
                <a16:creationId xmlns:a16="http://schemas.microsoft.com/office/drawing/2014/main" id="{7EF9E259-65F8-A3EC-1C79-94CAFDE53E5C}"/>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0" y="-5366"/>
            <a:ext cx="12192000" cy="6868732"/>
          </a:xfrm>
          <a:prstGeom prst="rect">
            <a:avLst/>
          </a:prstGeom>
        </p:spPr>
      </p:pic>
      <p:sp>
        <p:nvSpPr>
          <p:cNvPr id="24" name="Rectangle 23">
            <a:extLst>
              <a:ext uri="{FF2B5EF4-FFF2-40B4-BE49-F238E27FC236}">
                <a16:creationId xmlns:a16="http://schemas.microsoft.com/office/drawing/2014/main" id="{3244067A-4492-907B-0798-5D454B8D4D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40" y="-10388"/>
            <a:ext cx="12201940" cy="3279731"/>
          </a:xfrm>
          <a:prstGeom prst="rect">
            <a:avLst/>
          </a:prstGeom>
          <a:gradFill>
            <a:gsLst>
              <a:gs pos="0">
                <a:srgbClr val="000000">
                  <a:alpha val="40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26" name="Rectangle 25">
            <a:extLst>
              <a:ext uri="{FF2B5EF4-FFF2-40B4-BE49-F238E27FC236}">
                <a16:creationId xmlns:a16="http://schemas.microsoft.com/office/drawing/2014/main" id="{89DB5F58-CC9C-0831-7757-3A097B3CC3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764504"/>
            <a:ext cx="12191992" cy="2103884"/>
          </a:xfrm>
          <a:prstGeom prst="rect">
            <a:avLst/>
          </a:prstGeom>
          <a:gradFill>
            <a:gsLst>
              <a:gs pos="0">
                <a:srgbClr val="000000">
                  <a:alpha val="54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cxnSp>
        <p:nvCxnSpPr>
          <p:cNvPr id="28" name="Straight Connector 27">
            <a:extLst>
              <a:ext uri="{FF2B5EF4-FFF2-40B4-BE49-F238E27FC236}">
                <a16:creationId xmlns:a16="http://schemas.microsoft.com/office/drawing/2014/main" id="{6D04125B-5821-B3C4-A519-20D7C98CA6A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387805" y="5715292"/>
            <a:ext cx="804195" cy="0"/>
          </a:xfrm>
          <a:prstGeom prst="line">
            <a:avLst/>
          </a:prstGeom>
          <a:ln w="1206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CasellaDiTesto 1">
            <a:extLst>
              <a:ext uri="{FF2B5EF4-FFF2-40B4-BE49-F238E27FC236}">
                <a16:creationId xmlns:a16="http://schemas.microsoft.com/office/drawing/2014/main" id="{8297988D-5FC8-786C-9DAE-5AFCBDF75497}"/>
              </a:ext>
            </a:extLst>
          </p:cNvPr>
          <p:cNvSpPr txBox="1"/>
          <p:nvPr/>
        </p:nvSpPr>
        <p:spPr>
          <a:xfrm>
            <a:off x="420624" y="411480"/>
            <a:ext cx="11448288" cy="769441"/>
          </a:xfrm>
          <a:prstGeom prst="rect">
            <a:avLst/>
          </a:prstGeom>
          <a:noFill/>
        </p:spPr>
        <p:txBody>
          <a:bodyPr wrap="square" rtlCol="0">
            <a:spAutoFit/>
          </a:bodyPr>
          <a:lstStyle/>
          <a:p>
            <a:r>
              <a:rPr lang="en-GB" sz="4400" b="1" noProof="0">
                <a:solidFill>
                  <a:schemeClr val="bg1"/>
                </a:solidFill>
              </a:rPr>
              <a:t>PROBLEM BREAKDOWN</a:t>
            </a:r>
          </a:p>
        </p:txBody>
      </p:sp>
      <p:sp>
        <p:nvSpPr>
          <p:cNvPr id="4" name="Rettangolo con angoli arrotondati 3">
            <a:extLst>
              <a:ext uri="{FF2B5EF4-FFF2-40B4-BE49-F238E27FC236}">
                <a16:creationId xmlns:a16="http://schemas.microsoft.com/office/drawing/2014/main" id="{13516BC7-05E7-C1B4-3B5F-CE705E0DC983}"/>
              </a:ext>
            </a:extLst>
          </p:cNvPr>
          <p:cNvSpPr/>
          <p:nvPr/>
        </p:nvSpPr>
        <p:spPr>
          <a:xfrm>
            <a:off x="723900" y="1866900"/>
            <a:ext cx="3152775" cy="3848387"/>
          </a:xfrm>
          <a:prstGeom prst="roundRect">
            <a:avLst/>
          </a:prstGeom>
          <a:solidFill>
            <a:srgbClr val="3EA055"/>
          </a:solidFill>
          <a:ln w="28575">
            <a:solidFill>
              <a:srgbClr val="008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 name="Rettangolo con angoli arrotondati 7">
            <a:extLst>
              <a:ext uri="{FF2B5EF4-FFF2-40B4-BE49-F238E27FC236}">
                <a16:creationId xmlns:a16="http://schemas.microsoft.com/office/drawing/2014/main" id="{0BE8855C-7965-CA8D-44FC-81E4AA4C6960}"/>
              </a:ext>
            </a:extLst>
          </p:cNvPr>
          <p:cNvSpPr/>
          <p:nvPr/>
        </p:nvSpPr>
        <p:spPr>
          <a:xfrm>
            <a:off x="4248150" y="1866899"/>
            <a:ext cx="3152775" cy="3848387"/>
          </a:xfrm>
          <a:prstGeom prst="roundRect">
            <a:avLst/>
          </a:prstGeom>
          <a:solidFill>
            <a:srgbClr val="003300"/>
          </a:solidFill>
          <a:ln w="28575">
            <a:solidFill>
              <a:srgbClr val="008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 name="Rettangolo con angoli arrotondati 8">
            <a:extLst>
              <a:ext uri="{FF2B5EF4-FFF2-40B4-BE49-F238E27FC236}">
                <a16:creationId xmlns:a16="http://schemas.microsoft.com/office/drawing/2014/main" id="{B39AE7AE-406B-F42A-3F1D-058D98B7E3F1}"/>
              </a:ext>
            </a:extLst>
          </p:cNvPr>
          <p:cNvSpPr/>
          <p:nvPr/>
        </p:nvSpPr>
        <p:spPr>
          <a:xfrm>
            <a:off x="7772400" y="1866899"/>
            <a:ext cx="3152775" cy="3848387"/>
          </a:xfrm>
          <a:prstGeom prst="roundRect">
            <a:avLst/>
          </a:prstGeom>
          <a:solidFill>
            <a:srgbClr val="003300"/>
          </a:solidFill>
          <a:ln w="28575">
            <a:solidFill>
              <a:srgbClr val="008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10" name="CasellaDiTesto 9">
            <a:extLst>
              <a:ext uri="{FF2B5EF4-FFF2-40B4-BE49-F238E27FC236}">
                <a16:creationId xmlns:a16="http://schemas.microsoft.com/office/drawing/2014/main" id="{D1AC9FB9-BE35-8D8B-B53C-6D13396E8028}"/>
              </a:ext>
            </a:extLst>
          </p:cNvPr>
          <p:cNvSpPr txBox="1"/>
          <p:nvPr/>
        </p:nvSpPr>
        <p:spPr>
          <a:xfrm>
            <a:off x="831389" y="2580046"/>
            <a:ext cx="2937795" cy="2308324"/>
          </a:xfrm>
          <a:prstGeom prst="rect">
            <a:avLst/>
          </a:prstGeom>
          <a:noFill/>
        </p:spPr>
        <p:txBody>
          <a:bodyPr wrap="square" rtlCol="0">
            <a:spAutoFit/>
          </a:bodyPr>
          <a:lstStyle/>
          <a:p>
            <a:pPr algn="ctr"/>
            <a:r>
              <a:rPr lang="en-GB" sz="2400" b="1" noProof="0">
                <a:solidFill>
                  <a:schemeClr val="bg1"/>
                </a:solidFill>
              </a:rPr>
              <a:t>DERIVE</a:t>
            </a:r>
          </a:p>
          <a:p>
            <a:pPr algn="ctr"/>
            <a:endParaRPr lang="en-GB" sz="2400" noProof="0">
              <a:solidFill>
                <a:schemeClr val="bg1"/>
              </a:solidFill>
            </a:endParaRPr>
          </a:p>
          <a:p>
            <a:pPr algn="ctr"/>
            <a:r>
              <a:rPr lang="en-GB" sz="2400" noProof="0">
                <a:solidFill>
                  <a:schemeClr val="bg1"/>
                </a:solidFill>
              </a:rPr>
              <a:t>Eigenfrequency</a:t>
            </a:r>
          </a:p>
          <a:p>
            <a:pPr algn="ctr"/>
            <a:r>
              <a:rPr lang="en-GB" sz="2400" noProof="0">
                <a:solidFill>
                  <a:schemeClr val="bg1"/>
                </a:solidFill>
              </a:rPr>
              <a:t>Coupling </a:t>
            </a:r>
          </a:p>
          <a:p>
            <a:pPr algn="ctr"/>
            <a:r>
              <a:rPr lang="en-GB" sz="2400" noProof="0">
                <a:solidFill>
                  <a:schemeClr val="bg1"/>
                </a:solidFill>
              </a:rPr>
              <a:t>Damping modal parameters</a:t>
            </a:r>
            <a:endParaRPr lang="en-GB" sz="2400" noProof="0"/>
          </a:p>
        </p:txBody>
      </p:sp>
    </p:spTree>
    <p:extLst>
      <p:ext uri="{BB962C8B-B14F-4D97-AF65-F5344CB8AC3E}">
        <p14:creationId xmlns:p14="http://schemas.microsoft.com/office/powerpoint/2010/main" val="864598445"/>
      </p:ext>
    </p:extLst>
  </p:cSld>
  <p:clrMapOvr>
    <a:masterClrMapping/>
  </p:clrMapOvr>
  <p:transition spd="med">
    <p:pull/>
  </p:transition>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969E78EE-1838-4DB6-B522-16CA8BD4A3C1}"/>
            </a:ext>
          </a:extLst>
        </p:cNvPr>
        <p:cNvGrpSpPr/>
        <p:nvPr/>
      </p:nvGrpSpPr>
      <p:grpSpPr>
        <a:xfrm>
          <a:off x="0" y="0"/>
          <a:ext cx="0" cy="0"/>
          <a:chOff x="0" y="0"/>
          <a:chExt cx="0" cy="0"/>
        </a:xfrm>
      </p:grpSpPr>
      <p:pic>
        <p:nvPicPr>
          <p:cNvPr id="6" name="Immagine 5">
            <a:extLst>
              <a:ext uri="{FF2B5EF4-FFF2-40B4-BE49-F238E27FC236}">
                <a16:creationId xmlns:a16="http://schemas.microsoft.com/office/drawing/2014/main" id="{54D3A93A-30BA-088F-2465-A2AF2BE20A69}"/>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0" y="-5366"/>
            <a:ext cx="12192000" cy="6868732"/>
          </a:xfrm>
          <a:prstGeom prst="rect">
            <a:avLst/>
          </a:prstGeom>
        </p:spPr>
      </p:pic>
      <p:sp>
        <p:nvSpPr>
          <p:cNvPr id="24" name="Rectangle 23">
            <a:extLst>
              <a:ext uri="{FF2B5EF4-FFF2-40B4-BE49-F238E27FC236}">
                <a16:creationId xmlns:a16="http://schemas.microsoft.com/office/drawing/2014/main" id="{401EA6A7-0BC2-D179-19F8-BCA76E5758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40" y="-10388"/>
            <a:ext cx="12201940" cy="3279731"/>
          </a:xfrm>
          <a:prstGeom prst="rect">
            <a:avLst/>
          </a:prstGeom>
          <a:gradFill>
            <a:gsLst>
              <a:gs pos="0">
                <a:srgbClr val="000000">
                  <a:alpha val="40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26" name="Rectangle 25">
            <a:extLst>
              <a:ext uri="{FF2B5EF4-FFF2-40B4-BE49-F238E27FC236}">
                <a16:creationId xmlns:a16="http://schemas.microsoft.com/office/drawing/2014/main" id="{6519BFD4-E8D3-9056-519D-563341D7A9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764504"/>
            <a:ext cx="12191992" cy="2103884"/>
          </a:xfrm>
          <a:prstGeom prst="rect">
            <a:avLst/>
          </a:prstGeom>
          <a:gradFill>
            <a:gsLst>
              <a:gs pos="0">
                <a:srgbClr val="000000">
                  <a:alpha val="54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cxnSp>
        <p:nvCxnSpPr>
          <p:cNvPr id="28" name="Straight Connector 27">
            <a:extLst>
              <a:ext uri="{FF2B5EF4-FFF2-40B4-BE49-F238E27FC236}">
                <a16:creationId xmlns:a16="http://schemas.microsoft.com/office/drawing/2014/main" id="{7EB23DDF-6C1F-6D5F-CEE2-AE81177095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387805" y="5715292"/>
            <a:ext cx="804195" cy="0"/>
          </a:xfrm>
          <a:prstGeom prst="line">
            <a:avLst/>
          </a:prstGeom>
          <a:ln w="1206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CasellaDiTesto 1">
            <a:extLst>
              <a:ext uri="{FF2B5EF4-FFF2-40B4-BE49-F238E27FC236}">
                <a16:creationId xmlns:a16="http://schemas.microsoft.com/office/drawing/2014/main" id="{3770DDAE-4842-14FE-3CB9-B23EC415D268}"/>
              </a:ext>
            </a:extLst>
          </p:cNvPr>
          <p:cNvSpPr txBox="1"/>
          <p:nvPr/>
        </p:nvSpPr>
        <p:spPr>
          <a:xfrm>
            <a:off x="420624" y="411480"/>
            <a:ext cx="11448288" cy="769441"/>
          </a:xfrm>
          <a:prstGeom prst="rect">
            <a:avLst/>
          </a:prstGeom>
          <a:noFill/>
        </p:spPr>
        <p:txBody>
          <a:bodyPr wrap="square" rtlCol="0">
            <a:spAutoFit/>
          </a:bodyPr>
          <a:lstStyle/>
          <a:p>
            <a:r>
              <a:rPr lang="en-GB" sz="4400" b="1" noProof="0">
                <a:solidFill>
                  <a:schemeClr val="bg1"/>
                </a:solidFill>
              </a:rPr>
              <a:t>EXPERIMENTAL SETTING</a:t>
            </a:r>
            <a:endParaRPr lang="en-GB" sz="2800" b="1" noProof="0"/>
          </a:p>
        </p:txBody>
      </p:sp>
      <p:pic>
        <p:nvPicPr>
          <p:cNvPr id="8" name="Immagine 7" descr="Immagine che contiene interno, arredo, strumento, Laboratorio&#10;&#10;Descrizione generata automaticamente">
            <a:extLst>
              <a:ext uri="{FF2B5EF4-FFF2-40B4-BE49-F238E27FC236}">
                <a16:creationId xmlns:a16="http://schemas.microsoft.com/office/drawing/2014/main" id="{E025DDD8-D7C5-1D7D-1463-3D249AA5FC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3155" y="1692607"/>
            <a:ext cx="3271266" cy="4361688"/>
          </a:xfrm>
          <a:prstGeom prst="rect">
            <a:avLst/>
          </a:prstGeom>
        </p:spPr>
      </p:pic>
      <p:sp>
        <p:nvSpPr>
          <p:cNvPr id="10" name="Ovale 9">
            <a:extLst>
              <a:ext uri="{FF2B5EF4-FFF2-40B4-BE49-F238E27FC236}">
                <a16:creationId xmlns:a16="http://schemas.microsoft.com/office/drawing/2014/main" id="{837EB86A-A3B1-D0A5-36B9-DED2FA1B8F90}"/>
              </a:ext>
            </a:extLst>
          </p:cNvPr>
          <p:cNvSpPr/>
          <p:nvPr/>
        </p:nvSpPr>
        <p:spPr>
          <a:xfrm>
            <a:off x="3177389" y="4523615"/>
            <a:ext cx="745864" cy="704763"/>
          </a:xfrm>
          <a:prstGeom prst="ellipse">
            <a:avLst/>
          </a:prstGeom>
          <a:noFill/>
          <a:ln w="381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noProof="0"/>
          </a:p>
        </p:txBody>
      </p:sp>
      <p:cxnSp>
        <p:nvCxnSpPr>
          <p:cNvPr id="20" name="Connettore 2 19">
            <a:extLst>
              <a:ext uri="{FF2B5EF4-FFF2-40B4-BE49-F238E27FC236}">
                <a16:creationId xmlns:a16="http://schemas.microsoft.com/office/drawing/2014/main" id="{9AE529ED-CB97-A91B-843D-9F1A8B5B6673}"/>
              </a:ext>
            </a:extLst>
          </p:cNvPr>
          <p:cNvCxnSpPr>
            <a:cxnSpLocks/>
            <a:stCxn id="10" idx="6"/>
          </p:cNvCxnSpPr>
          <p:nvPr/>
        </p:nvCxnSpPr>
        <p:spPr>
          <a:xfrm flipV="1">
            <a:off x="3923253" y="1884459"/>
            <a:ext cx="4226834" cy="2991538"/>
          </a:xfrm>
          <a:prstGeom prst="bentConnector3">
            <a:avLst>
              <a:gd name="adj1" fmla="val 50000"/>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4" name="CasellaDiTesto 3">
            <a:extLst>
              <a:ext uri="{FF2B5EF4-FFF2-40B4-BE49-F238E27FC236}">
                <a16:creationId xmlns:a16="http://schemas.microsoft.com/office/drawing/2014/main" id="{3B4F1B16-A1BD-7A5C-AAB7-093108FDBBF0}"/>
              </a:ext>
            </a:extLst>
          </p:cNvPr>
          <p:cNvSpPr txBox="1"/>
          <p:nvPr/>
        </p:nvSpPr>
        <p:spPr>
          <a:xfrm>
            <a:off x="6144768" y="1662434"/>
            <a:ext cx="5358384" cy="1569660"/>
          </a:xfrm>
          <a:prstGeom prst="rect">
            <a:avLst/>
          </a:prstGeom>
          <a:noFill/>
        </p:spPr>
        <p:txBody>
          <a:bodyPr wrap="square" rtlCol="0">
            <a:spAutoFit/>
          </a:bodyPr>
          <a:lstStyle/>
          <a:p>
            <a:pPr algn="ctr"/>
            <a:r>
              <a:rPr lang="en-GB" sz="2400" b="1" noProof="0">
                <a:solidFill>
                  <a:schemeClr val="bg1"/>
                </a:solidFill>
                <a:sym typeface="Wingdings" panose="05000000000000000000" pitchFamily="2" charset="2"/>
              </a:rPr>
              <a:t>GAIN</a:t>
            </a:r>
          </a:p>
          <a:p>
            <a:pPr algn="ctr"/>
            <a:endParaRPr lang="en-GB" sz="2400" b="1" noProof="0">
              <a:solidFill>
                <a:schemeClr val="bg1"/>
              </a:solidFill>
              <a:sym typeface="Wingdings" panose="05000000000000000000" pitchFamily="2" charset="2"/>
            </a:endParaRPr>
          </a:p>
          <a:p>
            <a:pPr algn="ctr"/>
            <a:r>
              <a:rPr lang="en-GB" sz="2400" noProof="0">
                <a:solidFill>
                  <a:schemeClr val="bg1"/>
                </a:solidFill>
                <a:sym typeface="Wingdings" panose="05000000000000000000" pitchFamily="2" charset="2"/>
              </a:rPr>
              <a:t>Tool used to modulate the intensity of the piezo oscillations.</a:t>
            </a:r>
            <a:endParaRPr lang="en-GB" sz="2400" b="1" noProof="0"/>
          </a:p>
        </p:txBody>
      </p:sp>
      <p:pic>
        <p:nvPicPr>
          <p:cNvPr id="7" name="Picture 6" descr="A close-up of a machine&#10;&#10;Description automatically generated">
            <a:extLst>
              <a:ext uri="{FF2B5EF4-FFF2-40B4-BE49-F238E27FC236}">
                <a16:creationId xmlns:a16="http://schemas.microsoft.com/office/drawing/2014/main" id="{67CF94E2-1CD8-CAC3-FF0B-C235F194F61A}"/>
              </a:ext>
            </a:extLst>
          </p:cNvPr>
          <p:cNvPicPr>
            <a:picLocks noChangeAspect="1"/>
          </p:cNvPicPr>
          <p:nvPr/>
        </p:nvPicPr>
        <p:blipFill>
          <a:blip r:embed="rId5">
            <a:extLst>
              <a:ext uri="{28A0092B-C50C-407E-A947-70E740481C1C}">
                <a14:useLocalDpi xmlns:a14="http://schemas.microsoft.com/office/drawing/2010/main" val="0"/>
              </a:ext>
            </a:extLst>
          </a:blip>
          <a:srcRect t="9931" b="10765"/>
          <a:stretch/>
        </p:blipFill>
        <p:spPr>
          <a:xfrm rot="16200000">
            <a:off x="7580223" y="2617267"/>
            <a:ext cx="2487474" cy="4386582"/>
          </a:xfrm>
          <a:prstGeom prst="rect">
            <a:avLst/>
          </a:prstGeom>
        </p:spPr>
      </p:pic>
    </p:spTree>
    <p:extLst>
      <p:ext uri="{BB962C8B-B14F-4D97-AF65-F5344CB8AC3E}">
        <p14:creationId xmlns:p14="http://schemas.microsoft.com/office/powerpoint/2010/main" val="939489742"/>
      </p:ext>
    </p:extLst>
  </p:cSld>
  <p:clrMapOvr>
    <a:masterClrMapping/>
  </p:clrMapOvr>
  <p:transition spd="med">
    <p:pull/>
  </p:transition>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4925E4E7-7A5E-06E9-CB70-4E4F7E96C9B4}"/>
            </a:ext>
          </a:extLst>
        </p:cNvPr>
        <p:cNvGrpSpPr/>
        <p:nvPr/>
      </p:nvGrpSpPr>
      <p:grpSpPr>
        <a:xfrm>
          <a:off x="0" y="0"/>
          <a:ext cx="0" cy="0"/>
          <a:chOff x="0" y="0"/>
          <a:chExt cx="0" cy="0"/>
        </a:xfrm>
      </p:grpSpPr>
      <p:pic>
        <p:nvPicPr>
          <p:cNvPr id="6" name="Immagine 5">
            <a:extLst>
              <a:ext uri="{FF2B5EF4-FFF2-40B4-BE49-F238E27FC236}">
                <a16:creationId xmlns:a16="http://schemas.microsoft.com/office/drawing/2014/main" id="{9C9D9047-D4E2-BA17-DDDA-E760393A2038}"/>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0" y="-5366"/>
            <a:ext cx="12192000" cy="6868732"/>
          </a:xfrm>
          <a:prstGeom prst="rect">
            <a:avLst/>
          </a:prstGeom>
        </p:spPr>
      </p:pic>
      <p:sp>
        <p:nvSpPr>
          <p:cNvPr id="24" name="Rectangle 23">
            <a:extLst>
              <a:ext uri="{FF2B5EF4-FFF2-40B4-BE49-F238E27FC236}">
                <a16:creationId xmlns:a16="http://schemas.microsoft.com/office/drawing/2014/main" id="{EE2EF82C-2D60-B2BC-C1B2-D5A2FDBD56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40" y="-10388"/>
            <a:ext cx="12201940" cy="3279731"/>
          </a:xfrm>
          <a:prstGeom prst="rect">
            <a:avLst/>
          </a:prstGeom>
          <a:gradFill>
            <a:gsLst>
              <a:gs pos="0">
                <a:srgbClr val="000000">
                  <a:alpha val="40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26" name="Rectangle 25">
            <a:extLst>
              <a:ext uri="{FF2B5EF4-FFF2-40B4-BE49-F238E27FC236}">
                <a16:creationId xmlns:a16="http://schemas.microsoft.com/office/drawing/2014/main" id="{5EC59D80-D968-C0C8-280B-94D65D7C0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764504"/>
            <a:ext cx="12191992" cy="2103884"/>
          </a:xfrm>
          <a:prstGeom prst="rect">
            <a:avLst/>
          </a:prstGeom>
          <a:gradFill>
            <a:gsLst>
              <a:gs pos="0">
                <a:srgbClr val="000000">
                  <a:alpha val="54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cxnSp>
        <p:nvCxnSpPr>
          <p:cNvPr id="28" name="Straight Connector 27">
            <a:extLst>
              <a:ext uri="{FF2B5EF4-FFF2-40B4-BE49-F238E27FC236}">
                <a16:creationId xmlns:a16="http://schemas.microsoft.com/office/drawing/2014/main" id="{C4C11442-4E1C-EC0C-04E9-1339E9BD58C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387805" y="5715292"/>
            <a:ext cx="804195" cy="0"/>
          </a:xfrm>
          <a:prstGeom prst="line">
            <a:avLst/>
          </a:prstGeom>
          <a:ln w="1206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CasellaDiTesto 1">
            <a:extLst>
              <a:ext uri="{FF2B5EF4-FFF2-40B4-BE49-F238E27FC236}">
                <a16:creationId xmlns:a16="http://schemas.microsoft.com/office/drawing/2014/main" id="{3D539CC2-A6EC-03B6-7B49-36507C38667F}"/>
              </a:ext>
            </a:extLst>
          </p:cNvPr>
          <p:cNvSpPr txBox="1"/>
          <p:nvPr/>
        </p:nvSpPr>
        <p:spPr>
          <a:xfrm>
            <a:off x="420624" y="411480"/>
            <a:ext cx="11448288" cy="769441"/>
          </a:xfrm>
          <a:prstGeom prst="rect">
            <a:avLst/>
          </a:prstGeom>
          <a:noFill/>
        </p:spPr>
        <p:txBody>
          <a:bodyPr wrap="square" rtlCol="0">
            <a:spAutoFit/>
          </a:bodyPr>
          <a:lstStyle/>
          <a:p>
            <a:r>
              <a:rPr lang="en-GB" sz="4400" b="1" noProof="0">
                <a:solidFill>
                  <a:schemeClr val="bg1"/>
                </a:solidFill>
              </a:rPr>
              <a:t>EXPERIMENTAL SETTING</a:t>
            </a:r>
            <a:endParaRPr lang="en-GB" sz="2800" b="1" noProof="0"/>
          </a:p>
        </p:txBody>
      </p:sp>
      <p:sp>
        <p:nvSpPr>
          <p:cNvPr id="50" name="CasellaDiTesto 49">
            <a:extLst>
              <a:ext uri="{FF2B5EF4-FFF2-40B4-BE49-F238E27FC236}">
                <a16:creationId xmlns:a16="http://schemas.microsoft.com/office/drawing/2014/main" id="{69CEF7CE-9886-11EB-12D5-B5B3D848516E}"/>
              </a:ext>
            </a:extLst>
          </p:cNvPr>
          <p:cNvSpPr txBox="1"/>
          <p:nvPr/>
        </p:nvSpPr>
        <p:spPr>
          <a:xfrm>
            <a:off x="5204312" y="1529980"/>
            <a:ext cx="6276488" cy="1938992"/>
          </a:xfrm>
          <a:prstGeom prst="rect">
            <a:avLst/>
          </a:prstGeom>
          <a:noFill/>
        </p:spPr>
        <p:txBody>
          <a:bodyPr wrap="square" rtlCol="0">
            <a:spAutoFit/>
          </a:bodyPr>
          <a:lstStyle/>
          <a:p>
            <a:pPr algn="ctr"/>
            <a:r>
              <a:rPr lang="en-GB" sz="2400" b="1" noProof="0">
                <a:solidFill>
                  <a:schemeClr val="bg1"/>
                </a:solidFill>
              </a:rPr>
              <a:t>PIEZOELECTRIC TRANSDUCERS</a:t>
            </a:r>
          </a:p>
          <a:p>
            <a:pPr algn="ctr"/>
            <a:endParaRPr lang="en-GB" sz="2400" b="1" noProof="0">
              <a:solidFill>
                <a:schemeClr val="bg1"/>
              </a:solidFill>
            </a:endParaRPr>
          </a:p>
          <a:p>
            <a:pPr algn="ctr"/>
            <a:r>
              <a:rPr lang="en-GB" sz="2400" noProof="0">
                <a:solidFill>
                  <a:schemeClr val="bg1"/>
                </a:solidFill>
              </a:rPr>
              <a:t>Two piezoelectric patches bonded on a </a:t>
            </a:r>
            <a:r>
              <a:rPr lang="en-GB" sz="2400" noProof="0" err="1">
                <a:solidFill>
                  <a:schemeClr val="bg1"/>
                </a:solidFill>
              </a:rPr>
              <a:t>vibratic</a:t>
            </a:r>
            <a:r>
              <a:rPr lang="en-GB" sz="2400" noProof="0">
                <a:solidFill>
                  <a:schemeClr val="bg1"/>
                </a:solidFill>
              </a:rPr>
              <a:t> mechanical system, which is excited by external forces. </a:t>
            </a:r>
          </a:p>
        </p:txBody>
      </p:sp>
      <p:pic>
        <p:nvPicPr>
          <p:cNvPr id="3" name="Immagine 2" descr="Immagine che contiene interno, arredo, strumento, Laboratorio&#10;&#10;Descrizione generata automaticamente">
            <a:extLst>
              <a:ext uri="{FF2B5EF4-FFF2-40B4-BE49-F238E27FC236}">
                <a16:creationId xmlns:a16="http://schemas.microsoft.com/office/drawing/2014/main" id="{90659A6C-3688-EB64-93C3-207684864F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3155" y="1692607"/>
            <a:ext cx="3271266" cy="4361688"/>
          </a:xfrm>
          <a:prstGeom prst="rect">
            <a:avLst/>
          </a:prstGeom>
        </p:spPr>
      </p:pic>
      <p:sp>
        <p:nvSpPr>
          <p:cNvPr id="9" name="Ovale 8">
            <a:extLst>
              <a:ext uri="{FF2B5EF4-FFF2-40B4-BE49-F238E27FC236}">
                <a16:creationId xmlns:a16="http://schemas.microsoft.com/office/drawing/2014/main" id="{D53C9E8D-6A35-D069-77AC-62B1895B9180}"/>
              </a:ext>
            </a:extLst>
          </p:cNvPr>
          <p:cNvSpPr/>
          <p:nvPr/>
        </p:nvSpPr>
        <p:spPr>
          <a:xfrm>
            <a:off x="2139949" y="3099640"/>
            <a:ext cx="425451" cy="1288210"/>
          </a:xfrm>
          <a:prstGeom prst="ellipse">
            <a:avLst/>
          </a:prstGeom>
          <a:noFill/>
          <a:ln w="381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noProof="0"/>
          </a:p>
        </p:txBody>
      </p:sp>
      <p:cxnSp>
        <p:nvCxnSpPr>
          <p:cNvPr id="15" name="Connettore 2 14">
            <a:extLst>
              <a:ext uri="{FF2B5EF4-FFF2-40B4-BE49-F238E27FC236}">
                <a16:creationId xmlns:a16="http://schemas.microsoft.com/office/drawing/2014/main" id="{C80EB507-7274-B4FA-6FBD-4E7C4F29B66F}"/>
              </a:ext>
            </a:extLst>
          </p:cNvPr>
          <p:cNvCxnSpPr>
            <a:cxnSpLocks/>
          </p:cNvCxnSpPr>
          <p:nvPr/>
        </p:nvCxnSpPr>
        <p:spPr>
          <a:xfrm flipV="1">
            <a:off x="2565400" y="1785257"/>
            <a:ext cx="3182257" cy="1643743"/>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pic>
        <p:nvPicPr>
          <p:cNvPr id="13" name="Picture 12" descr="A machine with a wire&#10;&#10;Description automatically generated">
            <a:extLst>
              <a:ext uri="{FF2B5EF4-FFF2-40B4-BE49-F238E27FC236}">
                <a16:creationId xmlns:a16="http://schemas.microsoft.com/office/drawing/2014/main" id="{142EEB94-D4F9-C8C4-06D5-85E0F02C5E48}"/>
              </a:ext>
            </a:extLst>
          </p:cNvPr>
          <p:cNvPicPr>
            <a:picLocks noChangeAspect="1"/>
          </p:cNvPicPr>
          <p:nvPr/>
        </p:nvPicPr>
        <p:blipFill>
          <a:blip r:embed="rId5">
            <a:extLst>
              <a:ext uri="{28A0092B-C50C-407E-A947-70E740481C1C}">
                <a14:useLocalDpi xmlns:a14="http://schemas.microsoft.com/office/drawing/2010/main" val="0"/>
              </a:ext>
            </a:extLst>
          </a:blip>
          <a:srcRect t="10098" b="10597"/>
          <a:stretch/>
        </p:blipFill>
        <p:spPr>
          <a:xfrm rot="16200000">
            <a:off x="7192763" y="2824828"/>
            <a:ext cx="2490418" cy="4391772"/>
          </a:xfrm>
          <a:prstGeom prst="rect">
            <a:avLst/>
          </a:prstGeom>
        </p:spPr>
      </p:pic>
    </p:spTree>
    <p:extLst>
      <p:ext uri="{BB962C8B-B14F-4D97-AF65-F5344CB8AC3E}">
        <p14:creationId xmlns:p14="http://schemas.microsoft.com/office/powerpoint/2010/main" val="1624358867"/>
      </p:ext>
    </p:extLst>
  </p:cSld>
  <p:clrMapOvr>
    <a:masterClrMapping/>
  </p:clrMapOvr>
  <p:transition spd="med">
    <p:pull/>
  </p:transition>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FC56828F-6FA2-20B8-58B0-8048B54E7324}"/>
            </a:ext>
          </a:extLst>
        </p:cNvPr>
        <p:cNvGrpSpPr/>
        <p:nvPr/>
      </p:nvGrpSpPr>
      <p:grpSpPr>
        <a:xfrm>
          <a:off x="0" y="0"/>
          <a:ext cx="0" cy="0"/>
          <a:chOff x="0" y="0"/>
          <a:chExt cx="0" cy="0"/>
        </a:xfrm>
      </p:grpSpPr>
      <p:pic>
        <p:nvPicPr>
          <p:cNvPr id="6" name="Immagine 5">
            <a:extLst>
              <a:ext uri="{FF2B5EF4-FFF2-40B4-BE49-F238E27FC236}">
                <a16:creationId xmlns:a16="http://schemas.microsoft.com/office/drawing/2014/main" id="{32FDBA38-196E-B3C2-62E3-53728A846467}"/>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0" y="-5366"/>
            <a:ext cx="12192000" cy="6868732"/>
          </a:xfrm>
          <a:prstGeom prst="rect">
            <a:avLst/>
          </a:prstGeom>
        </p:spPr>
      </p:pic>
      <p:sp>
        <p:nvSpPr>
          <p:cNvPr id="24" name="Rectangle 23">
            <a:extLst>
              <a:ext uri="{FF2B5EF4-FFF2-40B4-BE49-F238E27FC236}">
                <a16:creationId xmlns:a16="http://schemas.microsoft.com/office/drawing/2014/main" id="{654EBDCC-B7ED-F4F8-81F5-AAB62924B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40" y="-10388"/>
            <a:ext cx="12201940" cy="3279731"/>
          </a:xfrm>
          <a:prstGeom prst="rect">
            <a:avLst/>
          </a:prstGeom>
          <a:gradFill>
            <a:gsLst>
              <a:gs pos="0">
                <a:srgbClr val="000000">
                  <a:alpha val="40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26" name="Rectangle 25">
            <a:extLst>
              <a:ext uri="{FF2B5EF4-FFF2-40B4-BE49-F238E27FC236}">
                <a16:creationId xmlns:a16="http://schemas.microsoft.com/office/drawing/2014/main" id="{0CBDD13B-8031-F135-8CF6-88B531FFF8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764504"/>
            <a:ext cx="12191992" cy="2103884"/>
          </a:xfrm>
          <a:prstGeom prst="rect">
            <a:avLst/>
          </a:prstGeom>
          <a:gradFill>
            <a:gsLst>
              <a:gs pos="0">
                <a:srgbClr val="000000">
                  <a:alpha val="54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cxnSp>
        <p:nvCxnSpPr>
          <p:cNvPr id="28" name="Straight Connector 27">
            <a:extLst>
              <a:ext uri="{FF2B5EF4-FFF2-40B4-BE49-F238E27FC236}">
                <a16:creationId xmlns:a16="http://schemas.microsoft.com/office/drawing/2014/main" id="{1698D82E-EFFB-AE58-30BA-29D3BC55FA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387805" y="5715292"/>
            <a:ext cx="804195" cy="0"/>
          </a:xfrm>
          <a:prstGeom prst="line">
            <a:avLst/>
          </a:prstGeom>
          <a:ln w="1206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CasellaDiTesto 1">
            <a:extLst>
              <a:ext uri="{FF2B5EF4-FFF2-40B4-BE49-F238E27FC236}">
                <a16:creationId xmlns:a16="http://schemas.microsoft.com/office/drawing/2014/main" id="{77F1EE93-CEDE-26D2-3031-464495EBC6A6}"/>
              </a:ext>
            </a:extLst>
          </p:cNvPr>
          <p:cNvSpPr txBox="1"/>
          <p:nvPr/>
        </p:nvSpPr>
        <p:spPr>
          <a:xfrm>
            <a:off x="420624" y="411480"/>
            <a:ext cx="11448288" cy="769441"/>
          </a:xfrm>
          <a:prstGeom prst="rect">
            <a:avLst/>
          </a:prstGeom>
          <a:noFill/>
        </p:spPr>
        <p:txBody>
          <a:bodyPr wrap="square" rtlCol="0">
            <a:spAutoFit/>
          </a:bodyPr>
          <a:lstStyle/>
          <a:p>
            <a:r>
              <a:rPr lang="en-GB" sz="4400" b="1" noProof="0">
                <a:solidFill>
                  <a:schemeClr val="bg1"/>
                </a:solidFill>
              </a:rPr>
              <a:t>EXPERIMENTAL SETTING</a:t>
            </a:r>
            <a:endParaRPr lang="en-GB" sz="2800" b="1" noProof="0"/>
          </a:p>
        </p:txBody>
      </p:sp>
      <p:sp>
        <p:nvSpPr>
          <p:cNvPr id="50" name="CasellaDiTesto 49">
            <a:extLst>
              <a:ext uri="{FF2B5EF4-FFF2-40B4-BE49-F238E27FC236}">
                <a16:creationId xmlns:a16="http://schemas.microsoft.com/office/drawing/2014/main" id="{A33AB2F1-3C21-586A-938F-5ECB91377786}"/>
              </a:ext>
            </a:extLst>
          </p:cNvPr>
          <p:cNvSpPr txBox="1"/>
          <p:nvPr/>
        </p:nvSpPr>
        <p:spPr>
          <a:xfrm>
            <a:off x="5204312" y="1529980"/>
            <a:ext cx="6276488" cy="1938992"/>
          </a:xfrm>
          <a:prstGeom prst="rect">
            <a:avLst/>
          </a:prstGeom>
          <a:noFill/>
        </p:spPr>
        <p:txBody>
          <a:bodyPr wrap="square" rtlCol="0">
            <a:spAutoFit/>
          </a:bodyPr>
          <a:lstStyle/>
          <a:p>
            <a:pPr algn="ctr"/>
            <a:r>
              <a:rPr lang="en-GB" sz="2400" b="1" noProof="0">
                <a:solidFill>
                  <a:schemeClr val="bg1"/>
                </a:solidFill>
              </a:rPr>
              <a:t>COIL</a:t>
            </a:r>
          </a:p>
          <a:p>
            <a:pPr algn="ctr"/>
            <a:endParaRPr lang="en-GB" sz="2400" b="1" noProof="0">
              <a:solidFill>
                <a:schemeClr val="bg1"/>
              </a:solidFill>
            </a:endParaRPr>
          </a:p>
          <a:p>
            <a:pPr algn="ctr"/>
            <a:r>
              <a:rPr lang="en-GB" sz="2400" noProof="0">
                <a:solidFill>
                  <a:schemeClr val="bg1"/>
                </a:solidFill>
              </a:rPr>
              <a:t>System deployed to excite the vibrating mechanical structure without direct contact</a:t>
            </a:r>
          </a:p>
        </p:txBody>
      </p:sp>
      <p:pic>
        <p:nvPicPr>
          <p:cNvPr id="3" name="Immagine 2" descr="Immagine che contiene interno, arredo, strumento, Laboratorio&#10;&#10;Descrizione generata automaticamente">
            <a:extLst>
              <a:ext uri="{FF2B5EF4-FFF2-40B4-BE49-F238E27FC236}">
                <a16:creationId xmlns:a16="http://schemas.microsoft.com/office/drawing/2014/main" id="{AA798CDB-F648-1364-16DE-6BEFF0B447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3155" y="1692607"/>
            <a:ext cx="3271266" cy="4361688"/>
          </a:xfrm>
          <a:prstGeom prst="rect">
            <a:avLst/>
          </a:prstGeom>
        </p:spPr>
      </p:pic>
      <p:sp>
        <p:nvSpPr>
          <p:cNvPr id="9" name="Ovale 8">
            <a:extLst>
              <a:ext uri="{FF2B5EF4-FFF2-40B4-BE49-F238E27FC236}">
                <a16:creationId xmlns:a16="http://schemas.microsoft.com/office/drawing/2014/main" id="{5E5EC869-C64D-E6AA-25D1-BA90D368C6D5}"/>
              </a:ext>
            </a:extLst>
          </p:cNvPr>
          <p:cNvSpPr/>
          <p:nvPr/>
        </p:nvSpPr>
        <p:spPr>
          <a:xfrm>
            <a:off x="2254250" y="2986344"/>
            <a:ext cx="574307" cy="619957"/>
          </a:xfrm>
          <a:prstGeom prst="ellipse">
            <a:avLst/>
          </a:prstGeom>
          <a:noFill/>
          <a:ln w="381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noProof="0"/>
          </a:p>
        </p:txBody>
      </p:sp>
      <p:cxnSp>
        <p:nvCxnSpPr>
          <p:cNvPr id="15" name="Connettore 2 14">
            <a:extLst>
              <a:ext uri="{FF2B5EF4-FFF2-40B4-BE49-F238E27FC236}">
                <a16:creationId xmlns:a16="http://schemas.microsoft.com/office/drawing/2014/main" id="{A59BAD47-7DC9-F43C-F5A6-734D12FCFC89}"/>
              </a:ext>
            </a:extLst>
          </p:cNvPr>
          <p:cNvCxnSpPr>
            <a:cxnSpLocks/>
          </p:cNvCxnSpPr>
          <p:nvPr/>
        </p:nvCxnSpPr>
        <p:spPr>
          <a:xfrm flipV="1">
            <a:off x="2838497" y="1692607"/>
            <a:ext cx="5086303" cy="1576736"/>
          </a:xfrm>
          <a:prstGeom prst="bentConnector3">
            <a:avLst>
              <a:gd name="adj1" fmla="val 44757"/>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4" descr="A close-up of a machine&#10;&#10;Description automatically generated">
            <a:extLst>
              <a:ext uri="{FF2B5EF4-FFF2-40B4-BE49-F238E27FC236}">
                <a16:creationId xmlns:a16="http://schemas.microsoft.com/office/drawing/2014/main" id="{A1739C1D-8E93-E7C5-4D2B-A3CB6EAC6BF8}"/>
              </a:ext>
            </a:extLst>
          </p:cNvPr>
          <p:cNvPicPr>
            <a:picLocks noChangeAspect="1"/>
          </p:cNvPicPr>
          <p:nvPr/>
        </p:nvPicPr>
        <p:blipFill>
          <a:blip r:embed="rId5">
            <a:extLst>
              <a:ext uri="{28A0092B-C50C-407E-A947-70E740481C1C}">
                <a14:useLocalDpi xmlns:a14="http://schemas.microsoft.com/office/drawing/2010/main" val="0"/>
              </a:ext>
            </a:extLst>
          </a:blip>
          <a:srcRect l="9094" t="13349" r="28541" b="-4290"/>
          <a:stretch/>
        </p:blipFill>
        <p:spPr>
          <a:xfrm>
            <a:off x="6989338" y="3604651"/>
            <a:ext cx="2706436" cy="2923406"/>
          </a:xfrm>
          <a:prstGeom prst="rect">
            <a:avLst/>
          </a:prstGeom>
        </p:spPr>
      </p:pic>
    </p:spTree>
    <p:extLst>
      <p:ext uri="{BB962C8B-B14F-4D97-AF65-F5344CB8AC3E}">
        <p14:creationId xmlns:p14="http://schemas.microsoft.com/office/powerpoint/2010/main" val="3379888213"/>
      </p:ext>
    </p:extLst>
  </p:cSld>
  <p:clrMapOvr>
    <a:masterClrMapping/>
  </p:clrMapOvr>
  <p:transition spd="med">
    <p:pull/>
  </p:transition>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87EB9CA7-DB36-8812-89B8-90FF1F667E2F}"/>
            </a:ext>
          </a:extLst>
        </p:cNvPr>
        <p:cNvGrpSpPr/>
        <p:nvPr/>
      </p:nvGrpSpPr>
      <p:grpSpPr>
        <a:xfrm>
          <a:off x="0" y="0"/>
          <a:ext cx="0" cy="0"/>
          <a:chOff x="0" y="0"/>
          <a:chExt cx="0" cy="0"/>
        </a:xfrm>
      </p:grpSpPr>
      <p:pic>
        <p:nvPicPr>
          <p:cNvPr id="6" name="Immagine 5">
            <a:extLst>
              <a:ext uri="{FF2B5EF4-FFF2-40B4-BE49-F238E27FC236}">
                <a16:creationId xmlns:a16="http://schemas.microsoft.com/office/drawing/2014/main" id="{C190188E-5DDD-0524-80E3-80DE5806F0FA}"/>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0" y="-5366"/>
            <a:ext cx="12192000" cy="6868732"/>
          </a:xfrm>
          <a:prstGeom prst="rect">
            <a:avLst/>
          </a:prstGeom>
        </p:spPr>
      </p:pic>
      <p:sp>
        <p:nvSpPr>
          <p:cNvPr id="24" name="Rectangle 23">
            <a:extLst>
              <a:ext uri="{FF2B5EF4-FFF2-40B4-BE49-F238E27FC236}">
                <a16:creationId xmlns:a16="http://schemas.microsoft.com/office/drawing/2014/main" id="{C4F1DBE1-55AE-8F68-7F26-EAF0C278C5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40" y="-10388"/>
            <a:ext cx="12201940" cy="3279731"/>
          </a:xfrm>
          <a:prstGeom prst="rect">
            <a:avLst/>
          </a:prstGeom>
          <a:gradFill>
            <a:gsLst>
              <a:gs pos="0">
                <a:srgbClr val="000000">
                  <a:alpha val="40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26" name="Rectangle 25">
            <a:extLst>
              <a:ext uri="{FF2B5EF4-FFF2-40B4-BE49-F238E27FC236}">
                <a16:creationId xmlns:a16="http://schemas.microsoft.com/office/drawing/2014/main" id="{F55F1932-B763-293C-4E6F-F1C1BE3CA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764504"/>
            <a:ext cx="12191992" cy="2103884"/>
          </a:xfrm>
          <a:prstGeom prst="rect">
            <a:avLst/>
          </a:prstGeom>
          <a:gradFill>
            <a:gsLst>
              <a:gs pos="0">
                <a:srgbClr val="000000">
                  <a:alpha val="54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cxnSp>
        <p:nvCxnSpPr>
          <p:cNvPr id="28" name="Straight Connector 27">
            <a:extLst>
              <a:ext uri="{FF2B5EF4-FFF2-40B4-BE49-F238E27FC236}">
                <a16:creationId xmlns:a16="http://schemas.microsoft.com/office/drawing/2014/main" id="{6C4F5AFC-729F-BC65-8F1F-D2F1D892F15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387805" y="5715292"/>
            <a:ext cx="804195" cy="0"/>
          </a:xfrm>
          <a:prstGeom prst="line">
            <a:avLst/>
          </a:prstGeom>
          <a:ln w="1206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CasellaDiTesto 1">
            <a:extLst>
              <a:ext uri="{FF2B5EF4-FFF2-40B4-BE49-F238E27FC236}">
                <a16:creationId xmlns:a16="http://schemas.microsoft.com/office/drawing/2014/main" id="{553F55A4-F5C4-EF90-D679-2076EB11DE11}"/>
              </a:ext>
            </a:extLst>
          </p:cNvPr>
          <p:cNvSpPr txBox="1"/>
          <p:nvPr/>
        </p:nvSpPr>
        <p:spPr>
          <a:xfrm>
            <a:off x="420624" y="411480"/>
            <a:ext cx="11448288" cy="769441"/>
          </a:xfrm>
          <a:prstGeom prst="rect">
            <a:avLst/>
          </a:prstGeom>
          <a:noFill/>
        </p:spPr>
        <p:txBody>
          <a:bodyPr wrap="square" rtlCol="0">
            <a:spAutoFit/>
          </a:bodyPr>
          <a:lstStyle/>
          <a:p>
            <a:r>
              <a:rPr lang="en-GB" sz="4400" b="1" noProof="0">
                <a:solidFill>
                  <a:schemeClr val="bg1"/>
                </a:solidFill>
              </a:rPr>
              <a:t>EXPERIMENTAL SETTING</a:t>
            </a:r>
            <a:endParaRPr lang="en-GB" sz="2800" b="1" noProof="0"/>
          </a:p>
        </p:txBody>
      </p:sp>
      <p:sp>
        <p:nvSpPr>
          <p:cNvPr id="7" name="Ovale 6">
            <a:extLst>
              <a:ext uri="{FF2B5EF4-FFF2-40B4-BE49-F238E27FC236}">
                <a16:creationId xmlns:a16="http://schemas.microsoft.com/office/drawing/2014/main" id="{387738DD-92E3-9252-D984-0F01A1B76DC9}"/>
              </a:ext>
            </a:extLst>
          </p:cNvPr>
          <p:cNvSpPr/>
          <p:nvPr/>
        </p:nvSpPr>
        <p:spPr>
          <a:xfrm>
            <a:off x="5745953" y="1597767"/>
            <a:ext cx="2936375" cy="2756132"/>
          </a:xfrm>
          <a:prstGeom prst="ellipse">
            <a:avLst/>
          </a:prstGeom>
          <a:noFill/>
          <a:ln w="149225">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 name="Rettangolo 7">
            <a:extLst>
              <a:ext uri="{FF2B5EF4-FFF2-40B4-BE49-F238E27FC236}">
                <a16:creationId xmlns:a16="http://schemas.microsoft.com/office/drawing/2014/main" id="{EB26A543-2CF0-AE26-23C2-F8A52C7A87E2}"/>
              </a:ext>
            </a:extLst>
          </p:cNvPr>
          <p:cNvSpPr/>
          <p:nvPr/>
        </p:nvSpPr>
        <p:spPr>
          <a:xfrm>
            <a:off x="6442052" y="2623841"/>
            <a:ext cx="1493520" cy="3709043"/>
          </a:xfrm>
          <a:prstGeom prst="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10" name="Ovale 9">
            <a:extLst>
              <a:ext uri="{FF2B5EF4-FFF2-40B4-BE49-F238E27FC236}">
                <a16:creationId xmlns:a16="http://schemas.microsoft.com/office/drawing/2014/main" id="{20BC0DF0-57F0-F8D0-88B5-49E2012E2B0C}"/>
              </a:ext>
            </a:extLst>
          </p:cNvPr>
          <p:cNvSpPr/>
          <p:nvPr/>
        </p:nvSpPr>
        <p:spPr>
          <a:xfrm>
            <a:off x="6932504" y="2731993"/>
            <a:ext cx="512615" cy="487680"/>
          </a:xfrm>
          <a:prstGeom prst="ellipse">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12" name="Rettangolo 11">
            <a:extLst>
              <a:ext uri="{FF2B5EF4-FFF2-40B4-BE49-F238E27FC236}">
                <a16:creationId xmlns:a16="http://schemas.microsoft.com/office/drawing/2014/main" id="{D9E6F3FC-05D7-B5EF-66BB-A2A1995CC668}"/>
              </a:ext>
            </a:extLst>
          </p:cNvPr>
          <p:cNvSpPr/>
          <p:nvPr/>
        </p:nvSpPr>
        <p:spPr>
          <a:xfrm>
            <a:off x="6365681" y="4681198"/>
            <a:ext cx="1646259" cy="1651686"/>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14" name="Rettangolo 13">
            <a:extLst>
              <a:ext uri="{FF2B5EF4-FFF2-40B4-BE49-F238E27FC236}">
                <a16:creationId xmlns:a16="http://schemas.microsoft.com/office/drawing/2014/main" id="{CE0BFF7F-837F-3A49-94B3-B81640DAA887}"/>
              </a:ext>
            </a:extLst>
          </p:cNvPr>
          <p:cNvSpPr/>
          <p:nvPr/>
        </p:nvSpPr>
        <p:spPr>
          <a:xfrm>
            <a:off x="9343499" y="2623841"/>
            <a:ext cx="379621" cy="3709043"/>
          </a:xfrm>
          <a:prstGeom prst="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16" name="Rettangolo 15">
            <a:extLst>
              <a:ext uri="{FF2B5EF4-FFF2-40B4-BE49-F238E27FC236}">
                <a16:creationId xmlns:a16="http://schemas.microsoft.com/office/drawing/2014/main" id="{6E95CE52-923F-C8C0-7EAF-CE8027516952}"/>
              </a:ext>
            </a:extLst>
          </p:cNvPr>
          <p:cNvSpPr/>
          <p:nvPr/>
        </p:nvSpPr>
        <p:spPr>
          <a:xfrm>
            <a:off x="9159682" y="4681198"/>
            <a:ext cx="260186" cy="1651686"/>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17" name="Rettangolo 16">
            <a:extLst>
              <a:ext uri="{FF2B5EF4-FFF2-40B4-BE49-F238E27FC236}">
                <a16:creationId xmlns:a16="http://schemas.microsoft.com/office/drawing/2014/main" id="{75DFEE4B-F3D3-1BEB-6012-5AF64E8B8E5E}"/>
              </a:ext>
            </a:extLst>
          </p:cNvPr>
          <p:cNvSpPr/>
          <p:nvPr/>
        </p:nvSpPr>
        <p:spPr>
          <a:xfrm>
            <a:off x="9707104" y="4681198"/>
            <a:ext cx="260186" cy="1651686"/>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18" name="Rettangolo 17">
            <a:extLst>
              <a:ext uri="{FF2B5EF4-FFF2-40B4-BE49-F238E27FC236}">
                <a16:creationId xmlns:a16="http://schemas.microsoft.com/office/drawing/2014/main" id="{3C624D60-6D79-ED76-1A83-2144A8EBE40A}"/>
              </a:ext>
            </a:extLst>
          </p:cNvPr>
          <p:cNvSpPr/>
          <p:nvPr/>
        </p:nvSpPr>
        <p:spPr>
          <a:xfrm>
            <a:off x="9725602" y="2771747"/>
            <a:ext cx="241688" cy="500108"/>
          </a:xfrm>
          <a:prstGeom prst="rect">
            <a:avLst/>
          </a:prstGeom>
          <a:solidFill>
            <a:schemeClr val="tx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19" name="Rettangolo 18">
            <a:extLst>
              <a:ext uri="{FF2B5EF4-FFF2-40B4-BE49-F238E27FC236}">
                <a16:creationId xmlns:a16="http://schemas.microsoft.com/office/drawing/2014/main" id="{6E0C71A4-4323-CEF9-5F53-A296EEE64D6A}"/>
              </a:ext>
            </a:extLst>
          </p:cNvPr>
          <p:cNvSpPr/>
          <p:nvPr/>
        </p:nvSpPr>
        <p:spPr>
          <a:xfrm>
            <a:off x="10316659" y="1692607"/>
            <a:ext cx="241688" cy="2633042"/>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22" name="Rettangolo 21">
            <a:extLst>
              <a:ext uri="{FF2B5EF4-FFF2-40B4-BE49-F238E27FC236}">
                <a16:creationId xmlns:a16="http://schemas.microsoft.com/office/drawing/2014/main" id="{382C3DF5-8032-3CA1-53E2-FDB7564935E6}"/>
              </a:ext>
            </a:extLst>
          </p:cNvPr>
          <p:cNvSpPr/>
          <p:nvPr/>
        </p:nvSpPr>
        <p:spPr>
          <a:xfrm rot="5400000">
            <a:off x="10243009" y="2855528"/>
            <a:ext cx="104052" cy="409557"/>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23" name="Rettangolo 22">
            <a:extLst>
              <a:ext uri="{FF2B5EF4-FFF2-40B4-BE49-F238E27FC236}">
                <a16:creationId xmlns:a16="http://schemas.microsoft.com/office/drawing/2014/main" id="{87A5240E-2CBE-470A-65D7-E4ADC3C9D14B}"/>
              </a:ext>
            </a:extLst>
          </p:cNvPr>
          <p:cNvSpPr/>
          <p:nvPr/>
        </p:nvSpPr>
        <p:spPr>
          <a:xfrm rot="5400000">
            <a:off x="10819234" y="2861985"/>
            <a:ext cx="104052" cy="409557"/>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29" name="CasellaDiTesto 28">
            <a:extLst>
              <a:ext uri="{FF2B5EF4-FFF2-40B4-BE49-F238E27FC236}">
                <a16:creationId xmlns:a16="http://schemas.microsoft.com/office/drawing/2014/main" id="{07F962AE-B4F2-F822-6F72-41A321E6D898}"/>
              </a:ext>
            </a:extLst>
          </p:cNvPr>
          <p:cNvSpPr txBox="1"/>
          <p:nvPr/>
        </p:nvSpPr>
        <p:spPr>
          <a:xfrm>
            <a:off x="432037" y="1815372"/>
            <a:ext cx="4785905" cy="4154984"/>
          </a:xfrm>
          <a:prstGeom prst="rect">
            <a:avLst/>
          </a:prstGeom>
          <a:noFill/>
        </p:spPr>
        <p:txBody>
          <a:bodyPr wrap="square" rtlCol="0">
            <a:spAutoFit/>
          </a:bodyPr>
          <a:lstStyle/>
          <a:p>
            <a:pPr algn="ctr"/>
            <a:r>
              <a:rPr lang="en-GB" sz="2400" b="1" noProof="0">
                <a:solidFill>
                  <a:schemeClr val="bg1"/>
                </a:solidFill>
              </a:rPr>
              <a:t>EXCITATION METHOD</a:t>
            </a:r>
          </a:p>
          <a:p>
            <a:pPr algn="ctr"/>
            <a:endParaRPr lang="en-GB" sz="2400" noProof="0">
              <a:solidFill>
                <a:schemeClr val="bg1"/>
              </a:solidFill>
            </a:endParaRPr>
          </a:p>
          <a:p>
            <a:pPr marL="342900" indent="-342900">
              <a:buFont typeface="Arial" panose="020B0604020202020204" pitchFamily="34" charset="0"/>
              <a:buChar char="•"/>
            </a:pPr>
            <a:r>
              <a:rPr lang="en-GB" sz="2400" noProof="0">
                <a:solidFill>
                  <a:schemeClr val="bg1"/>
                </a:solidFill>
                <a:sym typeface="Wingdings" panose="05000000000000000000" pitchFamily="2" charset="2"/>
              </a:rPr>
              <a:t>A magnet is placed on the piezo, </a:t>
            </a:r>
            <a:r>
              <a:rPr lang="en-GB" sz="2400" noProof="0" err="1">
                <a:solidFill>
                  <a:schemeClr val="bg1"/>
                </a:solidFill>
                <a:sym typeface="Wingdings" panose="05000000000000000000" pitchFamily="2" charset="2"/>
              </a:rPr>
              <a:t>centered</a:t>
            </a:r>
            <a:r>
              <a:rPr lang="en-GB" sz="2400" noProof="0">
                <a:solidFill>
                  <a:schemeClr val="bg1"/>
                </a:solidFill>
                <a:sym typeface="Wingdings" panose="05000000000000000000" pitchFamily="2" charset="2"/>
              </a:rPr>
              <a:t> on its principal symmetry axis</a:t>
            </a:r>
            <a:br>
              <a:rPr lang="en-GB" sz="2400" noProof="0">
                <a:solidFill>
                  <a:schemeClr val="bg1"/>
                </a:solidFill>
                <a:sym typeface="Wingdings" panose="05000000000000000000" pitchFamily="2" charset="2"/>
              </a:rPr>
            </a:br>
            <a:endParaRPr lang="en-GB" sz="2400" noProof="0">
              <a:solidFill>
                <a:schemeClr val="bg1"/>
              </a:solidFill>
            </a:endParaRPr>
          </a:p>
          <a:p>
            <a:pPr marL="342900" indent="-342900">
              <a:buFont typeface="Arial" panose="020B0604020202020204" pitchFamily="34" charset="0"/>
              <a:buChar char="•"/>
            </a:pPr>
            <a:r>
              <a:rPr lang="en-GB" sz="2400" noProof="0">
                <a:solidFill>
                  <a:schemeClr val="bg1"/>
                </a:solidFill>
              </a:rPr>
              <a:t>The magnet is manually moved at </a:t>
            </a:r>
            <a:r>
              <a:rPr lang="en-GB" sz="2400" noProof="0" err="1">
                <a:solidFill>
                  <a:schemeClr val="bg1"/>
                </a:solidFill>
              </a:rPr>
              <a:t>center</a:t>
            </a:r>
            <a:r>
              <a:rPr lang="en-GB" sz="2400" noProof="0">
                <a:solidFill>
                  <a:schemeClr val="bg1"/>
                </a:solidFill>
              </a:rPr>
              <a:t> of the coil</a:t>
            </a:r>
            <a:br>
              <a:rPr lang="en-GB" sz="2400" noProof="0">
                <a:solidFill>
                  <a:schemeClr val="bg1"/>
                </a:solidFill>
              </a:rPr>
            </a:br>
            <a:endParaRPr lang="en-GB" sz="2400" noProof="0">
              <a:solidFill>
                <a:schemeClr val="bg1"/>
              </a:solidFill>
            </a:endParaRPr>
          </a:p>
          <a:p>
            <a:pPr marL="342900" indent="-342900">
              <a:buFont typeface="Arial" panose="020B0604020202020204" pitchFamily="34" charset="0"/>
              <a:buChar char="•"/>
            </a:pPr>
            <a:r>
              <a:rPr lang="en-GB" sz="2400" noProof="0">
                <a:solidFill>
                  <a:schemeClr val="bg1"/>
                </a:solidFill>
              </a:rPr>
              <a:t>AC signal passes through the coil</a:t>
            </a:r>
          </a:p>
        </p:txBody>
      </p:sp>
    </p:spTree>
    <p:extLst>
      <p:ext uri="{BB962C8B-B14F-4D97-AF65-F5344CB8AC3E}">
        <p14:creationId xmlns:p14="http://schemas.microsoft.com/office/powerpoint/2010/main" val="2310146238"/>
      </p:ext>
    </p:extLst>
  </p:cSld>
  <p:clrMapOvr>
    <a:masterClrMapping/>
  </p:clrMapOvr>
  <p:transition spd="med">
    <p:pull/>
  </p:transition>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DBE941BE-3538-E05C-4F67-C792F8B43E7D}"/>
            </a:ext>
          </a:extLst>
        </p:cNvPr>
        <p:cNvGrpSpPr/>
        <p:nvPr/>
      </p:nvGrpSpPr>
      <p:grpSpPr>
        <a:xfrm>
          <a:off x="0" y="0"/>
          <a:ext cx="0" cy="0"/>
          <a:chOff x="0" y="0"/>
          <a:chExt cx="0" cy="0"/>
        </a:xfrm>
      </p:grpSpPr>
      <p:pic>
        <p:nvPicPr>
          <p:cNvPr id="6" name="Immagine 5">
            <a:extLst>
              <a:ext uri="{FF2B5EF4-FFF2-40B4-BE49-F238E27FC236}">
                <a16:creationId xmlns:a16="http://schemas.microsoft.com/office/drawing/2014/main" id="{3C83A809-1991-679B-8205-7DC626B54497}"/>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0" y="-5366"/>
            <a:ext cx="12192000" cy="6868732"/>
          </a:xfrm>
          <a:prstGeom prst="rect">
            <a:avLst/>
          </a:prstGeom>
        </p:spPr>
      </p:pic>
      <p:sp>
        <p:nvSpPr>
          <p:cNvPr id="24" name="Rectangle 23">
            <a:extLst>
              <a:ext uri="{FF2B5EF4-FFF2-40B4-BE49-F238E27FC236}">
                <a16:creationId xmlns:a16="http://schemas.microsoft.com/office/drawing/2014/main" id="{52FB6DE8-30F3-E344-3652-BB662F980A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40" y="-10388"/>
            <a:ext cx="12201940" cy="3279731"/>
          </a:xfrm>
          <a:prstGeom prst="rect">
            <a:avLst/>
          </a:prstGeom>
          <a:gradFill>
            <a:gsLst>
              <a:gs pos="0">
                <a:srgbClr val="000000">
                  <a:alpha val="40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26" name="Rectangle 25">
            <a:extLst>
              <a:ext uri="{FF2B5EF4-FFF2-40B4-BE49-F238E27FC236}">
                <a16:creationId xmlns:a16="http://schemas.microsoft.com/office/drawing/2014/main" id="{B77DBC31-3ADF-F88B-A84E-97EAE85E6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764504"/>
            <a:ext cx="12191992" cy="2103884"/>
          </a:xfrm>
          <a:prstGeom prst="rect">
            <a:avLst/>
          </a:prstGeom>
          <a:gradFill>
            <a:gsLst>
              <a:gs pos="0">
                <a:srgbClr val="000000">
                  <a:alpha val="54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cxnSp>
        <p:nvCxnSpPr>
          <p:cNvPr id="28" name="Straight Connector 27">
            <a:extLst>
              <a:ext uri="{FF2B5EF4-FFF2-40B4-BE49-F238E27FC236}">
                <a16:creationId xmlns:a16="http://schemas.microsoft.com/office/drawing/2014/main" id="{5A74C240-39DD-34DD-BDFB-6B43B4743D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387805" y="5715292"/>
            <a:ext cx="804195" cy="0"/>
          </a:xfrm>
          <a:prstGeom prst="line">
            <a:avLst/>
          </a:prstGeom>
          <a:ln w="1206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CasellaDiTesto 1">
            <a:extLst>
              <a:ext uri="{FF2B5EF4-FFF2-40B4-BE49-F238E27FC236}">
                <a16:creationId xmlns:a16="http://schemas.microsoft.com/office/drawing/2014/main" id="{D8A1F666-01FB-0791-DBE3-9E013069E1D8}"/>
              </a:ext>
            </a:extLst>
          </p:cNvPr>
          <p:cNvSpPr txBox="1"/>
          <p:nvPr/>
        </p:nvSpPr>
        <p:spPr>
          <a:xfrm>
            <a:off x="420624" y="411480"/>
            <a:ext cx="11448288" cy="769441"/>
          </a:xfrm>
          <a:prstGeom prst="rect">
            <a:avLst/>
          </a:prstGeom>
          <a:noFill/>
        </p:spPr>
        <p:txBody>
          <a:bodyPr wrap="square" rtlCol="0">
            <a:spAutoFit/>
          </a:bodyPr>
          <a:lstStyle/>
          <a:p>
            <a:r>
              <a:rPr lang="en-GB" sz="4400" b="1" noProof="0">
                <a:solidFill>
                  <a:schemeClr val="bg1"/>
                </a:solidFill>
              </a:rPr>
              <a:t>EXPERIMENTAL SETTING</a:t>
            </a:r>
            <a:endParaRPr lang="en-GB" sz="2800" b="1" noProof="0"/>
          </a:p>
        </p:txBody>
      </p:sp>
      <p:sp>
        <p:nvSpPr>
          <p:cNvPr id="17" name="CasellaDiTesto 16">
            <a:extLst>
              <a:ext uri="{FF2B5EF4-FFF2-40B4-BE49-F238E27FC236}">
                <a16:creationId xmlns:a16="http://schemas.microsoft.com/office/drawing/2014/main" id="{D92E48E2-D93D-FE93-88DB-90C79C7BEB6C}"/>
              </a:ext>
            </a:extLst>
          </p:cNvPr>
          <p:cNvSpPr txBox="1"/>
          <p:nvPr/>
        </p:nvSpPr>
        <p:spPr>
          <a:xfrm>
            <a:off x="275285" y="1398186"/>
            <a:ext cx="4162074" cy="5632311"/>
          </a:xfrm>
          <a:prstGeom prst="rect">
            <a:avLst/>
          </a:prstGeom>
          <a:noFill/>
        </p:spPr>
        <p:txBody>
          <a:bodyPr wrap="square" rtlCol="0">
            <a:spAutoFit/>
          </a:bodyPr>
          <a:lstStyle/>
          <a:p>
            <a:pPr marL="342900" indent="-342900">
              <a:buFont typeface="Arial" panose="020B0604020202020204" pitchFamily="34" charset="0"/>
              <a:buChar char="•"/>
            </a:pPr>
            <a:r>
              <a:rPr lang="en-GB" sz="2400" noProof="0">
                <a:solidFill>
                  <a:schemeClr val="bg1"/>
                </a:solidFill>
              </a:rPr>
              <a:t>For Ampere law, an alternating magnetic field is generated in the coil</a:t>
            </a:r>
          </a:p>
          <a:p>
            <a:pPr marL="342900" indent="-342900">
              <a:buFont typeface="Arial" panose="020B0604020202020204" pitchFamily="34" charset="0"/>
              <a:buChar char="•"/>
            </a:pPr>
            <a:endParaRPr lang="en-GB" sz="2400" noProof="0">
              <a:solidFill>
                <a:schemeClr val="bg1"/>
              </a:solidFill>
            </a:endParaRPr>
          </a:p>
          <a:p>
            <a:pPr marL="342900" indent="-342900">
              <a:buFont typeface="Arial" panose="020B0604020202020204" pitchFamily="34" charset="0"/>
              <a:buChar char="•"/>
            </a:pPr>
            <a:r>
              <a:rPr lang="en-GB" sz="2400" noProof="0">
                <a:solidFill>
                  <a:schemeClr val="bg1"/>
                </a:solidFill>
              </a:rPr>
              <a:t>The magnet is periodically attracted and rejected by the magnetic field</a:t>
            </a:r>
            <a:br>
              <a:rPr lang="en-GB" sz="2400" noProof="0">
                <a:solidFill>
                  <a:schemeClr val="bg1"/>
                </a:solidFill>
              </a:rPr>
            </a:br>
            <a:endParaRPr lang="en-GB" sz="2400" noProof="0">
              <a:solidFill>
                <a:schemeClr val="bg1"/>
              </a:solidFill>
            </a:endParaRPr>
          </a:p>
          <a:p>
            <a:pPr marL="342900" indent="-342900">
              <a:buFont typeface="Arial" panose="020B0604020202020204" pitchFamily="34" charset="0"/>
              <a:buChar char="•"/>
            </a:pPr>
            <a:r>
              <a:rPr lang="en-GB" sz="2400" noProof="0">
                <a:solidFill>
                  <a:schemeClr val="bg1"/>
                </a:solidFill>
              </a:rPr>
              <a:t>The mechanical system oscillates and the piezo patches deform, thus generating and electric charge</a:t>
            </a:r>
          </a:p>
          <a:p>
            <a:pPr algn="ctr"/>
            <a:endParaRPr lang="en-GB" sz="2400" noProof="0">
              <a:solidFill>
                <a:schemeClr val="bg1"/>
              </a:solidFill>
            </a:endParaRPr>
          </a:p>
        </p:txBody>
      </p:sp>
      <p:cxnSp>
        <p:nvCxnSpPr>
          <p:cNvPr id="35" name="Connettore 2 34">
            <a:extLst>
              <a:ext uri="{FF2B5EF4-FFF2-40B4-BE49-F238E27FC236}">
                <a16:creationId xmlns:a16="http://schemas.microsoft.com/office/drawing/2014/main" id="{392F5C82-63A2-8852-1EC5-9FFCA8FC8A7E}"/>
              </a:ext>
            </a:extLst>
          </p:cNvPr>
          <p:cNvCxnSpPr>
            <a:cxnSpLocks/>
          </p:cNvCxnSpPr>
          <p:nvPr/>
        </p:nvCxnSpPr>
        <p:spPr>
          <a:xfrm flipH="1">
            <a:off x="4758743" y="1515184"/>
            <a:ext cx="6197170" cy="87852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ttore 2 24">
            <a:extLst>
              <a:ext uri="{FF2B5EF4-FFF2-40B4-BE49-F238E27FC236}">
                <a16:creationId xmlns:a16="http://schemas.microsoft.com/office/drawing/2014/main" id="{2A8A6AEF-75D6-DFAA-0992-0486A155C411}"/>
              </a:ext>
            </a:extLst>
          </p:cNvPr>
          <p:cNvCxnSpPr>
            <a:cxnSpLocks/>
          </p:cNvCxnSpPr>
          <p:nvPr/>
        </p:nvCxnSpPr>
        <p:spPr>
          <a:xfrm flipV="1">
            <a:off x="4758743" y="1230712"/>
            <a:ext cx="6105367" cy="891719"/>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 name="Ovale 2">
            <a:extLst>
              <a:ext uri="{FF2B5EF4-FFF2-40B4-BE49-F238E27FC236}">
                <a16:creationId xmlns:a16="http://schemas.microsoft.com/office/drawing/2014/main" id="{E235B688-EE0E-F563-2F9F-4E33338F1658}"/>
              </a:ext>
            </a:extLst>
          </p:cNvPr>
          <p:cNvSpPr/>
          <p:nvPr/>
        </p:nvSpPr>
        <p:spPr>
          <a:xfrm>
            <a:off x="8521200" y="1158182"/>
            <a:ext cx="2936375" cy="2756132"/>
          </a:xfrm>
          <a:prstGeom prst="ellipse">
            <a:avLst/>
          </a:prstGeom>
          <a:noFill/>
          <a:ln w="149225">
            <a:solidFill>
              <a:schemeClr val="accent4"/>
            </a:solidFill>
          </a:ln>
          <a:scene3d>
            <a:camera prst="isometricOffAxis1Left"/>
            <a:lightRig rig="threePt" dir="t"/>
          </a:scene3d>
          <a:sp3d extrusionH="2095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 name="Ovale 8">
            <a:extLst>
              <a:ext uri="{FF2B5EF4-FFF2-40B4-BE49-F238E27FC236}">
                <a16:creationId xmlns:a16="http://schemas.microsoft.com/office/drawing/2014/main" id="{286F8AD2-19BF-91BB-59E6-D776ED7303BD}"/>
              </a:ext>
            </a:extLst>
          </p:cNvPr>
          <p:cNvSpPr/>
          <p:nvPr/>
        </p:nvSpPr>
        <p:spPr>
          <a:xfrm>
            <a:off x="7927735" y="1230712"/>
            <a:ext cx="2936375" cy="2756132"/>
          </a:xfrm>
          <a:prstGeom prst="ellipse">
            <a:avLst/>
          </a:prstGeom>
          <a:noFill/>
          <a:ln w="149225">
            <a:solidFill>
              <a:schemeClr val="accent4"/>
            </a:solidFill>
          </a:ln>
          <a:scene3d>
            <a:camera prst="isometricOffAxis1Left"/>
            <a:lightRig rig="threePt" dir="t"/>
          </a:scene3d>
          <a:sp3d extrusionH="2095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14" name="Ovale 13">
            <a:extLst>
              <a:ext uri="{FF2B5EF4-FFF2-40B4-BE49-F238E27FC236}">
                <a16:creationId xmlns:a16="http://schemas.microsoft.com/office/drawing/2014/main" id="{9B636474-8ADC-DE8C-4A39-ADE439294E0B}"/>
              </a:ext>
            </a:extLst>
          </p:cNvPr>
          <p:cNvSpPr/>
          <p:nvPr/>
        </p:nvSpPr>
        <p:spPr>
          <a:xfrm>
            <a:off x="7198620" y="1363401"/>
            <a:ext cx="2936375" cy="2756132"/>
          </a:xfrm>
          <a:prstGeom prst="ellipse">
            <a:avLst/>
          </a:prstGeom>
          <a:noFill/>
          <a:ln w="149225">
            <a:solidFill>
              <a:schemeClr val="accent4"/>
            </a:solidFill>
          </a:ln>
          <a:scene3d>
            <a:camera prst="isometricOffAxis1Left"/>
            <a:lightRig rig="threePt" dir="t"/>
          </a:scene3d>
          <a:sp3d extrusionH="2095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16" name="Ovale 15">
            <a:extLst>
              <a:ext uri="{FF2B5EF4-FFF2-40B4-BE49-F238E27FC236}">
                <a16:creationId xmlns:a16="http://schemas.microsoft.com/office/drawing/2014/main" id="{C4077510-1DB6-88CA-9FD9-33FABFE57B0C}"/>
              </a:ext>
            </a:extLst>
          </p:cNvPr>
          <p:cNvSpPr/>
          <p:nvPr/>
        </p:nvSpPr>
        <p:spPr>
          <a:xfrm>
            <a:off x="6616065" y="1477890"/>
            <a:ext cx="2936375" cy="2756132"/>
          </a:xfrm>
          <a:prstGeom prst="ellipse">
            <a:avLst/>
          </a:prstGeom>
          <a:noFill/>
          <a:ln w="149225">
            <a:solidFill>
              <a:schemeClr val="accent4"/>
            </a:solidFill>
          </a:ln>
          <a:scene3d>
            <a:camera prst="isometricOffAxis1Left"/>
            <a:lightRig rig="threePt" dir="t"/>
          </a:scene3d>
          <a:sp3d extrusionH="2095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18" name="Ovale 17">
            <a:extLst>
              <a:ext uri="{FF2B5EF4-FFF2-40B4-BE49-F238E27FC236}">
                <a16:creationId xmlns:a16="http://schemas.microsoft.com/office/drawing/2014/main" id="{6D0B741A-BED1-0088-F26F-DFE1AA1E9237}"/>
              </a:ext>
            </a:extLst>
          </p:cNvPr>
          <p:cNvSpPr/>
          <p:nvPr/>
        </p:nvSpPr>
        <p:spPr>
          <a:xfrm>
            <a:off x="6015698" y="1600976"/>
            <a:ext cx="2936375" cy="2756132"/>
          </a:xfrm>
          <a:prstGeom prst="ellipse">
            <a:avLst/>
          </a:prstGeom>
          <a:noFill/>
          <a:ln w="149225">
            <a:solidFill>
              <a:schemeClr val="accent4"/>
            </a:solidFill>
          </a:ln>
          <a:scene3d>
            <a:camera prst="isometricOffAxis1Left"/>
            <a:lightRig rig="threePt" dir="t"/>
          </a:scene3d>
          <a:sp3d extrusionH="2095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19" name="Ovale 18">
            <a:extLst>
              <a:ext uri="{FF2B5EF4-FFF2-40B4-BE49-F238E27FC236}">
                <a16:creationId xmlns:a16="http://schemas.microsoft.com/office/drawing/2014/main" id="{1BEBBD02-BDA0-DEC6-4D10-D938DDEC0F89}"/>
              </a:ext>
            </a:extLst>
          </p:cNvPr>
          <p:cNvSpPr/>
          <p:nvPr/>
        </p:nvSpPr>
        <p:spPr>
          <a:xfrm>
            <a:off x="5171784" y="1722230"/>
            <a:ext cx="2936375" cy="2756132"/>
          </a:xfrm>
          <a:prstGeom prst="ellipse">
            <a:avLst/>
          </a:prstGeom>
          <a:noFill/>
          <a:ln w="149225">
            <a:solidFill>
              <a:schemeClr val="accent4"/>
            </a:solidFill>
          </a:ln>
          <a:scene3d>
            <a:camera prst="isometricOffAxis1Left"/>
            <a:lightRig rig="threePt" dir="t"/>
          </a:scene3d>
          <a:sp3d extrusionH="2095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3" name="Rettangolo 32">
            <a:extLst>
              <a:ext uri="{FF2B5EF4-FFF2-40B4-BE49-F238E27FC236}">
                <a16:creationId xmlns:a16="http://schemas.microsoft.com/office/drawing/2014/main" id="{DD1251AC-6A9A-5F98-8604-390FA255C16F}"/>
              </a:ext>
            </a:extLst>
          </p:cNvPr>
          <p:cNvSpPr/>
          <p:nvPr/>
        </p:nvSpPr>
        <p:spPr>
          <a:xfrm>
            <a:off x="5171784" y="4641418"/>
            <a:ext cx="1939730" cy="1651686"/>
          </a:xfrm>
          <a:prstGeom prst="rect">
            <a:avLst/>
          </a:prstGeom>
          <a:solidFill>
            <a:schemeClr val="accent6"/>
          </a:solidFill>
          <a:scene3d>
            <a:camera prst="isometricOffAxis1Left"/>
            <a:lightRig rig="threePt" dir="t"/>
          </a:scene3d>
          <a:sp3d extrusionH="2095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5" name="Rettangolo 4">
            <a:extLst>
              <a:ext uri="{FF2B5EF4-FFF2-40B4-BE49-F238E27FC236}">
                <a16:creationId xmlns:a16="http://schemas.microsoft.com/office/drawing/2014/main" id="{E2E881D2-B527-6AC7-BBBC-6B61BD285822}"/>
              </a:ext>
            </a:extLst>
          </p:cNvPr>
          <p:cNvSpPr/>
          <p:nvPr/>
        </p:nvSpPr>
        <p:spPr>
          <a:xfrm>
            <a:off x="5419362" y="2623841"/>
            <a:ext cx="1493520" cy="3709043"/>
          </a:xfrm>
          <a:prstGeom prst="rect">
            <a:avLst/>
          </a:prstGeom>
          <a:solidFill>
            <a:schemeClr val="tx1">
              <a:lumMod val="50000"/>
              <a:lumOff val="50000"/>
            </a:schemeClr>
          </a:solidFill>
          <a:scene3d>
            <a:camera prst="isometricOffAxis1Left"/>
            <a:lightRig rig="threePt" dir="t"/>
          </a:scene3d>
          <a:sp3d extrusionH="2095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13" name="Rettangolo 12">
            <a:extLst>
              <a:ext uri="{FF2B5EF4-FFF2-40B4-BE49-F238E27FC236}">
                <a16:creationId xmlns:a16="http://schemas.microsoft.com/office/drawing/2014/main" id="{E4CCDFAF-4F58-4DAF-99C9-94D343EB52C9}"/>
              </a:ext>
            </a:extLst>
          </p:cNvPr>
          <p:cNvSpPr/>
          <p:nvPr/>
        </p:nvSpPr>
        <p:spPr>
          <a:xfrm>
            <a:off x="5049520" y="4681198"/>
            <a:ext cx="1939730" cy="1651686"/>
          </a:xfrm>
          <a:prstGeom prst="rect">
            <a:avLst/>
          </a:prstGeom>
          <a:solidFill>
            <a:schemeClr val="accent6"/>
          </a:solidFill>
          <a:scene3d>
            <a:camera prst="isometricOffAxis1Left"/>
            <a:lightRig rig="threePt" dir="t"/>
          </a:scene3d>
          <a:sp3d extrusionH="2095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6" name="Figura a mano libera: forma 35">
            <a:extLst>
              <a:ext uri="{FF2B5EF4-FFF2-40B4-BE49-F238E27FC236}">
                <a16:creationId xmlns:a16="http://schemas.microsoft.com/office/drawing/2014/main" id="{722E58DA-C52D-ED08-FE26-C38660765582}"/>
              </a:ext>
            </a:extLst>
          </p:cNvPr>
          <p:cNvSpPr/>
          <p:nvPr/>
        </p:nvSpPr>
        <p:spPr>
          <a:xfrm>
            <a:off x="5060016" y="5886132"/>
            <a:ext cx="830254" cy="2103885"/>
          </a:xfrm>
          <a:custGeom>
            <a:avLst/>
            <a:gdLst>
              <a:gd name="connsiteX0" fmla="*/ 830254 w 830254"/>
              <a:gd name="connsiteY0" fmla="*/ 0 h 1422400"/>
              <a:gd name="connsiteX1" fmla="*/ 17454 w 830254"/>
              <a:gd name="connsiteY1" fmla="*/ 375920 h 1422400"/>
              <a:gd name="connsiteX2" fmla="*/ 281614 w 830254"/>
              <a:gd name="connsiteY2" fmla="*/ 1422400 h 1422400"/>
            </a:gdLst>
            <a:ahLst/>
            <a:cxnLst>
              <a:cxn ang="0">
                <a:pos x="connsiteX0" y="connsiteY0"/>
              </a:cxn>
              <a:cxn ang="0">
                <a:pos x="connsiteX1" y="connsiteY1"/>
              </a:cxn>
              <a:cxn ang="0">
                <a:pos x="connsiteX2" y="connsiteY2"/>
              </a:cxn>
            </a:cxnLst>
            <a:rect l="l" t="t" r="r" b="b"/>
            <a:pathLst>
              <a:path w="830254" h="1422400">
                <a:moveTo>
                  <a:pt x="830254" y="0"/>
                </a:moveTo>
                <a:cubicBezTo>
                  <a:pt x="469574" y="69426"/>
                  <a:pt x="108894" y="138853"/>
                  <a:pt x="17454" y="375920"/>
                </a:cubicBezTo>
                <a:cubicBezTo>
                  <a:pt x="-73986" y="612987"/>
                  <a:pt x="220654" y="1254760"/>
                  <a:pt x="281614" y="1422400"/>
                </a:cubicBezTo>
              </a:path>
            </a:pathLst>
          </a:custGeom>
          <a:noFill/>
          <a:ln w="38100">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37" name="Figura a mano libera: forma 36">
            <a:extLst>
              <a:ext uri="{FF2B5EF4-FFF2-40B4-BE49-F238E27FC236}">
                <a16:creationId xmlns:a16="http://schemas.microsoft.com/office/drawing/2014/main" id="{960E70AE-5EFE-5D32-E5B9-39C41CA8A95C}"/>
              </a:ext>
            </a:extLst>
          </p:cNvPr>
          <p:cNvSpPr/>
          <p:nvPr/>
        </p:nvSpPr>
        <p:spPr>
          <a:xfrm rot="21184855" flipH="1">
            <a:off x="6916570" y="5764525"/>
            <a:ext cx="588519" cy="2258347"/>
          </a:xfrm>
          <a:custGeom>
            <a:avLst/>
            <a:gdLst>
              <a:gd name="connsiteX0" fmla="*/ 830254 w 830254"/>
              <a:gd name="connsiteY0" fmla="*/ 0 h 1422400"/>
              <a:gd name="connsiteX1" fmla="*/ 17454 w 830254"/>
              <a:gd name="connsiteY1" fmla="*/ 375920 h 1422400"/>
              <a:gd name="connsiteX2" fmla="*/ 281614 w 830254"/>
              <a:gd name="connsiteY2" fmla="*/ 1422400 h 1422400"/>
            </a:gdLst>
            <a:ahLst/>
            <a:cxnLst>
              <a:cxn ang="0">
                <a:pos x="connsiteX0" y="connsiteY0"/>
              </a:cxn>
              <a:cxn ang="0">
                <a:pos x="connsiteX1" y="connsiteY1"/>
              </a:cxn>
              <a:cxn ang="0">
                <a:pos x="connsiteX2" y="connsiteY2"/>
              </a:cxn>
            </a:cxnLst>
            <a:rect l="l" t="t" r="r" b="b"/>
            <a:pathLst>
              <a:path w="830254" h="1422400">
                <a:moveTo>
                  <a:pt x="830254" y="0"/>
                </a:moveTo>
                <a:cubicBezTo>
                  <a:pt x="469574" y="69426"/>
                  <a:pt x="108894" y="138853"/>
                  <a:pt x="17454" y="375920"/>
                </a:cubicBezTo>
                <a:cubicBezTo>
                  <a:pt x="-73986" y="612987"/>
                  <a:pt x="220654" y="1254760"/>
                  <a:pt x="281614" y="1422400"/>
                </a:cubicBezTo>
              </a:path>
            </a:pathLst>
          </a:custGeom>
          <a:noFill/>
          <a:ln w="38100">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noProof="0"/>
          </a:p>
        </p:txBody>
      </p:sp>
    </p:spTree>
    <p:extLst>
      <p:ext uri="{BB962C8B-B14F-4D97-AF65-F5344CB8AC3E}">
        <p14:creationId xmlns:p14="http://schemas.microsoft.com/office/powerpoint/2010/main" val="3479367126"/>
      </p:ext>
    </p:extLst>
  </p:cSld>
  <p:clrMapOvr>
    <a:masterClrMapping/>
  </p:clrMapOvr>
  <p:transition spd="med">
    <p:pull/>
  </p:transition>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C51BEC80-B5AC-9E82-06E2-A85676FFC0E9}"/>
            </a:ext>
          </a:extLst>
        </p:cNvPr>
        <p:cNvGrpSpPr/>
        <p:nvPr/>
      </p:nvGrpSpPr>
      <p:grpSpPr>
        <a:xfrm>
          <a:off x="0" y="0"/>
          <a:ext cx="0" cy="0"/>
          <a:chOff x="0" y="0"/>
          <a:chExt cx="0" cy="0"/>
        </a:xfrm>
      </p:grpSpPr>
      <p:pic>
        <p:nvPicPr>
          <p:cNvPr id="6" name="Immagine 5">
            <a:extLst>
              <a:ext uri="{FF2B5EF4-FFF2-40B4-BE49-F238E27FC236}">
                <a16:creationId xmlns:a16="http://schemas.microsoft.com/office/drawing/2014/main" id="{63867289-6C2D-E00B-951B-729CCB6A3427}"/>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0" y="-5366"/>
            <a:ext cx="12192000" cy="6868732"/>
          </a:xfrm>
          <a:prstGeom prst="rect">
            <a:avLst/>
          </a:prstGeom>
        </p:spPr>
      </p:pic>
      <p:sp>
        <p:nvSpPr>
          <p:cNvPr id="24" name="Rectangle 23">
            <a:extLst>
              <a:ext uri="{FF2B5EF4-FFF2-40B4-BE49-F238E27FC236}">
                <a16:creationId xmlns:a16="http://schemas.microsoft.com/office/drawing/2014/main" id="{DC88B2BA-E79C-0893-107A-05812C112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40" y="-10388"/>
            <a:ext cx="12201940" cy="3279731"/>
          </a:xfrm>
          <a:prstGeom prst="rect">
            <a:avLst/>
          </a:prstGeom>
          <a:gradFill>
            <a:gsLst>
              <a:gs pos="0">
                <a:srgbClr val="000000">
                  <a:alpha val="40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26" name="Rectangle 25">
            <a:extLst>
              <a:ext uri="{FF2B5EF4-FFF2-40B4-BE49-F238E27FC236}">
                <a16:creationId xmlns:a16="http://schemas.microsoft.com/office/drawing/2014/main" id="{E62F5C82-270A-58DE-12B8-3A9CBB04C4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764504"/>
            <a:ext cx="12191992" cy="2103884"/>
          </a:xfrm>
          <a:prstGeom prst="rect">
            <a:avLst/>
          </a:prstGeom>
          <a:gradFill>
            <a:gsLst>
              <a:gs pos="0">
                <a:srgbClr val="000000">
                  <a:alpha val="54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cxnSp>
        <p:nvCxnSpPr>
          <p:cNvPr id="28" name="Straight Connector 27">
            <a:extLst>
              <a:ext uri="{FF2B5EF4-FFF2-40B4-BE49-F238E27FC236}">
                <a16:creationId xmlns:a16="http://schemas.microsoft.com/office/drawing/2014/main" id="{9B127010-1D18-088F-8252-9C8B4C1957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387805" y="5715292"/>
            <a:ext cx="804195" cy="0"/>
          </a:xfrm>
          <a:prstGeom prst="line">
            <a:avLst/>
          </a:prstGeom>
          <a:ln w="1206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CasellaDiTesto 1">
            <a:extLst>
              <a:ext uri="{FF2B5EF4-FFF2-40B4-BE49-F238E27FC236}">
                <a16:creationId xmlns:a16="http://schemas.microsoft.com/office/drawing/2014/main" id="{578D3A4A-8793-7D95-CF7A-F5CF3B43621D}"/>
              </a:ext>
            </a:extLst>
          </p:cNvPr>
          <p:cNvSpPr txBox="1"/>
          <p:nvPr/>
        </p:nvSpPr>
        <p:spPr>
          <a:xfrm>
            <a:off x="420624" y="411480"/>
            <a:ext cx="11448288" cy="769441"/>
          </a:xfrm>
          <a:prstGeom prst="rect">
            <a:avLst/>
          </a:prstGeom>
          <a:noFill/>
        </p:spPr>
        <p:txBody>
          <a:bodyPr wrap="square" rtlCol="0">
            <a:spAutoFit/>
          </a:bodyPr>
          <a:lstStyle/>
          <a:p>
            <a:r>
              <a:rPr lang="en-GB" sz="4400" b="1" noProof="0">
                <a:solidFill>
                  <a:schemeClr val="bg1"/>
                </a:solidFill>
              </a:rPr>
              <a:t>FRF AND MODES</a:t>
            </a:r>
            <a:endParaRPr lang="en-GB" sz="2800" b="1" noProof="0"/>
          </a:p>
        </p:txBody>
      </p:sp>
      <p:sp>
        <p:nvSpPr>
          <p:cNvPr id="13" name="CasellaDiTesto 12">
            <a:extLst>
              <a:ext uri="{FF2B5EF4-FFF2-40B4-BE49-F238E27FC236}">
                <a16:creationId xmlns:a16="http://schemas.microsoft.com/office/drawing/2014/main" id="{69F05D4D-E6E2-92A7-E47B-B34C932F982D}"/>
              </a:ext>
            </a:extLst>
          </p:cNvPr>
          <p:cNvSpPr txBox="1"/>
          <p:nvPr/>
        </p:nvSpPr>
        <p:spPr>
          <a:xfrm>
            <a:off x="420624" y="1597767"/>
            <a:ext cx="10967181" cy="3970318"/>
          </a:xfrm>
          <a:prstGeom prst="rect">
            <a:avLst/>
          </a:prstGeom>
          <a:noFill/>
        </p:spPr>
        <p:txBody>
          <a:bodyPr wrap="square" rtlCol="0">
            <a:spAutoFit/>
          </a:bodyPr>
          <a:lstStyle/>
          <a:p>
            <a:pPr algn="ctr"/>
            <a:r>
              <a:rPr lang="en-GB" sz="2800" noProof="0">
                <a:solidFill>
                  <a:schemeClr val="bg1"/>
                </a:solidFill>
              </a:rPr>
              <a:t>As said before, we want to </a:t>
            </a:r>
            <a:r>
              <a:rPr lang="en-GB" sz="2800" b="1" noProof="0">
                <a:solidFill>
                  <a:schemeClr val="bg1"/>
                </a:solidFill>
              </a:rPr>
              <a:t>evaluate our FRF </a:t>
            </a:r>
            <a:r>
              <a:rPr lang="en-GB" sz="2800" noProof="0">
                <a:solidFill>
                  <a:schemeClr val="bg1"/>
                </a:solidFill>
              </a:rPr>
              <a:t>in both short and open circuit to retrieve the frequency of the first mode.</a:t>
            </a:r>
          </a:p>
          <a:p>
            <a:pPr algn="ctr"/>
            <a:endParaRPr lang="en-GB" sz="2800" noProof="0">
              <a:solidFill>
                <a:schemeClr val="bg1"/>
              </a:solidFill>
            </a:endParaRPr>
          </a:p>
          <a:p>
            <a:pPr algn="ctr"/>
            <a:r>
              <a:rPr lang="en-GB" sz="2800" noProof="0">
                <a:solidFill>
                  <a:schemeClr val="bg1"/>
                </a:solidFill>
              </a:rPr>
              <a:t>This way we can choose the optimal load accordingly</a:t>
            </a:r>
          </a:p>
          <a:p>
            <a:pPr algn="ctr"/>
            <a:endParaRPr lang="en-GB" sz="2800" noProof="0">
              <a:solidFill>
                <a:schemeClr val="bg1"/>
              </a:solidFill>
            </a:endParaRPr>
          </a:p>
          <a:p>
            <a:pPr algn="ctr"/>
            <a:endParaRPr lang="en-GB" sz="2800" noProof="0">
              <a:solidFill>
                <a:schemeClr val="bg1"/>
              </a:solidFill>
            </a:endParaRPr>
          </a:p>
          <a:p>
            <a:pPr algn="ctr"/>
            <a:r>
              <a:rPr lang="en-GB" sz="2800" noProof="0">
                <a:solidFill>
                  <a:schemeClr val="bg1"/>
                </a:solidFill>
              </a:rPr>
              <a:t>The modes are the natural frequencies of the system. We concentrate on the first one, as it is the fastest and the strongest one.</a:t>
            </a:r>
          </a:p>
        </p:txBody>
      </p:sp>
    </p:spTree>
    <p:extLst>
      <p:ext uri="{BB962C8B-B14F-4D97-AF65-F5344CB8AC3E}">
        <p14:creationId xmlns:p14="http://schemas.microsoft.com/office/powerpoint/2010/main" val="3632275827"/>
      </p:ext>
    </p:extLst>
  </p:cSld>
  <p:clrMapOvr>
    <a:masterClrMapping/>
  </p:clrMapOvr>
  <p:transition spd="med">
    <p:pull/>
  </p:transition>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8543C0E7-2463-B65D-F672-96CB602542EB}"/>
            </a:ext>
          </a:extLst>
        </p:cNvPr>
        <p:cNvGrpSpPr/>
        <p:nvPr/>
      </p:nvGrpSpPr>
      <p:grpSpPr>
        <a:xfrm>
          <a:off x="0" y="0"/>
          <a:ext cx="0" cy="0"/>
          <a:chOff x="0" y="0"/>
          <a:chExt cx="0" cy="0"/>
        </a:xfrm>
      </p:grpSpPr>
      <p:pic>
        <p:nvPicPr>
          <p:cNvPr id="6" name="Immagine 5">
            <a:extLst>
              <a:ext uri="{FF2B5EF4-FFF2-40B4-BE49-F238E27FC236}">
                <a16:creationId xmlns:a16="http://schemas.microsoft.com/office/drawing/2014/main" id="{FC3D5EC7-892C-E352-EDBF-9777254D43CC}"/>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0" y="-5366"/>
            <a:ext cx="12192000" cy="6868732"/>
          </a:xfrm>
          <a:prstGeom prst="rect">
            <a:avLst/>
          </a:prstGeom>
        </p:spPr>
      </p:pic>
      <p:sp>
        <p:nvSpPr>
          <p:cNvPr id="24" name="Rectangle 23">
            <a:extLst>
              <a:ext uri="{FF2B5EF4-FFF2-40B4-BE49-F238E27FC236}">
                <a16:creationId xmlns:a16="http://schemas.microsoft.com/office/drawing/2014/main" id="{533A729A-7465-49F7-3B88-B5A0A9A64E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40" y="-10388"/>
            <a:ext cx="12201940" cy="3279731"/>
          </a:xfrm>
          <a:prstGeom prst="rect">
            <a:avLst/>
          </a:prstGeom>
          <a:gradFill>
            <a:gsLst>
              <a:gs pos="0">
                <a:srgbClr val="000000">
                  <a:alpha val="40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26" name="Rectangle 25">
            <a:extLst>
              <a:ext uri="{FF2B5EF4-FFF2-40B4-BE49-F238E27FC236}">
                <a16:creationId xmlns:a16="http://schemas.microsoft.com/office/drawing/2014/main" id="{60E863DD-619C-0E35-3269-C1F917841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764504"/>
            <a:ext cx="12191992" cy="2103884"/>
          </a:xfrm>
          <a:prstGeom prst="rect">
            <a:avLst/>
          </a:prstGeom>
          <a:gradFill>
            <a:gsLst>
              <a:gs pos="0">
                <a:srgbClr val="000000">
                  <a:alpha val="54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cxnSp>
        <p:nvCxnSpPr>
          <p:cNvPr id="28" name="Straight Connector 27">
            <a:extLst>
              <a:ext uri="{FF2B5EF4-FFF2-40B4-BE49-F238E27FC236}">
                <a16:creationId xmlns:a16="http://schemas.microsoft.com/office/drawing/2014/main" id="{B87458D3-515C-D86F-B732-995982D2B0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387805" y="5715292"/>
            <a:ext cx="804195" cy="0"/>
          </a:xfrm>
          <a:prstGeom prst="line">
            <a:avLst/>
          </a:prstGeom>
          <a:ln w="1206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CasellaDiTesto 1">
            <a:extLst>
              <a:ext uri="{FF2B5EF4-FFF2-40B4-BE49-F238E27FC236}">
                <a16:creationId xmlns:a16="http://schemas.microsoft.com/office/drawing/2014/main" id="{2455FB30-04F4-2622-3649-EBF9D8389841}"/>
              </a:ext>
            </a:extLst>
          </p:cNvPr>
          <p:cNvSpPr txBox="1"/>
          <p:nvPr/>
        </p:nvSpPr>
        <p:spPr>
          <a:xfrm>
            <a:off x="420624" y="411480"/>
            <a:ext cx="11448288" cy="769441"/>
          </a:xfrm>
          <a:prstGeom prst="rect">
            <a:avLst/>
          </a:prstGeom>
          <a:noFill/>
        </p:spPr>
        <p:txBody>
          <a:bodyPr wrap="square" rtlCol="0">
            <a:spAutoFit/>
          </a:bodyPr>
          <a:lstStyle/>
          <a:p>
            <a:r>
              <a:rPr lang="en-GB" sz="4400" b="1" noProof="0">
                <a:solidFill>
                  <a:schemeClr val="bg1"/>
                </a:solidFill>
              </a:rPr>
              <a:t>FRF AND MODES</a:t>
            </a:r>
            <a:endParaRPr lang="en-GB" sz="2800" b="1" noProof="0"/>
          </a:p>
        </p:txBody>
      </p:sp>
      <p:pic>
        <p:nvPicPr>
          <p:cNvPr id="4" name="Immagine 3" descr="Immagine che contiene schermata, testo&#10;&#10;Descrizione generata automaticamente">
            <a:extLst>
              <a:ext uri="{FF2B5EF4-FFF2-40B4-BE49-F238E27FC236}">
                <a16:creationId xmlns:a16="http://schemas.microsoft.com/office/drawing/2014/main" id="{F308BD42-465D-E6F4-E0BE-55856F032ED6}"/>
              </a:ext>
            </a:extLst>
          </p:cNvPr>
          <p:cNvPicPr>
            <a:picLocks noChangeAspect="1"/>
          </p:cNvPicPr>
          <p:nvPr/>
        </p:nvPicPr>
        <p:blipFill>
          <a:blip r:embed="rId4">
            <a:extLst>
              <a:ext uri="{28A0092B-C50C-407E-A947-70E740481C1C}">
                <a14:useLocalDpi xmlns:a14="http://schemas.microsoft.com/office/drawing/2010/main" val="0"/>
              </a:ext>
            </a:extLst>
          </a:blip>
          <a:srcRect t="7301"/>
          <a:stretch/>
        </p:blipFill>
        <p:spPr>
          <a:xfrm>
            <a:off x="1356822" y="1378761"/>
            <a:ext cx="9408983" cy="3750453"/>
          </a:xfrm>
          <a:prstGeom prst="rect">
            <a:avLst/>
          </a:prstGeom>
        </p:spPr>
      </p:pic>
      <p:sp>
        <p:nvSpPr>
          <p:cNvPr id="5" name="CasellaDiTesto 4">
            <a:extLst>
              <a:ext uri="{FF2B5EF4-FFF2-40B4-BE49-F238E27FC236}">
                <a16:creationId xmlns:a16="http://schemas.microsoft.com/office/drawing/2014/main" id="{8C63F228-B95F-1735-14CB-8EBBCB84CAE4}"/>
              </a:ext>
            </a:extLst>
          </p:cNvPr>
          <p:cNvSpPr txBox="1"/>
          <p:nvPr/>
        </p:nvSpPr>
        <p:spPr>
          <a:xfrm>
            <a:off x="420622" y="5549211"/>
            <a:ext cx="11281381" cy="1200329"/>
          </a:xfrm>
          <a:prstGeom prst="rect">
            <a:avLst/>
          </a:prstGeom>
          <a:noFill/>
        </p:spPr>
        <p:txBody>
          <a:bodyPr wrap="square" rtlCol="0">
            <a:spAutoFit/>
          </a:bodyPr>
          <a:lstStyle/>
          <a:p>
            <a:r>
              <a:rPr lang="en-GB" sz="2400" b="1" noProof="0">
                <a:solidFill>
                  <a:schemeClr val="bg1"/>
                </a:solidFill>
                <a:sym typeface="Wingdings" panose="05000000000000000000" pitchFamily="2" charset="2"/>
              </a:rPr>
              <a:t>SHORT CIRCUIT: </a:t>
            </a:r>
            <a:r>
              <a:rPr lang="en-GB" sz="2400" noProof="0">
                <a:solidFill>
                  <a:schemeClr val="bg1"/>
                </a:solidFill>
                <a:sym typeface="Wingdings" panose="05000000000000000000" pitchFamily="2" charset="2"/>
              </a:rPr>
              <a:t>the first mode has an excitation frequency of 28.163 Hz,</a:t>
            </a:r>
          </a:p>
          <a:p>
            <a:r>
              <a:rPr lang="en-GB" sz="2400" noProof="0">
                <a:solidFill>
                  <a:schemeClr val="bg1"/>
                </a:solidFill>
                <a:sym typeface="Wingdings" panose="05000000000000000000" pitchFamily="2" charset="2"/>
              </a:rPr>
              <a:t>which is rounded to 28.2 Hz in the graph by the software, and a damping ratio of 0.0066.</a:t>
            </a:r>
            <a:endParaRPr lang="en-GB" sz="2400" noProof="0"/>
          </a:p>
        </p:txBody>
      </p:sp>
      <p:sp>
        <p:nvSpPr>
          <p:cNvPr id="7" name="Ovale 6">
            <a:extLst>
              <a:ext uri="{FF2B5EF4-FFF2-40B4-BE49-F238E27FC236}">
                <a16:creationId xmlns:a16="http://schemas.microsoft.com/office/drawing/2014/main" id="{2EA520C9-80DF-A364-6170-D8A95472F979}"/>
              </a:ext>
            </a:extLst>
          </p:cNvPr>
          <p:cNvSpPr/>
          <p:nvPr/>
        </p:nvSpPr>
        <p:spPr>
          <a:xfrm>
            <a:off x="3935468" y="2214257"/>
            <a:ext cx="613384" cy="598392"/>
          </a:xfrm>
          <a:prstGeom prst="ellipse">
            <a:avLst/>
          </a:prstGeom>
          <a:noFill/>
          <a:ln w="381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noProof="0"/>
          </a:p>
        </p:txBody>
      </p:sp>
      <p:cxnSp>
        <p:nvCxnSpPr>
          <p:cNvPr id="8" name="Connettore 2 7">
            <a:extLst>
              <a:ext uri="{FF2B5EF4-FFF2-40B4-BE49-F238E27FC236}">
                <a16:creationId xmlns:a16="http://schemas.microsoft.com/office/drawing/2014/main" id="{712A4AEB-E71C-35B2-229B-F6801D1E27FF}"/>
              </a:ext>
            </a:extLst>
          </p:cNvPr>
          <p:cNvCxnSpPr>
            <a:cxnSpLocks/>
            <a:endCxn id="7" idx="4"/>
          </p:cNvCxnSpPr>
          <p:nvPr/>
        </p:nvCxnSpPr>
        <p:spPr>
          <a:xfrm flipH="1" flipV="1">
            <a:off x="4242160" y="2812649"/>
            <a:ext cx="468736" cy="2736562"/>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8663532"/>
      </p:ext>
    </p:extLst>
  </p:cSld>
  <p:clrMapOvr>
    <a:masterClrMapping/>
  </p:clrMapOvr>
  <p:transition spd="med">
    <p:pull/>
  </p:transition>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F6E005E5-C7B7-71B9-F210-76D7A5F7E5B0}"/>
            </a:ext>
          </a:extLst>
        </p:cNvPr>
        <p:cNvGrpSpPr/>
        <p:nvPr/>
      </p:nvGrpSpPr>
      <p:grpSpPr>
        <a:xfrm>
          <a:off x="0" y="0"/>
          <a:ext cx="0" cy="0"/>
          <a:chOff x="0" y="0"/>
          <a:chExt cx="0" cy="0"/>
        </a:xfrm>
      </p:grpSpPr>
      <p:pic>
        <p:nvPicPr>
          <p:cNvPr id="6" name="Immagine 5">
            <a:extLst>
              <a:ext uri="{FF2B5EF4-FFF2-40B4-BE49-F238E27FC236}">
                <a16:creationId xmlns:a16="http://schemas.microsoft.com/office/drawing/2014/main" id="{1BD6B662-922D-61A6-CAB7-EB3501B974E8}"/>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0" y="-5366"/>
            <a:ext cx="12192000" cy="6868732"/>
          </a:xfrm>
          <a:prstGeom prst="rect">
            <a:avLst/>
          </a:prstGeom>
        </p:spPr>
      </p:pic>
      <p:sp>
        <p:nvSpPr>
          <p:cNvPr id="24" name="Rectangle 23">
            <a:extLst>
              <a:ext uri="{FF2B5EF4-FFF2-40B4-BE49-F238E27FC236}">
                <a16:creationId xmlns:a16="http://schemas.microsoft.com/office/drawing/2014/main" id="{90FFBB2B-43AE-FEE1-E42E-36D9A70960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40" y="-10388"/>
            <a:ext cx="12201940" cy="3279731"/>
          </a:xfrm>
          <a:prstGeom prst="rect">
            <a:avLst/>
          </a:prstGeom>
          <a:gradFill>
            <a:gsLst>
              <a:gs pos="0">
                <a:srgbClr val="000000">
                  <a:alpha val="40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26" name="Rectangle 25">
            <a:extLst>
              <a:ext uri="{FF2B5EF4-FFF2-40B4-BE49-F238E27FC236}">
                <a16:creationId xmlns:a16="http://schemas.microsoft.com/office/drawing/2014/main" id="{6A6ED5E3-A2D9-5268-F400-540029E343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764504"/>
            <a:ext cx="12191992" cy="2103884"/>
          </a:xfrm>
          <a:prstGeom prst="rect">
            <a:avLst/>
          </a:prstGeom>
          <a:gradFill>
            <a:gsLst>
              <a:gs pos="0">
                <a:srgbClr val="000000">
                  <a:alpha val="54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cxnSp>
        <p:nvCxnSpPr>
          <p:cNvPr id="28" name="Straight Connector 27">
            <a:extLst>
              <a:ext uri="{FF2B5EF4-FFF2-40B4-BE49-F238E27FC236}">
                <a16:creationId xmlns:a16="http://schemas.microsoft.com/office/drawing/2014/main" id="{2DBBB23B-D7B2-7AEF-D778-1633CA7F16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387805" y="5715292"/>
            <a:ext cx="804195" cy="0"/>
          </a:xfrm>
          <a:prstGeom prst="line">
            <a:avLst/>
          </a:prstGeom>
          <a:ln w="1206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CasellaDiTesto 1">
            <a:extLst>
              <a:ext uri="{FF2B5EF4-FFF2-40B4-BE49-F238E27FC236}">
                <a16:creationId xmlns:a16="http://schemas.microsoft.com/office/drawing/2014/main" id="{28EDEF46-49B6-5F05-9351-7A01408BF92E}"/>
              </a:ext>
            </a:extLst>
          </p:cNvPr>
          <p:cNvSpPr txBox="1"/>
          <p:nvPr/>
        </p:nvSpPr>
        <p:spPr>
          <a:xfrm>
            <a:off x="420624" y="411480"/>
            <a:ext cx="11448288" cy="769441"/>
          </a:xfrm>
          <a:prstGeom prst="rect">
            <a:avLst/>
          </a:prstGeom>
          <a:noFill/>
        </p:spPr>
        <p:txBody>
          <a:bodyPr wrap="square" rtlCol="0">
            <a:spAutoFit/>
          </a:bodyPr>
          <a:lstStyle/>
          <a:p>
            <a:r>
              <a:rPr lang="en-GB" sz="4400" b="1" noProof="0">
                <a:solidFill>
                  <a:schemeClr val="bg1"/>
                </a:solidFill>
              </a:rPr>
              <a:t>FRF AND MODES</a:t>
            </a:r>
            <a:endParaRPr lang="en-GB" sz="2800" b="1" noProof="0"/>
          </a:p>
        </p:txBody>
      </p:sp>
      <p:pic>
        <p:nvPicPr>
          <p:cNvPr id="3" name="Immagine 2" descr="Immagine che contiene schermata, testo, Software multimediale, Software per la grafica&#10;&#10;Descrizione generata automaticamente">
            <a:extLst>
              <a:ext uri="{FF2B5EF4-FFF2-40B4-BE49-F238E27FC236}">
                <a16:creationId xmlns:a16="http://schemas.microsoft.com/office/drawing/2014/main" id="{4347F985-4627-36D8-E716-230DB9C4BABB}"/>
              </a:ext>
            </a:extLst>
          </p:cNvPr>
          <p:cNvPicPr>
            <a:picLocks noChangeAspect="1"/>
          </p:cNvPicPr>
          <p:nvPr/>
        </p:nvPicPr>
        <p:blipFill>
          <a:blip r:embed="rId4">
            <a:extLst>
              <a:ext uri="{28A0092B-C50C-407E-A947-70E740481C1C}">
                <a14:useLocalDpi xmlns:a14="http://schemas.microsoft.com/office/drawing/2010/main" val="0"/>
              </a:ext>
            </a:extLst>
          </a:blip>
          <a:srcRect l="196" t="7307" b="-1"/>
          <a:stretch/>
        </p:blipFill>
        <p:spPr>
          <a:xfrm>
            <a:off x="1412239" y="1381479"/>
            <a:ext cx="9386011" cy="3775728"/>
          </a:xfrm>
          <a:prstGeom prst="rect">
            <a:avLst/>
          </a:prstGeom>
        </p:spPr>
      </p:pic>
      <p:sp>
        <p:nvSpPr>
          <p:cNvPr id="9" name="CasellaDiTesto 8">
            <a:extLst>
              <a:ext uri="{FF2B5EF4-FFF2-40B4-BE49-F238E27FC236}">
                <a16:creationId xmlns:a16="http://schemas.microsoft.com/office/drawing/2014/main" id="{FF5E2B32-0B4D-E4DA-4646-29A9207CFA9A}"/>
              </a:ext>
            </a:extLst>
          </p:cNvPr>
          <p:cNvSpPr txBox="1"/>
          <p:nvPr/>
        </p:nvSpPr>
        <p:spPr>
          <a:xfrm>
            <a:off x="420624" y="5476521"/>
            <a:ext cx="12191992" cy="1200329"/>
          </a:xfrm>
          <a:prstGeom prst="rect">
            <a:avLst/>
          </a:prstGeom>
          <a:noFill/>
        </p:spPr>
        <p:txBody>
          <a:bodyPr wrap="square" rtlCol="0">
            <a:spAutoFit/>
          </a:bodyPr>
          <a:lstStyle/>
          <a:p>
            <a:r>
              <a:rPr lang="en-GB" sz="2400" b="1" noProof="0">
                <a:solidFill>
                  <a:schemeClr val="bg1"/>
                </a:solidFill>
                <a:sym typeface="Wingdings" panose="05000000000000000000" pitchFamily="2" charset="2"/>
              </a:rPr>
              <a:t>OPEN CIRCUIT: </a:t>
            </a:r>
            <a:r>
              <a:rPr lang="en-GB" sz="2400" noProof="0">
                <a:solidFill>
                  <a:schemeClr val="bg1"/>
                </a:solidFill>
                <a:sym typeface="Wingdings" panose="05000000000000000000" pitchFamily="2" charset="2"/>
              </a:rPr>
              <a:t>the first mode has an excitation frequency of 28.765 Hz,</a:t>
            </a:r>
          </a:p>
          <a:p>
            <a:r>
              <a:rPr lang="en-GB" sz="2400" noProof="0">
                <a:solidFill>
                  <a:schemeClr val="bg1"/>
                </a:solidFill>
                <a:sym typeface="Wingdings" panose="05000000000000000000" pitchFamily="2" charset="2"/>
              </a:rPr>
              <a:t>which is rounded to 28.8 Hz in the graph by the software, and a damping ratio of 0.0056.</a:t>
            </a:r>
            <a:endParaRPr lang="en-GB" sz="2400" noProof="0"/>
          </a:p>
        </p:txBody>
      </p:sp>
      <p:sp>
        <p:nvSpPr>
          <p:cNvPr id="10" name="Ovale 9">
            <a:extLst>
              <a:ext uri="{FF2B5EF4-FFF2-40B4-BE49-F238E27FC236}">
                <a16:creationId xmlns:a16="http://schemas.microsoft.com/office/drawing/2014/main" id="{C8E5444C-DBFF-D73D-EBD5-E240C543A439}"/>
              </a:ext>
            </a:extLst>
          </p:cNvPr>
          <p:cNvSpPr/>
          <p:nvPr/>
        </p:nvSpPr>
        <p:spPr>
          <a:xfrm>
            <a:off x="3970192" y="2346881"/>
            <a:ext cx="613384" cy="598392"/>
          </a:xfrm>
          <a:prstGeom prst="ellipse">
            <a:avLst/>
          </a:prstGeom>
          <a:noFill/>
          <a:ln w="381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noProof="0"/>
          </a:p>
        </p:txBody>
      </p:sp>
      <p:cxnSp>
        <p:nvCxnSpPr>
          <p:cNvPr id="11" name="Connettore 2 10">
            <a:extLst>
              <a:ext uri="{FF2B5EF4-FFF2-40B4-BE49-F238E27FC236}">
                <a16:creationId xmlns:a16="http://schemas.microsoft.com/office/drawing/2014/main" id="{D8E5CB0C-28E2-3E92-68DD-0873747F0B0B}"/>
              </a:ext>
            </a:extLst>
          </p:cNvPr>
          <p:cNvCxnSpPr>
            <a:cxnSpLocks/>
            <a:endCxn id="10" idx="4"/>
          </p:cNvCxnSpPr>
          <p:nvPr/>
        </p:nvCxnSpPr>
        <p:spPr>
          <a:xfrm flipH="1" flipV="1">
            <a:off x="4276884" y="2945273"/>
            <a:ext cx="295116" cy="2410273"/>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1687527"/>
      </p:ext>
    </p:extLst>
  </p:cSld>
  <p:clrMapOvr>
    <a:masterClrMapping/>
  </p:clrMapOvr>
  <p:transition spd="med">
    <p:pull/>
  </p:transition>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F9C917E2-998A-E308-318F-C4BB1BA576B2}"/>
            </a:ext>
          </a:extLst>
        </p:cNvPr>
        <p:cNvGrpSpPr/>
        <p:nvPr/>
      </p:nvGrpSpPr>
      <p:grpSpPr>
        <a:xfrm>
          <a:off x="0" y="0"/>
          <a:ext cx="0" cy="0"/>
          <a:chOff x="0" y="0"/>
          <a:chExt cx="0" cy="0"/>
        </a:xfrm>
      </p:grpSpPr>
      <p:pic>
        <p:nvPicPr>
          <p:cNvPr id="6" name="Immagine 5">
            <a:extLst>
              <a:ext uri="{FF2B5EF4-FFF2-40B4-BE49-F238E27FC236}">
                <a16:creationId xmlns:a16="http://schemas.microsoft.com/office/drawing/2014/main" id="{8A781C9D-5C65-0627-D5D7-6E9386EFA802}"/>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0" y="-5366"/>
            <a:ext cx="12192000" cy="6868732"/>
          </a:xfrm>
          <a:prstGeom prst="rect">
            <a:avLst/>
          </a:prstGeom>
        </p:spPr>
      </p:pic>
      <p:sp>
        <p:nvSpPr>
          <p:cNvPr id="24" name="Rectangle 23">
            <a:extLst>
              <a:ext uri="{FF2B5EF4-FFF2-40B4-BE49-F238E27FC236}">
                <a16:creationId xmlns:a16="http://schemas.microsoft.com/office/drawing/2014/main" id="{8A83B517-9F66-7B33-E51D-BAE30D91F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40" y="-10388"/>
            <a:ext cx="12201940" cy="3279731"/>
          </a:xfrm>
          <a:prstGeom prst="rect">
            <a:avLst/>
          </a:prstGeom>
          <a:gradFill>
            <a:gsLst>
              <a:gs pos="0">
                <a:srgbClr val="000000">
                  <a:alpha val="40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26" name="Rectangle 25">
            <a:extLst>
              <a:ext uri="{FF2B5EF4-FFF2-40B4-BE49-F238E27FC236}">
                <a16:creationId xmlns:a16="http://schemas.microsoft.com/office/drawing/2014/main" id="{92506788-8EA8-4BEB-3991-F4F40EFD45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764504"/>
            <a:ext cx="12191992" cy="2103884"/>
          </a:xfrm>
          <a:prstGeom prst="rect">
            <a:avLst/>
          </a:prstGeom>
          <a:gradFill>
            <a:gsLst>
              <a:gs pos="0">
                <a:srgbClr val="000000">
                  <a:alpha val="54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cxnSp>
        <p:nvCxnSpPr>
          <p:cNvPr id="28" name="Straight Connector 27">
            <a:extLst>
              <a:ext uri="{FF2B5EF4-FFF2-40B4-BE49-F238E27FC236}">
                <a16:creationId xmlns:a16="http://schemas.microsoft.com/office/drawing/2014/main" id="{7257A6B2-0278-0994-E90F-36895ABA080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387805" y="5715292"/>
            <a:ext cx="804195" cy="0"/>
          </a:xfrm>
          <a:prstGeom prst="line">
            <a:avLst/>
          </a:prstGeom>
          <a:ln w="1206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CasellaDiTesto 1">
            <a:extLst>
              <a:ext uri="{FF2B5EF4-FFF2-40B4-BE49-F238E27FC236}">
                <a16:creationId xmlns:a16="http://schemas.microsoft.com/office/drawing/2014/main" id="{B9D6BE72-E2DF-39D4-BD8B-BE8CFEEB95A5}"/>
              </a:ext>
            </a:extLst>
          </p:cNvPr>
          <p:cNvSpPr txBox="1"/>
          <p:nvPr/>
        </p:nvSpPr>
        <p:spPr>
          <a:xfrm>
            <a:off x="420624" y="411480"/>
            <a:ext cx="11448288" cy="769441"/>
          </a:xfrm>
          <a:prstGeom prst="rect">
            <a:avLst/>
          </a:prstGeom>
          <a:noFill/>
        </p:spPr>
        <p:txBody>
          <a:bodyPr wrap="square" rtlCol="0">
            <a:spAutoFit/>
          </a:bodyPr>
          <a:lstStyle/>
          <a:p>
            <a:r>
              <a:rPr lang="en-GB" sz="4400" b="1" noProof="0">
                <a:solidFill>
                  <a:schemeClr val="bg1"/>
                </a:solidFill>
              </a:rPr>
              <a:t>FRF AND MODES</a:t>
            </a:r>
            <a:endParaRPr lang="en-GB" sz="2800" b="1" noProof="0"/>
          </a:p>
        </p:txBody>
      </p:sp>
      <p:pic>
        <p:nvPicPr>
          <p:cNvPr id="4" name="Immagine 3" descr="Immagine che contiene testo, schermata, Software multimediale, Software per la grafica&#10;&#10;Descrizione generata automaticamente">
            <a:extLst>
              <a:ext uri="{FF2B5EF4-FFF2-40B4-BE49-F238E27FC236}">
                <a16:creationId xmlns:a16="http://schemas.microsoft.com/office/drawing/2014/main" id="{AA1BE8EB-632D-F811-0FE1-AFE778CBDEB0}"/>
              </a:ext>
            </a:extLst>
          </p:cNvPr>
          <p:cNvPicPr>
            <a:picLocks noChangeAspect="1"/>
          </p:cNvPicPr>
          <p:nvPr/>
        </p:nvPicPr>
        <p:blipFill>
          <a:blip r:embed="rId4">
            <a:extLst>
              <a:ext uri="{28A0092B-C50C-407E-A947-70E740481C1C}">
                <a14:useLocalDpi xmlns:a14="http://schemas.microsoft.com/office/drawing/2010/main" val="0"/>
              </a:ext>
            </a:extLst>
          </a:blip>
          <a:srcRect t="8041"/>
          <a:stretch/>
        </p:blipFill>
        <p:spPr>
          <a:xfrm>
            <a:off x="1419729" y="1404094"/>
            <a:ext cx="9352542" cy="3730497"/>
          </a:xfrm>
          <a:prstGeom prst="rect">
            <a:avLst/>
          </a:prstGeom>
        </p:spPr>
      </p:pic>
      <p:sp>
        <p:nvSpPr>
          <p:cNvPr id="5" name="CasellaDiTesto 4">
            <a:extLst>
              <a:ext uri="{FF2B5EF4-FFF2-40B4-BE49-F238E27FC236}">
                <a16:creationId xmlns:a16="http://schemas.microsoft.com/office/drawing/2014/main" id="{2EC37EC9-D10E-96DF-9476-85B20C1F3B18}"/>
              </a:ext>
            </a:extLst>
          </p:cNvPr>
          <p:cNvSpPr txBox="1"/>
          <p:nvPr/>
        </p:nvSpPr>
        <p:spPr>
          <a:xfrm>
            <a:off x="420624" y="5423930"/>
            <a:ext cx="11200274" cy="830997"/>
          </a:xfrm>
          <a:prstGeom prst="rect">
            <a:avLst/>
          </a:prstGeom>
          <a:noFill/>
        </p:spPr>
        <p:txBody>
          <a:bodyPr wrap="square" rtlCol="0">
            <a:spAutoFit/>
          </a:bodyPr>
          <a:lstStyle/>
          <a:p>
            <a:r>
              <a:rPr lang="en-GB" sz="2400" b="1" noProof="0">
                <a:solidFill>
                  <a:schemeClr val="bg1"/>
                </a:solidFill>
                <a:sym typeface="Wingdings" panose="05000000000000000000" pitchFamily="2" charset="2"/>
              </a:rPr>
              <a:t>RESISTIVE LOAD: </a:t>
            </a:r>
            <a:r>
              <a:rPr lang="en-GB" sz="2400" noProof="0">
                <a:solidFill>
                  <a:schemeClr val="bg1"/>
                </a:solidFill>
                <a:sym typeface="Wingdings" panose="05000000000000000000" pitchFamily="2" charset="2"/>
              </a:rPr>
              <a:t>as shown in the circuit, we put a resistor of 49.3kΩ as </a:t>
            </a:r>
          </a:p>
          <a:p>
            <a:r>
              <a:rPr lang="en-GB" sz="2400" noProof="0">
                <a:solidFill>
                  <a:schemeClr val="bg1"/>
                </a:solidFill>
                <a:sym typeface="Wingdings" panose="05000000000000000000" pitchFamily="2" charset="2"/>
              </a:rPr>
              <a:t>the optimal load for our circuit. The excitation frequency was set to 28.23Hz.</a:t>
            </a:r>
            <a:endParaRPr lang="en-GB" sz="2400" noProof="0"/>
          </a:p>
        </p:txBody>
      </p:sp>
    </p:spTree>
    <p:extLst>
      <p:ext uri="{BB962C8B-B14F-4D97-AF65-F5344CB8AC3E}">
        <p14:creationId xmlns:p14="http://schemas.microsoft.com/office/powerpoint/2010/main" val="3267110811"/>
      </p:ext>
    </p:extLst>
  </p:cSld>
  <p:clrMapOvr>
    <a:masterClrMapping/>
  </p:clrMapOvr>
  <p:transition spd="med">
    <p:pull/>
  </p:transition>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1118C934-97D8-A3F8-A39C-D0C1385D8A6A}"/>
            </a:ext>
          </a:extLst>
        </p:cNvPr>
        <p:cNvGrpSpPr/>
        <p:nvPr/>
      </p:nvGrpSpPr>
      <p:grpSpPr>
        <a:xfrm>
          <a:off x="0" y="0"/>
          <a:ext cx="0" cy="0"/>
          <a:chOff x="0" y="0"/>
          <a:chExt cx="0" cy="0"/>
        </a:xfrm>
      </p:grpSpPr>
      <p:pic>
        <p:nvPicPr>
          <p:cNvPr id="6" name="Immagine 5">
            <a:extLst>
              <a:ext uri="{FF2B5EF4-FFF2-40B4-BE49-F238E27FC236}">
                <a16:creationId xmlns:a16="http://schemas.microsoft.com/office/drawing/2014/main" id="{8D79EE98-FC30-115B-4DC0-E618E30A14FD}"/>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0" y="-5366"/>
            <a:ext cx="12192000" cy="6868732"/>
          </a:xfrm>
          <a:prstGeom prst="rect">
            <a:avLst/>
          </a:prstGeom>
        </p:spPr>
      </p:pic>
      <p:sp>
        <p:nvSpPr>
          <p:cNvPr id="24" name="Rectangle 23">
            <a:extLst>
              <a:ext uri="{FF2B5EF4-FFF2-40B4-BE49-F238E27FC236}">
                <a16:creationId xmlns:a16="http://schemas.microsoft.com/office/drawing/2014/main" id="{063EB1B8-D6CA-188F-5ABF-E0D903A24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40" y="-10388"/>
            <a:ext cx="12201940" cy="3279731"/>
          </a:xfrm>
          <a:prstGeom prst="rect">
            <a:avLst/>
          </a:prstGeom>
          <a:gradFill>
            <a:gsLst>
              <a:gs pos="0">
                <a:srgbClr val="000000">
                  <a:alpha val="40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26" name="Rectangle 25">
            <a:extLst>
              <a:ext uri="{FF2B5EF4-FFF2-40B4-BE49-F238E27FC236}">
                <a16:creationId xmlns:a16="http://schemas.microsoft.com/office/drawing/2014/main" id="{151DB805-3A7B-EB7C-D83D-576FC8F36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764504"/>
            <a:ext cx="12191992" cy="2103884"/>
          </a:xfrm>
          <a:prstGeom prst="rect">
            <a:avLst/>
          </a:prstGeom>
          <a:gradFill>
            <a:gsLst>
              <a:gs pos="0">
                <a:srgbClr val="000000">
                  <a:alpha val="54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cxnSp>
        <p:nvCxnSpPr>
          <p:cNvPr id="28" name="Straight Connector 27">
            <a:extLst>
              <a:ext uri="{FF2B5EF4-FFF2-40B4-BE49-F238E27FC236}">
                <a16:creationId xmlns:a16="http://schemas.microsoft.com/office/drawing/2014/main" id="{F071E89D-FB1E-FE60-8EF5-9E2E591A502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387805" y="5715292"/>
            <a:ext cx="804195" cy="0"/>
          </a:xfrm>
          <a:prstGeom prst="line">
            <a:avLst/>
          </a:prstGeom>
          <a:ln w="1206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CasellaDiTesto 1">
            <a:extLst>
              <a:ext uri="{FF2B5EF4-FFF2-40B4-BE49-F238E27FC236}">
                <a16:creationId xmlns:a16="http://schemas.microsoft.com/office/drawing/2014/main" id="{96A35458-CEF6-15E9-3BCE-F6F102E0A84D}"/>
              </a:ext>
            </a:extLst>
          </p:cNvPr>
          <p:cNvSpPr txBox="1"/>
          <p:nvPr/>
        </p:nvSpPr>
        <p:spPr>
          <a:xfrm>
            <a:off x="420624" y="411480"/>
            <a:ext cx="11448288" cy="769441"/>
          </a:xfrm>
          <a:prstGeom prst="rect">
            <a:avLst/>
          </a:prstGeom>
          <a:noFill/>
        </p:spPr>
        <p:txBody>
          <a:bodyPr wrap="square" rtlCol="0">
            <a:spAutoFit/>
          </a:bodyPr>
          <a:lstStyle/>
          <a:p>
            <a:r>
              <a:rPr lang="en-GB" sz="4400" b="1" noProof="0">
                <a:solidFill>
                  <a:schemeClr val="bg1"/>
                </a:solidFill>
              </a:rPr>
              <a:t>EXPERIMENTAL PARAMETERS</a:t>
            </a:r>
            <a:endParaRPr lang="en-GB" sz="2800" b="1" noProof="0"/>
          </a:p>
        </p:txBody>
      </p:sp>
      <mc:AlternateContent xmlns:mc="http://schemas.openxmlformats.org/markup-compatibility/2006">
        <mc:Choice xmlns:a14="http://schemas.microsoft.com/office/drawing/2010/main" Requires="a14">
          <p:graphicFrame>
            <p:nvGraphicFramePr>
              <p:cNvPr id="4" name="Tabella 3">
                <a:extLst>
                  <a:ext uri="{FF2B5EF4-FFF2-40B4-BE49-F238E27FC236}">
                    <a16:creationId xmlns:a16="http://schemas.microsoft.com/office/drawing/2014/main" id="{61A47E2F-2113-4AE5-4A3B-3B8C90DB1EC4}"/>
                  </a:ext>
                </a:extLst>
              </p:cNvPr>
              <p:cNvGraphicFramePr>
                <a:graphicFrameLocks noGrp="1"/>
              </p:cNvGraphicFramePr>
              <p:nvPr>
                <p:extLst>
                  <p:ext uri="{D42A27DB-BD31-4B8C-83A1-F6EECF244321}">
                    <p14:modId xmlns:p14="http://schemas.microsoft.com/office/powerpoint/2010/main" val="3633840572"/>
                  </p:ext>
                </p:extLst>
              </p:nvPr>
            </p:nvGraphicFramePr>
            <p:xfrm>
              <a:off x="939800" y="1782084"/>
              <a:ext cx="10312400" cy="3681159"/>
            </p:xfrm>
            <a:graphic>
              <a:graphicData uri="http://schemas.openxmlformats.org/drawingml/2006/table">
                <a:tbl>
                  <a:tblPr firstRow="1" bandRow="1">
                    <a:tableStyleId>{5C22544A-7EE6-4342-B048-85BDC9FD1C3A}</a:tableStyleId>
                  </a:tblPr>
                  <a:tblGrid>
                    <a:gridCol w="2578100">
                      <a:extLst>
                        <a:ext uri="{9D8B030D-6E8A-4147-A177-3AD203B41FA5}">
                          <a16:colId xmlns:a16="http://schemas.microsoft.com/office/drawing/2014/main" val="333383578"/>
                        </a:ext>
                      </a:extLst>
                    </a:gridCol>
                    <a:gridCol w="2578100">
                      <a:extLst>
                        <a:ext uri="{9D8B030D-6E8A-4147-A177-3AD203B41FA5}">
                          <a16:colId xmlns:a16="http://schemas.microsoft.com/office/drawing/2014/main" val="2105636597"/>
                        </a:ext>
                      </a:extLst>
                    </a:gridCol>
                    <a:gridCol w="2578100">
                      <a:extLst>
                        <a:ext uri="{9D8B030D-6E8A-4147-A177-3AD203B41FA5}">
                          <a16:colId xmlns:a16="http://schemas.microsoft.com/office/drawing/2014/main" val="883870613"/>
                        </a:ext>
                      </a:extLst>
                    </a:gridCol>
                    <a:gridCol w="2578100">
                      <a:extLst>
                        <a:ext uri="{9D8B030D-6E8A-4147-A177-3AD203B41FA5}">
                          <a16:colId xmlns:a16="http://schemas.microsoft.com/office/drawing/2014/main" val="1131006949"/>
                        </a:ext>
                      </a:extLst>
                    </a:gridCol>
                  </a:tblGrid>
                  <a:tr h="823458">
                    <a:tc>
                      <a:txBody>
                        <a:bodyPr/>
                        <a:lstStyle/>
                        <a:p>
                          <a:pPr algn="ctr"/>
                          <a:endParaRPr lang="en-GB" noProof="0">
                            <a:ln>
                              <a:solidFill>
                                <a:schemeClr val="bg1"/>
                              </a:solidFill>
                            </a:ln>
                            <a:solidFill>
                              <a:schemeClr val="bg1"/>
                            </a:solidFill>
                          </a:endParaRPr>
                        </a:p>
                      </a:txBody>
                      <a:tcPr>
                        <a:lnL w="12700" cmpd="sng">
                          <a:noFill/>
                        </a:lnL>
                        <a:lnR w="28575" cap="flat" cmpd="sng" algn="ctr">
                          <a:solidFill>
                            <a:schemeClr val="bg1"/>
                          </a:solidFill>
                          <a:prstDash val="solid"/>
                          <a:round/>
                          <a:headEnd type="none" w="med" len="med"/>
                          <a:tailEnd type="none" w="med" len="med"/>
                        </a:lnR>
                        <a:lnT w="12700" cmpd="sng">
                          <a:noFill/>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b="0" noProof="0">
                            <a:ln>
                              <a:solidFill>
                                <a:schemeClr val="bg1"/>
                              </a:solidFill>
                            </a:ln>
                            <a:solidFill>
                              <a:schemeClr val="bg1"/>
                            </a:solidFill>
                          </a:endParaRPr>
                        </a:p>
                        <a:p>
                          <a:pPr algn="ctr"/>
                          <a14:m>
                            <m:oMathPara xmlns:m="http://schemas.openxmlformats.org/officeDocument/2006/math">
                              <m:oMathParaPr>
                                <m:jc m:val="centerGroup"/>
                              </m:oMathParaPr>
                              <m:oMath xmlns:m="http://schemas.openxmlformats.org/officeDocument/2006/math">
                                <m:sSub>
                                  <m:sSubPr>
                                    <m:ctrlPr>
                                      <a:rPr lang="en-GB" b="0" i="1" noProof="0" smtClean="0">
                                        <a:ln>
                                          <a:solidFill>
                                            <a:schemeClr val="bg1"/>
                                          </a:solidFill>
                                        </a:ln>
                                        <a:solidFill>
                                          <a:schemeClr val="bg1"/>
                                        </a:solidFill>
                                        <a:latin typeface="Cambria Math" panose="02040503050406030204" pitchFamily="18" charset="0"/>
                                      </a:rPr>
                                    </m:ctrlPr>
                                  </m:sSubPr>
                                  <m:e>
                                    <m:r>
                                      <a:rPr lang="en-GB" b="0" i="1" noProof="0" smtClean="0">
                                        <a:ln>
                                          <a:solidFill>
                                            <a:schemeClr val="bg1"/>
                                          </a:solidFill>
                                        </a:ln>
                                        <a:solidFill>
                                          <a:schemeClr val="bg1"/>
                                        </a:solidFill>
                                        <a:latin typeface="Cambria Math" panose="02040503050406030204" pitchFamily="18" charset="0"/>
                                      </a:rPr>
                                      <m:t>𝜔</m:t>
                                    </m:r>
                                  </m:e>
                                  <m:sub>
                                    <m:r>
                                      <a:rPr lang="en-GB" b="0" i="1" noProof="0" smtClean="0">
                                        <a:ln>
                                          <a:solidFill>
                                            <a:schemeClr val="bg1"/>
                                          </a:solidFill>
                                        </a:ln>
                                        <a:solidFill>
                                          <a:schemeClr val="bg1"/>
                                        </a:solidFill>
                                        <a:latin typeface="Cambria Math" panose="02040503050406030204" pitchFamily="18" charset="0"/>
                                      </a:rPr>
                                      <m:t>1</m:t>
                                    </m:r>
                                  </m:sub>
                                </m:sSub>
                              </m:oMath>
                            </m:oMathPara>
                          </a14:m>
                          <a:endParaRPr lang="en-GB" b="0" noProof="0">
                            <a:ln>
                              <a:solidFill>
                                <a:schemeClr val="bg1"/>
                              </a:solidFill>
                            </a:ln>
                            <a:solidFill>
                              <a:schemeClr val="bg1"/>
                            </a:solidFill>
                          </a:endParaRPr>
                        </a:p>
                        <a:p>
                          <a:pPr algn="ctr"/>
                          <a:endParaRPr lang="en-GB" b="0" noProof="0">
                            <a:ln>
                              <a:solidFill>
                                <a:schemeClr val="bg1"/>
                              </a:solid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mpd="sng">
                          <a:noFill/>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b="0" i="1" noProof="0">
                            <a:ln>
                              <a:solidFill>
                                <a:schemeClr val="bg1"/>
                              </a:solidFill>
                            </a:ln>
                            <a:solidFill>
                              <a:schemeClr val="bg1"/>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GB" b="0" i="1" noProof="0" smtClean="0">
                                        <a:ln>
                                          <a:solidFill>
                                            <a:schemeClr val="bg1"/>
                                          </a:solidFill>
                                        </a:ln>
                                        <a:solidFill>
                                          <a:schemeClr val="bg1"/>
                                        </a:solidFill>
                                        <a:latin typeface="Cambria Math" panose="02040503050406030204" pitchFamily="18" charset="0"/>
                                      </a:rPr>
                                    </m:ctrlPr>
                                  </m:sSubPr>
                                  <m:e>
                                    <m:r>
                                      <a:rPr lang="en-GB" b="0" i="1" noProof="0" smtClean="0">
                                        <a:ln>
                                          <a:solidFill>
                                            <a:schemeClr val="bg1"/>
                                          </a:solidFill>
                                        </a:ln>
                                        <a:solidFill>
                                          <a:schemeClr val="bg1"/>
                                        </a:solidFill>
                                        <a:latin typeface="Cambria Math" panose="02040503050406030204" pitchFamily="18" charset="0"/>
                                      </a:rPr>
                                      <m:t>𝑅</m:t>
                                    </m:r>
                                  </m:e>
                                  <m:sub>
                                    <m:sSub>
                                      <m:sSubPr>
                                        <m:ctrlPr>
                                          <a:rPr lang="en-GB" b="0" i="1" noProof="0" smtClean="0">
                                            <a:ln>
                                              <a:solidFill>
                                                <a:schemeClr val="bg1"/>
                                              </a:solidFill>
                                            </a:ln>
                                            <a:solidFill>
                                              <a:schemeClr val="bg1"/>
                                            </a:solidFill>
                                            <a:latin typeface="Cambria Math" panose="02040503050406030204" pitchFamily="18" charset="0"/>
                                          </a:rPr>
                                        </m:ctrlPr>
                                      </m:sSubPr>
                                      <m:e>
                                        <m:r>
                                          <a:rPr lang="en-GB" b="0" i="1" noProof="0" smtClean="0">
                                            <a:ln>
                                              <a:solidFill>
                                                <a:schemeClr val="bg1"/>
                                              </a:solidFill>
                                            </a:ln>
                                            <a:solidFill>
                                              <a:schemeClr val="bg1"/>
                                            </a:solidFill>
                                            <a:latin typeface="Cambria Math" panose="02040503050406030204" pitchFamily="18" charset="0"/>
                                          </a:rPr>
                                          <m:t>𝐿</m:t>
                                        </m:r>
                                      </m:e>
                                      <m:sub>
                                        <m:r>
                                          <a:rPr lang="en-GB" b="0" i="1" noProof="0" smtClean="0">
                                            <a:ln>
                                              <a:solidFill>
                                                <a:schemeClr val="bg1"/>
                                              </a:solidFill>
                                            </a:ln>
                                            <a:solidFill>
                                              <a:schemeClr val="bg1"/>
                                            </a:solidFill>
                                            <a:latin typeface="Cambria Math" panose="02040503050406030204" pitchFamily="18" charset="0"/>
                                          </a:rPr>
                                          <m:t>1</m:t>
                                        </m:r>
                                      </m:sub>
                                    </m:sSub>
                                  </m:sub>
                                </m:sSub>
                              </m:oMath>
                            </m:oMathPara>
                          </a14:m>
                          <a:endParaRPr lang="en-GB" b="0" noProof="0">
                            <a:ln>
                              <a:solidFill>
                                <a:schemeClr val="bg1"/>
                              </a:solidFill>
                            </a:ln>
                            <a:solidFill>
                              <a:schemeClr val="bg1"/>
                            </a:solidFill>
                          </a:endParaRPr>
                        </a:p>
                        <a:p>
                          <a:pPr algn="ctr"/>
                          <a:endParaRPr lang="en-GB" b="0" noProof="0">
                            <a:ln>
                              <a:solidFill>
                                <a:schemeClr val="bg1"/>
                              </a:solid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mpd="sng">
                          <a:noFill/>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b="0" i="1" noProof="0">
                            <a:ln>
                              <a:solidFill>
                                <a:schemeClr val="bg1"/>
                              </a:solidFill>
                            </a:ln>
                            <a:solidFill>
                              <a:schemeClr val="bg1"/>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GB" b="0" i="1" noProof="0" smtClean="0">
                                        <a:ln>
                                          <a:solidFill>
                                            <a:schemeClr val="bg1"/>
                                          </a:solidFill>
                                        </a:ln>
                                        <a:solidFill>
                                          <a:schemeClr val="bg1"/>
                                        </a:solidFill>
                                        <a:latin typeface="Cambria Math" panose="02040503050406030204" pitchFamily="18" charset="0"/>
                                      </a:rPr>
                                    </m:ctrlPr>
                                  </m:sSubPr>
                                  <m:e>
                                    <m:r>
                                      <a:rPr lang="en-GB" b="0" i="1" noProof="0" smtClean="0">
                                        <a:ln>
                                          <a:solidFill>
                                            <a:schemeClr val="bg1"/>
                                          </a:solidFill>
                                        </a:ln>
                                        <a:solidFill>
                                          <a:schemeClr val="bg1"/>
                                        </a:solidFill>
                                        <a:latin typeface="Cambria Math" panose="02040503050406030204" pitchFamily="18" charset="0"/>
                                      </a:rPr>
                                      <m:t>𝑘</m:t>
                                    </m:r>
                                  </m:e>
                                  <m:sub>
                                    <m:r>
                                      <a:rPr lang="en-GB" b="0" i="1" noProof="0" smtClean="0">
                                        <a:ln>
                                          <a:solidFill>
                                            <a:schemeClr val="bg1"/>
                                          </a:solidFill>
                                        </a:ln>
                                        <a:solidFill>
                                          <a:schemeClr val="bg1"/>
                                        </a:solidFill>
                                        <a:latin typeface="Cambria Math" panose="02040503050406030204" pitchFamily="18" charset="0"/>
                                      </a:rPr>
                                      <m:t>1</m:t>
                                    </m:r>
                                  </m:sub>
                                </m:sSub>
                              </m:oMath>
                            </m:oMathPara>
                          </a14:m>
                          <a:endParaRPr lang="en-GB" b="0" noProof="0">
                            <a:ln>
                              <a:solidFill>
                                <a:schemeClr val="bg1"/>
                              </a:solidFill>
                            </a:ln>
                            <a:solidFill>
                              <a:schemeClr val="bg1"/>
                            </a:solidFill>
                          </a:endParaRPr>
                        </a:p>
                      </a:txBody>
                      <a:tcPr>
                        <a:lnL w="28575" cap="flat" cmpd="sng" algn="ctr">
                          <a:solidFill>
                            <a:schemeClr val="bg1"/>
                          </a:solidFill>
                          <a:prstDash val="solid"/>
                          <a:round/>
                          <a:headEnd type="none" w="med" len="med"/>
                          <a:tailEnd type="none" w="med" len="med"/>
                        </a:lnL>
                        <a:lnR w="12700" cmpd="sng">
                          <a:noFill/>
                        </a:lnR>
                        <a:lnT w="12700" cmpd="sng">
                          <a:noFill/>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95470598"/>
                      </a:ext>
                    </a:extLst>
                  </a:tr>
                  <a:tr h="823458">
                    <a:tc>
                      <a:txBody>
                        <a:bodyPr/>
                        <a:lstStyle/>
                        <a:p>
                          <a:pPr algn="ctr"/>
                          <a:endParaRPr lang="en-GB" noProof="0">
                            <a:ln>
                              <a:solidFill>
                                <a:schemeClr val="bg1"/>
                              </a:solidFill>
                            </a:ln>
                            <a:solidFill>
                              <a:schemeClr val="bg1"/>
                            </a:solidFill>
                          </a:endParaRPr>
                        </a:p>
                        <a:p>
                          <a:pPr algn="ctr"/>
                          <a:r>
                            <a:rPr lang="en-GB" noProof="0">
                              <a:ln>
                                <a:solidFill>
                                  <a:schemeClr val="bg1"/>
                                </a:solidFill>
                              </a:ln>
                              <a:solidFill>
                                <a:schemeClr val="bg1"/>
                              </a:solidFill>
                            </a:rPr>
                            <a:t>OPEN CIRCUIT</a:t>
                          </a:r>
                        </a:p>
                        <a:p>
                          <a:pPr algn="ctr"/>
                          <a:endParaRPr lang="en-GB" noProof="0">
                            <a:ln>
                              <a:solidFill>
                                <a:schemeClr val="bg1"/>
                              </a:solidFill>
                            </a:ln>
                            <a:solidFill>
                              <a:schemeClr val="bg1"/>
                            </a:solidFill>
                          </a:endParaRPr>
                        </a:p>
                      </a:txBody>
                      <a:tcPr>
                        <a:lnL w="12700" cmpd="sng">
                          <a:noFill/>
                        </a:lnL>
                        <a:lnR w="28575"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noProof="0">
                            <a:ln>
                              <a:solidFill>
                                <a:schemeClr val="bg1"/>
                              </a:solidFill>
                            </a:ln>
                            <a:solidFill>
                              <a:schemeClr val="bg1"/>
                            </a:solidFill>
                          </a:endParaRPr>
                        </a:p>
                        <a:p>
                          <a:pPr algn="ctr"/>
                          <a:r>
                            <a:rPr lang="en-GB" sz="1800" noProof="0">
                              <a:solidFill>
                                <a:schemeClr val="bg1"/>
                              </a:solidFill>
                              <a:sym typeface="Wingdings" panose="05000000000000000000" pitchFamily="2" charset="2"/>
                            </a:rPr>
                            <a:t>28.786 Hz</a:t>
                          </a:r>
                          <a:endParaRPr lang="en-GB" noProof="0">
                            <a:ln>
                              <a:solidFill>
                                <a:schemeClr val="bg1"/>
                              </a:solid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noProof="0">
                            <a:ln>
                              <a:solidFill>
                                <a:schemeClr val="bg1"/>
                              </a:solidFill>
                            </a:ln>
                            <a:solidFill>
                              <a:schemeClr val="bg1"/>
                            </a:solidFill>
                          </a:endParaRPr>
                        </a:p>
                        <a:p>
                          <a:pPr algn="ctr"/>
                          <a14:m>
                            <m:oMathPara xmlns:m="http://schemas.openxmlformats.org/officeDocument/2006/math">
                              <m:oMathParaPr>
                                <m:jc m:val="centerGroup"/>
                              </m:oMathParaPr>
                              <m:oMath xmlns:m="http://schemas.openxmlformats.org/officeDocument/2006/math">
                                <m:r>
                                  <a:rPr lang="en-GB" b="1" i="1" noProof="0" smtClean="0">
                                    <a:ln>
                                      <a:solidFill>
                                        <a:schemeClr val="bg1"/>
                                      </a:solidFill>
                                    </a:ln>
                                    <a:solidFill>
                                      <a:schemeClr val="bg1"/>
                                    </a:solidFill>
                                    <a:latin typeface="Cambria Math" panose="02040503050406030204" pitchFamily="18" charset="0"/>
                                    <a:ea typeface="Cambria Math" panose="02040503050406030204" pitchFamily="18" charset="0"/>
                                  </a:rPr>
                                  <m:t>∞</m:t>
                                </m:r>
                              </m:oMath>
                            </m:oMathPara>
                          </a14:m>
                          <a:endParaRPr lang="en-GB" b="1" noProof="0">
                            <a:ln>
                              <a:solidFill>
                                <a:schemeClr val="bg1"/>
                              </a:solid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noProof="0">
                            <a:ln>
                              <a:solidFill>
                                <a:schemeClr val="bg1"/>
                              </a:solidFill>
                            </a:ln>
                            <a:solidFill>
                              <a:schemeClr val="bg1"/>
                            </a:solidFill>
                          </a:endParaRPr>
                        </a:p>
                        <a:p>
                          <a:pPr algn="ctr"/>
                          <a:r>
                            <a:rPr lang="en-GB" noProof="0">
                              <a:ln>
                                <a:solidFill>
                                  <a:schemeClr val="bg1"/>
                                </a:solidFill>
                              </a:ln>
                              <a:solidFill>
                                <a:schemeClr val="bg1"/>
                              </a:solidFill>
                            </a:rPr>
                            <a:t>/</a:t>
                          </a:r>
                        </a:p>
                      </a:txBody>
                      <a:tcPr>
                        <a:lnL w="28575" cap="flat" cmpd="sng" algn="ctr">
                          <a:solidFill>
                            <a:schemeClr val="bg1"/>
                          </a:solidFill>
                          <a:prstDash val="solid"/>
                          <a:round/>
                          <a:headEnd type="none" w="med" len="med"/>
                          <a:tailEnd type="none" w="med" len="med"/>
                        </a:lnL>
                        <a:lnR w="12700" cmpd="sng">
                          <a:noFill/>
                        </a:lnR>
                        <a:lnT w="38100" cap="flat" cmpd="sng" algn="ctr">
                          <a:solidFill>
                            <a:schemeClr val="bg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89578054"/>
                      </a:ext>
                    </a:extLst>
                  </a:tr>
                  <a:tr h="823458">
                    <a:tc>
                      <a:txBody>
                        <a:bodyPr/>
                        <a:lstStyle/>
                        <a:p>
                          <a:pPr algn="ctr"/>
                          <a:endParaRPr lang="en-GB" noProof="0">
                            <a:ln>
                              <a:solidFill>
                                <a:schemeClr val="bg1"/>
                              </a:solidFill>
                            </a:ln>
                            <a:solidFill>
                              <a:schemeClr val="bg1"/>
                            </a:solidFill>
                          </a:endParaRPr>
                        </a:p>
                        <a:p>
                          <a:pPr algn="ctr"/>
                          <a:r>
                            <a:rPr lang="en-GB" noProof="0">
                              <a:ln>
                                <a:solidFill>
                                  <a:schemeClr val="bg1"/>
                                </a:solidFill>
                              </a:ln>
                              <a:solidFill>
                                <a:schemeClr val="bg1"/>
                              </a:solidFill>
                            </a:rPr>
                            <a:t>SHORT CIRCUIT</a:t>
                          </a:r>
                        </a:p>
                        <a:p>
                          <a:pPr algn="ctr"/>
                          <a:endParaRPr lang="en-GB" noProof="0">
                            <a:ln>
                              <a:solidFill>
                                <a:schemeClr val="bg1"/>
                              </a:solidFill>
                            </a:ln>
                            <a:solidFill>
                              <a:schemeClr val="bg1"/>
                            </a:solidFill>
                          </a:endParaRPr>
                        </a:p>
                      </a:txBody>
                      <a:tcPr>
                        <a:lnL w="12700" cmpd="sng">
                          <a:noFill/>
                        </a:lnL>
                        <a:lnR w="28575"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noProof="0">
                            <a:ln>
                              <a:solidFill>
                                <a:schemeClr val="bg1"/>
                              </a:solidFill>
                            </a:ln>
                            <a:solidFill>
                              <a:schemeClr val="bg1"/>
                            </a:solidFill>
                          </a:endParaRPr>
                        </a:p>
                        <a:p>
                          <a:pPr algn="ctr"/>
                          <a:r>
                            <a:rPr lang="en-GB" sz="1800" noProof="0">
                              <a:solidFill>
                                <a:schemeClr val="bg1"/>
                              </a:solidFill>
                              <a:sym typeface="Wingdings" panose="05000000000000000000" pitchFamily="2" charset="2"/>
                            </a:rPr>
                            <a:t>28.163 Hz </a:t>
                          </a:r>
                          <a:endParaRPr lang="en-GB" noProof="0">
                            <a:ln>
                              <a:solidFill>
                                <a:schemeClr val="bg1"/>
                              </a:solid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noProof="0">
                            <a:ln>
                              <a:solidFill>
                                <a:schemeClr val="bg1"/>
                              </a:solidFill>
                            </a:ln>
                            <a:solidFill>
                              <a:schemeClr val="bg1"/>
                            </a:solidFill>
                          </a:endParaRPr>
                        </a:p>
                        <a:p>
                          <a:pPr algn="ctr"/>
                          <a14:m>
                            <m:oMathPara xmlns:m="http://schemas.openxmlformats.org/officeDocument/2006/math">
                              <m:oMathParaPr>
                                <m:jc m:val="centerGroup"/>
                              </m:oMathParaPr>
                              <m:oMath xmlns:m="http://schemas.openxmlformats.org/officeDocument/2006/math">
                                <m:r>
                                  <a:rPr lang="en-GB" b="1" i="1" noProof="0" smtClean="0">
                                    <a:ln>
                                      <a:solidFill>
                                        <a:schemeClr val="bg1"/>
                                      </a:solidFill>
                                    </a:ln>
                                    <a:solidFill>
                                      <a:schemeClr val="bg1"/>
                                    </a:solidFill>
                                    <a:latin typeface="Cambria Math" panose="02040503050406030204" pitchFamily="18" charset="0"/>
                                    <a:ea typeface="Cambria Math" panose="02040503050406030204" pitchFamily="18" charset="0"/>
                                  </a:rPr>
                                  <m:t>~ </m:t>
                                </m:r>
                                <m:r>
                                  <a:rPr lang="en-GB" b="0" i="1" noProof="0" smtClean="0">
                                    <a:ln>
                                      <a:solidFill>
                                        <a:schemeClr val="bg1"/>
                                      </a:solidFill>
                                    </a:ln>
                                    <a:solidFill>
                                      <a:schemeClr val="bg1"/>
                                    </a:solidFill>
                                    <a:latin typeface="Cambria Math" panose="02040503050406030204" pitchFamily="18" charset="0"/>
                                    <a:ea typeface="Cambria Math" panose="02040503050406030204" pitchFamily="18" charset="0"/>
                                  </a:rPr>
                                  <m:t>0</m:t>
                                </m:r>
                              </m:oMath>
                            </m:oMathPara>
                          </a14:m>
                          <a:endParaRPr lang="en-GB" b="1" noProof="0">
                            <a:ln>
                              <a:solidFill>
                                <a:schemeClr val="bg1"/>
                              </a:solid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noProof="0">
                            <a:ln>
                              <a:solidFill>
                                <a:schemeClr val="bg1"/>
                              </a:solidFill>
                            </a:ln>
                            <a:solidFill>
                              <a:schemeClr val="bg1"/>
                            </a:solidFill>
                          </a:endParaRPr>
                        </a:p>
                        <a:p>
                          <a:pPr algn="ctr"/>
                          <a:r>
                            <a:rPr lang="en-GB" noProof="0">
                              <a:ln>
                                <a:solidFill>
                                  <a:schemeClr val="bg1"/>
                                </a:solidFill>
                              </a:ln>
                              <a:solidFill>
                                <a:schemeClr val="bg1"/>
                              </a:solidFill>
                            </a:rPr>
                            <a:t>/</a:t>
                          </a:r>
                        </a:p>
                      </a:txBody>
                      <a:tcPr>
                        <a:lnL w="28575" cap="flat" cmpd="sng" algn="ctr">
                          <a:solidFill>
                            <a:schemeClr val="bg1"/>
                          </a:solidFill>
                          <a:prstDash val="solid"/>
                          <a:round/>
                          <a:headEnd type="none" w="med" len="med"/>
                          <a:tailEnd type="none" w="med" len="med"/>
                        </a:lnL>
                        <a:lnR w="12700" cmpd="sng">
                          <a:noFill/>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68338593"/>
                      </a:ext>
                    </a:extLst>
                  </a:tr>
                  <a:tr h="823458">
                    <a:tc>
                      <a:txBody>
                        <a:bodyPr/>
                        <a:lstStyle/>
                        <a:p>
                          <a:pPr algn="ctr"/>
                          <a:endParaRPr lang="en-GB" noProof="0">
                            <a:ln>
                              <a:solidFill>
                                <a:schemeClr val="bg1"/>
                              </a:solidFill>
                            </a:ln>
                            <a:solidFill>
                              <a:schemeClr val="bg1"/>
                            </a:solidFill>
                          </a:endParaRPr>
                        </a:p>
                        <a:p>
                          <a:pPr algn="ctr"/>
                          <a:r>
                            <a:rPr lang="en-GB" noProof="0">
                              <a:ln>
                                <a:solidFill>
                                  <a:schemeClr val="bg1"/>
                                </a:solidFill>
                              </a:ln>
                              <a:solidFill>
                                <a:schemeClr val="bg1"/>
                              </a:solidFill>
                            </a:rPr>
                            <a:t>OPTIMAL LOAD</a:t>
                          </a:r>
                        </a:p>
                        <a:p>
                          <a:pPr algn="ctr"/>
                          <a:endParaRPr lang="en-GB" noProof="0">
                            <a:ln>
                              <a:solidFill>
                                <a:schemeClr val="bg1"/>
                              </a:solidFill>
                            </a:ln>
                            <a:solidFill>
                              <a:schemeClr val="bg1"/>
                            </a:solidFill>
                          </a:endParaRPr>
                        </a:p>
                      </a:txBody>
                      <a:tcPr>
                        <a:lnL w="12700" cmpd="sng">
                          <a:noFill/>
                        </a:lnL>
                        <a:lnR w="28575"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noProof="0">
                            <a:ln>
                              <a:solidFill>
                                <a:schemeClr val="bg1"/>
                              </a:solidFill>
                            </a:ln>
                            <a:solidFill>
                              <a:schemeClr val="bg1"/>
                            </a:solidFill>
                          </a:endParaRPr>
                        </a:p>
                        <a:p>
                          <a:pPr algn="ctr"/>
                          <a:r>
                            <a:rPr lang="en-GB" sz="1800" noProof="0">
                              <a:solidFill>
                                <a:schemeClr val="bg1"/>
                              </a:solidFill>
                              <a:sym typeface="Wingdings" panose="05000000000000000000" pitchFamily="2" charset="2"/>
                            </a:rPr>
                            <a:t>28.23 Hz</a:t>
                          </a:r>
                          <a:endParaRPr lang="en-GB" noProof="0">
                            <a:ln>
                              <a:solidFill>
                                <a:schemeClr val="bg1"/>
                              </a:solid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noProof="0">
                            <a:ln>
                              <a:solidFill>
                                <a:schemeClr val="bg1"/>
                              </a:solidFill>
                            </a:ln>
                            <a:solidFill>
                              <a:schemeClr val="bg1"/>
                            </a:solidFill>
                          </a:endParaRPr>
                        </a:p>
                        <a:p>
                          <a:pPr algn="ctr"/>
                          <a:r>
                            <a:rPr lang="en-GB" sz="1800" noProof="0">
                              <a:solidFill>
                                <a:schemeClr val="bg1"/>
                              </a:solidFill>
                              <a:sym typeface="Wingdings" panose="05000000000000000000" pitchFamily="2" charset="2"/>
                            </a:rPr>
                            <a:t>49.3 kΩ</a:t>
                          </a:r>
                          <a:endParaRPr lang="en-GB" noProof="0">
                            <a:ln>
                              <a:solidFill>
                                <a:schemeClr val="bg1"/>
                              </a:solid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noProof="0">
                            <a:ln>
                              <a:solidFill>
                                <a:schemeClr val="bg1"/>
                              </a:solidFill>
                            </a:ln>
                            <a:solidFill>
                              <a:schemeClr val="bg1"/>
                            </a:solidFill>
                          </a:endParaRPr>
                        </a:p>
                        <a:p>
                          <a:pPr algn="ctr"/>
                          <a:r>
                            <a:rPr lang="en-GB" b="0" noProof="0">
                              <a:ln>
                                <a:solidFill>
                                  <a:schemeClr val="bg1"/>
                                </a:solidFill>
                              </a:ln>
                              <a:solidFill>
                                <a:schemeClr val="bg1"/>
                              </a:solidFill>
                            </a:rPr>
                            <a:t>0.2115</a:t>
                          </a:r>
                        </a:p>
                      </a:txBody>
                      <a:tcPr>
                        <a:lnL w="28575" cap="flat" cmpd="sng" algn="ctr">
                          <a:solidFill>
                            <a:schemeClr val="bg1"/>
                          </a:solidFill>
                          <a:prstDash val="solid"/>
                          <a:round/>
                          <a:headEnd type="none" w="med" len="med"/>
                          <a:tailEnd type="none" w="med" len="med"/>
                        </a:lnL>
                        <a:lnR w="12700" cmpd="sng">
                          <a:noFill/>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2520056"/>
                      </a:ext>
                    </a:extLst>
                  </a:tr>
                </a:tbl>
              </a:graphicData>
            </a:graphic>
          </p:graphicFrame>
        </mc:Choice>
        <mc:Fallback>
          <p:graphicFrame>
            <p:nvGraphicFramePr>
              <p:cNvPr id="4" name="Tabella 3">
                <a:extLst>
                  <a:ext uri="{FF2B5EF4-FFF2-40B4-BE49-F238E27FC236}">
                    <a16:creationId xmlns:a16="http://schemas.microsoft.com/office/drawing/2014/main" id="{61A47E2F-2113-4AE5-4A3B-3B8C90DB1EC4}"/>
                  </a:ext>
                </a:extLst>
              </p:cNvPr>
              <p:cNvGraphicFramePr>
                <a:graphicFrameLocks noGrp="1"/>
              </p:cNvGraphicFramePr>
              <p:nvPr>
                <p:extLst>
                  <p:ext uri="{D42A27DB-BD31-4B8C-83A1-F6EECF244321}">
                    <p14:modId xmlns:p14="http://schemas.microsoft.com/office/powerpoint/2010/main" val="3633840572"/>
                  </p:ext>
                </p:extLst>
              </p:nvPr>
            </p:nvGraphicFramePr>
            <p:xfrm>
              <a:off x="939800" y="1782084"/>
              <a:ext cx="10312400" cy="3681159"/>
            </p:xfrm>
            <a:graphic>
              <a:graphicData uri="http://schemas.openxmlformats.org/drawingml/2006/table">
                <a:tbl>
                  <a:tblPr firstRow="1" bandRow="1">
                    <a:tableStyleId>{5C22544A-7EE6-4342-B048-85BDC9FD1C3A}</a:tableStyleId>
                  </a:tblPr>
                  <a:tblGrid>
                    <a:gridCol w="2578100">
                      <a:extLst>
                        <a:ext uri="{9D8B030D-6E8A-4147-A177-3AD203B41FA5}">
                          <a16:colId xmlns:a16="http://schemas.microsoft.com/office/drawing/2014/main" val="333383578"/>
                        </a:ext>
                      </a:extLst>
                    </a:gridCol>
                    <a:gridCol w="2578100">
                      <a:extLst>
                        <a:ext uri="{9D8B030D-6E8A-4147-A177-3AD203B41FA5}">
                          <a16:colId xmlns:a16="http://schemas.microsoft.com/office/drawing/2014/main" val="2105636597"/>
                        </a:ext>
                      </a:extLst>
                    </a:gridCol>
                    <a:gridCol w="2578100">
                      <a:extLst>
                        <a:ext uri="{9D8B030D-6E8A-4147-A177-3AD203B41FA5}">
                          <a16:colId xmlns:a16="http://schemas.microsoft.com/office/drawing/2014/main" val="883870613"/>
                        </a:ext>
                      </a:extLst>
                    </a:gridCol>
                    <a:gridCol w="2578100">
                      <a:extLst>
                        <a:ext uri="{9D8B030D-6E8A-4147-A177-3AD203B41FA5}">
                          <a16:colId xmlns:a16="http://schemas.microsoft.com/office/drawing/2014/main" val="1131006949"/>
                        </a:ext>
                      </a:extLst>
                    </a:gridCol>
                  </a:tblGrid>
                  <a:tr h="937959">
                    <a:tc>
                      <a:txBody>
                        <a:bodyPr/>
                        <a:lstStyle/>
                        <a:p>
                          <a:pPr algn="ctr"/>
                          <a:endParaRPr lang="en-GB" noProof="0">
                            <a:ln>
                              <a:solidFill>
                                <a:schemeClr val="bg1"/>
                              </a:solidFill>
                            </a:ln>
                            <a:solidFill>
                              <a:schemeClr val="bg1"/>
                            </a:solidFill>
                          </a:endParaRPr>
                        </a:p>
                      </a:txBody>
                      <a:tcPr>
                        <a:lnL w="12700" cmpd="sng">
                          <a:noFill/>
                        </a:lnL>
                        <a:lnR w="28575" cap="flat" cmpd="sng" algn="ctr">
                          <a:solidFill>
                            <a:schemeClr val="bg1"/>
                          </a:solidFill>
                          <a:prstDash val="solid"/>
                          <a:round/>
                          <a:headEnd type="none" w="med" len="med"/>
                          <a:tailEnd type="none" w="med" len="med"/>
                        </a:lnR>
                        <a:lnT w="12700" cmpd="sng">
                          <a:noFill/>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it-IT"/>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mpd="sng">
                          <a:noFill/>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4"/>
                          <a:stretch>
                            <a:fillRect l="-100000" r="-200709" b="-294156"/>
                          </a:stretch>
                        </a:blipFill>
                      </a:tcPr>
                    </a:tc>
                    <a:tc>
                      <a:txBody>
                        <a:bodyPr/>
                        <a:lstStyle/>
                        <a:p>
                          <a:endParaRPr lang="it-IT"/>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2700" cmpd="sng">
                          <a:noFill/>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4"/>
                          <a:stretch>
                            <a:fillRect l="-200000" r="-100709" b="-294156"/>
                          </a:stretch>
                        </a:blipFill>
                      </a:tcPr>
                    </a:tc>
                    <a:tc>
                      <a:txBody>
                        <a:bodyPr/>
                        <a:lstStyle/>
                        <a:p>
                          <a:endParaRPr lang="it-IT"/>
                        </a:p>
                      </a:txBody>
                      <a:tcPr>
                        <a:lnL w="28575" cap="flat" cmpd="sng" algn="ctr">
                          <a:solidFill>
                            <a:schemeClr val="bg1"/>
                          </a:solidFill>
                          <a:prstDash val="solid"/>
                          <a:round/>
                          <a:headEnd type="none" w="med" len="med"/>
                          <a:tailEnd type="none" w="med" len="med"/>
                        </a:lnL>
                        <a:lnR w="12700" cmpd="sng">
                          <a:noFill/>
                        </a:lnR>
                        <a:lnT w="12700" cmpd="sng">
                          <a:noFill/>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4"/>
                          <a:stretch>
                            <a:fillRect l="-300000" r="-709" b="-294156"/>
                          </a:stretch>
                        </a:blipFill>
                      </a:tcPr>
                    </a:tc>
                    <a:extLst>
                      <a:ext uri="{0D108BD9-81ED-4DB2-BD59-A6C34878D82A}">
                        <a16:rowId xmlns:a16="http://schemas.microsoft.com/office/drawing/2014/main" val="1595470598"/>
                      </a:ext>
                    </a:extLst>
                  </a:tr>
                  <a:tr h="914400">
                    <a:tc>
                      <a:txBody>
                        <a:bodyPr/>
                        <a:lstStyle/>
                        <a:p>
                          <a:pPr algn="ctr"/>
                          <a:endParaRPr lang="en-GB" noProof="0">
                            <a:ln>
                              <a:solidFill>
                                <a:schemeClr val="bg1"/>
                              </a:solidFill>
                            </a:ln>
                            <a:solidFill>
                              <a:schemeClr val="bg1"/>
                            </a:solidFill>
                          </a:endParaRPr>
                        </a:p>
                        <a:p>
                          <a:pPr algn="ctr"/>
                          <a:r>
                            <a:rPr lang="en-GB" noProof="0">
                              <a:ln>
                                <a:solidFill>
                                  <a:schemeClr val="bg1"/>
                                </a:solidFill>
                              </a:ln>
                              <a:solidFill>
                                <a:schemeClr val="bg1"/>
                              </a:solidFill>
                            </a:rPr>
                            <a:t>OPEN CIRCUIT</a:t>
                          </a:r>
                        </a:p>
                        <a:p>
                          <a:pPr algn="ctr"/>
                          <a:endParaRPr lang="en-GB" noProof="0">
                            <a:ln>
                              <a:solidFill>
                                <a:schemeClr val="bg1"/>
                              </a:solidFill>
                            </a:ln>
                            <a:solidFill>
                              <a:schemeClr val="bg1"/>
                            </a:solidFill>
                          </a:endParaRPr>
                        </a:p>
                      </a:txBody>
                      <a:tcPr>
                        <a:lnL w="12700" cmpd="sng">
                          <a:noFill/>
                        </a:lnL>
                        <a:lnR w="28575"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noProof="0">
                            <a:ln>
                              <a:solidFill>
                                <a:schemeClr val="bg1"/>
                              </a:solidFill>
                            </a:ln>
                            <a:solidFill>
                              <a:schemeClr val="bg1"/>
                            </a:solidFill>
                          </a:endParaRPr>
                        </a:p>
                        <a:p>
                          <a:pPr algn="ctr"/>
                          <a:r>
                            <a:rPr lang="en-GB" sz="1800" noProof="0">
                              <a:solidFill>
                                <a:schemeClr val="bg1"/>
                              </a:solidFill>
                              <a:sym typeface="Wingdings" panose="05000000000000000000" pitchFamily="2" charset="2"/>
                            </a:rPr>
                            <a:t>28.786 Hz</a:t>
                          </a:r>
                          <a:endParaRPr lang="en-GB" noProof="0">
                            <a:ln>
                              <a:solidFill>
                                <a:schemeClr val="bg1"/>
                              </a:solid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it-IT"/>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l="-200000" t="-102667" r="-100709" b="-202000"/>
                          </a:stretch>
                        </a:blipFill>
                      </a:tcPr>
                    </a:tc>
                    <a:tc>
                      <a:txBody>
                        <a:bodyPr/>
                        <a:lstStyle/>
                        <a:p>
                          <a:pPr algn="ctr"/>
                          <a:endParaRPr lang="en-GB" noProof="0">
                            <a:ln>
                              <a:solidFill>
                                <a:schemeClr val="bg1"/>
                              </a:solidFill>
                            </a:ln>
                            <a:solidFill>
                              <a:schemeClr val="bg1"/>
                            </a:solidFill>
                          </a:endParaRPr>
                        </a:p>
                        <a:p>
                          <a:pPr algn="ctr"/>
                          <a:r>
                            <a:rPr lang="en-GB" noProof="0">
                              <a:ln>
                                <a:solidFill>
                                  <a:schemeClr val="bg1"/>
                                </a:solidFill>
                              </a:ln>
                              <a:solidFill>
                                <a:schemeClr val="bg1"/>
                              </a:solidFill>
                            </a:rPr>
                            <a:t>/</a:t>
                          </a:r>
                        </a:p>
                      </a:txBody>
                      <a:tcPr>
                        <a:lnL w="28575" cap="flat" cmpd="sng" algn="ctr">
                          <a:solidFill>
                            <a:schemeClr val="bg1"/>
                          </a:solidFill>
                          <a:prstDash val="solid"/>
                          <a:round/>
                          <a:headEnd type="none" w="med" len="med"/>
                          <a:tailEnd type="none" w="med" len="med"/>
                        </a:lnL>
                        <a:lnR w="12700" cmpd="sng">
                          <a:noFill/>
                        </a:lnR>
                        <a:lnT w="38100" cap="flat" cmpd="sng" algn="ctr">
                          <a:solidFill>
                            <a:schemeClr val="bg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89578054"/>
                      </a:ext>
                    </a:extLst>
                  </a:tr>
                  <a:tr h="914400">
                    <a:tc>
                      <a:txBody>
                        <a:bodyPr/>
                        <a:lstStyle/>
                        <a:p>
                          <a:pPr algn="ctr"/>
                          <a:endParaRPr lang="en-GB" noProof="0">
                            <a:ln>
                              <a:solidFill>
                                <a:schemeClr val="bg1"/>
                              </a:solidFill>
                            </a:ln>
                            <a:solidFill>
                              <a:schemeClr val="bg1"/>
                            </a:solidFill>
                          </a:endParaRPr>
                        </a:p>
                        <a:p>
                          <a:pPr algn="ctr"/>
                          <a:r>
                            <a:rPr lang="en-GB" noProof="0">
                              <a:ln>
                                <a:solidFill>
                                  <a:schemeClr val="bg1"/>
                                </a:solidFill>
                              </a:ln>
                              <a:solidFill>
                                <a:schemeClr val="bg1"/>
                              </a:solidFill>
                            </a:rPr>
                            <a:t>SHORT CIRCUIT</a:t>
                          </a:r>
                        </a:p>
                        <a:p>
                          <a:pPr algn="ctr"/>
                          <a:endParaRPr lang="en-GB" noProof="0">
                            <a:ln>
                              <a:solidFill>
                                <a:schemeClr val="bg1"/>
                              </a:solidFill>
                            </a:ln>
                            <a:solidFill>
                              <a:schemeClr val="bg1"/>
                            </a:solidFill>
                          </a:endParaRPr>
                        </a:p>
                      </a:txBody>
                      <a:tcPr>
                        <a:lnL w="12700" cmpd="sng">
                          <a:noFill/>
                        </a:lnL>
                        <a:lnR w="28575"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noProof="0">
                            <a:ln>
                              <a:solidFill>
                                <a:schemeClr val="bg1"/>
                              </a:solidFill>
                            </a:ln>
                            <a:solidFill>
                              <a:schemeClr val="bg1"/>
                            </a:solidFill>
                          </a:endParaRPr>
                        </a:p>
                        <a:p>
                          <a:pPr algn="ctr"/>
                          <a:r>
                            <a:rPr lang="en-GB" sz="1800" noProof="0">
                              <a:solidFill>
                                <a:schemeClr val="bg1"/>
                              </a:solidFill>
                              <a:sym typeface="Wingdings" panose="05000000000000000000" pitchFamily="2" charset="2"/>
                            </a:rPr>
                            <a:t>28.163 Hz </a:t>
                          </a:r>
                          <a:endParaRPr lang="en-GB" noProof="0">
                            <a:ln>
                              <a:solidFill>
                                <a:schemeClr val="bg1"/>
                              </a:solid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it-IT"/>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blipFill>
                          <a:blip r:embed="rId4"/>
                          <a:stretch>
                            <a:fillRect l="-200000" t="-201325" r="-100709" b="-100662"/>
                          </a:stretch>
                        </a:blipFill>
                      </a:tcPr>
                    </a:tc>
                    <a:tc>
                      <a:txBody>
                        <a:bodyPr/>
                        <a:lstStyle/>
                        <a:p>
                          <a:pPr algn="ctr"/>
                          <a:endParaRPr lang="en-GB" noProof="0">
                            <a:ln>
                              <a:solidFill>
                                <a:schemeClr val="bg1"/>
                              </a:solidFill>
                            </a:ln>
                            <a:solidFill>
                              <a:schemeClr val="bg1"/>
                            </a:solidFill>
                          </a:endParaRPr>
                        </a:p>
                        <a:p>
                          <a:pPr algn="ctr"/>
                          <a:r>
                            <a:rPr lang="en-GB" noProof="0">
                              <a:ln>
                                <a:solidFill>
                                  <a:schemeClr val="bg1"/>
                                </a:solidFill>
                              </a:ln>
                              <a:solidFill>
                                <a:schemeClr val="bg1"/>
                              </a:solidFill>
                            </a:rPr>
                            <a:t>/</a:t>
                          </a:r>
                        </a:p>
                      </a:txBody>
                      <a:tcPr>
                        <a:lnL w="28575" cap="flat" cmpd="sng" algn="ctr">
                          <a:solidFill>
                            <a:schemeClr val="bg1"/>
                          </a:solidFill>
                          <a:prstDash val="solid"/>
                          <a:round/>
                          <a:headEnd type="none" w="med" len="med"/>
                          <a:tailEnd type="none" w="med" len="med"/>
                        </a:lnL>
                        <a:lnR w="12700" cmpd="sng">
                          <a:noFill/>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68338593"/>
                      </a:ext>
                    </a:extLst>
                  </a:tr>
                  <a:tr h="914400">
                    <a:tc>
                      <a:txBody>
                        <a:bodyPr/>
                        <a:lstStyle/>
                        <a:p>
                          <a:pPr algn="ctr"/>
                          <a:endParaRPr lang="en-GB" noProof="0">
                            <a:ln>
                              <a:solidFill>
                                <a:schemeClr val="bg1"/>
                              </a:solidFill>
                            </a:ln>
                            <a:solidFill>
                              <a:schemeClr val="bg1"/>
                            </a:solidFill>
                          </a:endParaRPr>
                        </a:p>
                        <a:p>
                          <a:pPr algn="ctr"/>
                          <a:r>
                            <a:rPr lang="en-GB" noProof="0">
                              <a:ln>
                                <a:solidFill>
                                  <a:schemeClr val="bg1"/>
                                </a:solidFill>
                              </a:ln>
                              <a:solidFill>
                                <a:schemeClr val="bg1"/>
                              </a:solidFill>
                            </a:rPr>
                            <a:t>OPTIMAL LOAD</a:t>
                          </a:r>
                        </a:p>
                        <a:p>
                          <a:pPr algn="ctr"/>
                          <a:endParaRPr lang="en-GB" noProof="0">
                            <a:ln>
                              <a:solidFill>
                                <a:schemeClr val="bg1"/>
                              </a:solidFill>
                            </a:ln>
                            <a:solidFill>
                              <a:schemeClr val="bg1"/>
                            </a:solidFill>
                          </a:endParaRPr>
                        </a:p>
                      </a:txBody>
                      <a:tcPr>
                        <a:lnL w="12700" cmpd="sng">
                          <a:noFill/>
                        </a:lnL>
                        <a:lnR w="28575"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noProof="0">
                            <a:ln>
                              <a:solidFill>
                                <a:schemeClr val="bg1"/>
                              </a:solidFill>
                            </a:ln>
                            <a:solidFill>
                              <a:schemeClr val="bg1"/>
                            </a:solidFill>
                          </a:endParaRPr>
                        </a:p>
                        <a:p>
                          <a:pPr algn="ctr"/>
                          <a:r>
                            <a:rPr lang="en-GB" sz="1800" noProof="0">
                              <a:solidFill>
                                <a:schemeClr val="bg1"/>
                              </a:solidFill>
                              <a:sym typeface="Wingdings" panose="05000000000000000000" pitchFamily="2" charset="2"/>
                            </a:rPr>
                            <a:t>28.23 Hz</a:t>
                          </a:r>
                          <a:endParaRPr lang="en-GB" noProof="0">
                            <a:ln>
                              <a:solidFill>
                                <a:schemeClr val="bg1"/>
                              </a:solid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noProof="0">
                            <a:ln>
                              <a:solidFill>
                                <a:schemeClr val="bg1"/>
                              </a:solidFill>
                            </a:ln>
                            <a:solidFill>
                              <a:schemeClr val="bg1"/>
                            </a:solidFill>
                          </a:endParaRPr>
                        </a:p>
                        <a:p>
                          <a:pPr algn="ctr"/>
                          <a:r>
                            <a:rPr lang="en-GB" sz="1800" noProof="0">
                              <a:solidFill>
                                <a:schemeClr val="bg1"/>
                              </a:solidFill>
                              <a:sym typeface="Wingdings" panose="05000000000000000000" pitchFamily="2" charset="2"/>
                            </a:rPr>
                            <a:t>49.3 kΩ</a:t>
                          </a:r>
                          <a:endParaRPr lang="en-GB" noProof="0">
                            <a:ln>
                              <a:solidFill>
                                <a:schemeClr val="bg1"/>
                              </a:solidFill>
                            </a:ln>
                            <a:solidFill>
                              <a:schemeClr val="bg1"/>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GB" noProof="0">
                            <a:ln>
                              <a:solidFill>
                                <a:schemeClr val="bg1"/>
                              </a:solidFill>
                            </a:ln>
                            <a:solidFill>
                              <a:schemeClr val="bg1"/>
                            </a:solidFill>
                          </a:endParaRPr>
                        </a:p>
                        <a:p>
                          <a:pPr algn="ctr"/>
                          <a:r>
                            <a:rPr lang="en-GB" b="0" noProof="0">
                              <a:ln>
                                <a:solidFill>
                                  <a:schemeClr val="bg1"/>
                                </a:solidFill>
                              </a:ln>
                              <a:solidFill>
                                <a:schemeClr val="bg1"/>
                              </a:solidFill>
                            </a:rPr>
                            <a:t>0.2115</a:t>
                          </a:r>
                        </a:p>
                      </a:txBody>
                      <a:tcPr>
                        <a:lnL w="28575" cap="flat" cmpd="sng" algn="ctr">
                          <a:solidFill>
                            <a:schemeClr val="bg1"/>
                          </a:solidFill>
                          <a:prstDash val="solid"/>
                          <a:round/>
                          <a:headEnd type="none" w="med" len="med"/>
                          <a:tailEnd type="none" w="med" len="med"/>
                        </a:lnL>
                        <a:lnR w="12700" cmpd="sng">
                          <a:noFill/>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2520056"/>
                      </a:ext>
                    </a:extLst>
                  </a:tr>
                </a:tbl>
              </a:graphicData>
            </a:graphic>
          </p:graphicFrame>
        </mc:Fallback>
      </mc:AlternateContent>
    </p:spTree>
    <p:extLst>
      <p:ext uri="{BB962C8B-B14F-4D97-AF65-F5344CB8AC3E}">
        <p14:creationId xmlns:p14="http://schemas.microsoft.com/office/powerpoint/2010/main" val="2587015295"/>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43B4420F-C0ED-2A92-1AF2-1D715AC4295F}"/>
            </a:ext>
          </a:extLst>
        </p:cNvPr>
        <p:cNvGrpSpPr/>
        <p:nvPr/>
      </p:nvGrpSpPr>
      <p:grpSpPr>
        <a:xfrm>
          <a:off x="0" y="0"/>
          <a:ext cx="0" cy="0"/>
          <a:chOff x="0" y="0"/>
          <a:chExt cx="0" cy="0"/>
        </a:xfrm>
      </p:grpSpPr>
      <p:pic>
        <p:nvPicPr>
          <p:cNvPr id="6" name="Immagine 5">
            <a:extLst>
              <a:ext uri="{FF2B5EF4-FFF2-40B4-BE49-F238E27FC236}">
                <a16:creationId xmlns:a16="http://schemas.microsoft.com/office/drawing/2014/main" id="{CD48C076-1371-62CA-CC8C-31EC86F038D1}"/>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0" y="-5366"/>
            <a:ext cx="12192000" cy="6868732"/>
          </a:xfrm>
          <a:prstGeom prst="rect">
            <a:avLst/>
          </a:prstGeom>
        </p:spPr>
      </p:pic>
      <p:sp>
        <p:nvSpPr>
          <p:cNvPr id="24" name="Rectangle 23">
            <a:extLst>
              <a:ext uri="{FF2B5EF4-FFF2-40B4-BE49-F238E27FC236}">
                <a16:creationId xmlns:a16="http://schemas.microsoft.com/office/drawing/2014/main" id="{CBFAA423-BA08-28BE-6719-29288B9DC8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40" y="-10388"/>
            <a:ext cx="12201940" cy="3279731"/>
          </a:xfrm>
          <a:prstGeom prst="rect">
            <a:avLst/>
          </a:prstGeom>
          <a:gradFill>
            <a:gsLst>
              <a:gs pos="0">
                <a:srgbClr val="000000">
                  <a:alpha val="40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26" name="Rectangle 25">
            <a:extLst>
              <a:ext uri="{FF2B5EF4-FFF2-40B4-BE49-F238E27FC236}">
                <a16:creationId xmlns:a16="http://schemas.microsoft.com/office/drawing/2014/main" id="{36A2B0A8-5E4E-E2E5-1902-31DBCDF4E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764504"/>
            <a:ext cx="12191992" cy="2103884"/>
          </a:xfrm>
          <a:prstGeom prst="rect">
            <a:avLst/>
          </a:prstGeom>
          <a:gradFill>
            <a:gsLst>
              <a:gs pos="0">
                <a:srgbClr val="000000">
                  <a:alpha val="54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cxnSp>
        <p:nvCxnSpPr>
          <p:cNvPr id="28" name="Straight Connector 27">
            <a:extLst>
              <a:ext uri="{FF2B5EF4-FFF2-40B4-BE49-F238E27FC236}">
                <a16:creationId xmlns:a16="http://schemas.microsoft.com/office/drawing/2014/main" id="{E5259185-FA88-8826-D575-A3252B06C2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387805" y="5715292"/>
            <a:ext cx="804195" cy="0"/>
          </a:xfrm>
          <a:prstGeom prst="line">
            <a:avLst/>
          </a:prstGeom>
          <a:ln w="1206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CasellaDiTesto 1">
            <a:extLst>
              <a:ext uri="{FF2B5EF4-FFF2-40B4-BE49-F238E27FC236}">
                <a16:creationId xmlns:a16="http://schemas.microsoft.com/office/drawing/2014/main" id="{B8FA31C5-02BF-D598-27FE-28A1ADC12A57}"/>
              </a:ext>
            </a:extLst>
          </p:cNvPr>
          <p:cNvSpPr txBox="1"/>
          <p:nvPr/>
        </p:nvSpPr>
        <p:spPr>
          <a:xfrm>
            <a:off x="420624" y="411480"/>
            <a:ext cx="11448288" cy="769441"/>
          </a:xfrm>
          <a:prstGeom prst="rect">
            <a:avLst/>
          </a:prstGeom>
          <a:noFill/>
        </p:spPr>
        <p:txBody>
          <a:bodyPr wrap="square" rtlCol="0">
            <a:spAutoFit/>
          </a:bodyPr>
          <a:lstStyle/>
          <a:p>
            <a:r>
              <a:rPr lang="en-GB" sz="4400" b="1" noProof="0">
                <a:solidFill>
                  <a:schemeClr val="bg1"/>
                </a:solidFill>
              </a:rPr>
              <a:t>PROBLEM BREAKDOWN</a:t>
            </a:r>
          </a:p>
        </p:txBody>
      </p:sp>
      <p:sp>
        <p:nvSpPr>
          <p:cNvPr id="4" name="Rettangolo con angoli arrotondati 3">
            <a:extLst>
              <a:ext uri="{FF2B5EF4-FFF2-40B4-BE49-F238E27FC236}">
                <a16:creationId xmlns:a16="http://schemas.microsoft.com/office/drawing/2014/main" id="{F481A5EA-9FB0-EC4F-9480-41DBEC68C5D5}"/>
              </a:ext>
            </a:extLst>
          </p:cNvPr>
          <p:cNvSpPr/>
          <p:nvPr/>
        </p:nvSpPr>
        <p:spPr>
          <a:xfrm>
            <a:off x="723900" y="1866900"/>
            <a:ext cx="3152775" cy="3848387"/>
          </a:xfrm>
          <a:prstGeom prst="roundRect">
            <a:avLst/>
          </a:prstGeom>
          <a:solidFill>
            <a:srgbClr val="003300"/>
          </a:solidFill>
          <a:ln w="28575">
            <a:solidFill>
              <a:srgbClr val="008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 name="Rettangolo con angoli arrotondati 7">
            <a:extLst>
              <a:ext uri="{FF2B5EF4-FFF2-40B4-BE49-F238E27FC236}">
                <a16:creationId xmlns:a16="http://schemas.microsoft.com/office/drawing/2014/main" id="{43971325-8EBC-BA63-FEA3-3AD4F2D73904}"/>
              </a:ext>
            </a:extLst>
          </p:cNvPr>
          <p:cNvSpPr/>
          <p:nvPr/>
        </p:nvSpPr>
        <p:spPr>
          <a:xfrm>
            <a:off x="4248150" y="1866899"/>
            <a:ext cx="3152775" cy="3848387"/>
          </a:xfrm>
          <a:prstGeom prst="roundRect">
            <a:avLst/>
          </a:prstGeom>
          <a:solidFill>
            <a:srgbClr val="3EA055"/>
          </a:solidFill>
          <a:ln w="28575">
            <a:solidFill>
              <a:srgbClr val="008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 name="Rettangolo con angoli arrotondati 8">
            <a:extLst>
              <a:ext uri="{FF2B5EF4-FFF2-40B4-BE49-F238E27FC236}">
                <a16:creationId xmlns:a16="http://schemas.microsoft.com/office/drawing/2014/main" id="{DAA20968-C57E-A0D5-706B-EBD8584081EE}"/>
              </a:ext>
            </a:extLst>
          </p:cNvPr>
          <p:cNvSpPr/>
          <p:nvPr/>
        </p:nvSpPr>
        <p:spPr>
          <a:xfrm>
            <a:off x="7772400" y="1866899"/>
            <a:ext cx="3152775" cy="3848387"/>
          </a:xfrm>
          <a:prstGeom prst="roundRect">
            <a:avLst/>
          </a:prstGeom>
          <a:solidFill>
            <a:srgbClr val="003300"/>
          </a:solidFill>
          <a:ln w="28575">
            <a:solidFill>
              <a:srgbClr val="008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10" name="CasellaDiTesto 9">
            <a:extLst>
              <a:ext uri="{FF2B5EF4-FFF2-40B4-BE49-F238E27FC236}">
                <a16:creationId xmlns:a16="http://schemas.microsoft.com/office/drawing/2014/main" id="{36B50661-FBFE-EB75-ED4B-E29F6394DA22}"/>
              </a:ext>
            </a:extLst>
          </p:cNvPr>
          <p:cNvSpPr txBox="1"/>
          <p:nvPr/>
        </p:nvSpPr>
        <p:spPr>
          <a:xfrm>
            <a:off x="831389" y="2580046"/>
            <a:ext cx="2937795" cy="2308324"/>
          </a:xfrm>
          <a:prstGeom prst="rect">
            <a:avLst/>
          </a:prstGeom>
          <a:noFill/>
        </p:spPr>
        <p:txBody>
          <a:bodyPr wrap="square" rtlCol="0">
            <a:spAutoFit/>
          </a:bodyPr>
          <a:lstStyle/>
          <a:p>
            <a:pPr algn="ctr"/>
            <a:r>
              <a:rPr lang="en-GB" sz="2400" b="1" noProof="0">
                <a:solidFill>
                  <a:srgbClr val="3EA055"/>
                </a:solidFill>
              </a:rPr>
              <a:t>DERIVE</a:t>
            </a:r>
          </a:p>
          <a:p>
            <a:pPr algn="ctr"/>
            <a:endParaRPr lang="en-GB" sz="2400" noProof="0">
              <a:solidFill>
                <a:srgbClr val="3EA055"/>
              </a:solidFill>
            </a:endParaRPr>
          </a:p>
          <a:p>
            <a:pPr algn="ctr"/>
            <a:r>
              <a:rPr lang="en-GB" sz="2400" noProof="0">
                <a:solidFill>
                  <a:srgbClr val="3EA055"/>
                </a:solidFill>
              </a:rPr>
              <a:t>Eigenfrequency</a:t>
            </a:r>
          </a:p>
          <a:p>
            <a:pPr algn="ctr"/>
            <a:r>
              <a:rPr lang="en-GB" sz="2400" noProof="0">
                <a:solidFill>
                  <a:srgbClr val="3EA055"/>
                </a:solidFill>
              </a:rPr>
              <a:t>Coupling </a:t>
            </a:r>
          </a:p>
          <a:p>
            <a:pPr algn="ctr"/>
            <a:r>
              <a:rPr lang="en-GB" sz="2400" noProof="0">
                <a:solidFill>
                  <a:srgbClr val="3EA055"/>
                </a:solidFill>
              </a:rPr>
              <a:t>Damping modal parameters</a:t>
            </a:r>
          </a:p>
        </p:txBody>
      </p:sp>
      <p:sp>
        <p:nvSpPr>
          <p:cNvPr id="3" name="CasellaDiTesto 2">
            <a:extLst>
              <a:ext uri="{FF2B5EF4-FFF2-40B4-BE49-F238E27FC236}">
                <a16:creationId xmlns:a16="http://schemas.microsoft.com/office/drawing/2014/main" id="{591749F9-24E4-41DF-48E9-87D300BB135A}"/>
              </a:ext>
            </a:extLst>
          </p:cNvPr>
          <p:cNvSpPr txBox="1"/>
          <p:nvPr/>
        </p:nvSpPr>
        <p:spPr>
          <a:xfrm>
            <a:off x="4662487" y="2580046"/>
            <a:ext cx="2324100" cy="1938992"/>
          </a:xfrm>
          <a:prstGeom prst="rect">
            <a:avLst/>
          </a:prstGeom>
          <a:noFill/>
        </p:spPr>
        <p:txBody>
          <a:bodyPr wrap="square" rtlCol="0">
            <a:spAutoFit/>
          </a:bodyPr>
          <a:lstStyle/>
          <a:p>
            <a:pPr algn="ctr"/>
            <a:r>
              <a:rPr lang="en-GB" sz="2400" b="1" noProof="0">
                <a:solidFill>
                  <a:schemeClr val="bg1"/>
                </a:solidFill>
                <a:sym typeface="Wingdings" panose="05000000000000000000" pitchFamily="2" charset="2"/>
              </a:rPr>
              <a:t>DESIGN</a:t>
            </a:r>
          </a:p>
          <a:p>
            <a:pPr algn="ctr"/>
            <a:endParaRPr lang="en-GB" sz="2400" noProof="0">
              <a:solidFill>
                <a:schemeClr val="bg1"/>
              </a:solidFill>
              <a:sym typeface="Wingdings" panose="05000000000000000000" pitchFamily="2" charset="2"/>
            </a:endParaRPr>
          </a:p>
          <a:p>
            <a:pPr algn="ctr"/>
            <a:r>
              <a:rPr lang="en-GB" sz="2400" noProof="0">
                <a:solidFill>
                  <a:schemeClr val="bg1"/>
                </a:solidFill>
                <a:sym typeface="Wingdings" panose="05000000000000000000" pitchFamily="2" charset="2"/>
              </a:rPr>
              <a:t>Electric circuit for switching on the LED</a:t>
            </a:r>
            <a:endParaRPr lang="en-GB" sz="2400" noProof="0"/>
          </a:p>
        </p:txBody>
      </p:sp>
    </p:spTree>
    <p:extLst>
      <p:ext uri="{BB962C8B-B14F-4D97-AF65-F5344CB8AC3E}">
        <p14:creationId xmlns:p14="http://schemas.microsoft.com/office/powerpoint/2010/main" val="189377802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8FAF1BC9-D392-444F-E034-919DA71AC818}"/>
            </a:ext>
          </a:extLst>
        </p:cNvPr>
        <p:cNvGrpSpPr/>
        <p:nvPr/>
      </p:nvGrpSpPr>
      <p:grpSpPr>
        <a:xfrm>
          <a:off x="0" y="0"/>
          <a:ext cx="0" cy="0"/>
          <a:chOff x="0" y="0"/>
          <a:chExt cx="0" cy="0"/>
        </a:xfrm>
      </p:grpSpPr>
      <p:pic>
        <p:nvPicPr>
          <p:cNvPr id="6" name="Immagine 5">
            <a:extLst>
              <a:ext uri="{FF2B5EF4-FFF2-40B4-BE49-F238E27FC236}">
                <a16:creationId xmlns:a16="http://schemas.microsoft.com/office/drawing/2014/main" id="{E8BB2397-B76C-A6FC-6DCA-E2FD1E0648D0}"/>
              </a:ext>
            </a:extLst>
          </p:cNvPr>
          <p:cNvPicPr>
            <a:picLocks noChangeAspect="1"/>
          </p:cNvPicPr>
          <p:nvPr/>
        </p:nvPicPr>
        <p:blipFill>
          <a:blip r:embed="rId5">
            <a:alphaModFix amt="50000"/>
            <a:extLst>
              <a:ext uri="{28A0092B-C50C-407E-A947-70E740481C1C}">
                <a14:useLocalDpi xmlns:a14="http://schemas.microsoft.com/office/drawing/2010/main" val="0"/>
              </a:ext>
            </a:extLst>
          </a:blip>
          <a:stretch>
            <a:fillRect/>
          </a:stretch>
        </p:blipFill>
        <p:spPr>
          <a:xfrm>
            <a:off x="0" y="-5366"/>
            <a:ext cx="12192000" cy="6868732"/>
          </a:xfrm>
          <a:prstGeom prst="rect">
            <a:avLst/>
          </a:prstGeom>
        </p:spPr>
      </p:pic>
      <p:sp>
        <p:nvSpPr>
          <p:cNvPr id="24" name="Rectangle 23">
            <a:extLst>
              <a:ext uri="{FF2B5EF4-FFF2-40B4-BE49-F238E27FC236}">
                <a16:creationId xmlns:a16="http://schemas.microsoft.com/office/drawing/2014/main" id="{6239854B-BAE0-42B3-EF5F-9CBD9E8D6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40" y="-10388"/>
            <a:ext cx="12201940" cy="3279731"/>
          </a:xfrm>
          <a:prstGeom prst="rect">
            <a:avLst/>
          </a:prstGeom>
          <a:gradFill>
            <a:gsLst>
              <a:gs pos="0">
                <a:srgbClr val="000000">
                  <a:alpha val="40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26" name="Rectangle 25">
            <a:extLst>
              <a:ext uri="{FF2B5EF4-FFF2-40B4-BE49-F238E27FC236}">
                <a16:creationId xmlns:a16="http://schemas.microsoft.com/office/drawing/2014/main" id="{843EFC53-84D5-A5DF-90B5-69D30E4F03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764504"/>
            <a:ext cx="12191992" cy="2103884"/>
          </a:xfrm>
          <a:prstGeom prst="rect">
            <a:avLst/>
          </a:prstGeom>
          <a:gradFill>
            <a:gsLst>
              <a:gs pos="0">
                <a:srgbClr val="000000">
                  <a:alpha val="54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cxnSp>
        <p:nvCxnSpPr>
          <p:cNvPr id="28" name="Straight Connector 27">
            <a:extLst>
              <a:ext uri="{FF2B5EF4-FFF2-40B4-BE49-F238E27FC236}">
                <a16:creationId xmlns:a16="http://schemas.microsoft.com/office/drawing/2014/main" id="{1871CCA4-CEF4-D2FA-82B5-14B2685997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387805" y="5715292"/>
            <a:ext cx="804195" cy="0"/>
          </a:xfrm>
          <a:prstGeom prst="line">
            <a:avLst/>
          </a:prstGeom>
          <a:ln w="1206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CasellaDiTesto 1">
            <a:extLst>
              <a:ext uri="{FF2B5EF4-FFF2-40B4-BE49-F238E27FC236}">
                <a16:creationId xmlns:a16="http://schemas.microsoft.com/office/drawing/2014/main" id="{62D331DC-2886-DD05-C6FA-F610C5D2573D}"/>
              </a:ext>
            </a:extLst>
          </p:cNvPr>
          <p:cNvSpPr txBox="1"/>
          <p:nvPr/>
        </p:nvSpPr>
        <p:spPr>
          <a:xfrm>
            <a:off x="420624" y="411480"/>
            <a:ext cx="11448288" cy="1446550"/>
          </a:xfrm>
          <a:prstGeom prst="rect">
            <a:avLst/>
          </a:prstGeom>
          <a:noFill/>
        </p:spPr>
        <p:txBody>
          <a:bodyPr wrap="square" rtlCol="0">
            <a:spAutoFit/>
          </a:bodyPr>
          <a:lstStyle/>
          <a:p>
            <a:r>
              <a:rPr lang="en-GB" sz="4400" b="1" noProof="0">
                <a:solidFill>
                  <a:schemeClr val="bg1"/>
                </a:solidFill>
              </a:rPr>
              <a:t>EXPERIMENTS RESULT</a:t>
            </a:r>
            <a:endParaRPr lang="en-GB" sz="4400" b="1" noProof="0"/>
          </a:p>
          <a:p>
            <a:endParaRPr lang="en-GB" sz="4400" b="1" noProof="0">
              <a:solidFill>
                <a:schemeClr val="bg1"/>
              </a:solidFill>
            </a:endParaRPr>
          </a:p>
        </p:txBody>
      </p:sp>
      <p:pic>
        <p:nvPicPr>
          <p:cNvPr id="3" name="WhatsApp Video 2025-01-10 at 13.44.13">
            <a:hlinkClick r:id="" action="ppaction://media"/>
            <a:extLst>
              <a:ext uri="{FF2B5EF4-FFF2-40B4-BE49-F238E27FC236}">
                <a16:creationId xmlns:a16="http://schemas.microsoft.com/office/drawing/2014/main" id="{8D97649D-06D9-CD5F-F8FD-7354AC4619B1}"/>
              </a:ext>
            </a:extLst>
          </p:cNvPr>
          <p:cNvPicPr>
            <a:picLocks noChangeAspect="1"/>
          </p:cNvPicPr>
          <p:nvPr>
            <a:videoFile r:link="rId2"/>
            <p:extLst>
              <p:ext uri="{DAA4B4D4-6D71-4841-9C94-3DE7FCFB9230}">
                <p14:media xmlns:p14="http://schemas.microsoft.com/office/powerpoint/2010/main" r:embed="rId1"/>
              </p:ext>
            </p:extLst>
          </p:nvPr>
        </p:nvPicPr>
        <p:blipFill>
          <a:blip r:embed="rId6"/>
          <a:stretch>
            <a:fillRect/>
          </a:stretch>
        </p:blipFill>
        <p:spPr>
          <a:xfrm>
            <a:off x="7900416" y="891196"/>
            <a:ext cx="3065857" cy="5415815"/>
          </a:xfrm>
          <a:prstGeom prst="rect">
            <a:avLst/>
          </a:prstGeom>
        </p:spPr>
      </p:pic>
      <p:sp>
        <p:nvSpPr>
          <p:cNvPr id="4" name="CasellaDiTesto 3">
            <a:extLst>
              <a:ext uri="{FF2B5EF4-FFF2-40B4-BE49-F238E27FC236}">
                <a16:creationId xmlns:a16="http://schemas.microsoft.com/office/drawing/2014/main" id="{FC624A14-5B4A-A328-6370-033F57C39C0C}"/>
              </a:ext>
            </a:extLst>
          </p:cNvPr>
          <p:cNvSpPr txBox="1"/>
          <p:nvPr/>
        </p:nvSpPr>
        <p:spPr>
          <a:xfrm>
            <a:off x="705104" y="1978029"/>
            <a:ext cx="5541213" cy="3416320"/>
          </a:xfrm>
          <a:prstGeom prst="rect">
            <a:avLst/>
          </a:prstGeom>
          <a:noFill/>
        </p:spPr>
        <p:txBody>
          <a:bodyPr wrap="square" rtlCol="0">
            <a:spAutoFit/>
          </a:bodyPr>
          <a:lstStyle/>
          <a:p>
            <a:pPr algn="ctr"/>
            <a:r>
              <a:rPr lang="en-GB" sz="2400" noProof="0">
                <a:solidFill>
                  <a:schemeClr val="bg1"/>
                </a:solidFill>
                <a:sym typeface="Wingdings" panose="05000000000000000000" pitchFamily="2" charset="2"/>
              </a:rPr>
              <a:t>The LED is successfully charged with the energy harvested by the piezo! </a:t>
            </a:r>
          </a:p>
          <a:p>
            <a:pPr algn="ctr"/>
            <a:endParaRPr lang="en-GB" sz="2400" noProof="0">
              <a:solidFill>
                <a:schemeClr val="bg1"/>
              </a:solidFill>
              <a:sym typeface="Wingdings" panose="05000000000000000000" pitchFamily="2" charset="2"/>
            </a:endParaRPr>
          </a:p>
          <a:p>
            <a:pPr algn="ctr"/>
            <a:endParaRPr lang="en-GB" sz="2400" noProof="0">
              <a:solidFill>
                <a:schemeClr val="bg1"/>
              </a:solidFill>
              <a:sym typeface="Wingdings" panose="05000000000000000000" pitchFamily="2" charset="2"/>
            </a:endParaRPr>
          </a:p>
          <a:p>
            <a:pPr algn="ctr"/>
            <a:r>
              <a:rPr lang="en-GB" sz="2400" noProof="0">
                <a:solidFill>
                  <a:schemeClr val="bg1"/>
                </a:solidFill>
                <a:sym typeface="Wingdings" panose="05000000000000000000" pitchFamily="2" charset="2"/>
              </a:rPr>
              <a:t>The LED blinks as we do not have either a battery or a capacitor where the energy is stored. Thus, the light changes according to the sinusoidal input. </a:t>
            </a:r>
            <a:endParaRPr lang="en-GB" sz="2400" noProof="0"/>
          </a:p>
        </p:txBody>
      </p:sp>
    </p:spTree>
    <p:extLst>
      <p:ext uri="{BB962C8B-B14F-4D97-AF65-F5344CB8AC3E}">
        <p14:creationId xmlns:p14="http://schemas.microsoft.com/office/powerpoint/2010/main" val="269337688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808"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8FAF1BC9-D392-444F-E034-919DA71AC818}"/>
            </a:ext>
          </a:extLst>
        </p:cNvPr>
        <p:cNvGrpSpPr/>
        <p:nvPr/>
      </p:nvGrpSpPr>
      <p:grpSpPr>
        <a:xfrm>
          <a:off x="0" y="0"/>
          <a:ext cx="0" cy="0"/>
          <a:chOff x="0" y="0"/>
          <a:chExt cx="0" cy="0"/>
        </a:xfrm>
      </p:grpSpPr>
      <p:pic>
        <p:nvPicPr>
          <p:cNvPr id="6" name="Immagine 5">
            <a:extLst>
              <a:ext uri="{FF2B5EF4-FFF2-40B4-BE49-F238E27FC236}">
                <a16:creationId xmlns:a16="http://schemas.microsoft.com/office/drawing/2014/main" id="{E8BB2397-B76C-A6FC-6DCA-E2FD1E0648D0}"/>
              </a:ext>
            </a:extLst>
          </p:cNvPr>
          <p:cNvPicPr>
            <a:picLocks noChangeAspect="1"/>
          </p:cNvPicPr>
          <p:nvPr/>
        </p:nvPicPr>
        <p:blipFill>
          <a:blip r:embed="rId5">
            <a:alphaModFix amt="50000"/>
            <a:extLst>
              <a:ext uri="{28A0092B-C50C-407E-A947-70E740481C1C}">
                <a14:useLocalDpi xmlns:a14="http://schemas.microsoft.com/office/drawing/2010/main" val="0"/>
              </a:ext>
            </a:extLst>
          </a:blip>
          <a:stretch>
            <a:fillRect/>
          </a:stretch>
        </p:blipFill>
        <p:spPr>
          <a:xfrm>
            <a:off x="0" y="-5366"/>
            <a:ext cx="12192000" cy="6868732"/>
          </a:xfrm>
          <a:prstGeom prst="rect">
            <a:avLst/>
          </a:prstGeom>
        </p:spPr>
      </p:pic>
      <p:sp>
        <p:nvSpPr>
          <p:cNvPr id="24" name="Rectangle 23">
            <a:extLst>
              <a:ext uri="{FF2B5EF4-FFF2-40B4-BE49-F238E27FC236}">
                <a16:creationId xmlns:a16="http://schemas.microsoft.com/office/drawing/2014/main" id="{6239854B-BAE0-42B3-EF5F-9CBD9E8D6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40" y="-10388"/>
            <a:ext cx="12201940" cy="3279731"/>
          </a:xfrm>
          <a:prstGeom prst="rect">
            <a:avLst/>
          </a:prstGeom>
          <a:gradFill>
            <a:gsLst>
              <a:gs pos="0">
                <a:srgbClr val="000000">
                  <a:alpha val="40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26" name="Rectangle 25">
            <a:extLst>
              <a:ext uri="{FF2B5EF4-FFF2-40B4-BE49-F238E27FC236}">
                <a16:creationId xmlns:a16="http://schemas.microsoft.com/office/drawing/2014/main" id="{843EFC53-84D5-A5DF-90B5-69D30E4F03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764504"/>
            <a:ext cx="12191992" cy="2103884"/>
          </a:xfrm>
          <a:prstGeom prst="rect">
            <a:avLst/>
          </a:prstGeom>
          <a:gradFill>
            <a:gsLst>
              <a:gs pos="0">
                <a:srgbClr val="000000">
                  <a:alpha val="54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cxnSp>
        <p:nvCxnSpPr>
          <p:cNvPr id="28" name="Straight Connector 27">
            <a:extLst>
              <a:ext uri="{FF2B5EF4-FFF2-40B4-BE49-F238E27FC236}">
                <a16:creationId xmlns:a16="http://schemas.microsoft.com/office/drawing/2014/main" id="{1871CCA4-CEF4-D2FA-82B5-14B2685997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387805" y="5715292"/>
            <a:ext cx="804195" cy="0"/>
          </a:xfrm>
          <a:prstGeom prst="line">
            <a:avLst/>
          </a:prstGeom>
          <a:ln w="1206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CasellaDiTesto 1">
            <a:extLst>
              <a:ext uri="{FF2B5EF4-FFF2-40B4-BE49-F238E27FC236}">
                <a16:creationId xmlns:a16="http://schemas.microsoft.com/office/drawing/2014/main" id="{62D331DC-2886-DD05-C6FA-F610C5D2573D}"/>
              </a:ext>
            </a:extLst>
          </p:cNvPr>
          <p:cNvSpPr txBox="1"/>
          <p:nvPr/>
        </p:nvSpPr>
        <p:spPr>
          <a:xfrm>
            <a:off x="420624" y="411480"/>
            <a:ext cx="11448288" cy="1446550"/>
          </a:xfrm>
          <a:prstGeom prst="rect">
            <a:avLst/>
          </a:prstGeom>
          <a:noFill/>
        </p:spPr>
        <p:txBody>
          <a:bodyPr wrap="square" rtlCol="0">
            <a:spAutoFit/>
          </a:bodyPr>
          <a:lstStyle/>
          <a:p>
            <a:r>
              <a:rPr lang="en-GB" sz="4400" b="1" noProof="0">
                <a:solidFill>
                  <a:schemeClr val="bg1"/>
                </a:solidFill>
              </a:rPr>
              <a:t>EXPERIMENTS RESULT</a:t>
            </a:r>
            <a:endParaRPr lang="en-GB" sz="4400" b="1" noProof="0"/>
          </a:p>
          <a:p>
            <a:endParaRPr lang="en-GB" sz="4400" b="1" noProof="0">
              <a:solidFill>
                <a:schemeClr val="bg1"/>
              </a:solidFill>
            </a:endParaRPr>
          </a:p>
        </p:txBody>
      </p:sp>
      <p:pic>
        <p:nvPicPr>
          <p:cNvPr id="3" name="WhatsApp Video 2025-01-10 at 13.44.13">
            <a:hlinkClick r:id="" action="ppaction://media"/>
            <a:extLst>
              <a:ext uri="{FF2B5EF4-FFF2-40B4-BE49-F238E27FC236}">
                <a16:creationId xmlns:a16="http://schemas.microsoft.com/office/drawing/2014/main" id="{8D97649D-06D9-CD5F-F8FD-7354AC4619B1}"/>
              </a:ext>
            </a:extLst>
          </p:cNvPr>
          <p:cNvPicPr>
            <a:picLocks noChangeAspect="1"/>
          </p:cNvPicPr>
          <p:nvPr>
            <a:videoFile r:link="rId2"/>
            <p:extLst>
              <p:ext uri="{DAA4B4D4-6D71-4841-9C94-3DE7FCFB9230}">
                <p14:media xmlns:p14="http://schemas.microsoft.com/office/powerpoint/2010/main" r:embed="rId1"/>
              </p:ext>
            </p:extLst>
          </p:nvPr>
        </p:nvPicPr>
        <p:blipFill>
          <a:blip r:embed="rId6"/>
          <a:stretch>
            <a:fillRect/>
          </a:stretch>
        </p:blipFill>
        <p:spPr>
          <a:xfrm>
            <a:off x="7900416" y="891196"/>
            <a:ext cx="3065857" cy="5415815"/>
          </a:xfrm>
          <a:prstGeom prst="rect">
            <a:avLst/>
          </a:prstGeom>
        </p:spPr>
      </p:pic>
      <p:sp>
        <p:nvSpPr>
          <p:cNvPr id="4" name="CasellaDiTesto 3">
            <a:extLst>
              <a:ext uri="{FF2B5EF4-FFF2-40B4-BE49-F238E27FC236}">
                <a16:creationId xmlns:a16="http://schemas.microsoft.com/office/drawing/2014/main" id="{FC624A14-5B4A-A328-6370-033F57C39C0C}"/>
              </a:ext>
            </a:extLst>
          </p:cNvPr>
          <p:cNvSpPr txBox="1"/>
          <p:nvPr/>
        </p:nvSpPr>
        <p:spPr>
          <a:xfrm>
            <a:off x="549817" y="1952983"/>
            <a:ext cx="5541213" cy="3046988"/>
          </a:xfrm>
          <a:prstGeom prst="rect">
            <a:avLst/>
          </a:prstGeom>
          <a:noFill/>
        </p:spPr>
        <p:txBody>
          <a:bodyPr wrap="square" rtlCol="0">
            <a:spAutoFit/>
          </a:bodyPr>
          <a:lstStyle/>
          <a:p>
            <a:pPr algn="ctr"/>
            <a:r>
              <a:rPr lang="en-GB" sz="2400" noProof="0">
                <a:solidFill>
                  <a:schemeClr val="bg1"/>
                </a:solidFill>
                <a:sym typeface="Wingdings" panose="05000000000000000000" pitchFamily="2" charset="2"/>
              </a:rPr>
              <a:t>We chose a blue LED with the following characteristics</a:t>
            </a:r>
          </a:p>
          <a:p>
            <a:pPr algn="ctr"/>
            <a:endParaRPr lang="en-GB" sz="2400" noProof="0">
              <a:solidFill>
                <a:schemeClr val="bg1"/>
              </a:solidFill>
              <a:sym typeface="Wingdings" panose="05000000000000000000" pitchFamily="2" charset="2"/>
            </a:endParaRPr>
          </a:p>
          <a:p>
            <a:pPr algn="ctr"/>
            <a:r>
              <a:rPr lang="en-GB" sz="2400" noProof="0">
                <a:solidFill>
                  <a:schemeClr val="bg1"/>
                </a:solidFill>
                <a:sym typeface="Wingdings" panose="05000000000000000000" pitchFamily="2" charset="2"/>
              </a:rPr>
              <a:t>3.4 V voltage drop</a:t>
            </a:r>
          </a:p>
          <a:p>
            <a:pPr algn="ctr"/>
            <a:r>
              <a:rPr lang="en-GB" sz="2400" noProof="0">
                <a:solidFill>
                  <a:schemeClr val="bg1"/>
                </a:solidFill>
                <a:sym typeface="Wingdings" panose="05000000000000000000" pitchFamily="2" charset="2"/>
              </a:rPr>
              <a:t>20/30 mA to turn on the LED</a:t>
            </a:r>
          </a:p>
          <a:p>
            <a:pPr algn="ctr"/>
            <a:endParaRPr lang="en-GB" sz="2400" noProof="0">
              <a:solidFill>
                <a:schemeClr val="bg1"/>
              </a:solidFill>
              <a:sym typeface="Wingdings" panose="05000000000000000000" pitchFamily="2" charset="2"/>
            </a:endParaRPr>
          </a:p>
          <a:p>
            <a:pPr algn="ctr"/>
            <a:r>
              <a:rPr lang="en-GB" sz="2400" noProof="0">
                <a:solidFill>
                  <a:schemeClr val="bg1"/>
                </a:solidFill>
                <a:sym typeface="Wingdings" panose="05000000000000000000" pitchFamily="2" charset="2"/>
              </a:rPr>
              <a:t>But other colours have lower voltage drop, requiring less voltage</a:t>
            </a:r>
            <a:endParaRPr lang="en-GB" sz="2400" noProof="0"/>
          </a:p>
        </p:txBody>
      </p:sp>
      <p:pic>
        <p:nvPicPr>
          <p:cNvPr id="5" name="Immagine 4" descr="Immagine che contiene valvola&#10;&#10;Descrizione generata automaticamente">
            <a:extLst>
              <a:ext uri="{FF2B5EF4-FFF2-40B4-BE49-F238E27FC236}">
                <a16:creationId xmlns:a16="http://schemas.microsoft.com/office/drawing/2014/main" id="{BC1F1B8A-35F1-6FE6-8933-528FDE3EBB3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20516434">
            <a:off x="5985347" y="1120286"/>
            <a:ext cx="1805354" cy="1805354"/>
          </a:xfrm>
          <a:prstGeom prst="rect">
            <a:avLst/>
          </a:prstGeom>
        </p:spPr>
      </p:pic>
    </p:spTree>
    <p:extLst>
      <p:ext uri="{BB962C8B-B14F-4D97-AF65-F5344CB8AC3E}">
        <p14:creationId xmlns:p14="http://schemas.microsoft.com/office/powerpoint/2010/main" val="202127749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808"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90F0BB51-DE0E-BDC4-46EA-6E006DDE3BE2}"/>
            </a:ext>
          </a:extLst>
        </p:cNvPr>
        <p:cNvGrpSpPr/>
        <p:nvPr/>
      </p:nvGrpSpPr>
      <p:grpSpPr>
        <a:xfrm>
          <a:off x="0" y="0"/>
          <a:ext cx="0" cy="0"/>
          <a:chOff x="0" y="0"/>
          <a:chExt cx="0" cy="0"/>
        </a:xfrm>
      </p:grpSpPr>
      <p:pic>
        <p:nvPicPr>
          <p:cNvPr id="6" name="Immagine 5">
            <a:extLst>
              <a:ext uri="{FF2B5EF4-FFF2-40B4-BE49-F238E27FC236}">
                <a16:creationId xmlns:a16="http://schemas.microsoft.com/office/drawing/2014/main" id="{C9CBC4E8-B9EA-E9AD-74A9-5A77655F7935}"/>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0" y="-5366"/>
            <a:ext cx="12192000" cy="6868732"/>
          </a:xfrm>
          <a:prstGeom prst="rect">
            <a:avLst/>
          </a:prstGeom>
        </p:spPr>
      </p:pic>
      <p:sp>
        <p:nvSpPr>
          <p:cNvPr id="24" name="Rectangle 23">
            <a:extLst>
              <a:ext uri="{FF2B5EF4-FFF2-40B4-BE49-F238E27FC236}">
                <a16:creationId xmlns:a16="http://schemas.microsoft.com/office/drawing/2014/main" id="{AAA6888A-E1CA-8231-6C0C-647BE32F0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40" y="-10388"/>
            <a:ext cx="12201940" cy="3279731"/>
          </a:xfrm>
          <a:prstGeom prst="rect">
            <a:avLst/>
          </a:prstGeom>
          <a:gradFill>
            <a:gsLst>
              <a:gs pos="0">
                <a:srgbClr val="000000">
                  <a:alpha val="40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26" name="Rectangle 25">
            <a:extLst>
              <a:ext uri="{FF2B5EF4-FFF2-40B4-BE49-F238E27FC236}">
                <a16:creationId xmlns:a16="http://schemas.microsoft.com/office/drawing/2014/main" id="{F8B6C78A-8B15-E149-DDFE-0D6B0B29D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764504"/>
            <a:ext cx="12191992" cy="2103884"/>
          </a:xfrm>
          <a:prstGeom prst="rect">
            <a:avLst/>
          </a:prstGeom>
          <a:gradFill>
            <a:gsLst>
              <a:gs pos="0">
                <a:srgbClr val="000000">
                  <a:alpha val="54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cxnSp>
        <p:nvCxnSpPr>
          <p:cNvPr id="28" name="Straight Connector 27">
            <a:extLst>
              <a:ext uri="{FF2B5EF4-FFF2-40B4-BE49-F238E27FC236}">
                <a16:creationId xmlns:a16="http://schemas.microsoft.com/office/drawing/2014/main" id="{6817865C-F83D-A2AF-AA9D-1ED0E2AB9B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387805" y="5715292"/>
            <a:ext cx="804195" cy="0"/>
          </a:xfrm>
          <a:prstGeom prst="line">
            <a:avLst/>
          </a:prstGeom>
          <a:ln w="1206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CasellaDiTesto 1">
            <a:extLst>
              <a:ext uri="{FF2B5EF4-FFF2-40B4-BE49-F238E27FC236}">
                <a16:creationId xmlns:a16="http://schemas.microsoft.com/office/drawing/2014/main" id="{F01CA3D7-904B-CB9D-CA9C-765EDC9349C1}"/>
              </a:ext>
            </a:extLst>
          </p:cNvPr>
          <p:cNvSpPr txBox="1"/>
          <p:nvPr/>
        </p:nvSpPr>
        <p:spPr>
          <a:xfrm>
            <a:off x="420624" y="411480"/>
            <a:ext cx="11448288" cy="1446550"/>
          </a:xfrm>
          <a:prstGeom prst="rect">
            <a:avLst/>
          </a:prstGeom>
          <a:noFill/>
        </p:spPr>
        <p:txBody>
          <a:bodyPr wrap="square" rtlCol="0">
            <a:spAutoFit/>
          </a:bodyPr>
          <a:lstStyle/>
          <a:p>
            <a:r>
              <a:rPr lang="en-GB" sz="4400" b="1" noProof="0">
                <a:solidFill>
                  <a:schemeClr val="bg1"/>
                </a:solidFill>
              </a:rPr>
              <a:t>FUTURE IMPROVEMENTS</a:t>
            </a:r>
            <a:endParaRPr lang="en-GB" sz="4400" b="1" noProof="0"/>
          </a:p>
          <a:p>
            <a:endParaRPr lang="en-GB" sz="4400" b="1" noProof="0">
              <a:solidFill>
                <a:schemeClr val="bg1"/>
              </a:solidFill>
            </a:endParaRPr>
          </a:p>
        </p:txBody>
      </p:sp>
      <p:pic>
        <p:nvPicPr>
          <p:cNvPr id="9" name="Immagine 8" descr="Immagine che contiene valvola&#10;&#10;Descrizione generata automaticamente">
            <a:extLst>
              <a:ext uri="{FF2B5EF4-FFF2-40B4-BE49-F238E27FC236}">
                <a16:creationId xmlns:a16="http://schemas.microsoft.com/office/drawing/2014/main" id="{CA8F2B23-CDCD-8117-D25A-9BF93C4B6158}"/>
              </a:ext>
            </a:extLst>
          </p:cNvPr>
          <p:cNvPicPr>
            <a:picLocks noChangeAspect="1"/>
          </p:cNvPicPr>
          <p:nvPr/>
        </p:nvPicPr>
        <p:blipFill>
          <a:blip r:embed="rId4">
            <a:extLst>
              <a:ext uri="{28A0092B-C50C-407E-A947-70E740481C1C}">
                <a14:useLocalDpi xmlns:a14="http://schemas.microsoft.com/office/drawing/2010/main" val="0"/>
              </a:ext>
            </a:extLst>
          </a:blip>
          <a:srcRect l="17254" t="28116" r="20840" b="21758"/>
          <a:stretch/>
        </p:blipFill>
        <p:spPr>
          <a:xfrm rot="16200000">
            <a:off x="1691548" y="1365343"/>
            <a:ext cx="1726583" cy="3126801"/>
          </a:xfrm>
          <a:prstGeom prst="rect">
            <a:avLst/>
          </a:prstGeom>
        </p:spPr>
      </p:pic>
      <p:sp>
        <p:nvSpPr>
          <p:cNvPr id="3" name="CasellaDiTesto 2">
            <a:extLst>
              <a:ext uri="{FF2B5EF4-FFF2-40B4-BE49-F238E27FC236}">
                <a16:creationId xmlns:a16="http://schemas.microsoft.com/office/drawing/2014/main" id="{B706C870-D27F-D339-3A35-1F0DBF5BAB8A}"/>
              </a:ext>
            </a:extLst>
          </p:cNvPr>
          <p:cNvSpPr txBox="1"/>
          <p:nvPr/>
        </p:nvSpPr>
        <p:spPr>
          <a:xfrm>
            <a:off x="4859408" y="1403236"/>
            <a:ext cx="7119680" cy="2862322"/>
          </a:xfrm>
          <a:prstGeom prst="rect">
            <a:avLst/>
          </a:prstGeom>
          <a:noFill/>
        </p:spPr>
        <p:txBody>
          <a:bodyPr wrap="square" rtlCol="0">
            <a:spAutoFit/>
          </a:bodyPr>
          <a:lstStyle/>
          <a:p>
            <a:pPr algn="ctr"/>
            <a:r>
              <a:rPr lang="en-GB" sz="3000" noProof="0">
                <a:solidFill>
                  <a:schemeClr val="bg1"/>
                </a:solidFill>
              </a:rPr>
              <a:t>It is possible to add a bigger </a:t>
            </a:r>
            <a:r>
              <a:rPr lang="en-GB" sz="3000" b="1" noProof="0">
                <a:solidFill>
                  <a:schemeClr val="bg1"/>
                </a:solidFill>
              </a:rPr>
              <a:t>supercapacitor</a:t>
            </a:r>
            <a:r>
              <a:rPr lang="en-GB" sz="3000" noProof="0">
                <a:solidFill>
                  <a:schemeClr val="bg1"/>
                </a:solidFill>
              </a:rPr>
              <a:t> to store more energy.</a:t>
            </a:r>
          </a:p>
          <a:p>
            <a:pPr algn="ctr"/>
            <a:endParaRPr lang="en-GB" sz="3000" noProof="0">
              <a:solidFill>
                <a:schemeClr val="bg1"/>
              </a:solidFill>
            </a:endParaRPr>
          </a:p>
          <a:p>
            <a:pPr algn="ctr"/>
            <a:r>
              <a:rPr lang="en-GB" sz="3000" noProof="0">
                <a:solidFill>
                  <a:schemeClr val="bg1"/>
                </a:solidFill>
              </a:rPr>
              <a:t>It requires an </a:t>
            </a:r>
            <a:r>
              <a:rPr lang="en-GB" sz="3000" b="1" noProof="0">
                <a:solidFill>
                  <a:schemeClr val="bg1"/>
                </a:solidFill>
              </a:rPr>
              <a:t>inductor, </a:t>
            </a:r>
            <a:r>
              <a:rPr lang="en-GB" sz="3000" noProof="0">
                <a:solidFill>
                  <a:schemeClr val="bg1"/>
                </a:solidFill>
              </a:rPr>
              <a:t>to adjust the resonant frequency to match the natural frequency of the vibrations. </a:t>
            </a:r>
          </a:p>
        </p:txBody>
      </p:sp>
      <p:pic>
        <p:nvPicPr>
          <p:cNvPr id="7" name="Picture 6" descr="A close-up of a black and a black and white object&#10;&#10;Description automatically generated">
            <a:extLst>
              <a:ext uri="{FF2B5EF4-FFF2-40B4-BE49-F238E27FC236}">
                <a16:creationId xmlns:a16="http://schemas.microsoft.com/office/drawing/2014/main" id="{0BB255D8-E089-0141-8F31-B98B9142A66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83752" y="4547298"/>
            <a:ext cx="3458817" cy="1817230"/>
          </a:xfrm>
          <a:prstGeom prst="rect">
            <a:avLst/>
          </a:prstGeom>
        </p:spPr>
      </p:pic>
      <p:sp>
        <p:nvSpPr>
          <p:cNvPr id="8" name="CasellaDiTesto 2">
            <a:extLst>
              <a:ext uri="{FF2B5EF4-FFF2-40B4-BE49-F238E27FC236}">
                <a16:creationId xmlns:a16="http://schemas.microsoft.com/office/drawing/2014/main" id="{43708D83-4C37-C56F-E644-6014C2C11F36}"/>
              </a:ext>
            </a:extLst>
          </p:cNvPr>
          <p:cNvSpPr txBox="1"/>
          <p:nvPr/>
        </p:nvSpPr>
        <p:spPr>
          <a:xfrm>
            <a:off x="0" y="4896847"/>
            <a:ext cx="7119680" cy="1477328"/>
          </a:xfrm>
          <a:prstGeom prst="rect">
            <a:avLst/>
          </a:prstGeom>
          <a:noFill/>
        </p:spPr>
        <p:txBody>
          <a:bodyPr wrap="square" rtlCol="0">
            <a:spAutoFit/>
          </a:bodyPr>
          <a:lstStyle/>
          <a:p>
            <a:pPr algn="ctr"/>
            <a:r>
              <a:rPr lang="en-GB" sz="3000" noProof="0">
                <a:solidFill>
                  <a:schemeClr val="bg1"/>
                </a:solidFill>
              </a:rPr>
              <a:t>It is also possible to use </a:t>
            </a:r>
            <a:r>
              <a:rPr lang="en-GB" sz="3000" b="1" noProof="0">
                <a:solidFill>
                  <a:schemeClr val="bg1"/>
                </a:solidFill>
              </a:rPr>
              <a:t>Schottky</a:t>
            </a:r>
            <a:r>
              <a:rPr lang="en-GB" sz="3000" noProof="0">
                <a:solidFill>
                  <a:schemeClr val="bg1"/>
                </a:solidFill>
              </a:rPr>
              <a:t> diodes for a reduced drop of voltage.</a:t>
            </a:r>
          </a:p>
          <a:p>
            <a:pPr algn="ctr"/>
            <a:r>
              <a:rPr lang="en-GB" sz="3000" noProof="0">
                <a:solidFill>
                  <a:schemeClr val="bg1"/>
                </a:solidFill>
              </a:rPr>
              <a:t> </a:t>
            </a:r>
          </a:p>
        </p:txBody>
      </p:sp>
    </p:spTree>
    <p:extLst>
      <p:ext uri="{BB962C8B-B14F-4D97-AF65-F5344CB8AC3E}">
        <p14:creationId xmlns:p14="http://schemas.microsoft.com/office/powerpoint/2010/main" val="788644678"/>
      </p:ext>
    </p:extLst>
  </p:cSld>
  <p:clrMapOvr>
    <a:masterClrMapping/>
  </p:clrMapOvr>
  <p:transition spd="med">
    <p:pull/>
  </p:transition>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FFB91892-23DA-DD1D-F859-4C2F7AB4FDD6}"/>
            </a:ext>
          </a:extLst>
        </p:cNvPr>
        <p:cNvGrpSpPr/>
        <p:nvPr/>
      </p:nvGrpSpPr>
      <p:grpSpPr>
        <a:xfrm>
          <a:off x="0" y="0"/>
          <a:ext cx="0" cy="0"/>
          <a:chOff x="0" y="0"/>
          <a:chExt cx="0" cy="0"/>
        </a:xfrm>
      </p:grpSpPr>
      <p:pic>
        <p:nvPicPr>
          <p:cNvPr id="6" name="Immagine 5">
            <a:extLst>
              <a:ext uri="{FF2B5EF4-FFF2-40B4-BE49-F238E27FC236}">
                <a16:creationId xmlns:a16="http://schemas.microsoft.com/office/drawing/2014/main" id="{E18F6F71-FDE2-DC84-1A7B-61C3EF71926D}"/>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0" y="-5366"/>
            <a:ext cx="12192000" cy="6868732"/>
          </a:xfrm>
          <a:prstGeom prst="rect">
            <a:avLst/>
          </a:prstGeom>
        </p:spPr>
      </p:pic>
      <p:sp>
        <p:nvSpPr>
          <p:cNvPr id="24" name="Rectangle 23">
            <a:extLst>
              <a:ext uri="{FF2B5EF4-FFF2-40B4-BE49-F238E27FC236}">
                <a16:creationId xmlns:a16="http://schemas.microsoft.com/office/drawing/2014/main" id="{DCDFD4B4-CECA-6A4A-B120-E5A8523C5F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40" y="-10388"/>
            <a:ext cx="12201940" cy="3279731"/>
          </a:xfrm>
          <a:prstGeom prst="rect">
            <a:avLst/>
          </a:prstGeom>
          <a:gradFill>
            <a:gsLst>
              <a:gs pos="0">
                <a:srgbClr val="000000">
                  <a:alpha val="40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26" name="Rectangle 25">
            <a:extLst>
              <a:ext uri="{FF2B5EF4-FFF2-40B4-BE49-F238E27FC236}">
                <a16:creationId xmlns:a16="http://schemas.microsoft.com/office/drawing/2014/main" id="{609DD6C9-6014-27B8-F95E-8819C2241E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764504"/>
            <a:ext cx="12191992" cy="2103884"/>
          </a:xfrm>
          <a:prstGeom prst="rect">
            <a:avLst/>
          </a:prstGeom>
          <a:gradFill>
            <a:gsLst>
              <a:gs pos="0">
                <a:srgbClr val="000000">
                  <a:alpha val="54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cxnSp>
        <p:nvCxnSpPr>
          <p:cNvPr id="28" name="Straight Connector 27">
            <a:extLst>
              <a:ext uri="{FF2B5EF4-FFF2-40B4-BE49-F238E27FC236}">
                <a16:creationId xmlns:a16="http://schemas.microsoft.com/office/drawing/2014/main" id="{39E95545-EE22-5319-BB20-4103EBA89B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387805" y="5715292"/>
            <a:ext cx="804195" cy="0"/>
          </a:xfrm>
          <a:prstGeom prst="line">
            <a:avLst/>
          </a:prstGeom>
          <a:ln w="12065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CasellaDiTesto 2">
            <a:extLst>
              <a:ext uri="{FF2B5EF4-FFF2-40B4-BE49-F238E27FC236}">
                <a16:creationId xmlns:a16="http://schemas.microsoft.com/office/drawing/2014/main" id="{76ECD6DF-3713-FAF4-230A-8261D4F5AE8F}"/>
              </a:ext>
            </a:extLst>
          </p:cNvPr>
          <p:cNvSpPr txBox="1"/>
          <p:nvPr/>
        </p:nvSpPr>
        <p:spPr>
          <a:xfrm>
            <a:off x="466054" y="1875863"/>
            <a:ext cx="6504375" cy="3323987"/>
          </a:xfrm>
          <a:prstGeom prst="rect">
            <a:avLst/>
          </a:prstGeom>
          <a:noFill/>
        </p:spPr>
        <p:txBody>
          <a:bodyPr wrap="square" rtlCol="0">
            <a:spAutoFit/>
          </a:bodyPr>
          <a:lstStyle/>
          <a:p>
            <a:pPr algn="ctr"/>
            <a:r>
              <a:rPr lang="en-GB" sz="3000" noProof="0">
                <a:solidFill>
                  <a:schemeClr val="bg1"/>
                </a:solidFill>
              </a:rPr>
              <a:t>Once the energy is correctly stored, we can use it to power several objects</a:t>
            </a:r>
          </a:p>
          <a:p>
            <a:pPr algn="ctr"/>
            <a:endParaRPr lang="en-GB" sz="3000" noProof="0">
              <a:solidFill>
                <a:schemeClr val="bg1"/>
              </a:solidFill>
            </a:endParaRPr>
          </a:p>
          <a:p>
            <a:pPr algn="ctr"/>
            <a:r>
              <a:rPr lang="en-GB" sz="3000" noProof="0">
                <a:solidFill>
                  <a:schemeClr val="bg1"/>
                </a:solidFill>
              </a:rPr>
              <a:t>We can also add a battery to store energy, by adding capacitances to charge the battery</a:t>
            </a:r>
          </a:p>
        </p:txBody>
      </p:sp>
      <p:pic>
        <p:nvPicPr>
          <p:cNvPr id="4" name="Immagine 3" descr="Immagine che contiene persona&#10;&#10;Descrizione generata automaticamente">
            <a:extLst>
              <a:ext uri="{FF2B5EF4-FFF2-40B4-BE49-F238E27FC236}">
                <a16:creationId xmlns:a16="http://schemas.microsoft.com/office/drawing/2014/main" id="{0CCD2EE0-540D-28A9-0A72-72EC181F4139}"/>
              </a:ext>
            </a:extLst>
          </p:cNvPr>
          <p:cNvPicPr>
            <a:picLocks noChangeAspect="1"/>
          </p:cNvPicPr>
          <p:nvPr/>
        </p:nvPicPr>
        <p:blipFill>
          <a:blip r:embed="rId4">
            <a:extLst>
              <a:ext uri="{28A0092B-C50C-407E-A947-70E740481C1C}">
                <a14:useLocalDpi xmlns:a14="http://schemas.microsoft.com/office/drawing/2010/main" val="0"/>
              </a:ext>
            </a:extLst>
          </a:blip>
          <a:srcRect t="27733" b="31405"/>
          <a:stretch/>
        </p:blipFill>
        <p:spPr>
          <a:xfrm rot="11972567">
            <a:off x="7687047" y="1349837"/>
            <a:ext cx="2623267" cy="2397371"/>
          </a:xfrm>
          <a:prstGeom prst="rect">
            <a:avLst/>
          </a:prstGeom>
        </p:spPr>
      </p:pic>
      <p:sp>
        <p:nvSpPr>
          <p:cNvPr id="5" name="CasellaDiTesto 4">
            <a:extLst>
              <a:ext uri="{FF2B5EF4-FFF2-40B4-BE49-F238E27FC236}">
                <a16:creationId xmlns:a16="http://schemas.microsoft.com/office/drawing/2014/main" id="{CF2C53F7-6779-E77D-34E1-72DD699347AB}"/>
              </a:ext>
            </a:extLst>
          </p:cNvPr>
          <p:cNvSpPr txBox="1"/>
          <p:nvPr/>
        </p:nvSpPr>
        <p:spPr>
          <a:xfrm>
            <a:off x="420624" y="411480"/>
            <a:ext cx="11448288" cy="1446550"/>
          </a:xfrm>
          <a:prstGeom prst="rect">
            <a:avLst/>
          </a:prstGeom>
          <a:noFill/>
        </p:spPr>
        <p:txBody>
          <a:bodyPr wrap="square" rtlCol="0">
            <a:spAutoFit/>
          </a:bodyPr>
          <a:lstStyle/>
          <a:p>
            <a:r>
              <a:rPr lang="en-GB" sz="4400" b="1" noProof="0">
                <a:solidFill>
                  <a:schemeClr val="bg1"/>
                </a:solidFill>
              </a:rPr>
              <a:t>FUTURE IMPROVEMENTS</a:t>
            </a:r>
            <a:endParaRPr lang="en-GB" sz="4400" b="1" noProof="0"/>
          </a:p>
          <a:p>
            <a:endParaRPr lang="en-GB" sz="4400" b="1" noProof="0">
              <a:solidFill>
                <a:schemeClr val="bg1"/>
              </a:solidFill>
            </a:endParaRPr>
          </a:p>
        </p:txBody>
      </p:sp>
      <p:pic>
        <p:nvPicPr>
          <p:cNvPr id="2" name="Immagine 4" descr="Immagine che contiene valvola&#10;&#10;Descrizione generata automaticamente">
            <a:extLst>
              <a:ext uri="{FF2B5EF4-FFF2-40B4-BE49-F238E27FC236}">
                <a16:creationId xmlns:a16="http://schemas.microsoft.com/office/drawing/2014/main" id="{A050E31F-A8C9-3DC9-2237-5692948C02C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0516434">
            <a:off x="9989739" y="1906141"/>
            <a:ext cx="1805354" cy="1805354"/>
          </a:xfrm>
          <a:prstGeom prst="rect">
            <a:avLst/>
          </a:prstGeom>
        </p:spPr>
      </p:pic>
      <p:pic>
        <p:nvPicPr>
          <p:cNvPr id="8" name="Picture 7" descr="A yellow and black toy car&#10;&#10;Description automatically generated">
            <a:extLst>
              <a:ext uri="{FF2B5EF4-FFF2-40B4-BE49-F238E27FC236}">
                <a16:creationId xmlns:a16="http://schemas.microsoft.com/office/drawing/2014/main" id="{91624B63-2AD0-9CEF-A493-B52CA47C843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955293">
            <a:off x="8021125" y="3343728"/>
            <a:ext cx="3143413" cy="3143413"/>
          </a:xfrm>
          <a:prstGeom prst="rect">
            <a:avLst/>
          </a:prstGeom>
        </p:spPr>
      </p:pic>
      <p:pic>
        <p:nvPicPr>
          <p:cNvPr id="10" name="Picture 9" descr="A close up of a battery&#10;&#10;Description automatically generated">
            <a:extLst>
              <a:ext uri="{FF2B5EF4-FFF2-40B4-BE49-F238E27FC236}">
                <a16:creationId xmlns:a16="http://schemas.microsoft.com/office/drawing/2014/main" id="{1844455C-FAFA-8C8C-4681-BB2EB129CA7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4612748">
            <a:off x="6249610" y="4416126"/>
            <a:ext cx="764073" cy="2170662"/>
          </a:xfrm>
          <a:prstGeom prst="rect">
            <a:avLst/>
          </a:prstGeom>
        </p:spPr>
      </p:pic>
    </p:spTree>
    <p:extLst>
      <p:ext uri="{BB962C8B-B14F-4D97-AF65-F5344CB8AC3E}">
        <p14:creationId xmlns:p14="http://schemas.microsoft.com/office/powerpoint/2010/main" val="1579915721"/>
      </p:ext>
    </p:extLst>
  </p:cSld>
  <p:clrMapOvr>
    <a:masterClrMapping/>
  </p:clrMapOvr>
  <p:transition spd="med">
    <p:pull/>
  </p:transition>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72F0D563-4FF5-0FDE-04CB-AC07F3B92F55}"/>
            </a:ext>
          </a:extLst>
        </p:cNvPr>
        <p:cNvGrpSpPr/>
        <p:nvPr/>
      </p:nvGrpSpPr>
      <p:grpSpPr>
        <a:xfrm>
          <a:off x="0" y="0"/>
          <a:ext cx="0" cy="0"/>
          <a:chOff x="0" y="0"/>
          <a:chExt cx="0" cy="0"/>
        </a:xfrm>
      </p:grpSpPr>
      <p:pic>
        <p:nvPicPr>
          <p:cNvPr id="6" name="Immagine 5">
            <a:extLst>
              <a:ext uri="{FF2B5EF4-FFF2-40B4-BE49-F238E27FC236}">
                <a16:creationId xmlns:a16="http://schemas.microsoft.com/office/drawing/2014/main" id="{064C2667-2DE6-9029-EE12-FAE6B1426C32}"/>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0" y="-5366"/>
            <a:ext cx="12192000" cy="6868732"/>
          </a:xfrm>
          <a:prstGeom prst="rect">
            <a:avLst/>
          </a:prstGeom>
        </p:spPr>
      </p:pic>
      <p:sp>
        <p:nvSpPr>
          <p:cNvPr id="24" name="Rectangle 23">
            <a:extLst>
              <a:ext uri="{FF2B5EF4-FFF2-40B4-BE49-F238E27FC236}">
                <a16:creationId xmlns:a16="http://schemas.microsoft.com/office/drawing/2014/main" id="{2B66F7B0-D0D3-112A-D96E-13D2BAA6F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40" y="-10388"/>
            <a:ext cx="12201940" cy="3279731"/>
          </a:xfrm>
          <a:prstGeom prst="rect">
            <a:avLst/>
          </a:prstGeom>
          <a:gradFill>
            <a:gsLst>
              <a:gs pos="0">
                <a:srgbClr val="000000">
                  <a:alpha val="40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26" name="Rectangle 25">
            <a:extLst>
              <a:ext uri="{FF2B5EF4-FFF2-40B4-BE49-F238E27FC236}">
                <a16:creationId xmlns:a16="http://schemas.microsoft.com/office/drawing/2014/main" id="{F3DDACA7-1910-4B5E-0489-22F90CCE79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764504"/>
            <a:ext cx="12191992" cy="2103884"/>
          </a:xfrm>
          <a:prstGeom prst="rect">
            <a:avLst/>
          </a:prstGeom>
          <a:gradFill>
            <a:gsLst>
              <a:gs pos="0">
                <a:srgbClr val="000000">
                  <a:alpha val="54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cxnSp>
        <p:nvCxnSpPr>
          <p:cNvPr id="28" name="Straight Connector 27">
            <a:extLst>
              <a:ext uri="{FF2B5EF4-FFF2-40B4-BE49-F238E27FC236}">
                <a16:creationId xmlns:a16="http://schemas.microsoft.com/office/drawing/2014/main" id="{F60DF0BC-EA20-9C67-9310-8B1FCD4986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387805" y="5715292"/>
            <a:ext cx="804195" cy="0"/>
          </a:xfrm>
          <a:prstGeom prst="line">
            <a:avLst/>
          </a:prstGeom>
          <a:ln w="1206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CasellaDiTesto 1">
            <a:extLst>
              <a:ext uri="{FF2B5EF4-FFF2-40B4-BE49-F238E27FC236}">
                <a16:creationId xmlns:a16="http://schemas.microsoft.com/office/drawing/2014/main" id="{1407B7B5-937C-3D2A-2785-849A6D7E8B1D}"/>
              </a:ext>
            </a:extLst>
          </p:cNvPr>
          <p:cNvSpPr txBox="1"/>
          <p:nvPr/>
        </p:nvSpPr>
        <p:spPr>
          <a:xfrm>
            <a:off x="420624" y="411480"/>
            <a:ext cx="11448288" cy="769441"/>
          </a:xfrm>
          <a:prstGeom prst="rect">
            <a:avLst/>
          </a:prstGeom>
          <a:noFill/>
        </p:spPr>
        <p:txBody>
          <a:bodyPr wrap="square" rtlCol="0">
            <a:spAutoFit/>
          </a:bodyPr>
          <a:lstStyle/>
          <a:p>
            <a:r>
              <a:rPr lang="en-GB" sz="4400" b="1" noProof="0">
                <a:solidFill>
                  <a:schemeClr val="bg1"/>
                </a:solidFill>
              </a:rPr>
              <a:t>BIBLIOGRAPHY</a:t>
            </a:r>
          </a:p>
        </p:txBody>
      </p:sp>
      <p:sp>
        <p:nvSpPr>
          <p:cNvPr id="3" name="CasellaDiTesto 2">
            <a:extLst>
              <a:ext uri="{FF2B5EF4-FFF2-40B4-BE49-F238E27FC236}">
                <a16:creationId xmlns:a16="http://schemas.microsoft.com/office/drawing/2014/main" id="{6E953AB4-57E5-236C-0B40-17069B438A12}"/>
              </a:ext>
            </a:extLst>
          </p:cNvPr>
          <p:cNvSpPr txBox="1"/>
          <p:nvPr/>
        </p:nvSpPr>
        <p:spPr>
          <a:xfrm>
            <a:off x="147484" y="1624967"/>
            <a:ext cx="12044508" cy="5632311"/>
          </a:xfrm>
          <a:prstGeom prst="rect">
            <a:avLst/>
          </a:prstGeom>
          <a:noFill/>
        </p:spPr>
        <p:txBody>
          <a:bodyPr wrap="square" lIns="91440" tIns="45720" rIns="91440" bIns="45720" rtlCol="0" anchor="t">
            <a:spAutoFit/>
          </a:bodyPr>
          <a:lstStyle/>
          <a:p>
            <a:pPr marL="342900" indent="-342900">
              <a:buFont typeface="Calibri"/>
              <a:buChar char="-"/>
            </a:pPr>
            <a:r>
              <a:rPr lang="en-GB" sz="2400" noProof="0">
                <a:solidFill>
                  <a:schemeClr val="bg1"/>
                </a:solidFill>
              </a:rPr>
              <a:t>Course slides</a:t>
            </a:r>
            <a:endParaRPr lang="en-GB" sz="2400" noProof="0">
              <a:solidFill>
                <a:schemeClr val="bg1"/>
              </a:solidFill>
              <a:ea typeface="+mn-lt"/>
              <a:cs typeface="+mn-lt"/>
              <a:hlinkClick r:id="rId3"/>
            </a:endParaRPr>
          </a:p>
          <a:p>
            <a:pPr marL="342900" indent="-342900">
              <a:buFont typeface="Calibri"/>
              <a:buChar char="-"/>
            </a:pPr>
            <a:r>
              <a:rPr lang="en-GB" sz="2400" noProof="0">
                <a:solidFill>
                  <a:schemeClr val="bg1"/>
                </a:solidFill>
                <a:ea typeface="+mn-lt"/>
                <a:cs typeface="+mn-lt"/>
                <a:hlinkClick r:id="rId3"/>
              </a:rPr>
              <a:t>https://www.slideshare.net/slideshow/biot-savart-law-amp-amperes-law/70405242</a:t>
            </a:r>
            <a:endParaRPr lang="en-GB" sz="2400" b="1" noProof="0">
              <a:solidFill>
                <a:schemeClr val="bg1"/>
              </a:solidFill>
              <a:ea typeface="+mn-lt"/>
              <a:cs typeface="+mn-lt"/>
              <a:hlinkClick r:id="rId3"/>
            </a:endParaRPr>
          </a:p>
          <a:p>
            <a:pPr marL="342900" indent="-342900">
              <a:buFont typeface="Calibri"/>
              <a:buChar char="-"/>
            </a:pPr>
            <a:r>
              <a:rPr lang="en-GB" sz="2400" noProof="0">
                <a:solidFill>
                  <a:schemeClr val="bg1"/>
                </a:solidFill>
                <a:ea typeface="+mn-lt"/>
                <a:cs typeface="+mn-lt"/>
                <a:hlinkClick r:id="rId4"/>
              </a:rPr>
              <a:t>https://etechsparks.com/full-wave-and-half-wave-rectifier-with-filter/</a:t>
            </a:r>
            <a:r>
              <a:rPr lang="en-GB" sz="2400" noProof="0">
                <a:solidFill>
                  <a:schemeClr val="bg1"/>
                </a:solidFill>
                <a:ea typeface="+mn-lt"/>
                <a:cs typeface="+mn-lt"/>
              </a:rPr>
              <a:t>	</a:t>
            </a:r>
          </a:p>
          <a:p>
            <a:pPr marL="342900" indent="-342900">
              <a:buFont typeface="Calibri"/>
              <a:buChar char="-"/>
            </a:pPr>
            <a:r>
              <a:rPr lang="en-GB" sz="2400" noProof="0">
                <a:solidFill>
                  <a:schemeClr val="bg1"/>
                </a:solidFill>
                <a:ea typeface="+mn-lt"/>
                <a:cs typeface="+mn-lt"/>
                <a:hlinkClick r:id="rId5"/>
              </a:rPr>
              <a:t>https://ietresearch.onlinelibrary.wiley.com/doi/full/10.1049/iet-cds.2018.5069</a:t>
            </a:r>
            <a:endParaRPr lang="en-GB" sz="2400" noProof="0">
              <a:solidFill>
                <a:schemeClr val="bg1"/>
              </a:solidFill>
              <a:ea typeface="+mn-lt"/>
              <a:cs typeface="+mn-lt"/>
            </a:endParaRPr>
          </a:p>
          <a:p>
            <a:pPr marL="342900" indent="-342900">
              <a:buFont typeface="Calibri"/>
              <a:buChar char="-"/>
            </a:pPr>
            <a:r>
              <a:rPr lang="en-GB" sz="2400" noProof="0">
                <a:solidFill>
                  <a:schemeClr val="bg1"/>
                </a:solidFill>
                <a:ea typeface="+mn-lt"/>
                <a:cs typeface="+mn-lt"/>
                <a:hlinkClick r:id="rId6"/>
              </a:rPr>
              <a:t>https://www.autodesk.com/products/fusion-360/blog/schottky-diodes/</a:t>
            </a:r>
            <a:endParaRPr lang="en-GB" sz="2400" noProof="0">
              <a:solidFill>
                <a:schemeClr val="bg1"/>
              </a:solidFill>
              <a:ea typeface="+mn-lt"/>
              <a:cs typeface="+mn-lt"/>
            </a:endParaRPr>
          </a:p>
          <a:p>
            <a:pPr marL="342900" indent="-342900">
              <a:buFont typeface="Calibri"/>
              <a:buChar char="-"/>
            </a:pPr>
            <a:endParaRPr lang="en-GB" sz="2400" noProof="0">
              <a:solidFill>
                <a:schemeClr val="bg1"/>
              </a:solidFill>
              <a:ea typeface="+mn-lt"/>
              <a:cs typeface="+mn-lt"/>
            </a:endParaRPr>
          </a:p>
          <a:p>
            <a:r>
              <a:rPr lang="en-GB" sz="2400" noProof="0">
                <a:solidFill>
                  <a:schemeClr val="bg1"/>
                </a:solidFill>
                <a:ea typeface="+mn-lt"/>
                <a:cs typeface="+mn-lt"/>
              </a:rPr>
              <a:t>Software:</a:t>
            </a:r>
          </a:p>
          <a:p>
            <a:pPr marL="342900" indent="-342900">
              <a:buFont typeface="Calibri"/>
              <a:buChar char="-"/>
            </a:pPr>
            <a:r>
              <a:rPr lang="en-GB" sz="2400" noProof="0">
                <a:solidFill>
                  <a:schemeClr val="bg1"/>
                </a:solidFill>
                <a:ea typeface="+mn-lt"/>
                <a:cs typeface="+mn-lt"/>
              </a:rPr>
              <a:t>PSPICE software</a:t>
            </a:r>
          </a:p>
          <a:p>
            <a:pPr marL="342900" indent="-342900">
              <a:buFont typeface="Calibri"/>
              <a:buChar char="-"/>
            </a:pPr>
            <a:r>
              <a:rPr lang="en-GB" sz="2400" noProof="0" err="1">
                <a:solidFill>
                  <a:schemeClr val="bg1"/>
                </a:solidFill>
                <a:ea typeface="+mn-lt"/>
                <a:cs typeface="+mn-lt"/>
              </a:rPr>
              <a:t>Matlab</a:t>
            </a:r>
            <a:r>
              <a:rPr lang="en-GB" sz="2400" noProof="0">
                <a:solidFill>
                  <a:schemeClr val="bg1"/>
                </a:solidFill>
                <a:ea typeface="+mn-lt"/>
                <a:cs typeface="+mn-lt"/>
              </a:rPr>
              <a:t> software</a:t>
            </a:r>
          </a:p>
          <a:p>
            <a:pPr marL="342900" indent="-342900">
              <a:buFont typeface="Calibri"/>
              <a:buChar char="-"/>
            </a:pPr>
            <a:r>
              <a:rPr lang="en-GB" sz="2400" noProof="0" err="1">
                <a:solidFill>
                  <a:schemeClr val="bg1"/>
                </a:solidFill>
                <a:ea typeface="+mn-lt"/>
                <a:cs typeface="+mn-lt"/>
              </a:rPr>
              <a:t>DewesoftX</a:t>
            </a:r>
            <a:r>
              <a:rPr lang="en-GB" sz="2400" noProof="0">
                <a:solidFill>
                  <a:schemeClr val="bg1"/>
                </a:solidFill>
                <a:ea typeface="+mn-lt"/>
                <a:cs typeface="+mn-lt"/>
              </a:rPr>
              <a:t> software</a:t>
            </a:r>
          </a:p>
          <a:p>
            <a:pPr marL="342900" indent="-342900">
              <a:buFont typeface="Calibri"/>
              <a:buChar char="-"/>
            </a:pPr>
            <a:endParaRPr lang="en-GB" sz="2400" noProof="0">
              <a:solidFill>
                <a:schemeClr val="bg1"/>
              </a:solidFill>
              <a:ea typeface="+mn-lt"/>
              <a:cs typeface="+mn-lt"/>
            </a:endParaRPr>
          </a:p>
          <a:p>
            <a:pPr marL="342900" indent="-342900">
              <a:buFont typeface="Calibri"/>
              <a:buChar char="-"/>
            </a:pPr>
            <a:endParaRPr lang="en-GB" sz="2400" noProof="0">
              <a:solidFill>
                <a:schemeClr val="bg1"/>
              </a:solidFill>
              <a:ea typeface="+mn-lt"/>
              <a:cs typeface="+mn-lt"/>
            </a:endParaRPr>
          </a:p>
          <a:p>
            <a:pPr marL="342900" indent="-342900">
              <a:buFont typeface="Calibri"/>
              <a:buChar char="-"/>
            </a:pPr>
            <a:endParaRPr lang="en-GB" sz="2400" noProof="0">
              <a:solidFill>
                <a:schemeClr val="bg1"/>
              </a:solidFill>
            </a:endParaRPr>
          </a:p>
          <a:p>
            <a:pPr marL="342900" indent="-342900">
              <a:buFont typeface="Calibri"/>
              <a:buChar char="-"/>
            </a:pPr>
            <a:endParaRPr lang="en-GB" sz="2400" noProof="0">
              <a:solidFill>
                <a:schemeClr val="bg1"/>
              </a:solidFill>
            </a:endParaRPr>
          </a:p>
        </p:txBody>
      </p:sp>
    </p:spTree>
    <p:extLst>
      <p:ext uri="{BB962C8B-B14F-4D97-AF65-F5344CB8AC3E}">
        <p14:creationId xmlns:p14="http://schemas.microsoft.com/office/powerpoint/2010/main" val="1992814482"/>
      </p:ext>
    </p:extLst>
  </p:cSld>
  <p:clrMapOvr>
    <a:masterClrMapping/>
  </p:clrMapOvr>
  <p:transition spd="med">
    <p:pull/>
  </p:transition>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8050CB3B-1A1F-0D89-239E-E05E86A27E1D}"/>
            </a:ext>
          </a:extLst>
        </p:cNvPr>
        <p:cNvGrpSpPr/>
        <p:nvPr/>
      </p:nvGrpSpPr>
      <p:grpSpPr>
        <a:xfrm>
          <a:off x="0" y="0"/>
          <a:ext cx="0" cy="0"/>
          <a:chOff x="0" y="0"/>
          <a:chExt cx="0" cy="0"/>
        </a:xfrm>
      </p:grpSpPr>
      <p:pic>
        <p:nvPicPr>
          <p:cNvPr id="6" name="Immagine 5">
            <a:extLst>
              <a:ext uri="{FF2B5EF4-FFF2-40B4-BE49-F238E27FC236}">
                <a16:creationId xmlns:a16="http://schemas.microsoft.com/office/drawing/2014/main" id="{302B6E25-1DFE-9116-AACE-A6819E2697C5}"/>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0" y="-5366"/>
            <a:ext cx="12192000" cy="6868732"/>
          </a:xfrm>
          <a:prstGeom prst="rect">
            <a:avLst/>
          </a:prstGeom>
        </p:spPr>
      </p:pic>
      <p:sp>
        <p:nvSpPr>
          <p:cNvPr id="24" name="Rectangle 23">
            <a:extLst>
              <a:ext uri="{FF2B5EF4-FFF2-40B4-BE49-F238E27FC236}">
                <a16:creationId xmlns:a16="http://schemas.microsoft.com/office/drawing/2014/main" id="{8A9BA753-A8AC-B09D-A9A2-1DFF51065B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40" y="-10388"/>
            <a:ext cx="12201940" cy="3279731"/>
          </a:xfrm>
          <a:prstGeom prst="rect">
            <a:avLst/>
          </a:prstGeom>
          <a:gradFill>
            <a:gsLst>
              <a:gs pos="0">
                <a:srgbClr val="000000">
                  <a:alpha val="40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26" name="Rectangle 25">
            <a:extLst>
              <a:ext uri="{FF2B5EF4-FFF2-40B4-BE49-F238E27FC236}">
                <a16:creationId xmlns:a16="http://schemas.microsoft.com/office/drawing/2014/main" id="{DF7AB705-8100-9D12-EB4A-B86CDC9AD1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764504"/>
            <a:ext cx="12191992" cy="2103884"/>
          </a:xfrm>
          <a:prstGeom prst="rect">
            <a:avLst/>
          </a:prstGeom>
          <a:gradFill>
            <a:gsLst>
              <a:gs pos="0">
                <a:srgbClr val="000000">
                  <a:alpha val="54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cxnSp>
        <p:nvCxnSpPr>
          <p:cNvPr id="28" name="Straight Connector 27">
            <a:extLst>
              <a:ext uri="{FF2B5EF4-FFF2-40B4-BE49-F238E27FC236}">
                <a16:creationId xmlns:a16="http://schemas.microsoft.com/office/drawing/2014/main" id="{D4FF917C-5AF1-1253-D544-4BF2AE7B9C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387805" y="5715292"/>
            <a:ext cx="804195" cy="0"/>
          </a:xfrm>
          <a:prstGeom prst="line">
            <a:avLst/>
          </a:prstGeom>
          <a:ln w="1206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CasellaDiTesto 1">
            <a:extLst>
              <a:ext uri="{FF2B5EF4-FFF2-40B4-BE49-F238E27FC236}">
                <a16:creationId xmlns:a16="http://schemas.microsoft.com/office/drawing/2014/main" id="{AF21B91B-607D-0158-A709-34782576A873}"/>
              </a:ext>
            </a:extLst>
          </p:cNvPr>
          <p:cNvSpPr txBox="1"/>
          <p:nvPr/>
        </p:nvSpPr>
        <p:spPr>
          <a:xfrm>
            <a:off x="366886" y="2367171"/>
            <a:ext cx="11448288" cy="2123658"/>
          </a:xfrm>
          <a:prstGeom prst="rect">
            <a:avLst/>
          </a:prstGeom>
          <a:noFill/>
        </p:spPr>
        <p:txBody>
          <a:bodyPr wrap="square" rtlCol="0">
            <a:spAutoFit/>
          </a:bodyPr>
          <a:lstStyle/>
          <a:p>
            <a:pPr algn="ctr"/>
            <a:r>
              <a:rPr lang="en-GB" sz="6600" b="1" noProof="0">
                <a:solidFill>
                  <a:schemeClr val="bg1"/>
                </a:solidFill>
              </a:rPr>
              <a:t>THANK YOU FOR </a:t>
            </a:r>
          </a:p>
          <a:p>
            <a:pPr algn="ctr"/>
            <a:r>
              <a:rPr lang="en-GB" sz="6600" b="1" noProof="0">
                <a:solidFill>
                  <a:schemeClr val="bg1"/>
                </a:solidFill>
              </a:rPr>
              <a:t>THE ATTENTION!</a:t>
            </a:r>
          </a:p>
        </p:txBody>
      </p:sp>
    </p:spTree>
    <p:extLst>
      <p:ext uri="{BB962C8B-B14F-4D97-AF65-F5344CB8AC3E}">
        <p14:creationId xmlns:p14="http://schemas.microsoft.com/office/powerpoint/2010/main" val="2528551775"/>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19454D67-D30B-7ECA-542E-ED9AADCC244F}"/>
            </a:ext>
          </a:extLst>
        </p:cNvPr>
        <p:cNvGrpSpPr/>
        <p:nvPr/>
      </p:nvGrpSpPr>
      <p:grpSpPr>
        <a:xfrm>
          <a:off x="0" y="0"/>
          <a:ext cx="0" cy="0"/>
          <a:chOff x="0" y="0"/>
          <a:chExt cx="0" cy="0"/>
        </a:xfrm>
      </p:grpSpPr>
      <p:pic>
        <p:nvPicPr>
          <p:cNvPr id="6" name="Immagine 5">
            <a:extLst>
              <a:ext uri="{FF2B5EF4-FFF2-40B4-BE49-F238E27FC236}">
                <a16:creationId xmlns:a16="http://schemas.microsoft.com/office/drawing/2014/main" id="{74A91C8D-C0C2-0D42-5119-1C841D222F73}"/>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0" y="-5366"/>
            <a:ext cx="12192000" cy="6868732"/>
          </a:xfrm>
          <a:prstGeom prst="rect">
            <a:avLst/>
          </a:prstGeom>
        </p:spPr>
      </p:pic>
      <p:sp>
        <p:nvSpPr>
          <p:cNvPr id="24" name="Rectangle 23">
            <a:extLst>
              <a:ext uri="{FF2B5EF4-FFF2-40B4-BE49-F238E27FC236}">
                <a16:creationId xmlns:a16="http://schemas.microsoft.com/office/drawing/2014/main" id="{B72684AC-7D63-FE48-4AA5-E2AD4F9A3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40" y="-10388"/>
            <a:ext cx="12201940" cy="3279731"/>
          </a:xfrm>
          <a:prstGeom prst="rect">
            <a:avLst/>
          </a:prstGeom>
          <a:gradFill>
            <a:gsLst>
              <a:gs pos="0">
                <a:srgbClr val="000000">
                  <a:alpha val="40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26" name="Rectangle 25">
            <a:extLst>
              <a:ext uri="{FF2B5EF4-FFF2-40B4-BE49-F238E27FC236}">
                <a16:creationId xmlns:a16="http://schemas.microsoft.com/office/drawing/2014/main" id="{B729DF5A-8489-CFE6-DAE7-B6CC48B906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764504"/>
            <a:ext cx="12191992" cy="2103884"/>
          </a:xfrm>
          <a:prstGeom prst="rect">
            <a:avLst/>
          </a:prstGeom>
          <a:gradFill>
            <a:gsLst>
              <a:gs pos="0">
                <a:srgbClr val="000000">
                  <a:alpha val="54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cxnSp>
        <p:nvCxnSpPr>
          <p:cNvPr id="28" name="Straight Connector 27">
            <a:extLst>
              <a:ext uri="{FF2B5EF4-FFF2-40B4-BE49-F238E27FC236}">
                <a16:creationId xmlns:a16="http://schemas.microsoft.com/office/drawing/2014/main" id="{3F452AAA-9FFB-09EA-6C61-DC2D20ED56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387805" y="5715292"/>
            <a:ext cx="804195" cy="0"/>
          </a:xfrm>
          <a:prstGeom prst="line">
            <a:avLst/>
          </a:prstGeom>
          <a:ln w="1206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CasellaDiTesto 1">
            <a:extLst>
              <a:ext uri="{FF2B5EF4-FFF2-40B4-BE49-F238E27FC236}">
                <a16:creationId xmlns:a16="http://schemas.microsoft.com/office/drawing/2014/main" id="{EEF209BD-39D1-7C6B-CE25-1672E5540ADE}"/>
              </a:ext>
            </a:extLst>
          </p:cNvPr>
          <p:cNvSpPr txBox="1"/>
          <p:nvPr/>
        </p:nvSpPr>
        <p:spPr>
          <a:xfrm>
            <a:off x="420624" y="411480"/>
            <a:ext cx="11448288" cy="769441"/>
          </a:xfrm>
          <a:prstGeom prst="rect">
            <a:avLst/>
          </a:prstGeom>
          <a:noFill/>
        </p:spPr>
        <p:txBody>
          <a:bodyPr wrap="square" rtlCol="0">
            <a:spAutoFit/>
          </a:bodyPr>
          <a:lstStyle/>
          <a:p>
            <a:r>
              <a:rPr lang="en-GB" sz="4400" b="1" noProof="0">
                <a:solidFill>
                  <a:schemeClr val="bg1"/>
                </a:solidFill>
              </a:rPr>
              <a:t>PROBLEM BREAKDOWN</a:t>
            </a:r>
          </a:p>
        </p:txBody>
      </p:sp>
      <p:sp>
        <p:nvSpPr>
          <p:cNvPr id="4" name="Rettangolo con angoli arrotondati 3">
            <a:extLst>
              <a:ext uri="{FF2B5EF4-FFF2-40B4-BE49-F238E27FC236}">
                <a16:creationId xmlns:a16="http://schemas.microsoft.com/office/drawing/2014/main" id="{4C999FE2-5A93-9863-1329-EEEC32332C2C}"/>
              </a:ext>
            </a:extLst>
          </p:cNvPr>
          <p:cNvSpPr/>
          <p:nvPr/>
        </p:nvSpPr>
        <p:spPr>
          <a:xfrm>
            <a:off x="723900" y="1866900"/>
            <a:ext cx="3152775" cy="3848387"/>
          </a:xfrm>
          <a:prstGeom prst="roundRect">
            <a:avLst/>
          </a:prstGeom>
          <a:solidFill>
            <a:srgbClr val="003300"/>
          </a:solidFill>
          <a:ln w="28575">
            <a:solidFill>
              <a:srgbClr val="008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8" name="Rettangolo con angoli arrotondati 7">
            <a:extLst>
              <a:ext uri="{FF2B5EF4-FFF2-40B4-BE49-F238E27FC236}">
                <a16:creationId xmlns:a16="http://schemas.microsoft.com/office/drawing/2014/main" id="{A4C57168-BC82-5230-7E81-6AEE18C20A18}"/>
              </a:ext>
            </a:extLst>
          </p:cNvPr>
          <p:cNvSpPr/>
          <p:nvPr/>
        </p:nvSpPr>
        <p:spPr>
          <a:xfrm>
            <a:off x="4248150" y="1866899"/>
            <a:ext cx="3152775" cy="3848387"/>
          </a:xfrm>
          <a:prstGeom prst="roundRect">
            <a:avLst/>
          </a:prstGeom>
          <a:solidFill>
            <a:srgbClr val="003300"/>
          </a:solidFill>
          <a:ln w="28575">
            <a:solidFill>
              <a:srgbClr val="008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9" name="Rettangolo con angoli arrotondati 8">
            <a:extLst>
              <a:ext uri="{FF2B5EF4-FFF2-40B4-BE49-F238E27FC236}">
                <a16:creationId xmlns:a16="http://schemas.microsoft.com/office/drawing/2014/main" id="{F682BA5C-25D4-064C-FFF8-87411A6BDF61}"/>
              </a:ext>
            </a:extLst>
          </p:cNvPr>
          <p:cNvSpPr/>
          <p:nvPr/>
        </p:nvSpPr>
        <p:spPr>
          <a:xfrm>
            <a:off x="7772400" y="1866899"/>
            <a:ext cx="3152775" cy="3848387"/>
          </a:xfrm>
          <a:prstGeom prst="roundRect">
            <a:avLst/>
          </a:prstGeom>
          <a:solidFill>
            <a:srgbClr val="3EA055"/>
          </a:solidFill>
          <a:ln w="28575">
            <a:solidFill>
              <a:srgbClr val="008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10" name="CasellaDiTesto 9">
            <a:extLst>
              <a:ext uri="{FF2B5EF4-FFF2-40B4-BE49-F238E27FC236}">
                <a16:creationId xmlns:a16="http://schemas.microsoft.com/office/drawing/2014/main" id="{7856D265-66C2-D3D5-A320-DDA4FECC38A4}"/>
              </a:ext>
            </a:extLst>
          </p:cNvPr>
          <p:cNvSpPr txBox="1"/>
          <p:nvPr/>
        </p:nvSpPr>
        <p:spPr>
          <a:xfrm>
            <a:off x="831389" y="2580046"/>
            <a:ext cx="2937795" cy="2308324"/>
          </a:xfrm>
          <a:prstGeom prst="rect">
            <a:avLst/>
          </a:prstGeom>
          <a:noFill/>
        </p:spPr>
        <p:txBody>
          <a:bodyPr wrap="square" rtlCol="0">
            <a:spAutoFit/>
          </a:bodyPr>
          <a:lstStyle/>
          <a:p>
            <a:pPr algn="ctr"/>
            <a:r>
              <a:rPr lang="en-GB" sz="2400" b="1" noProof="0">
                <a:solidFill>
                  <a:srgbClr val="3EA055"/>
                </a:solidFill>
              </a:rPr>
              <a:t>DERIVE</a:t>
            </a:r>
          </a:p>
          <a:p>
            <a:pPr algn="ctr"/>
            <a:endParaRPr lang="en-GB" sz="2400" noProof="0">
              <a:solidFill>
                <a:srgbClr val="3EA055"/>
              </a:solidFill>
            </a:endParaRPr>
          </a:p>
          <a:p>
            <a:pPr algn="ctr"/>
            <a:r>
              <a:rPr lang="en-GB" sz="2400" noProof="0">
                <a:solidFill>
                  <a:srgbClr val="3EA055"/>
                </a:solidFill>
              </a:rPr>
              <a:t>Eigenfrequency</a:t>
            </a:r>
          </a:p>
          <a:p>
            <a:pPr algn="ctr"/>
            <a:r>
              <a:rPr lang="en-GB" sz="2400" noProof="0">
                <a:solidFill>
                  <a:srgbClr val="3EA055"/>
                </a:solidFill>
              </a:rPr>
              <a:t>Coupling </a:t>
            </a:r>
          </a:p>
          <a:p>
            <a:pPr algn="ctr"/>
            <a:r>
              <a:rPr lang="en-GB" sz="2400" noProof="0">
                <a:solidFill>
                  <a:srgbClr val="3EA055"/>
                </a:solidFill>
              </a:rPr>
              <a:t>Damping modal parameters</a:t>
            </a:r>
          </a:p>
        </p:txBody>
      </p:sp>
      <p:sp>
        <p:nvSpPr>
          <p:cNvPr id="3" name="CasellaDiTesto 2">
            <a:extLst>
              <a:ext uri="{FF2B5EF4-FFF2-40B4-BE49-F238E27FC236}">
                <a16:creationId xmlns:a16="http://schemas.microsoft.com/office/drawing/2014/main" id="{2F1F7032-EDAE-0B3B-2777-494C75B1C0B0}"/>
              </a:ext>
            </a:extLst>
          </p:cNvPr>
          <p:cNvSpPr txBox="1"/>
          <p:nvPr/>
        </p:nvSpPr>
        <p:spPr>
          <a:xfrm>
            <a:off x="4662487" y="2580046"/>
            <a:ext cx="2324100" cy="1938992"/>
          </a:xfrm>
          <a:prstGeom prst="rect">
            <a:avLst/>
          </a:prstGeom>
          <a:noFill/>
        </p:spPr>
        <p:txBody>
          <a:bodyPr wrap="square" rtlCol="0">
            <a:spAutoFit/>
          </a:bodyPr>
          <a:lstStyle/>
          <a:p>
            <a:pPr algn="ctr"/>
            <a:r>
              <a:rPr lang="en-GB" sz="2400" b="1" noProof="0">
                <a:solidFill>
                  <a:srgbClr val="3EA055"/>
                </a:solidFill>
                <a:sym typeface="Wingdings" panose="05000000000000000000" pitchFamily="2" charset="2"/>
              </a:rPr>
              <a:t>DESIGN</a:t>
            </a:r>
          </a:p>
          <a:p>
            <a:pPr algn="ctr"/>
            <a:endParaRPr lang="en-GB" sz="2400" noProof="0">
              <a:solidFill>
                <a:srgbClr val="3EA055"/>
              </a:solidFill>
              <a:sym typeface="Wingdings" panose="05000000000000000000" pitchFamily="2" charset="2"/>
            </a:endParaRPr>
          </a:p>
          <a:p>
            <a:pPr algn="ctr"/>
            <a:r>
              <a:rPr lang="en-GB" sz="2400" noProof="0">
                <a:solidFill>
                  <a:srgbClr val="3EA055"/>
                </a:solidFill>
                <a:sym typeface="Wingdings" panose="05000000000000000000" pitchFamily="2" charset="2"/>
              </a:rPr>
              <a:t>Electric circuit for switching on the LED</a:t>
            </a:r>
            <a:endParaRPr lang="en-GB" sz="2400" noProof="0">
              <a:solidFill>
                <a:srgbClr val="3EA055"/>
              </a:solidFill>
            </a:endParaRPr>
          </a:p>
        </p:txBody>
      </p:sp>
      <p:sp>
        <p:nvSpPr>
          <p:cNvPr id="5" name="CasellaDiTesto 4">
            <a:extLst>
              <a:ext uri="{FF2B5EF4-FFF2-40B4-BE49-F238E27FC236}">
                <a16:creationId xmlns:a16="http://schemas.microsoft.com/office/drawing/2014/main" id="{B8DC7CF4-C611-DEB5-EB84-D744FCDC954E}"/>
              </a:ext>
            </a:extLst>
          </p:cNvPr>
          <p:cNvSpPr txBox="1"/>
          <p:nvPr/>
        </p:nvSpPr>
        <p:spPr>
          <a:xfrm>
            <a:off x="8186737" y="2580046"/>
            <a:ext cx="2324100" cy="1938992"/>
          </a:xfrm>
          <a:prstGeom prst="rect">
            <a:avLst/>
          </a:prstGeom>
          <a:noFill/>
        </p:spPr>
        <p:txBody>
          <a:bodyPr wrap="square" rtlCol="0">
            <a:spAutoFit/>
          </a:bodyPr>
          <a:lstStyle/>
          <a:p>
            <a:pPr algn="ctr"/>
            <a:r>
              <a:rPr lang="en-GB" sz="2400" b="1" noProof="0">
                <a:solidFill>
                  <a:schemeClr val="bg1"/>
                </a:solidFill>
                <a:sym typeface="Wingdings" panose="05000000000000000000" pitchFamily="2" charset="2"/>
              </a:rPr>
              <a:t>TEST</a:t>
            </a:r>
          </a:p>
          <a:p>
            <a:pPr algn="ctr"/>
            <a:endParaRPr lang="en-GB" sz="2400" noProof="0">
              <a:solidFill>
                <a:schemeClr val="bg1"/>
              </a:solidFill>
              <a:sym typeface="Wingdings" panose="05000000000000000000" pitchFamily="2" charset="2"/>
            </a:endParaRPr>
          </a:p>
          <a:p>
            <a:pPr algn="ctr"/>
            <a:r>
              <a:rPr lang="en-GB" sz="2400" noProof="0">
                <a:solidFill>
                  <a:schemeClr val="bg1"/>
                </a:solidFill>
                <a:sym typeface="Wingdings" panose="05000000000000000000" pitchFamily="2" charset="2"/>
              </a:rPr>
              <a:t>Ensure that the goal is achieved</a:t>
            </a:r>
            <a:endParaRPr lang="en-GB" sz="2400" noProof="0"/>
          </a:p>
        </p:txBody>
      </p:sp>
    </p:spTree>
    <p:extLst>
      <p:ext uri="{BB962C8B-B14F-4D97-AF65-F5344CB8AC3E}">
        <p14:creationId xmlns:p14="http://schemas.microsoft.com/office/powerpoint/2010/main" val="137934224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3633666D-5D9F-793C-BF17-B82E8045F8C8}"/>
            </a:ext>
          </a:extLst>
        </p:cNvPr>
        <p:cNvGrpSpPr/>
        <p:nvPr/>
      </p:nvGrpSpPr>
      <p:grpSpPr>
        <a:xfrm>
          <a:off x="0" y="0"/>
          <a:ext cx="0" cy="0"/>
          <a:chOff x="0" y="0"/>
          <a:chExt cx="0" cy="0"/>
        </a:xfrm>
      </p:grpSpPr>
      <p:pic>
        <p:nvPicPr>
          <p:cNvPr id="6" name="Immagine 5">
            <a:extLst>
              <a:ext uri="{FF2B5EF4-FFF2-40B4-BE49-F238E27FC236}">
                <a16:creationId xmlns:a16="http://schemas.microsoft.com/office/drawing/2014/main" id="{EA1ACECD-5954-32FA-6FF6-B0D32129DE43}"/>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0" y="-5366"/>
            <a:ext cx="12192000" cy="6868732"/>
          </a:xfrm>
          <a:prstGeom prst="rect">
            <a:avLst/>
          </a:prstGeom>
        </p:spPr>
      </p:pic>
      <p:sp>
        <p:nvSpPr>
          <p:cNvPr id="24" name="Rectangle 23">
            <a:extLst>
              <a:ext uri="{FF2B5EF4-FFF2-40B4-BE49-F238E27FC236}">
                <a16:creationId xmlns:a16="http://schemas.microsoft.com/office/drawing/2014/main" id="{3BB3ED33-4745-34CC-A62D-3E310914E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40" y="-10388"/>
            <a:ext cx="12201940" cy="3279731"/>
          </a:xfrm>
          <a:prstGeom prst="rect">
            <a:avLst/>
          </a:prstGeom>
          <a:gradFill>
            <a:gsLst>
              <a:gs pos="0">
                <a:srgbClr val="000000">
                  <a:alpha val="40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26" name="Rectangle 25">
            <a:extLst>
              <a:ext uri="{FF2B5EF4-FFF2-40B4-BE49-F238E27FC236}">
                <a16:creationId xmlns:a16="http://schemas.microsoft.com/office/drawing/2014/main" id="{0415D5B9-A04D-1968-D9DA-56EC87E39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764504"/>
            <a:ext cx="12191992" cy="2103884"/>
          </a:xfrm>
          <a:prstGeom prst="rect">
            <a:avLst/>
          </a:prstGeom>
          <a:gradFill>
            <a:gsLst>
              <a:gs pos="0">
                <a:srgbClr val="000000">
                  <a:alpha val="54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cxnSp>
        <p:nvCxnSpPr>
          <p:cNvPr id="28" name="Straight Connector 27">
            <a:extLst>
              <a:ext uri="{FF2B5EF4-FFF2-40B4-BE49-F238E27FC236}">
                <a16:creationId xmlns:a16="http://schemas.microsoft.com/office/drawing/2014/main" id="{6568080D-2625-7EE6-EEEC-4DE4A520BA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387805" y="5715292"/>
            <a:ext cx="804195" cy="0"/>
          </a:xfrm>
          <a:prstGeom prst="line">
            <a:avLst/>
          </a:prstGeom>
          <a:ln w="1206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CasellaDiTesto 1">
            <a:extLst>
              <a:ext uri="{FF2B5EF4-FFF2-40B4-BE49-F238E27FC236}">
                <a16:creationId xmlns:a16="http://schemas.microsoft.com/office/drawing/2014/main" id="{F90BBED6-EE64-4432-3937-9DD6EC92EBEC}"/>
              </a:ext>
            </a:extLst>
          </p:cNvPr>
          <p:cNvSpPr txBox="1"/>
          <p:nvPr/>
        </p:nvSpPr>
        <p:spPr>
          <a:xfrm>
            <a:off x="444610" y="2674947"/>
            <a:ext cx="11292840" cy="1508105"/>
          </a:xfrm>
          <a:prstGeom prst="rect">
            <a:avLst/>
          </a:prstGeom>
          <a:noFill/>
        </p:spPr>
        <p:txBody>
          <a:bodyPr wrap="square" rtlCol="0">
            <a:spAutoFit/>
          </a:bodyPr>
          <a:lstStyle/>
          <a:p>
            <a:pPr algn="ctr"/>
            <a:r>
              <a:rPr lang="en-GB" sz="6000" b="1" noProof="0">
                <a:solidFill>
                  <a:schemeClr val="bg1"/>
                </a:solidFill>
              </a:rPr>
              <a:t>STEP 0</a:t>
            </a:r>
          </a:p>
          <a:p>
            <a:pPr algn="ctr"/>
            <a:r>
              <a:rPr lang="en-GB" sz="3200" noProof="0">
                <a:solidFill>
                  <a:schemeClr val="bg1"/>
                </a:solidFill>
              </a:rPr>
              <a:t>Piezo theory</a:t>
            </a:r>
            <a:endParaRPr lang="en-GB" sz="3200" noProof="0"/>
          </a:p>
        </p:txBody>
      </p:sp>
    </p:spTree>
    <p:extLst>
      <p:ext uri="{BB962C8B-B14F-4D97-AF65-F5344CB8AC3E}">
        <p14:creationId xmlns:p14="http://schemas.microsoft.com/office/powerpoint/2010/main" val="2905111477"/>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DD76D24E-9A8A-4392-8714-DCEFF594BA02}"/>
            </a:ext>
          </a:extLst>
        </p:cNvPr>
        <p:cNvGrpSpPr/>
        <p:nvPr/>
      </p:nvGrpSpPr>
      <p:grpSpPr>
        <a:xfrm>
          <a:off x="0" y="0"/>
          <a:ext cx="0" cy="0"/>
          <a:chOff x="0" y="0"/>
          <a:chExt cx="0" cy="0"/>
        </a:xfrm>
      </p:grpSpPr>
      <p:pic>
        <p:nvPicPr>
          <p:cNvPr id="6" name="Immagine 5">
            <a:extLst>
              <a:ext uri="{FF2B5EF4-FFF2-40B4-BE49-F238E27FC236}">
                <a16:creationId xmlns:a16="http://schemas.microsoft.com/office/drawing/2014/main" id="{3E5918C8-81F2-7DF4-2B0B-900D779228E2}"/>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0" y="-5366"/>
            <a:ext cx="12192000" cy="6868732"/>
          </a:xfrm>
          <a:prstGeom prst="rect">
            <a:avLst/>
          </a:prstGeom>
        </p:spPr>
      </p:pic>
      <p:sp>
        <p:nvSpPr>
          <p:cNvPr id="24" name="Rectangle 23">
            <a:extLst>
              <a:ext uri="{FF2B5EF4-FFF2-40B4-BE49-F238E27FC236}">
                <a16:creationId xmlns:a16="http://schemas.microsoft.com/office/drawing/2014/main" id="{2CB59307-BDC2-5692-E730-E368125159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40" y="-10388"/>
            <a:ext cx="12201940" cy="3279731"/>
          </a:xfrm>
          <a:prstGeom prst="rect">
            <a:avLst/>
          </a:prstGeom>
          <a:gradFill>
            <a:gsLst>
              <a:gs pos="0">
                <a:srgbClr val="000000">
                  <a:alpha val="40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26" name="Rectangle 25">
            <a:extLst>
              <a:ext uri="{FF2B5EF4-FFF2-40B4-BE49-F238E27FC236}">
                <a16:creationId xmlns:a16="http://schemas.microsoft.com/office/drawing/2014/main" id="{0452E590-C292-C4D5-AE0A-B36B4E4E82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764504"/>
            <a:ext cx="12191992" cy="2103884"/>
          </a:xfrm>
          <a:prstGeom prst="rect">
            <a:avLst/>
          </a:prstGeom>
          <a:gradFill>
            <a:gsLst>
              <a:gs pos="0">
                <a:srgbClr val="000000">
                  <a:alpha val="54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cxnSp>
        <p:nvCxnSpPr>
          <p:cNvPr id="28" name="Straight Connector 27">
            <a:extLst>
              <a:ext uri="{FF2B5EF4-FFF2-40B4-BE49-F238E27FC236}">
                <a16:creationId xmlns:a16="http://schemas.microsoft.com/office/drawing/2014/main" id="{BD8CB404-D8C8-EBE1-30F9-2A6F55784CF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387805" y="5715292"/>
            <a:ext cx="804195" cy="0"/>
          </a:xfrm>
          <a:prstGeom prst="line">
            <a:avLst/>
          </a:prstGeom>
          <a:ln w="1206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CasellaDiTesto 10">
            <a:extLst>
              <a:ext uri="{FF2B5EF4-FFF2-40B4-BE49-F238E27FC236}">
                <a16:creationId xmlns:a16="http://schemas.microsoft.com/office/drawing/2014/main" id="{58B4F31B-5391-773A-4FBE-2A7A450EC590}"/>
              </a:ext>
            </a:extLst>
          </p:cNvPr>
          <p:cNvSpPr txBox="1"/>
          <p:nvPr/>
        </p:nvSpPr>
        <p:spPr>
          <a:xfrm>
            <a:off x="273139" y="408810"/>
            <a:ext cx="12027015" cy="769441"/>
          </a:xfrm>
          <a:prstGeom prst="rect">
            <a:avLst/>
          </a:prstGeom>
          <a:noFill/>
        </p:spPr>
        <p:txBody>
          <a:bodyPr wrap="square" rtlCol="0">
            <a:spAutoFit/>
          </a:bodyPr>
          <a:lstStyle/>
          <a:p>
            <a:r>
              <a:rPr lang="en-GB" sz="4400" b="1" noProof="0">
                <a:solidFill>
                  <a:schemeClr val="bg1"/>
                </a:solidFill>
              </a:rPr>
              <a:t>THEORY ON PIEZO ELECTRIC MATERIAL.</a:t>
            </a:r>
          </a:p>
        </p:txBody>
      </p:sp>
      <p:sp>
        <p:nvSpPr>
          <p:cNvPr id="12" name="CasellaDiTesto 11">
            <a:extLst>
              <a:ext uri="{FF2B5EF4-FFF2-40B4-BE49-F238E27FC236}">
                <a16:creationId xmlns:a16="http://schemas.microsoft.com/office/drawing/2014/main" id="{6AF8C340-EF7F-160A-1E46-D29EEF03EE4E}"/>
              </a:ext>
            </a:extLst>
          </p:cNvPr>
          <p:cNvSpPr txBox="1"/>
          <p:nvPr/>
        </p:nvSpPr>
        <p:spPr>
          <a:xfrm>
            <a:off x="183565" y="1295194"/>
            <a:ext cx="8005621" cy="4708981"/>
          </a:xfrm>
          <a:prstGeom prst="rect">
            <a:avLst/>
          </a:prstGeom>
          <a:noFill/>
        </p:spPr>
        <p:txBody>
          <a:bodyPr wrap="square" rtlCol="0">
            <a:spAutoFit/>
          </a:bodyPr>
          <a:lstStyle/>
          <a:p>
            <a:pPr marL="457200" indent="-457200">
              <a:buFont typeface="Arial" panose="020B0604020202020204" pitchFamily="34" charset="0"/>
              <a:buChar char="•"/>
            </a:pPr>
            <a:r>
              <a:rPr lang="en-GB" sz="3000" noProof="0">
                <a:solidFill>
                  <a:schemeClr val="bg1"/>
                </a:solidFill>
              </a:rPr>
              <a:t>SMART MATERIAL </a:t>
            </a:r>
            <a:r>
              <a:rPr lang="en-GB" sz="3000" noProof="0">
                <a:solidFill>
                  <a:schemeClr val="bg1"/>
                </a:solidFill>
                <a:sym typeface="Wingdings" panose="05000000000000000000" pitchFamily="2" charset="2"/>
              </a:rPr>
              <a:t> SMART SYSTEM</a:t>
            </a:r>
          </a:p>
          <a:p>
            <a:pPr marL="457200" indent="-457200">
              <a:buFont typeface="Arial" panose="020B0604020202020204" pitchFamily="34" charset="0"/>
              <a:buChar char="•"/>
            </a:pPr>
            <a:endParaRPr lang="en-GB" sz="3000" noProof="0">
              <a:solidFill>
                <a:schemeClr val="bg1"/>
              </a:solidFill>
            </a:endParaRPr>
          </a:p>
          <a:p>
            <a:pPr marL="457200" indent="-457200">
              <a:buFont typeface="Arial" panose="020B0604020202020204" pitchFamily="34" charset="0"/>
              <a:buChar char="•"/>
            </a:pPr>
            <a:r>
              <a:rPr lang="en-GB" sz="3000" noProof="0">
                <a:solidFill>
                  <a:schemeClr val="bg1"/>
                </a:solidFill>
              </a:rPr>
              <a:t>Material: </a:t>
            </a:r>
            <a:r>
              <a:rPr lang="en-GB" sz="3000" b="1" noProof="0">
                <a:solidFill>
                  <a:schemeClr val="bg1"/>
                </a:solidFill>
              </a:rPr>
              <a:t>Piezo electric</a:t>
            </a:r>
            <a:r>
              <a:rPr lang="en-GB" sz="3000" noProof="0">
                <a:solidFill>
                  <a:schemeClr val="bg1"/>
                </a:solidFill>
              </a:rPr>
              <a:t> </a:t>
            </a:r>
            <a:br>
              <a:rPr lang="en-GB" sz="3000" b="1" noProof="0">
                <a:solidFill>
                  <a:schemeClr val="bg1"/>
                </a:solidFill>
              </a:rPr>
            </a:br>
            <a:endParaRPr lang="en-GB" sz="3000" b="1" noProof="0">
              <a:solidFill>
                <a:schemeClr val="bg1"/>
              </a:solidFill>
            </a:endParaRPr>
          </a:p>
          <a:p>
            <a:pPr marL="457200" indent="-457200">
              <a:buFont typeface="Arial" panose="020B0604020202020204" pitchFamily="34" charset="0"/>
              <a:buChar char="•"/>
            </a:pPr>
            <a:r>
              <a:rPr lang="en-GB" sz="3000" noProof="0">
                <a:solidFill>
                  <a:schemeClr val="bg1"/>
                </a:solidFill>
                <a:sym typeface="Wingdings" panose="05000000000000000000" pitchFamily="2" charset="2"/>
              </a:rPr>
              <a:t>Stressed  generation of voltage </a:t>
            </a:r>
          </a:p>
          <a:p>
            <a:endParaRPr lang="en-GB" sz="3000" noProof="0">
              <a:solidFill>
                <a:schemeClr val="bg1"/>
              </a:solidFill>
              <a:sym typeface="Wingdings" panose="05000000000000000000" pitchFamily="2" charset="2"/>
            </a:endParaRPr>
          </a:p>
          <a:p>
            <a:pPr marL="457200" indent="-457200">
              <a:buFont typeface="Arial" panose="020B0604020202020204" pitchFamily="34" charset="0"/>
              <a:buChar char="•"/>
            </a:pPr>
            <a:r>
              <a:rPr lang="en-GB" sz="3000" b="1" noProof="0">
                <a:solidFill>
                  <a:schemeClr val="bg1"/>
                </a:solidFill>
                <a:sym typeface="Wingdings" panose="05000000000000000000" pitchFamily="2" charset="2"/>
              </a:rPr>
              <a:t>Pros</a:t>
            </a:r>
            <a:r>
              <a:rPr lang="en-GB" sz="3000" noProof="0">
                <a:solidFill>
                  <a:schemeClr val="bg1"/>
                </a:solidFill>
                <a:sym typeface="Wingdings" panose="05000000000000000000" pitchFamily="2" charset="2"/>
              </a:rPr>
              <a:t>: </a:t>
            </a:r>
          </a:p>
          <a:p>
            <a:pPr marL="2286000" lvl="4" indent="-457200">
              <a:buFont typeface="Wingdings" panose="05000000000000000000" pitchFamily="2" charset="2"/>
              <a:buChar char="q"/>
            </a:pPr>
            <a:r>
              <a:rPr lang="en-GB" sz="2000" noProof="0">
                <a:solidFill>
                  <a:schemeClr val="bg1"/>
                </a:solidFill>
                <a:sym typeface="Wingdings" panose="05000000000000000000" pitchFamily="2" charset="2"/>
              </a:rPr>
              <a:t>Effective,  </a:t>
            </a:r>
          </a:p>
          <a:p>
            <a:pPr marL="2286000" lvl="4" indent="-457200">
              <a:buFont typeface="Wingdings" panose="05000000000000000000" pitchFamily="2" charset="2"/>
              <a:buChar char="q"/>
            </a:pPr>
            <a:r>
              <a:rPr lang="en-GB" sz="2000" noProof="0">
                <a:solidFill>
                  <a:schemeClr val="bg1"/>
                </a:solidFill>
                <a:sym typeface="Wingdings" panose="05000000000000000000" pitchFamily="2" charset="2"/>
              </a:rPr>
              <a:t>Simple,</a:t>
            </a:r>
          </a:p>
          <a:p>
            <a:pPr marL="2286000" lvl="4" indent="-457200">
              <a:buFont typeface="Wingdings" panose="05000000000000000000" pitchFamily="2" charset="2"/>
              <a:buChar char="q"/>
            </a:pPr>
            <a:r>
              <a:rPr lang="en-GB" sz="2000" noProof="0">
                <a:solidFill>
                  <a:schemeClr val="bg1"/>
                </a:solidFill>
                <a:sym typeface="Wingdings" panose="05000000000000000000" pitchFamily="2" charset="2"/>
              </a:rPr>
              <a:t>Low cost. </a:t>
            </a:r>
          </a:p>
          <a:p>
            <a:endParaRPr lang="en-GB" sz="3000" noProof="0">
              <a:solidFill>
                <a:schemeClr val="bg1"/>
              </a:solidFill>
            </a:endParaRPr>
          </a:p>
        </p:txBody>
      </p:sp>
      <p:pic>
        <p:nvPicPr>
          <p:cNvPr id="4" name="Immagine 3">
            <a:extLst>
              <a:ext uri="{FF2B5EF4-FFF2-40B4-BE49-F238E27FC236}">
                <a16:creationId xmlns:a16="http://schemas.microsoft.com/office/drawing/2014/main" id="{33F9641C-4277-ECE2-6D68-325FE821AAE4}"/>
              </a:ext>
            </a:extLst>
          </p:cNvPr>
          <p:cNvPicPr>
            <a:picLocks noChangeAspect="1"/>
          </p:cNvPicPr>
          <p:nvPr/>
        </p:nvPicPr>
        <p:blipFill>
          <a:blip r:embed="rId4"/>
          <a:stretch>
            <a:fillRect/>
          </a:stretch>
        </p:blipFill>
        <p:spPr>
          <a:xfrm>
            <a:off x="7021258" y="2299785"/>
            <a:ext cx="4768644" cy="3099047"/>
          </a:xfrm>
          <a:prstGeom prst="rect">
            <a:avLst/>
          </a:prstGeom>
        </p:spPr>
      </p:pic>
    </p:spTree>
    <p:extLst>
      <p:ext uri="{BB962C8B-B14F-4D97-AF65-F5344CB8AC3E}">
        <p14:creationId xmlns:p14="http://schemas.microsoft.com/office/powerpoint/2010/main" val="1100529125"/>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0C486FEF-DDBB-B9AD-6419-9405777621EF}"/>
            </a:ext>
          </a:extLst>
        </p:cNvPr>
        <p:cNvGrpSpPr/>
        <p:nvPr/>
      </p:nvGrpSpPr>
      <p:grpSpPr>
        <a:xfrm>
          <a:off x="0" y="0"/>
          <a:ext cx="0" cy="0"/>
          <a:chOff x="0" y="0"/>
          <a:chExt cx="0" cy="0"/>
        </a:xfrm>
      </p:grpSpPr>
      <p:pic>
        <p:nvPicPr>
          <p:cNvPr id="6" name="Immagine 5">
            <a:extLst>
              <a:ext uri="{FF2B5EF4-FFF2-40B4-BE49-F238E27FC236}">
                <a16:creationId xmlns:a16="http://schemas.microsoft.com/office/drawing/2014/main" id="{EBB1BC67-A3CB-F8B8-845D-6D9109A3A525}"/>
              </a:ext>
            </a:extLst>
          </p:cNvPr>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0" y="-5366"/>
            <a:ext cx="12192000" cy="6868732"/>
          </a:xfrm>
          <a:prstGeom prst="rect">
            <a:avLst/>
          </a:prstGeom>
        </p:spPr>
      </p:pic>
      <p:sp>
        <p:nvSpPr>
          <p:cNvPr id="24" name="Rectangle 23">
            <a:extLst>
              <a:ext uri="{FF2B5EF4-FFF2-40B4-BE49-F238E27FC236}">
                <a16:creationId xmlns:a16="http://schemas.microsoft.com/office/drawing/2014/main" id="{7122FC3C-F987-FD4B-75AF-B921691A60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40" y="-10388"/>
            <a:ext cx="12201940" cy="3279731"/>
          </a:xfrm>
          <a:prstGeom prst="rect">
            <a:avLst/>
          </a:prstGeom>
          <a:gradFill>
            <a:gsLst>
              <a:gs pos="0">
                <a:srgbClr val="000000">
                  <a:alpha val="40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26" name="Rectangle 25">
            <a:extLst>
              <a:ext uri="{FF2B5EF4-FFF2-40B4-BE49-F238E27FC236}">
                <a16:creationId xmlns:a16="http://schemas.microsoft.com/office/drawing/2014/main" id="{7549F519-7A6C-AA18-03A2-CFFE2B7451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764504"/>
            <a:ext cx="12191992" cy="2103884"/>
          </a:xfrm>
          <a:prstGeom prst="rect">
            <a:avLst/>
          </a:prstGeom>
          <a:gradFill>
            <a:gsLst>
              <a:gs pos="0">
                <a:srgbClr val="000000">
                  <a:alpha val="54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cxnSp>
        <p:nvCxnSpPr>
          <p:cNvPr id="28" name="Straight Connector 27">
            <a:extLst>
              <a:ext uri="{FF2B5EF4-FFF2-40B4-BE49-F238E27FC236}">
                <a16:creationId xmlns:a16="http://schemas.microsoft.com/office/drawing/2014/main" id="{6A04D11E-FD5A-104E-11AB-2D14BAE8FB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387805" y="5715292"/>
            <a:ext cx="804195" cy="0"/>
          </a:xfrm>
          <a:prstGeom prst="line">
            <a:avLst/>
          </a:prstGeom>
          <a:ln w="1206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CasellaDiTesto 11">
            <a:extLst>
              <a:ext uri="{FF2B5EF4-FFF2-40B4-BE49-F238E27FC236}">
                <a16:creationId xmlns:a16="http://schemas.microsoft.com/office/drawing/2014/main" id="{06120FF7-38F8-7C3D-0E17-ECE24BC53F30}"/>
              </a:ext>
            </a:extLst>
          </p:cNvPr>
          <p:cNvSpPr txBox="1"/>
          <p:nvPr/>
        </p:nvSpPr>
        <p:spPr>
          <a:xfrm>
            <a:off x="450120" y="1509732"/>
            <a:ext cx="10738988" cy="1477328"/>
          </a:xfrm>
          <a:prstGeom prst="rect">
            <a:avLst/>
          </a:prstGeom>
          <a:noFill/>
        </p:spPr>
        <p:txBody>
          <a:bodyPr wrap="square" rtlCol="0">
            <a:spAutoFit/>
          </a:bodyPr>
          <a:lstStyle/>
          <a:p>
            <a:pPr algn="ctr"/>
            <a:r>
              <a:rPr lang="en-GB" sz="3000" noProof="0">
                <a:solidFill>
                  <a:schemeClr val="bg1"/>
                </a:solidFill>
              </a:rPr>
              <a:t>We exploit </a:t>
            </a:r>
            <a:r>
              <a:rPr lang="en-GB" sz="3000" b="1" noProof="0">
                <a:solidFill>
                  <a:schemeClr val="bg1"/>
                </a:solidFill>
              </a:rPr>
              <a:t>vibrations</a:t>
            </a:r>
            <a:r>
              <a:rPr lang="en-GB" sz="3000" noProof="0">
                <a:solidFill>
                  <a:schemeClr val="bg1"/>
                </a:solidFill>
              </a:rPr>
              <a:t>, particularly the </a:t>
            </a:r>
            <a:r>
              <a:rPr lang="en-GB" sz="3000" b="1" noProof="0">
                <a:solidFill>
                  <a:schemeClr val="bg1"/>
                </a:solidFill>
              </a:rPr>
              <a:t>resonance</a:t>
            </a:r>
            <a:r>
              <a:rPr lang="en-GB" sz="3000" noProof="0">
                <a:solidFill>
                  <a:schemeClr val="bg1"/>
                </a:solidFill>
              </a:rPr>
              <a:t>, to maximise the </a:t>
            </a:r>
            <a:r>
              <a:rPr lang="en-GB" sz="3000" noProof="0" err="1">
                <a:solidFill>
                  <a:schemeClr val="bg1"/>
                </a:solidFill>
              </a:rPr>
              <a:t>piezo's</a:t>
            </a:r>
            <a:r>
              <a:rPr lang="en-GB" sz="3000" noProof="0">
                <a:solidFill>
                  <a:schemeClr val="bg1"/>
                </a:solidFill>
              </a:rPr>
              <a:t> use. </a:t>
            </a:r>
          </a:p>
          <a:p>
            <a:pPr marL="457200" indent="-457200">
              <a:buFont typeface="Arial" panose="020B0604020202020204" pitchFamily="34" charset="0"/>
              <a:buChar char="•"/>
            </a:pPr>
            <a:endParaRPr lang="en-GB" sz="3000" b="1" noProof="0">
              <a:solidFill>
                <a:schemeClr val="bg1"/>
              </a:solidFill>
            </a:endParaRPr>
          </a:p>
        </p:txBody>
      </p:sp>
      <p:sp>
        <p:nvSpPr>
          <p:cNvPr id="2" name="Rettangolo con angoli arrotondati 1">
            <a:extLst>
              <a:ext uri="{FF2B5EF4-FFF2-40B4-BE49-F238E27FC236}">
                <a16:creationId xmlns:a16="http://schemas.microsoft.com/office/drawing/2014/main" id="{FD3BD111-CBDD-BAD3-BE7A-0C30E4C0D7F2}"/>
              </a:ext>
            </a:extLst>
          </p:cNvPr>
          <p:cNvSpPr/>
          <p:nvPr/>
        </p:nvSpPr>
        <p:spPr>
          <a:xfrm>
            <a:off x="1791471" y="3155652"/>
            <a:ext cx="3152775" cy="2519809"/>
          </a:xfrm>
          <a:prstGeom prst="roundRect">
            <a:avLst/>
          </a:prstGeom>
          <a:solidFill>
            <a:srgbClr val="3EA055"/>
          </a:solidFill>
          <a:ln w="28575">
            <a:solidFill>
              <a:srgbClr val="008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5" name="CasellaDiTesto 4">
            <a:extLst>
              <a:ext uri="{FF2B5EF4-FFF2-40B4-BE49-F238E27FC236}">
                <a16:creationId xmlns:a16="http://schemas.microsoft.com/office/drawing/2014/main" id="{A25E407C-7979-8D23-C15A-12EF92FC3C97}"/>
              </a:ext>
            </a:extLst>
          </p:cNvPr>
          <p:cNvSpPr txBox="1"/>
          <p:nvPr/>
        </p:nvSpPr>
        <p:spPr>
          <a:xfrm>
            <a:off x="2089666" y="3686189"/>
            <a:ext cx="2556387" cy="1323439"/>
          </a:xfrm>
          <a:prstGeom prst="rect">
            <a:avLst/>
          </a:prstGeom>
          <a:noFill/>
        </p:spPr>
        <p:txBody>
          <a:bodyPr wrap="square" rtlCol="0">
            <a:spAutoFit/>
          </a:bodyPr>
          <a:lstStyle/>
          <a:p>
            <a:pPr algn="ctr"/>
            <a:r>
              <a:rPr lang="en-GB" sz="2000" b="1" noProof="0">
                <a:solidFill>
                  <a:schemeClr val="bg1"/>
                </a:solidFill>
              </a:rPr>
              <a:t>VIBRATION</a:t>
            </a:r>
          </a:p>
          <a:p>
            <a:pPr algn="ctr"/>
            <a:endParaRPr lang="en-GB" sz="2000" b="1" noProof="0">
              <a:solidFill>
                <a:schemeClr val="bg1"/>
              </a:solidFill>
            </a:endParaRPr>
          </a:p>
          <a:p>
            <a:pPr algn="ctr"/>
            <a:r>
              <a:rPr lang="en-GB" sz="2000" noProof="0">
                <a:solidFill>
                  <a:schemeClr val="bg1"/>
                </a:solidFill>
              </a:rPr>
              <a:t>Motion of particles caused by a wave. </a:t>
            </a:r>
            <a:endParaRPr lang="en-GB" sz="2000" noProof="0"/>
          </a:p>
        </p:txBody>
      </p:sp>
      <p:sp>
        <p:nvSpPr>
          <p:cNvPr id="7" name="CasellaDiTesto 6">
            <a:extLst>
              <a:ext uri="{FF2B5EF4-FFF2-40B4-BE49-F238E27FC236}">
                <a16:creationId xmlns:a16="http://schemas.microsoft.com/office/drawing/2014/main" id="{925EEC93-5638-8C9F-1C17-A27DE0B54677}"/>
              </a:ext>
            </a:extLst>
          </p:cNvPr>
          <p:cNvSpPr txBox="1"/>
          <p:nvPr/>
        </p:nvSpPr>
        <p:spPr>
          <a:xfrm>
            <a:off x="265471" y="434821"/>
            <a:ext cx="12899922" cy="707886"/>
          </a:xfrm>
          <a:prstGeom prst="rect">
            <a:avLst/>
          </a:prstGeom>
          <a:noFill/>
        </p:spPr>
        <p:txBody>
          <a:bodyPr wrap="square" rtlCol="0">
            <a:spAutoFit/>
          </a:bodyPr>
          <a:lstStyle/>
          <a:p>
            <a:r>
              <a:rPr lang="en-GB" sz="4000" b="1" noProof="0">
                <a:solidFill>
                  <a:schemeClr val="bg1"/>
                </a:solidFill>
              </a:rPr>
              <a:t>THEORY ON VIBRATIONS AND RESONANCE</a:t>
            </a:r>
          </a:p>
        </p:txBody>
      </p:sp>
      <p:sp>
        <p:nvSpPr>
          <p:cNvPr id="13" name="Rettangolo con angoli arrotondati 12">
            <a:extLst>
              <a:ext uri="{FF2B5EF4-FFF2-40B4-BE49-F238E27FC236}">
                <a16:creationId xmlns:a16="http://schemas.microsoft.com/office/drawing/2014/main" id="{972E61DC-22DD-8D73-C008-B59E7F5A244E}"/>
              </a:ext>
            </a:extLst>
          </p:cNvPr>
          <p:cNvSpPr/>
          <p:nvPr/>
        </p:nvSpPr>
        <p:spPr>
          <a:xfrm>
            <a:off x="6723684" y="3195483"/>
            <a:ext cx="3152775" cy="2519809"/>
          </a:xfrm>
          <a:prstGeom prst="roundRect">
            <a:avLst/>
          </a:prstGeom>
          <a:solidFill>
            <a:srgbClr val="3EA055"/>
          </a:solidFill>
          <a:ln w="28575">
            <a:solidFill>
              <a:srgbClr val="008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rtl="0" eaLnBrk="1" latinLnBrk="0" hangingPunct="1"/>
            <a:r>
              <a:rPr lang="en-GB" sz="2000" b="1" kern="1200" noProof="0">
                <a:solidFill>
                  <a:srgbClr val="FFFFFF"/>
                </a:solidFill>
                <a:effectLst/>
                <a:latin typeface="Neue Haas Grotesk Text Pro" panose="020B0504020202020204" pitchFamily="34" charset="0"/>
                <a:ea typeface="+mn-ea"/>
                <a:cs typeface="+mn-cs"/>
              </a:rPr>
              <a:t>RESONANCE</a:t>
            </a:r>
            <a:endParaRPr lang="en-GB" sz="1800" b="1" kern="1200" noProof="0">
              <a:solidFill>
                <a:srgbClr val="FFFFFF"/>
              </a:solidFill>
              <a:effectLst/>
              <a:latin typeface="Neue Haas Grotesk Text Pro" panose="020B0504020202020204" pitchFamily="34" charset="0"/>
              <a:ea typeface="+mn-ea"/>
              <a:cs typeface="+mn-cs"/>
            </a:endParaRPr>
          </a:p>
          <a:p>
            <a:pPr marL="0" algn="ctr" rtl="0" eaLnBrk="1" latinLnBrk="0" hangingPunct="1"/>
            <a:endParaRPr lang="en-GB" noProof="0">
              <a:effectLst/>
            </a:endParaRPr>
          </a:p>
          <a:p>
            <a:pPr algn="ctr"/>
            <a:r>
              <a:rPr lang="en-GB" sz="2000" noProof="0">
                <a:solidFill>
                  <a:schemeClr val="bg1"/>
                </a:solidFill>
              </a:rPr>
              <a:t>dynamic amplification of motion</a:t>
            </a:r>
          </a:p>
        </p:txBody>
      </p:sp>
      <p:sp>
        <p:nvSpPr>
          <p:cNvPr id="15" name="CasellaDiTesto 14">
            <a:extLst>
              <a:ext uri="{FF2B5EF4-FFF2-40B4-BE49-F238E27FC236}">
                <a16:creationId xmlns:a16="http://schemas.microsoft.com/office/drawing/2014/main" id="{E89C3269-92B8-54D6-80E0-F5C7F9C6EC9A}"/>
              </a:ext>
            </a:extLst>
          </p:cNvPr>
          <p:cNvSpPr txBox="1"/>
          <p:nvPr/>
        </p:nvSpPr>
        <p:spPr>
          <a:xfrm>
            <a:off x="2290916" y="6243484"/>
            <a:ext cx="184731" cy="369332"/>
          </a:xfrm>
          <a:prstGeom prst="rect">
            <a:avLst/>
          </a:prstGeom>
          <a:noFill/>
        </p:spPr>
        <p:txBody>
          <a:bodyPr wrap="none" rtlCol="0">
            <a:spAutoFit/>
          </a:bodyPr>
          <a:lstStyle/>
          <a:p>
            <a:endParaRPr lang="en-GB" noProof="0"/>
          </a:p>
        </p:txBody>
      </p:sp>
    </p:spTree>
    <p:extLst>
      <p:ext uri="{BB962C8B-B14F-4D97-AF65-F5344CB8AC3E}">
        <p14:creationId xmlns:p14="http://schemas.microsoft.com/office/powerpoint/2010/main" val="3023490724"/>
      </p:ext>
    </p:extLst>
  </p:cSld>
  <p:clrMapOvr>
    <a:masterClrMapping/>
  </p:clrMapOvr>
  <p:transition spd="med">
    <p:pull/>
  </p:transition>
</p:sld>
</file>

<file path=ppt/theme/theme1.xml><?xml version="1.0" encoding="utf-8"?>
<a:theme xmlns:a="http://schemas.openxmlformats.org/drawingml/2006/main" name="BjornVTI">
  <a:themeElements>
    <a:clrScheme name="Bjorn">
      <a:dk1>
        <a:sysClr val="windowText" lastClr="000000"/>
      </a:dk1>
      <a:lt1>
        <a:sysClr val="window" lastClr="FFFFFF"/>
      </a:lt1>
      <a:dk2>
        <a:srgbClr val="252747"/>
      </a:dk2>
      <a:lt2>
        <a:srgbClr val="ECE4E9"/>
      </a:lt2>
      <a:accent1>
        <a:srgbClr val="736EB6"/>
      </a:accent1>
      <a:accent2>
        <a:srgbClr val="AB5991"/>
      </a:accent2>
      <a:accent3>
        <a:srgbClr val="AC9F39"/>
      </a:accent3>
      <a:accent4>
        <a:srgbClr val="756029"/>
      </a:accent4>
      <a:accent5>
        <a:srgbClr val="E87850"/>
      </a:accent5>
      <a:accent6>
        <a:srgbClr val="C6922A"/>
      </a:accent6>
      <a:hlink>
        <a:srgbClr val="736EB6"/>
      </a:hlink>
      <a:folHlink>
        <a:srgbClr val="AB5991"/>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jornVTI" id="{D01443FD-65CF-4AEF-9B9D-4466C96F9785}" vid="{36EF4262-385E-40E6-B073-FB18FD98BF4C}"/>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2d0f2f38-8ed9-4575-9198-5fbd86ede93a"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09DABDE53900D242B8F1C29E4D1AD112" ma:contentTypeVersion="18" ma:contentTypeDescription="Creare un nuovo documento." ma:contentTypeScope="" ma:versionID="562013dcc6e756f5f4ad44171a7ffe7a">
  <xsd:schema xmlns:xsd="http://www.w3.org/2001/XMLSchema" xmlns:xs="http://www.w3.org/2001/XMLSchema" xmlns:p="http://schemas.microsoft.com/office/2006/metadata/properties" xmlns:ns3="17ff7a81-ca63-480e-8ec6-c988d322c5eb" xmlns:ns4="2d0f2f38-8ed9-4575-9198-5fbd86ede93a" targetNamespace="http://schemas.microsoft.com/office/2006/metadata/properties" ma:root="true" ma:fieldsID="53d0ca3d75edd29e808cc32ecdf8594f" ns3:_="" ns4:_="">
    <xsd:import namespace="17ff7a81-ca63-480e-8ec6-c988d322c5eb"/>
    <xsd:import namespace="2d0f2f38-8ed9-4575-9198-5fbd86ede93a"/>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GenerationTime" minOccurs="0"/>
                <xsd:element ref="ns4:MediaServiceEventHashCode" minOccurs="0"/>
                <xsd:element ref="ns4:MediaServiceOCR" minOccurs="0"/>
                <xsd:element ref="ns4:MediaServiceDateTaken" minOccurs="0"/>
                <xsd:element ref="ns4:MediaServiceAutoKeyPoints" minOccurs="0"/>
                <xsd:element ref="ns4:MediaServiceKeyPoints" minOccurs="0"/>
                <xsd:element ref="ns4:MediaLengthInSeconds" minOccurs="0"/>
                <xsd:element ref="ns4:_activity" minOccurs="0"/>
                <xsd:element ref="ns4:MediaServiceObjectDetectorVersions" minOccurs="0"/>
                <xsd:element ref="ns4:MediaServiceSearchProperties" minOccurs="0"/>
                <xsd:element ref="ns4:MediaServiceSystemTags" minOccurs="0"/>
                <xsd:element ref="ns4: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7ff7a81-ca63-480e-8ec6-c988d322c5eb" elementFormDefault="qualified">
    <xsd:import namespace="http://schemas.microsoft.com/office/2006/documentManagement/types"/>
    <xsd:import namespace="http://schemas.microsoft.com/office/infopath/2007/PartnerControls"/>
    <xsd:element name="SharedWithUsers" ma:index="8" nillable="true" ma:displayName="Condivis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Condiviso con dettagli" ma:internalName="SharedWithDetails" ma:readOnly="true">
      <xsd:simpleType>
        <xsd:restriction base="dms:Note">
          <xsd:maxLength value="255"/>
        </xsd:restriction>
      </xsd:simpleType>
    </xsd:element>
    <xsd:element name="SharingHintHash" ma:index="10" nillable="true" ma:displayName="Hash suggerimento condivisione"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d0f2f38-8ed9-4575-9198-5fbd86ede93a"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MediaLengthInSeconds" ma:hidden="true" ma:internalName="MediaLengthInSeconds" ma:readOnly="true">
      <xsd:simpleType>
        <xsd:restriction base="dms:Unknow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Location" ma:index="25" nillable="true" ma:displayName="Location" ma:description="" ma:indexed="true"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D184B97-2CF1-443E-9FFE-0EB86EDBC47B}">
  <ds:schemaRefs>
    <ds:schemaRef ds:uri="2d0f2f38-8ed9-4575-9198-5fbd86ede93a"/>
    <ds:schemaRef ds:uri="http://schemas.openxmlformats.org/package/2006/metadata/core-properties"/>
    <ds:schemaRef ds:uri="http://purl.org/dc/dcmitype/"/>
    <ds:schemaRef ds:uri="http://www.w3.org/XML/1998/namespace"/>
    <ds:schemaRef ds:uri="http://schemas.microsoft.com/office/2006/documentManagement/types"/>
    <ds:schemaRef ds:uri="http://purl.org/dc/terms/"/>
    <ds:schemaRef ds:uri="17ff7a81-ca63-480e-8ec6-c988d322c5eb"/>
    <ds:schemaRef ds:uri="http://purl.org/dc/elements/1.1/"/>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185A534D-C22A-4027-8473-35BFF26F5CA3}">
  <ds:schemaRefs>
    <ds:schemaRef ds:uri="http://schemas.microsoft.com/sharepoint/v3/contenttype/forms"/>
  </ds:schemaRefs>
</ds:datastoreItem>
</file>

<file path=customXml/itemProps3.xml><?xml version="1.0" encoding="utf-8"?>
<ds:datastoreItem xmlns:ds="http://schemas.openxmlformats.org/officeDocument/2006/customXml" ds:itemID="{5FFF64E8-2266-4C01-BA7F-0CC986EED56E}">
  <ds:schemaRefs>
    <ds:schemaRef ds:uri="17ff7a81-ca63-480e-8ec6-c988d322c5eb"/>
    <ds:schemaRef ds:uri="2d0f2f38-8ed9-4575-9198-5fbd86ede93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0/xmln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0</TotalTime>
  <Words>2009</Words>
  <Application>Microsoft Office PowerPoint</Application>
  <PresentationFormat>Widescreen</PresentationFormat>
  <Paragraphs>497</Paragraphs>
  <Slides>55</Slides>
  <Notes>53</Notes>
  <HiddenSlides>0</HiddenSlides>
  <MMClips>2</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55</vt:i4>
      </vt:variant>
    </vt:vector>
  </HeadingPairs>
  <TitlesOfParts>
    <vt:vector size="62" baseType="lpstr">
      <vt:lpstr>Aptos</vt:lpstr>
      <vt:lpstr>Arial</vt:lpstr>
      <vt:lpstr>Calibri</vt:lpstr>
      <vt:lpstr>Cambria Math</vt:lpstr>
      <vt:lpstr>Neue Haas Grotesk Text Pro</vt:lpstr>
      <vt:lpstr>Wingdings</vt:lpstr>
      <vt:lpstr>BjornVTI</vt:lpstr>
      <vt:lpstr> ENERGY HARVESTING  with  piezoelectric   transducers</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 HARVESTING  with  piezoelectric   transducers</dc:title>
  <dc:creator>Annika Delucchi</dc:creator>
  <cp:lastModifiedBy>Ramona Ferrari</cp:lastModifiedBy>
  <cp:revision>1</cp:revision>
  <dcterms:created xsi:type="dcterms:W3CDTF">2025-01-10T11:28:01Z</dcterms:created>
  <dcterms:modified xsi:type="dcterms:W3CDTF">2025-01-30T10:34:33Z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0x01010009DABDE53900D242B8F1C29E4D1AD112</vt:lpwstr>
  </property>
</Properties>
</file>