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C"/>
    <a:srgbClr val="FED9A7"/>
    <a:srgbClr val="DFCBE4"/>
    <a:srgbClr val="CCECC6"/>
    <a:srgbClr val="B4CDE3"/>
    <a:srgbClr val="FBB4AE"/>
    <a:srgbClr val="A65628"/>
    <a:srgbClr val="FFFC32"/>
    <a:srgbClr val="FF7F03"/>
    <a:srgbClr val="984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90" d="100"/>
          <a:sy n="90" d="100"/>
        </p:scale>
        <p:origin x="9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12334-4770-495C-BC99-DEFE1DF8901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DF6211B-6C4C-4D39-B5F7-A973A1C24DD7}" type="pres">
      <dgm:prSet presAssocID="{7DC12334-4770-495C-BC99-DEFE1DF8901B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84D31491-77C8-4F64-B5B6-4709E522E963}" type="presOf" srcId="{7DC12334-4770-495C-BC99-DEFE1DF8901B}" destId="{CDF6211B-6C4C-4D39-B5F7-A973A1C24DD7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1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0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7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3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04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1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31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1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2B3D-2B2A-48AF-9DC4-705B2DA6AF41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1387-17B6-4411-9947-FB9E226A9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2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0">
            <a:extLst>
              <a:ext uri="{FF2B5EF4-FFF2-40B4-BE49-F238E27FC236}">
                <a16:creationId xmlns:a16="http://schemas.microsoft.com/office/drawing/2014/main" id="{ED96FB9B-8A9D-4B1B-B189-9D917E52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2EA770E-2E59-429D-B79C-6CE978010060}"/>
              </a:ext>
            </a:extLst>
          </p:cNvPr>
          <p:cNvSpPr/>
          <p:nvPr/>
        </p:nvSpPr>
        <p:spPr>
          <a:xfrm>
            <a:off x="9866" y="0"/>
            <a:ext cx="9124268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gency FB" panose="020B0503020202020204" pitchFamily="34" charset="0"/>
            </a:endParaRPr>
          </a:p>
        </p:txBody>
      </p:sp>
      <p:pic>
        <p:nvPicPr>
          <p:cNvPr id="1026" name="Picture 2" descr="Covid 19 Corona Coronavírus - Imagens grátis no Pixabay">
            <a:extLst>
              <a:ext uri="{FF2B5EF4-FFF2-40B4-BE49-F238E27FC236}">
                <a16:creationId xmlns:a16="http://schemas.microsoft.com/office/drawing/2014/main" id="{03143F0D-8501-4E36-881C-D7C488A2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8" y="525414"/>
            <a:ext cx="1975883" cy="23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D9D4E20-E673-4EF1-9AEE-DE0C788CF26F}"/>
              </a:ext>
            </a:extLst>
          </p:cNvPr>
          <p:cNvSpPr/>
          <p:nvPr/>
        </p:nvSpPr>
        <p:spPr>
          <a:xfrm>
            <a:off x="117000" y="99000"/>
            <a:ext cx="4320000" cy="324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gency FB" panose="020B0503020202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3A0512-8C85-4ABF-8AFF-38778A37A0A1}"/>
              </a:ext>
            </a:extLst>
          </p:cNvPr>
          <p:cNvSpPr/>
          <p:nvPr/>
        </p:nvSpPr>
        <p:spPr>
          <a:xfrm>
            <a:off x="117000" y="3519000"/>
            <a:ext cx="4320000" cy="324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gency FB" panose="020B0503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65A2E9F-27A0-403F-9B38-94E74F8B298D}"/>
              </a:ext>
            </a:extLst>
          </p:cNvPr>
          <p:cNvSpPr/>
          <p:nvPr/>
        </p:nvSpPr>
        <p:spPr>
          <a:xfrm>
            <a:off x="4662000" y="99000"/>
            <a:ext cx="4365000" cy="666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gency FB" panose="020B0503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DCE619F9-9B7A-45F7-9299-E570D98F4038}"/>
              </a:ext>
            </a:extLst>
          </p:cNvPr>
          <p:cNvSpPr/>
          <p:nvPr/>
        </p:nvSpPr>
        <p:spPr>
          <a:xfrm>
            <a:off x="117000" y="99000"/>
            <a:ext cx="450000" cy="45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F4EC389C-0727-4230-A275-209BE525FD17}"/>
              </a:ext>
            </a:extLst>
          </p:cNvPr>
          <p:cNvSpPr/>
          <p:nvPr/>
        </p:nvSpPr>
        <p:spPr>
          <a:xfrm>
            <a:off x="117000" y="3519000"/>
            <a:ext cx="450000" cy="45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gency FB" panose="020B0503020202020204" pitchFamily="34" charset="0"/>
              </a:rPr>
              <a:t>B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4FA3BDF2-7397-4E93-A19A-1D382A6A31FC}"/>
              </a:ext>
            </a:extLst>
          </p:cNvPr>
          <p:cNvSpPr/>
          <p:nvPr/>
        </p:nvSpPr>
        <p:spPr>
          <a:xfrm>
            <a:off x="4662000" y="99000"/>
            <a:ext cx="450000" cy="45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gency FB" panose="020B0503020202020204" pitchFamily="34" charset="0"/>
              </a:rPr>
              <a:t>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7827EA-7EF1-48F0-AD07-2DCAEFC72DD5}"/>
              </a:ext>
            </a:extLst>
          </p:cNvPr>
          <p:cNvSpPr txBox="1"/>
          <p:nvPr/>
        </p:nvSpPr>
        <p:spPr>
          <a:xfrm>
            <a:off x="567000" y="131639"/>
            <a:ext cx="14206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" dirty="0">
                <a:latin typeface="Agency FB" panose="020B0503020202020204" pitchFamily="34" charset="0"/>
              </a:rPr>
              <a:t>COVID-19 CASES</a:t>
            </a:r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F0381698-03E8-4015-9127-FE0B9BF31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535163"/>
              </p:ext>
            </p:extLst>
          </p:nvPr>
        </p:nvGraphicFramePr>
        <p:xfrm>
          <a:off x="117000" y="3519000"/>
          <a:ext cx="432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Hexágono 16">
            <a:extLst>
              <a:ext uri="{FF2B5EF4-FFF2-40B4-BE49-F238E27FC236}">
                <a16:creationId xmlns:a16="http://schemas.microsoft.com/office/drawing/2014/main" id="{80D482FF-4BE5-4823-8D9B-B011B01C8A58}"/>
              </a:ext>
            </a:extLst>
          </p:cNvPr>
          <p:cNvSpPr/>
          <p:nvPr/>
        </p:nvSpPr>
        <p:spPr>
          <a:xfrm>
            <a:off x="146762" y="4807902"/>
            <a:ext cx="1184337" cy="1020980"/>
          </a:xfrm>
          <a:prstGeom prst="hexagon">
            <a:avLst/>
          </a:prstGeom>
          <a:solidFill>
            <a:srgbClr val="FBB4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Agency FB" panose="020B0503020202020204" pitchFamily="34" charset="0"/>
              </a:rPr>
              <a:t>CUBIST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6A6430-FEE6-4168-8284-68AE58028480}"/>
              </a:ext>
            </a:extLst>
          </p:cNvPr>
          <p:cNvSpPr/>
          <p:nvPr/>
        </p:nvSpPr>
        <p:spPr>
          <a:xfrm>
            <a:off x="1171081" y="4245402"/>
            <a:ext cx="1184337" cy="1020980"/>
          </a:xfrm>
          <a:prstGeom prst="hexagon">
            <a:avLst/>
          </a:prstGeom>
          <a:solidFill>
            <a:srgbClr val="CCEC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Agency FB" panose="020B0503020202020204" pitchFamily="34" charset="0"/>
              </a:rPr>
              <a:t>RIDGE</a:t>
            </a: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27B0937-0604-48EB-834E-8913CD73B0F5}"/>
              </a:ext>
            </a:extLst>
          </p:cNvPr>
          <p:cNvSpPr/>
          <p:nvPr/>
        </p:nvSpPr>
        <p:spPr>
          <a:xfrm>
            <a:off x="1171081" y="5370402"/>
            <a:ext cx="1184337" cy="1020980"/>
          </a:xfrm>
          <a:prstGeom prst="hexagon">
            <a:avLst/>
          </a:prstGeom>
          <a:solidFill>
            <a:srgbClr val="B4CD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Agency FB" panose="020B0503020202020204" pitchFamily="34" charset="0"/>
              </a:rPr>
              <a:t>RF</a:t>
            </a:r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2BA63221-1EE0-4F62-82C1-3242F9CA2800}"/>
              </a:ext>
            </a:extLst>
          </p:cNvPr>
          <p:cNvSpPr/>
          <p:nvPr/>
        </p:nvSpPr>
        <p:spPr>
          <a:xfrm>
            <a:off x="2195400" y="4811711"/>
            <a:ext cx="1184337" cy="1020980"/>
          </a:xfrm>
          <a:prstGeom prst="hexagon">
            <a:avLst/>
          </a:prstGeom>
          <a:solidFill>
            <a:srgbClr val="DFCB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Agency FB" panose="020B0503020202020204" pitchFamily="34" charset="0"/>
              </a:rPr>
              <a:t>SVR</a:t>
            </a:r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3A79B967-D6EE-4E6E-BB1B-77A9DF680503}"/>
              </a:ext>
            </a:extLst>
          </p:cNvPr>
          <p:cNvSpPr/>
          <p:nvPr/>
        </p:nvSpPr>
        <p:spPr>
          <a:xfrm>
            <a:off x="2195400" y="3677555"/>
            <a:ext cx="1184337" cy="1020980"/>
          </a:xfrm>
          <a:prstGeom prst="hexagon">
            <a:avLst/>
          </a:prstGeom>
          <a:solidFill>
            <a:srgbClr val="FED9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Agency FB" panose="020B0503020202020204" pitchFamily="34" charset="0"/>
              </a:rPr>
              <a:t>ARIMA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36C2E4E-55D4-4124-9D20-E6E0DDB6B716}"/>
              </a:ext>
            </a:extLst>
          </p:cNvPr>
          <p:cNvSpPr/>
          <p:nvPr/>
        </p:nvSpPr>
        <p:spPr>
          <a:xfrm>
            <a:off x="6698285" y="782026"/>
            <a:ext cx="1388628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ysClr val="windowText" lastClr="000000"/>
                </a:solidFill>
                <a:latin typeface="Agency FB" panose="020B0503020202020204" pitchFamily="34" charset="0"/>
              </a:rPr>
              <a:t>Raw</a:t>
            </a:r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 data of </a:t>
            </a:r>
            <a:r>
              <a:rPr lang="pt-BR" sz="1200" dirty="0" err="1">
                <a:solidFill>
                  <a:sysClr val="windowText" lastClr="000000"/>
                </a:solidFill>
                <a:latin typeface="Agency FB" panose="020B0503020202020204" pitchFamily="34" charset="0"/>
              </a:rPr>
              <a:t>each</a:t>
            </a:r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  <a:latin typeface="Agency FB" panose="020B0503020202020204" pitchFamily="34" charset="0"/>
              </a:rPr>
              <a:t>Brazilian</a:t>
            </a:r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  <a:latin typeface="Agency FB" panose="020B0503020202020204" pitchFamily="34" charset="0"/>
              </a:rPr>
              <a:t>state</a:t>
            </a:r>
            <a:endParaRPr lang="pt-BR" sz="1200" dirty="0">
              <a:solidFill>
                <a:sysClr val="windowText" lastClr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A717969F-4218-476B-9E79-EA064286C349}"/>
              </a:ext>
            </a:extLst>
          </p:cNvPr>
          <p:cNvSpPr/>
          <p:nvPr/>
        </p:nvSpPr>
        <p:spPr>
          <a:xfrm>
            <a:off x="3207663" y="4253020"/>
            <a:ext cx="1184337" cy="1020980"/>
          </a:xfrm>
          <a:prstGeom prst="hexagon">
            <a:avLst/>
          </a:prstGeom>
          <a:solidFill>
            <a:srgbClr val="FFFE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Stacking</a:t>
            </a:r>
            <a:endParaRPr lang="pt-BR" sz="14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CA48A3C-14B9-4B52-BEBE-34DC239B826D}"/>
              </a:ext>
            </a:extLst>
          </p:cNvPr>
          <p:cNvSpPr/>
          <p:nvPr/>
        </p:nvSpPr>
        <p:spPr>
          <a:xfrm>
            <a:off x="6075361" y="1709726"/>
            <a:ext cx="101221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Training set</a:t>
            </a:r>
          </a:p>
        </p:txBody>
      </p:sp>
      <p:cxnSp>
        <p:nvCxnSpPr>
          <p:cNvPr id="1029" name="Conector: Angulado 1028">
            <a:extLst>
              <a:ext uri="{FF2B5EF4-FFF2-40B4-BE49-F238E27FC236}">
                <a16:creationId xmlns:a16="http://schemas.microsoft.com/office/drawing/2014/main" id="{A02A43D3-6B78-40FA-9F9E-AD3691A68B38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5400000">
            <a:off x="5577287" y="1969928"/>
            <a:ext cx="909732" cy="1098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8AE31A07-2F08-4E1B-A95D-7D7552F6CDEB}"/>
              </a:ext>
            </a:extLst>
          </p:cNvPr>
          <p:cNvSpPr/>
          <p:nvPr/>
        </p:nvSpPr>
        <p:spPr>
          <a:xfrm>
            <a:off x="5202000" y="2974107"/>
            <a:ext cx="56168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CUBIST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0C9826A-451B-4DA3-A9B2-D5B0BEB9BCB9}"/>
              </a:ext>
            </a:extLst>
          </p:cNvPr>
          <p:cNvSpPr/>
          <p:nvPr/>
        </p:nvSpPr>
        <p:spPr>
          <a:xfrm>
            <a:off x="5922000" y="2966271"/>
            <a:ext cx="56168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RF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576473B-3399-4753-A59D-7DBC870656AA}"/>
              </a:ext>
            </a:extLst>
          </p:cNvPr>
          <p:cNvSpPr/>
          <p:nvPr/>
        </p:nvSpPr>
        <p:spPr>
          <a:xfrm>
            <a:off x="6687000" y="2974394"/>
            <a:ext cx="56168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RIDGE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E19A7A89-2FCA-4312-9442-9744F15B71CA}"/>
              </a:ext>
            </a:extLst>
          </p:cNvPr>
          <p:cNvSpPr/>
          <p:nvPr/>
        </p:nvSpPr>
        <p:spPr>
          <a:xfrm>
            <a:off x="7475320" y="2984351"/>
            <a:ext cx="56168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SVR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B7D860F0-C76F-46E4-A266-BF8E61955D2C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rot="5400000">
            <a:off x="5941205" y="2326010"/>
            <a:ext cx="901896" cy="378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416B2A47-B097-4711-9469-3DF67613E73B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 rot="16200000" flipH="1">
            <a:off x="6319644" y="2326197"/>
            <a:ext cx="910019" cy="386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B0F70BFF-9E94-43FE-A534-5D202CF8043D}"/>
              </a:ext>
            </a:extLst>
          </p:cNvPr>
          <p:cNvCxnSpPr>
            <a:cxnSpLocks/>
            <a:stCxn id="31" idx="2"/>
            <a:endCxn id="44" idx="0"/>
          </p:cNvCxnSpPr>
          <p:nvPr/>
        </p:nvCxnSpPr>
        <p:spPr>
          <a:xfrm rot="16200000" flipH="1">
            <a:off x="6708825" y="1937016"/>
            <a:ext cx="919976" cy="1174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96965CC0-E41C-40AC-AF6D-4739698AA988}"/>
              </a:ext>
            </a:extLst>
          </p:cNvPr>
          <p:cNvSpPr/>
          <p:nvPr/>
        </p:nvSpPr>
        <p:spPr>
          <a:xfrm>
            <a:off x="6260320" y="4111645"/>
            <a:ext cx="56168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GP</a:t>
            </a:r>
          </a:p>
        </p:txBody>
      </p:sp>
      <p:cxnSp>
        <p:nvCxnSpPr>
          <p:cNvPr id="1043" name="Conector: Angulado 1042">
            <a:extLst>
              <a:ext uri="{FF2B5EF4-FFF2-40B4-BE49-F238E27FC236}">
                <a16:creationId xmlns:a16="http://schemas.microsoft.com/office/drawing/2014/main" id="{EFD4B7AE-755C-48C5-A743-78714DC22D95}"/>
              </a:ext>
            </a:extLst>
          </p:cNvPr>
          <p:cNvCxnSpPr>
            <a:stCxn id="40" idx="2"/>
            <a:endCxn id="58" idx="0"/>
          </p:cNvCxnSpPr>
          <p:nvPr/>
        </p:nvCxnSpPr>
        <p:spPr>
          <a:xfrm rot="16200000" flipH="1">
            <a:off x="5620556" y="3191040"/>
            <a:ext cx="782889" cy="1058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ctor: Angulado 1044">
            <a:extLst>
              <a:ext uri="{FF2B5EF4-FFF2-40B4-BE49-F238E27FC236}">
                <a16:creationId xmlns:a16="http://schemas.microsoft.com/office/drawing/2014/main" id="{A8A0A155-65C1-48CE-BF34-DE9AE865892F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rot="16200000" flipH="1">
            <a:off x="5976638" y="3547122"/>
            <a:ext cx="790725" cy="338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ector: Angulado 1046">
            <a:extLst>
              <a:ext uri="{FF2B5EF4-FFF2-40B4-BE49-F238E27FC236}">
                <a16:creationId xmlns:a16="http://schemas.microsoft.com/office/drawing/2014/main" id="{9E9A635C-C6C9-4F7F-B96B-F061116C8CF8}"/>
              </a:ext>
            </a:extLst>
          </p:cNvPr>
          <p:cNvCxnSpPr>
            <a:stCxn id="43" idx="2"/>
            <a:endCxn id="58" idx="0"/>
          </p:cNvCxnSpPr>
          <p:nvPr/>
        </p:nvCxnSpPr>
        <p:spPr>
          <a:xfrm rot="5400000">
            <a:off x="6363199" y="3507004"/>
            <a:ext cx="782602" cy="426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: Angulado 1048">
            <a:extLst>
              <a:ext uri="{FF2B5EF4-FFF2-40B4-BE49-F238E27FC236}">
                <a16:creationId xmlns:a16="http://schemas.microsoft.com/office/drawing/2014/main" id="{649AC883-6C9B-4097-B047-E9F9C9EF64B4}"/>
              </a:ext>
            </a:extLst>
          </p:cNvPr>
          <p:cNvCxnSpPr>
            <a:stCxn id="44" idx="2"/>
            <a:endCxn id="58" idx="0"/>
          </p:cNvCxnSpPr>
          <p:nvPr/>
        </p:nvCxnSpPr>
        <p:spPr>
          <a:xfrm rot="5400000">
            <a:off x="6762338" y="3117822"/>
            <a:ext cx="772645" cy="121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8895F8-FDDF-42FA-B891-6B23BAF04FB8}"/>
              </a:ext>
            </a:extLst>
          </p:cNvPr>
          <p:cNvSpPr txBox="1"/>
          <p:nvPr/>
        </p:nvSpPr>
        <p:spPr>
          <a:xfrm>
            <a:off x="5130040" y="2245761"/>
            <a:ext cx="150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System Inputs </a:t>
            </a:r>
            <a:r>
              <a:rPr lang="pt-BR" sz="1200" dirty="0" err="1">
                <a:solidFill>
                  <a:sysClr val="windowText" lastClr="000000"/>
                </a:solidFill>
                <a:latin typeface="Agency FB" panose="020B0503020202020204" pitchFamily="34" charset="0"/>
              </a:rPr>
              <a:t>and</a:t>
            </a:r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 Outputs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64068D8-7062-4B81-9E6F-654876F05FCB}"/>
              </a:ext>
            </a:extLst>
          </p:cNvPr>
          <p:cNvSpPr txBox="1"/>
          <p:nvPr/>
        </p:nvSpPr>
        <p:spPr>
          <a:xfrm>
            <a:off x="6731999" y="3740923"/>
            <a:ext cx="145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gency FB" panose="020B0503020202020204" pitchFamily="34" charset="0"/>
              </a:rPr>
              <a:t>Base-</a:t>
            </a:r>
            <a:r>
              <a:rPr lang="pt-BR" sz="1200" dirty="0" err="1">
                <a:latin typeface="Agency FB" panose="020B0503020202020204" pitchFamily="34" charset="0"/>
              </a:rPr>
              <a:t>learners</a:t>
            </a:r>
            <a:r>
              <a:rPr lang="pt-BR" sz="1200" dirty="0">
                <a:latin typeface="Agency FB" panose="020B0503020202020204" pitchFamily="34" charset="0"/>
              </a:rPr>
              <a:t> </a:t>
            </a:r>
            <a:r>
              <a:rPr lang="pt-BR" sz="1200" dirty="0" err="1">
                <a:latin typeface="Agency FB" panose="020B0503020202020204" pitchFamily="34" charset="0"/>
              </a:rPr>
              <a:t>Predictions</a:t>
            </a:r>
            <a:endParaRPr lang="pt-BR" sz="1200" dirty="0">
              <a:latin typeface="Agency FB" panose="020B0503020202020204" pitchFamily="34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D87710CD-13B2-4A74-8FEA-D6E864E7BDC9}"/>
              </a:ext>
            </a:extLst>
          </p:cNvPr>
          <p:cNvSpPr txBox="1"/>
          <p:nvPr/>
        </p:nvSpPr>
        <p:spPr>
          <a:xfrm>
            <a:off x="6821999" y="4487779"/>
            <a:ext cx="137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gency FB" panose="020B0503020202020204" pitchFamily="34" charset="0"/>
              </a:rPr>
              <a:t>Meta-</a:t>
            </a:r>
            <a:r>
              <a:rPr lang="pt-BR" sz="1200" dirty="0" err="1">
                <a:latin typeface="Agency FB" panose="020B0503020202020204" pitchFamily="34" charset="0"/>
              </a:rPr>
              <a:t>learner</a:t>
            </a:r>
            <a:r>
              <a:rPr lang="pt-BR" sz="1200" dirty="0">
                <a:latin typeface="Agency FB" panose="020B0503020202020204" pitchFamily="34" charset="0"/>
              </a:rPr>
              <a:t> </a:t>
            </a:r>
            <a:r>
              <a:rPr lang="pt-BR" sz="1200" dirty="0" err="1">
                <a:latin typeface="Agency FB" panose="020B0503020202020204" pitchFamily="34" charset="0"/>
              </a:rPr>
              <a:t>Prediction</a:t>
            </a:r>
            <a:endParaRPr lang="pt-BR" sz="1200" dirty="0">
              <a:latin typeface="Agency FB" panose="020B0503020202020204" pitchFamily="34" charset="0"/>
            </a:endParaRPr>
          </a:p>
        </p:txBody>
      </p:sp>
      <p:sp>
        <p:nvSpPr>
          <p:cNvPr id="37" name="Chave Esquerda 36">
            <a:extLst>
              <a:ext uri="{FF2B5EF4-FFF2-40B4-BE49-F238E27FC236}">
                <a16:creationId xmlns:a16="http://schemas.microsoft.com/office/drawing/2014/main" id="{05F79CAE-2793-46CA-AF16-CD32F673DDA5}"/>
              </a:ext>
            </a:extLst>
          </p:cNvPr>
          <p:cNvSpPr/>
          <p:nvPr/>
        </p:nvSpPr>
        <p:spPr>
          <a:xfrm>
            <a:off x="5066999" y="2491983"/>
            <a:ext cx="170157" cy="1193728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>
              <a:solidFill>
                <a:sysClr val="windowText" lastClr="000000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A9599BB-F496-4B69-A3CC-F3A88ACAD96A}"/>
              </a:ext>
            </a:extLst>
          </p:cNvPr>
          <p:cNvSpPr txBox="1"/>
          <p:nvPr/>
        </p:nvSpPr>
        <p:spPr>
          <a:xfrm rot="16200000">
            <a:off x="4324237" y="2836120"/>
            <a:ext cx="114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gency FB" panose="020B0503020202020204" pitchFamily="34" charset="0"/>
              </a:rPr>
              <a:t>Base-</a:t>
            </a:r>
            <a:r>
              <a:rPr lang="pt-BR" sz="1200" dirty="0" err="1">
                <a:latin typeface="Agency FB" panose="020B0503020202020204" pitchFamily="34" charset="0"/>
              </a:rPr>
              <a:t>learners</a:t>
            </a:r>
            <a:br>
              <a:rPr lang="pt-BR" sz="1200" dirty="0">
                <a:latin typeface="Agency FB" panose="020B0503020202020204" pitchFamily="34" charset="0"/>
              </a:rPr>
            </a:br>
            <a:r>
              <a:rPr lang="pt-BR" sz="1200" dirty="0">
                <a:latin typeface="Agency FB" panose="020B0503020202020204" pitchFamily="34" charset="0"/>
              </a:rPr>
              <a:t>Layer-0</a:t>
            </a:r>
          </a:p>
        </p:txBody>
      </p:sp>
      <p:sp>
        <p:nvSpPr>
          <p:cNvPr id="85" name="Chave Esquerda 84">
            <a:extLst>
              <a:ext uri="{FF2B5EF4-FFF2-40B4-BE49-F238E27FC236}">
                <a16:creationId xmlns:a16="http://schemas.microsoft.com/office/drawing/2014/main" id="{651D4F99-8DAA-4051-BBCD-284461AC55D9}"/>
              </a:ext>
            </a:extLst>
          </p:cNvPr>
          <p:cNvSpPr/>
          <p:nvPr/>
        </p:nvSpPr>
        <p:spPr>
          <a:xfrm>
            <a:off x="5067000" y="3740922"/>
            <a:ext cx="162000" cy="991805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>
              <a:solidFill>
                <a:sysClr val="windowText" lastClr="000000"/>
              </a:solidFill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CBCCBD7-9405-4F17-AB76-1EECC35974D6}"/>
              </a:ext>
            </a:extLst>
          </p:cNvPr>
          <p:cNvSpPr txBox="1"/>
          <p:nvPr/>
        </p:nvSpPr>
        <p:spPr>
          <a:xfrm rot="16200000">
            <a:off x="4456249" y="4039553"/>
            <a:ext cx="81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gency FB" panose="020B0503020202020204" pitchFamily="34" charset="0"/>
              </a:rPr>
              <a:t>Meta-</a:t>
            </a:r>
            <a:r>
              <a:rPr lang="pt-BR" sz="1200" dirty="0" err="1">
                <a:latin typeface="Agency FB" panose="020B0503020202020204" pitchFamily="34" charset="0"/>
              </a:rPr>
              <a:t>learner</a:t>
            </a:r>
            <a:br>
              <a:rPr lang="pt-BR" sz="1200" dirty="0">
                <a:latin typeface="Agency FB" panose="020B0503020202020204" pitchFamily="34" charset="0"/>
              </a:rPr>
            </a:br>
            <a:r>
              <a:rPr lang="pt-BR" sz="1200" dirty="0">
                <a:latin typeface="Agency FB" panose="020B0503020202020204" pitchFamily="34" charset="0"/>
              </a:rPr>
              <a:t>Layer-1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F2B01BE3-A3A0-486C-A1C4-BC54FE522DFF}"/>
              </a:ext>
            </a:extLst>
          </p:cNvPr>
          <p:cNvSpPr/>
          <p:nvPr/>
        </p:nvSpPr>
        <p:spPr>
          <a:xfrm>
            <a:off x="5337000" y="5084226"/>
            <a:ext cx="56168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MAE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094D3132-1A0E-4F0B-86CD-C607E094AE66}"/>
              </a:ext>
            </a:extLst>
          </p:cNvPr>
          <p:cNvSpPr/>
          <p:nvPr/>
        </p:nvSpPr>
        <p:spPr>
          <a:xfrm>
            <a:off x="6265294" y="5084226"/>
            <a:ext cx="56168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ysClr val="windowText" lastClr="000000"/>
                </a:solidFill>
                <a:latin typeface="Agency FB" panose="020B0503020202020204" pitchFamily="34" charset="0"/>
              </a:rPr>
              <a:t>sMAPE</a:t>
            </a:r>
            <a:endParaRPr lang="pt-BR" sz="1200" dirty="0">
              <a:solidFill>
                <a:sysClr val="windowText" lastClr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43F63497-209F-419C-9725-1CE6EFE872B9}"/>
              </a:ext>
            </a:extLst>
          </p:cNvPr>
          <p:cNvSpPr/>
          <p:nvPr/>
        </p:nvSpPr>
        <p:spPr>
          <a:xfrm>
            <a:off x="7170752" y="5084226"/>
            <a:ext cx="56168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IP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39CB7161-C0E7-4885-8661-2F93D897F91F}"/>
              </a:ext>
            </a:extLst>
          </p:cNvPr>
          <p:cNvCxnSpPr>
            <a:stCxn id="58" idx="2"/>
            <a:endCxn id="87" idx="0"/>
          </p:cNvCxnSpPr>
          <p:nvPr/>
        </p:nvCxnSpPr>
        <p:spPr>
          <a:xfrm rot="5400000">
            <a:off x="5770534" y="4313600"/>
            <a:ext cx="617932" cy="923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44967F1A-3FA5-4B70-98C2-8313EBA25DEE}"/>
              </a:ext>
            </a:extLst>
          </p:cNvPr>
          <p:cNvCxnSpPr>
            <a:stCxn id="58" idx="2"/>
            <a:endCxn id="88" idx="0"/>
          </p:cNvCxnSpPr>
          <p:nvPr/>
        </p:nvCxnSpPr>
        <p:spPr>
          <a:xfrm rot="16200000" flipH="1">
            <a:off x="6234681" y="4772773"/>
            <a:ext cx="617932" cy="4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B6E24EF9-09AC-48CD-B0D3-D481BBAC9A8C}"/>
              </a:ext>
            </a:extLst>
          </p:cNvPr>
          <p:cNvCxnSpPr>
            <a:stCxn id="58" idx="2"/>
            <a:endCxn id="89" idx="0"/>
          </p:cNvCxnSpPr>
          <p:nvPr/>
        </p:nvCxnSpPr>
        <p:spPr>
          <a:xfrm rot="16200000" flipH="1">
            <a:off x="6687410" y="4320044"/>
            <a:ext cx="617932" cy="910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FF2AA891-4771-4FD8-A649-5B0ED37767FF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5400000">
            <a:off x="6700508" y="1017634"/>
            <a:ext cx="573051" cy="811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2F24257-921F-466B-850D-B110F91424F3}"/>
              </a:ext>
            </a:extLst>
          </p:cNvPr>
          <p:cNvSpPr/>
          <p:nvPr/>
        </p:nvSpPr>
        <p:spPr>
          <a:xfrm>
            <a:off x="7787880" y="1719000"/>
            <a:ext cx="1012210" cy="354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Test set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0505D956-5F57-4E22-A173-D6CB92014617}"/>
              </a:ext>
            </a:extLst>
          </p:cNvPr>
          <p:cNvCxnSpPr>
            <a:stCxn id="18" idx="2"/>
            <a:endCxn id="121" idx="0"/>
          </p:cNvCxnSpPr>
          <p:nvPr/>
        </p:nvCxnSpPr>
        <p:spPr>
          <a:xfrm rot="16200000" flipH="1">
            <a:off x="7552130" y="977144"/>
            <a:ext cx="582325" cy="901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9E588E55-F232-4476-A712-6FA075A1A20B}"/>
              </a:ext>
            </a:extLst>
          </p:cNvPr>
          <p:cNvCxnSpPr>
            <a:cxnSpLocks/>
            <a:stCxn id="121" idx="2"/>
            <a:endCxn id="58" idx="3"/>
          </p:cNvCxnSpPr>
          <p:nvPr/>
        </p:nvCxnSpPr>
        <p:spPr>
          <a:xfrm rot="5400000">
            <a:off x="6450333" y="2445317"/>
            <a:ext cx="2215321" cy="1471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FCD52A5C-51A7-4E90-9200-C5CCCF650A59}"/>
              </a:ext>
            </a:extLst>
          </p:cNvPr>
          <p:cNvSpPr/>
          <p:nvPr/>
        </p:nvSpPr>
        <p:spPr>
          <a:xfrm>
            <a:off x="8234529" y="4111645"/>
            <a:ext cx="8996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ysClr val="windowText" lastClr="000000"/>
                </a:solidFill>
                <a:latin typeface="Agency FB" panose="020B0503020202020204" pitchFamily="34" charset="0"/>
              </a:rPr>
              <a:t>System Inputs </a:t>
            </a:r>
            <a:endParaRPr lang="pt-BR" sz="1200" dirty="0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174C932F-0042-4EDC-96CA-57736E452418}"/>
              </a:ext>
            </a:extLst>
          </p:cNvPr>
          <p:cNvSpPr/>
          <p:nvPr/>
        </p:nvSpPr>
        <p:spPr>
          <a:xfrm>
            <a:off x="562071" y="3564379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GENERAL APPROACHES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BCC03DB-79A3-46C4-8167-4A3B45305AA5}"/>
              </a:ext>
            </a:extLst>
          </p:cNvPr>
          <p:cNvSpPr/>
          <p:nvPr/>
        </p:nvSpPr>
        <p:spPr>
          <a:xfrm>
            <a:off x="5112000" y="146154"/>
            <a:ext cx="190468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900" dirty="0">
                <a:latin typeface="Agency FB" panose="020B0503020202020204" pitchFamily="34" charset="0"/>
              </a:rPr>
              <a:t>STACKING FRAMEWORK</a:t>
            </a:r>
          </a:p>
        </p:txBody>
      </p:sp>
      <p:sp>
        <p:nvSpPr>
          <p:cNvPr id="56" name="Chave Esquerda 55">
            <a:extLst>
              <a:ext uri="{FF2B5EF4-FFF2-40B4-BE49-F238E27FC236}">
                <a16:creationId xmlns:a16="http://schemas.microsoft.com/office/drawing/2014/main" id="{162565DC-9965-46E0-A586-BD1719BAD81A}"/>
              </a:ext>
            </a:extLst>
          </p:cNvPr>
          <p:cNvSpPr/>
          <p:nvPr/>
        </p:nvSpPr>
        <p:spPr>
          <a:xfrm>
            <a:off x="5066999" y="1150449"/>
            <a:ext cx="171573" cy="914823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>
              <a:solidFill>
                <a:sysClr val="windowText" lastClr="000000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D4AAC39-CCBE-444B-84D6-0127CB3EFCA6}"/>
              </a:ext>
            </a:extLst>
          </p:cNvPr>
          <p:cNvSpPr txBox="1"/>
          <p:nvPr/>
        </p:nvSpPr>
        <p:spPr>
          <a:xfrm rot="16200000">
            <a:off x="4474120" y="1438807"/>
            <a:ext cx="88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gency FB" panose="020B0503020202020204" pitchFamily="34" charset="0"/>
              </a:rPr>
              <a:t>Split</a:t>
            </a:r>
          </a:p>
        </p:txBody>
      </p:sp>
      <p:sp>
        <p:nvSpPr>
          <p:cNvPr id="59" name="Chave Esquerda 58">
            <a:extLst>
              <a:ext uri="{FF2B5EF4-FFF2-40B4-BE49-F238E27FC236}">
                <a16:creationId xmlns:a16="http://schemas.microsoft.com/office/drawing/2014/main" id="{E1BC644C-FDF3-4C11-BA89-ECEE908958B6}"/>
              </a:ext>
            </a:extLst>
          </p:cNvPr>
          <p:cNvSpPr/>
          <p:nvPr/>
        </p:nvSpPr>
        <p:spPr>
          <a:xfrm>
            <a:off x="5034480" y="4755646"/>
            <a:ext cx="216607" cy="814263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>
              <a:solidFill>
                <a:sysClr val="windowText" lastClr="000000"/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D47CE4D-B1BD-493F-84EB-0852485CA78C}"/>
              </a:ext>
            </a:extLst>
          </p:cNvPr>
          <p:cNvSpPr txBox="1"/>
          <p:nvPr/>
        </p:nvSpPr>
        <p:spPr>
          <a:xfrm rot="16200000">
            <a:off x="4519037" y="4931945"/>
            <a:ext cx="81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gency FB" panose="020B0503020202020204" pitchFamily="34" charset="0"/>
              </a:rPr>
              <a:t>Performance </a:t>
            </a:r>
            <a:r>
              <a:rPr lang="pt-BR" sz="1200" dirty="0" err="1">
                <a:latin typeface="Agency FB" panose="020B0503020202020204" pitchFamily="34" charset="0"/>
              </a:rPr>
              <a:t>metrics</a:t>
            </a:r>
            <a:endParaRPr lang="pt-BR" sz="1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68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48</Words>
  <Application>Microsoft Office PowerPoint</Application>
  <PresentationFormat>Apresentação na tela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19</cp:revision>
  <dcterms:created xsi:type="dcterms:W3CDTF">2020-04-24T13:23:33Z</dcterms:created>
  <dcterms:modified xsi:type="dcterms:W3CDTF">2020-04-24T18:26:06Z</dcterms:modified>
</cp:coreProperties>
</file>