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1"/>
    <a:srgbClr val="FFFFC1"/>
    <a:srgbClr val="FDD196"/>
    <a:srgbClr val="D6BEDD"/>
    <a:srgbClr val="C2E8B9"/>
    <a:srgbClr val="A4C0DC"/>
    <a:srgbClr val="F8A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85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07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5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70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75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71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83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/>
          <a:tile tx="0" ty="0" sx="30000" sy="3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7E57-D013-4EF4-93E2-4563A89827F8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96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962B2E7-02B4-4C5D-BEB2-BD8CA2C6CFC8}"/>
              </a:ext>
            </a:extLst>
          </p:cNvPr>
          <p:cNvSpPr/>
          <p:nvPr/>
        </p:nvSpPr>
        <p:spPr>
          <a:xfrm>
            <a:off x="0" y="2493204"/>
            <a:ext cx="9144000" cy="4364796"/>
          </a:xfrm>
          <a:prstGeom prst="roundRect">
            <a:avLst>
              <a:gd name="adj" fmla="val 10155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gency FB" panose="020B0503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C909DF-697D-4848-A5DB-6922E704F34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gency FB" panose="020B0503020202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FFCC009-1DFD-48B0-90AB-5D685D7F94F1}"/>
              </a:ext>
            </a:extLst>
          </p:cNvPr>
          <p:cNvSpPr/>
          <p:nvPr/>
        </p:nvSpPr>
        <p:spPr>
          <a:xfrm>
            <a:off x="4580801" y="0"/>
            <a:ext cx="4563199" cy="2493204"/>
          </a:xfrm>
          <a:prstGeom prst="roundRect">
            <a:avLst>
              <a:gd name="adj" fmla="val 19434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gency FB" panose="020B05030202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B6C3EB9-33B1-43D9-9B0C-A09B2F77F933}"/>
              </a:ext>
            </a:extLst>
          </p:cNvPr>
          <p:cNvSpPr/>
          <p:nvPr/>
        </p:nvSpPr>
        <p:spPr>
          <a:xfrm>
            <a:off x="4733804" y="74428"/>
            <a:ext cx="478465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ACF90D9-9DCB-451A-AB60-20BCF642A018}"/>
              </a:ext>
            </a:extLst>
          </p:cNvPr>
          <p:cNvSpPr/>
          <p:nvPr/>
        </p:nvSpPr>
        <p:spPr>
          <a:xfrm>
            <a:off x="99964" y="2598146"/>
            <a:ext cx="478465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680C12A-5ED1-431D-85DC-B54BCD0DE61F}"/>
              </a:ext>
            </a:extLst>
          </p:cNvPr>
          <p:cNvSpPr txBox="1"/>
          <p:nvPr/>
        </p:nvSpPr>
        <p:spPr>
          <a:xfrm>
            <a:off x="578429" y="2620262"/>
            <a:ext cx="273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Hybrid Model Flowchart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7535F3F-A6CD-4CE7-80FD-E615D6430701}"/>
              </a:ext>
            </a:extLst>
          </p:cNvPr>
          <p:cNvSpPr/>
          <p:nvPr/>
        </p:nvSpPr>
        <p:spPr>
          <a:xfrm>
            <a:off x="195432" y="4665655"/>
            <a:ext cx="1234010" cy="853909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Raw data of Brazil / USA states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FD3D151-CA1E-4B37-9A70-209ED627A95E}"/>
              </a:ext>
            </a:extLst>
          </p:cNvPr>
          <p:cNvSpPr/>
          <p:nvPr/>
        </p:nvSpPr>
        <p:spPr>
          <a:xfrm>
            <a:off x="2054379" y="4856384"/>
            <a:ext cx="1079205" cy="461665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gency FB" panose="020B0503020202020204" pitchFamily="34" charset="0"/>
              </a:rPr>
              <a:t>VMD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F1D8298-1A27-483A-AD7E-64F7221FBCE0}"/>
              </a:ext>
            </a:extLst>
          </p:cNvPr>
          <p:cNvSpPr/>
          <p:nvPr/>
        </p:nvSpPr>
        <p:spPr>
          <a:xfrm>
            <a:off x="6041520" y="4714142"/>
            <a:ext cx="834760" cy="741980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en-US" sz="28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2515E8A-A773-451B-BB1D-E8DD96671324}"/>
              </a:ext>
            </a:extLst>
          </p:cNvPr>
          <p:cNvSpPr/>
          <p:nvPr/>
        </p:nvSpPr>
        <p:spPr>
          <a:xfrm>
            <a:off x="7795453" y="4165197"/>
            <a:ext cx="1079205" cy="461665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gency FB" panose="020B0503020202020204" pitchFamily="34" charset="0"/>
              </a:rPr>
              <a:t>IP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1D578F-B08E-428D-99D5-84B3896A3CF9}"/>
              </a:ext>
            </a:extLst>
          </p:cNvPr>
          <p:cNvSpPr/>
          <p:nvPr/>
        </p:nvSpPr>
        <p:spPr>
          <a:xfrm>
            <a:off x="7795454" y="4856383"/>
            <a:ext cx="1079205" cy="461665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gency FB" panose="020B0503020202020204" pitchFamily="34" charset="0"/>
              </a:rPr>
              <a:t>sMAPE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224D56-8ED4-4EA7-A38D-BFBCA0C466FB}"/>
              </a:ext>
            </a:extLst>
          </p:cNvPr>
          <p:cNvSpPr/>
          <p:nvPr/>
        </p:nvSpPr>
        <p:spPr>
          <a:xfrm>
            <a:off x="7795453" y="5562527"/>
            <a:ext cx="1079205" cy="461665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gency FB" panose="020B0503020202020204" pitchFamily="34" charset="0"/>
              </a:rPr>
              <a:t>RRMSE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FE6EB78-E803-4758-AC02-8C2648EBD80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429442" y="5087217"/>
            <a:ext cx="624937" cy="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4ADF7287-B814-4B22-A4A2-A21D5594C6E7}"/>
              </a:ext>
            </a:extLst>
          </p:cNvPr>
          <p:cNvCxnSpPr>
            <a:cxnSpLocks/>
            <a:stCxn id="133" idx="3"/>
            <a:endCxn id="19" idx="1"/>
          </p:cNvCxnSpPr>
          <p:nvPr/>
        </p:nvCxnSpPr>
        <p:spPr>
          <a:xfrm>
            <a:off x="5085293" y="4131560"/>
            <a:ext cx="956227" cy="953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907EF25-3CDD-4F34-9944-9D41B4A2024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876280" y="4396030"/>
            <a:ext cx="919173" cy="689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1FB776BF-20BF-496C-8C97-5823DC707760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6876280" y="5085132"/>
            <a:ext cx="919174" cy="2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633D1170-611B-4980-936F-88EEB723B2D3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6876280" y="5085132"/>
            <a:ext cx="919173" cy="708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F592C567-6A43-4515-A63A-0E909064616C}"/>
              </a:ext>
            </a:extLst>
          </p:cNvPr>
          <p:cNvCxnSpPr>
            <a:cxnSpLocks/>
            <a:stCxn id="11" idx="0"/>
            <a:endCxn id="129" idx="0"/>
          </p:cNvCxnSpPr>
          <p:nvPr/>
        </p:nvCxnSpPr>
        <p:spPr>
          <a:xfrm rot="5400000" flipH="1" flipV="1">
            <a:off x="2005011" y="2120663"/>
            <a:ext cx="1352418" cy="3737567"/>
          </a:xfrm>
          <a:prstGeom prst="bentConnector3">
            <a:avLst>
              <a:gd name="adj1" fmla="val 11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1F85883-C1BF-4FF8-BC8D-9AD6848174C1}"/>
              </a:ext>
            </a:extLst>
          </p:cNvPr>
          <p:cNvSpPr txBox="1"/>
          <p:nvPr/>
        </p:nvSpPr>
        <p:spPr>
          <a:xfrm rot="5400000">
            <a:off x="228680" y="3611743"/>
            <a:ext cx="615553" cy="6820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b="1" dirty="0">
                <a:latin typeface="Agency FB" panose="020B0503020202020204" pitchFamily="34" charset="0"/>
              </a:rPr>
              <a:t>Climatic variables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E448C83-38EB-44C7-BB53-14562DB3CAED}"/>
              </a:ext>
            </a:extLst>
          </p:cNvPr>
          <p:cNvSpPr txBox="1"/>
          <p:nvPr/>
        </p:nvSpPr>
        <p:spPr>
          <a:xfrm rot="5400000">
            <a:off x="1634353" y="4356629"/>
            <a:ext cx="615553" cy="8725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b="1" dirty="0">
                <a:latin typeface="Agency FB" panose="020B0503020202020204" pitchFamily="34" charset="0"/>
              </a:rPr>
              <a:t>COVID-19 cases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07B38C5-18B5-4B57-95FE-0A7F1BE7A437}"/>
              </a:ext>
            </a:extLst>
          </p:cNvPr>
          <p:cNvSpPr/>
          <p:nvPr/>
        </p:nvSpPr>
        <p:spPr>
          <a:xfrm rot="5400000">
            <a:off x="5469468" y="2911527"/>
            <a:ext cx="400110" cy="102848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400" b="1" dirty="0">
                <a:latin typeface="Agency FB" panose="020B0503020202020204" pitchFamily="34" charset="0"/>
              </a:rPr>
              <a:t>IMF predictions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F404DBD6-4AC9-4779-8005-492FFE857D51}"/>
              </a:ext>
            </a:extLst>
          </p:cNvPr>
          <p:cNvSpPr/>
          <p:nvPr/>
        </p:nvSpPr>
        <p:spPr>
          <a:xfrm rot="5400000">
            <a:off x="6810149" y="3276055"/>
            <a:ext cx="1261884" cy="978065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1400" b="1" dirty="0">
                <a:latin typeface="Agency FB" panose="020B0503020202020204" pitchFamily="34" charset="0"/>
              </a:rPr>
              <a:t>VMD-BRNN</a:t>
            </a:r>
            <a:br>
              <a:rPr lang="en-US" sz="1400" b="1" dirty="0">
                <a:latin typeface="Agency FB" panose="020B0503020202020204" pitchFamily="34" charset="0"/>
              </a:rPr>
            </a:br>
            <a:r>
              <a:rPr lang="en-US" sz="1400" b="1" dirty="0">
                <a:latin typeface="Agency FB" panose="020B0503020202020204" pitchFamily="34" charset="0"/>
              </a:rPr>
              <a:t>VMD-CUBIST</a:t>
            </a:r>
          </a:p>
          <a:p>
            <a:r>
              <a:rPr lang="en-US" sz="1400" b="1" dirty="0">
                <a:latin typeface="Agency FB" panose="020B0503020202020204" pitchFamily="34" charset="0"/>
              </a:rPr>
              <a:t>VMD-KNN</a:t>
            </a:r>
          </a:p>
          <a:p>
            <a:r>
              <a:rPr lang="en-US" sz="1400" b="1" dirty="0">
                <a:latin typeface="Agency FB" panose="020B0503020202020204" pitchFamily="34" charset="0"/>
              </a:rPr>
              <a:t>VMD-QRF</a:t>
            </a:r>
          </a:p>
          <a:p>
            <a:r>
              <a:rPr lang="en-US" sz="1400" b="1" dirty="0">
                <a:latin typeface="Agency FB" panose="020B0503020202020204" pitchFamily="34" charset="0"/>
              </a:rPr>
              <a:t>VMD-SVR</a:t>
            </a:r>
          </a:p>
        </p:txBody>
      </p:sp>
      <p:sp>
        <p:nvSpPr>
          <p:cNvPr id="79" name="Chave Esquerda 78">
            <a:extLst>
              <a:ext uri="{FF2B5EF4-FFF2-40B4-BE49-F238E27FC236}">
                <a16:creationId xmlns:a16="http://schemas.microsoft.com/office/drawing/2014/main" id="{9199B253-7B04-4119-B178-E79665BD597C}"/>
              </a:ext>
            </a:extLst>
          </p:cNvPr>
          <p:cNvSpPr/>
          <p:nvPr/>
        </p:nvSpPr>
        <p:spPr>
          <a:xfrm rot="16200000">
            <a:off x="1825248" y="4664846"/>
            <a:ext cx="208210" cy="3280231"/>
          </a:xfrm>
          <a:prstGeom prst="leftBrace">
            <a:avLst>
              <a:gd name="adj1" fmla="val 8333"/>
              <a:gd name="adj2" fmla="val 53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>
              <a:latin typeface="Agency FB" panose="020B0503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3647305-1B4A-4B88-8991-E127707E89DE}"/>
              </a:ext>
            </a:extLst>
          </p:cNvPr>
          <p:cNvSpPr txBox="1"/>
          <p:nvPr/>
        </p:nvSpPr>
        <p:spPr>
          <a:xfrm>
            <a:off x="1192351" y="6417334"/>
            <a:ext cx="172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gency FB" panose="020B0503020202020204" pitchFamily="34" charset="0"/>
              </a:rPr>
              <a:t>Decomposition phase</a:t>
            </a:r>
          </a:p>
        </p:txBody>
      </p:sp>
      <p:sp>
        <p:nvSpPr>
          <p:cNvPr id="81" name="Chave Esquerda 80">
            <a:extLst>
              <a:ext uri="{FF2B5EF4-FFF2-40B4-BE49-F238E27FC236}">
                <a16:creationId xmlns:a16="http://schemas.microsoft.com/office/drawing/2014/main" id="{2E8C4999-9574-4E9A-A594-5ABCA4C39BB0}"/>
              </a:ext>
            </a:extLst>
          </p:cNvPr>
          <p:cNvSpPr/>
          <p:nvPr/>
        </p:nvSpPr>
        <p:spPr>
          <a:xfrm rot="16200000">
            <a:off x="5618738" y="4622199"/>
            <a:ext cx="182740" cy="3390996"/>
          </a:xfrm>
          <a:prstGeom prst="leftBrace">
            <a:avLst>
              <a:gd name="adj1" fmla="val 8333"/>
              <a:gd name="adj2" fmla="val 53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>
              <a:latin typeface="Agency FB" panose="020B0503020202020204" pitchFamily="34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9D35F62-38E5-4259-9125-88080FE8691F}"/>
              </a:ext>
            </a:extLst>
          </p:cNvPr>
          <p:cNvSpPr txBox="1"/>
          <p:nvPr/>
        </p:nvSpPr>
        <p:spPr>
          <a:xfrm>
            <a:off x="4805136" y="6429352"/>
            <a:ext cx="267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gency FB" panose="020B0503020202020204" pitchFamily="34" charset="0"/>
              </a:rPr>
              <a:t>Training and Integration phase</a:t>
            </a:r>
          </a:p>
        </p:txBody>
      </p:sp>
      <p:sp>
        <p:nvSpPr>
          <p:cNvPr id="83" name="Chave Esquerda 82">
            <a:extLst>
              <a:ext uri="{FF2B5EF4-FFF2-40B4-BE49-F238E27FC236}">
                <a16:creationId xmlns:a16="http://schemas.microsoft.com/office/drawing/2014/main" id="{486B3EEB-1E84-4433-A957-B1C0AC2ADD05}"/>
              </a:ext>
            </a:extLst>
          </p:cNvPr>
          <p:cNvSpPr/>
          <p:nvPr/>
        </p:nvSpPr>
        <p:spPr>
          <a:xfrm rot="16200000">
            <a:off x="8143460" y="5704079"/>
            <a:ext cx="213104" cy="1274130"/>
          </a:xfrm>
          <a:prstGeom prst="leftBrace">
            <a:avLst>
              <a:gd name="adj1" fmla="val 8333"/>
              <a:gd name="adj2" fmla="val 53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>
              <a:latin typeface="Agency FB" panose="020B0503020202020204" pitchFamily="34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DEEA1E2-B537-48D2-986C-286D0AD89AB2}"/>
              </a:ext>
            </a:extLst>
          </p:cNvPr>
          <p:cNvSpPr txBox="1"/>
          <p:nvPr/>
        </p:nvSpPr>
        <p:spPr>
          <a:xfrm>
            <a:off x="7612947" y="6425383"/>
            <a:ext cx="153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gency FB" panose="020B0503020202020204" pitchFamily="34" charset="0"/>
              </a:rPr>
              <a:t>Performance Metrics</a:t>
            </a:r>
          </a:p>
        </p:txBody>
      </p:sp>
      <p:sp>
        <p:nvSpPr>
          <p:cNvPr id="86" name="Hexágono 85">
            <a:extLst>
              <a:ext uri="{FF2B5EF4-FFF2-40B4-BE49-F238E27FC236}">
                <a16:creationId xmlns:a16="http://schemas.microsoft.com/office/drawing/2014/main" id="{C4A4885A-5E27-42AB-ABA3-03E399D67272}"/>
              </a:ext>
            </a:extLst>
          </p:cNvPr>
          <p:cNvSpPr/>
          <p:nvPr/>
        </p:nvSpPr>
        <p:spPr>
          <a:xfrm>
            <a:off x="5081384" y="1062427"/>
            <a:ext cx="1062327" cy="857678"/>
          </a:xfrm>
          <a:prstGeom prst="hexagon">
            <a:avLst/>
          </a:prstGeom>
          <a:solidFill>
            <a:srgbClr val="F8A3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Agency FB" panose="020B0503020202020204" pitchFamily="34" charset="0"/>
              </a:rPr>
              <a:t>BRNN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531B11B8-1BA5-4FFF-AF0C-F9E271388A9B}"/>
              </a:ext>
            </a:extLst>
          </p:cNvPr>
          <p:cNvSpPr txBox="1"/>
          <p:nvPr/>
        </p:nvSpPr>
        <p:spPr>
          <a:xfrm>
            <a:off x="5173091" y="92080"/>
            <a:ext cx="273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General approaches</a:t>
            </a:r>
          </a:p>
        </p:txBody>
      </p:sp>
      <p:sp>
        <p:nvSpPr>
          <p:cNvPr id="88" name="Hexágono 87">
            <a:extLst>
              <a:ext uri="{FF2B5EF4-FFF2-40B4-BE49-F238E27FC236}">
                <a16:creationId xmlns:a16="http://schemas.microsoft.com/office/drawing/2014/main" id="{C50D58F2-4CD1-4EF5-B97F-2AC2FA40F6FB}"/>
              </a:ext>
            </a:extLst>
          </p:cNvPr>
          <p:cNvSpPr/>
          <p:nvPr/>
        </p:nvSpPr>
        <p:spPr>
          <a:xfrm>
            <a:off x="5978358" y="1516805"/>
            <a:ext cx="1062327" cy="857678"/>
          </a:xfrm>
          <a:prstGeom prst="hexagon">
            <a:avLst/>
          </a:prstGeom>
          <a:solidFill>
            <a:srgbClr val="A4C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Agency FB" panose="020B0503020202020204" pitchFamily="34" charset="0"/>
              </a:rPr>
              <a:t>CUBIST</a:t>
            </a:r>
          </a:p>
        </p:txBody>
      </p:sp>
      <p:sp>
        <p:nvSpPr>
          <p:cNvPr id="89" name="Hexágono 88">
            <a:extLst>
              <a:ext uri="{FF2B5EF4-FFF2-40B4-BE49-F238E27FC236}">
                <a16:creationId xmlns:a16="http://schemas.microsoft.com/office/drawing/2014/main" id="{96A4390D-6AC4-429E-BDF9-98C92F5A3AF1}"/>
              </a:ext>
            </a:extLst>
          </p:cNvPr>
          <p:cNvSpPr/>
          <p:nvPr/>
        </p:nvSpPr>
        <p:spPr>
          <a:xfrm>
            <a:off x="5996058" y="619233"/>
            <a:ext cx="1062327" cy="857678"/>
          </a:xfrm>
          <a:prstGeom prst="hexagon">
            <a:avLst/>
          </a:prstGeom>
          <a:solidFill>
            <a:srgbClr val="C2E8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Agency FB" panose="020B0503020202020204" pitchFamily="34" charset="0"/>
              </a:rPr>
              <a:t>KNN</a:t>
            </a:r>
          </a:p>
        </p:txBody>
      </p:sp>
      <p:sp>
        <p:nvSpPr>
          <p:cNvPr id="90" name="Hexágono 89">
            <a:extLst>
              <a:ext uri="{FF2B5EF4-FFF2-40B4-BE49-F238E27FC236}">
                <a16:creationId xmlns:a16="http://schemas.microsoft.com/office/drawing/2014/main" id="{B808CC12-2157-4ABF-B4B5-AE441EB880E5}"/>
              </a:ext>
            </a:extLst>
          </p:cNvPr>
          <p:cNvSpPr/>
          <p:nvPr/>
        </p:nvSpPr>
        <p:spPr>
          <a:xfrm>
            <a:off x="6885098" y="1087048"/>
            <a:ext cx="1062327" cy="857678"/>
          </a:xfrm>
          <a:prstGeom prst="hexagon">
            <a:avLst/>
          </a:prstGeom>
          <a:solidFill>
            <a:srgbClr val="D6BE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Agency FB" panose="020B0503020202020204" pitchFamily="34" charset="0"/>
              </a:rPr>
              <a:t>QRF</a:t>
            </a:r>
          </a:p>
        </p:txBody>
      </p:sp>
      <p:sp>
        <p:nvSpPr>
          <p:cNvPr id="91" name="Hexágono 90">
            <a:extLst>
              <a:ext uri="{FF2B5EF4-FFF2-40B4-BE49-F238E27FC236}">
                <a16:creationId xmlns:a16="http://schemas.microsoft.com/office/drawing/2014/main" id="{2A36A8D7-79A0-4905-B27E-1AD5CEADC087}"/>
              </a:ext>
            </a:extLst>
          </p:cNvPr>
          <p:cNvSpPr/>
          <p:nvPr/>
        </p:nvSpPr>
        <p:spPr>
          <a:xfrm>
            <a:off x="7775461" y="626581"/>
            <a:ext cx="1062327" cy="857678"/>
          </a:xfrm>
          <a:prstGeom prst="hexagon">
            <a:avLst/>
          </a:prstGeom>
          <a:solidFill>
            <a:srgbClr val="FDD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Agency FB" panose="020B0503020202020204" pitchFamily="34" charset="0"/>
              </a:rPr>
              <a:t>SVR</a:t>
            </a:r>
          </a:p>
        </p:txBody>
      </p:sp>
      <p:sp>
        <p:nvSpPr>
          <p:cNvPr id="92" name="Hexágono 91">
            <a:extLst>
              <a:ext uri="{FF2B5EF4-FFF2-40B4-BE49-F238E27FC236}">
                <a16:creationId xmlns:a16="http://schemas.microsoft.com/office/drawing/2014/main" id="{C3749DD6-B70D-4D23-8692-414AAE50DDF0}"/>
              </a:ext>
            </a:extLst>
          </p:cNvPr>
          <p:cNvSpPr/>
          <p:nvPr/>
        </p:nvSpPr>
        <p:spPr>
          <a:xfrm>
            <a:off x="7775460" y="1526809"/>
            <a:ext cx="1062327" cy="857678"/>
          </a:xfrm>
          <a:prstGeom prst="hexagon">
            <a:avLst/>
          </a:prstGeom>
          <a:solidFill>
            <a:srgbClr val="FFFF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Agency FB" panose="020B0503020202020204" pitchFamily="34" charset="0"/>
              </a:rPr>
              <a:t>VMD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EE4318D-D5D0-43C5-AD49-9C52697E9027}"/>
              </a:ext>
            </a:extLst>
          </p:cNvPr>
          <p:cNvSpPr txBox="1"/>
          <p:nvPr/>
        </p:nvSpPr>
        <p:spPr>
          <a:xfrm>
            <a:off x="1938280" y="3280961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gency FB" panose="020B0503020202020204" pitchFamily="34" charset="0"/>
              </a:rPr>
              <a:t>IMF</a:t>
            </a:r>
            <a:r>
              <a:rPr lang="en-US" sz="1400" b="1" baseline="-25000" dirty="0">
                <a:latin typeface="Agency FB" panose="020B0503020202020204" pitchFamily="34" charset="0"/>
              </a:rPr>
              <a:t>1</a:t>
            </a:r>
            <a:r>
              <a:rPr lang="en-US" sz="1400" b="1" dirty="0">
                <a:latin typeface="Agency FB" panose="020B0503020202020204" pitchFamily="34" charset="0"/>
              </a:rPr>
              <a:t>, IMF</a:t>
            </a:r>
            <a:r>
              <a:rPr lang="en-US" sz="1400" b="1" baseline="-25000" dirty="0">
                <a:latin typeface="Agency FB" panose="020B0503020202020204" pitchFamily="34" charset="0"/>
              </a:rPr>
              <a:t>2</a:t>
            </a:r>
            <a:r>
              <a:rPr lang="en-US" sz="1400" b="1" dirty="0">
                <a:latin typeface="Agency FB" panose="020B0503020202020204" pitchFamily="34" charset="0"/>
              </a:rPr>
              <a:t>, IMF</a:t>
            </a:r>
            <a:r>
              <a:rPr lang="en-US" sz="1400" b="1" baseline="-25000" dirty="0">
                <a:latin typeface="Agency FB" panose="020B0503020202020204" pitchFamily="34" charset="0"/>
              </a:rPr>
              <a:t>3</a:t>
            </a:r>
            <a:r>
              <a:rPr lang="en-US" sz="1400" b="1" dirty="0">
                <a:latin typeface="Agency FB" panose="020B0503020202020204" pitchFamily="34" charset="0"/>
              </a:rPr>
              <a:t>, IMF</a:t>
            </a:r>
            <a:r>
              <a:rPr lang="en-US" sz="1400" b="1" baseline="-25000" dirty="0">
                <a:latin typeface="Agency FB" panose="020B0503020202020204" pitchFamily="34" charset="0"/>
              </a:rPr>
              <a:t>4</a:t>
            </a:r>
            <a:r>
              <a:rPr lang="en-US" sz="1400" b="1" dirty="0">
                <a:latin typeface="Agency FB" panose="020B0503020202020204" pitchFamily="34" charset="0"/>
              </a:rPr>
              <a:t>, and IMF</a:t>
            </a:r>
            <a:r>
              <a:rPr lang="en-US" sz="1400" b="1" baseline="-25000" dirty="0">
                <a:latin typeface="Agency FB" panose="020B0503020202020204" pitchFamily="34" charset="0"/>
              </a:rPr>
              <a:t>5</a:t>
            </a:r>
            <a:endParaRPr lang="pt-BR" sz="14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B91D065-BE08-4D3D-95F3-7267CE0B393F}"/>
              </a:ext>
            </a:extLst>
          </p:cNvPr>
          <p:cNvSpPr/>
          <p:nvPr/>
        </p:nvSpPr>
        <p:spPr>
          <a:xfrm>
            <a:off x="4010401" y="3313237"/>
            <a:ext cx="1079205" cy="461665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BRNN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967607D-FB85-47EC-8E96-CA4E908F77E1}"/>
              </a:ext>
            </a:extLst>
          </p:cNvPr>
          <p:cNvSpPr/>
          <p:nvPr/>
        </p:nvSpPr>
        <p:spPr>
          <a:xfrm>
            <a:off x="4006088" y="3900727"/>
            <a:ext cx="1079205" cy="461665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CUBIST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F5667CE6-5053-41F4-9E1F-ADDC52561F7B}"/>
              </a:ext>
            </a:extLst>
          </p:cNvPr>
          <p:cNvSpPr/>
          <p:nvPr/>
        </p:nvSpPr>
        <p:spPr>
          <a:xfrm>
            <a:off x="4006087" y="5680962"/>
            <a:ext cx="1079205" cy="461665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SVR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8442AEDC-C5D0-4C87-941E-F0BF4F96E775}"/>
              </a:ext>
            </a:extLst>
          </p:cNvPr>
          <p:cNvCxnSpPr>
            <a:cxnSpLocks/>
            <a:stCxn id="129" idx="3"/>
            <a:endCxn id="19" idx="1"/>
          </p:cNvCxnSpPr>
          <p:nvPr/>
        </p:nvCxnSpPr>
        <p:spPr>
          <a:xfrm>
            <a:off x="5089606" y="3544070"/>
            <a:ext cx="951914" cy="1541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2F799CB0-253B-4DA2-925A-C0C6B73022C7}"/>
              </a:ext>
            </a:extLst>
          </p:cNvPr>
          <p:cNvCxnSpPr>
            <a:cxnSpLocks/>
            <a:stCxn id="143" idx="3"/>
            <a:endCxn id="19" idx="1"/>
          </p:cNvCxnSpPr>
          <p:nvPr/>
        </p:nvCxnSpPr>
        <p:spPr>
          <a:xfrm flipV="1">
            <a:off x="5085292" y="5085132"/>
            <a:ext cx="956228" cy="826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A50EF050-65DB-4F42-B85E-9A6B32A17C8B}"/>
              </a:ext>
            </a:extLst>
          </p:cNvPr>
          <p:cNvSpPr/>
          <p:nvPr/>
        </p:nvSpPr>
        <p:spPr>
          <a:xfrm>
            <a:off x="4006088" y="4494638"/>
            <a:ext cx="1079205" cy="461665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KNN</a:t>
            </a: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EAEF68A2-A040-46B0-BD89-30C80089CD7B}"/>
              </a:ext>
            </a:extLst>
          </p:cNvPr>
          <p:cNvSpPr/>
          <p:nvPr/>
        </p:nvSpPr>
        <p:spPr>
          <a:xfrm>
            <a:off x="4014607" y="5085380"/>
            <a:ext cx="1079205" cy="461665"/>
          </a:xfrm>
          <a:prstGeom prst="rect">
            <a:avLst/>
          </a:prstGeom>
          <a:solidFill>
            <a:srgbClr val="D9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QRF</a:t>
            </a:r>
          </a:p>
        </p:txBody>
      </p:sp>
      <p:cxnSp>
        <p:nvCxnSpPr>
          <p:cNvPr id="179" name="Conector: Angulado 178">
            <a:extLst>
              <a:ext uri="{FF2B5EF4-FFF2-40B4-BE49-F238E27FC236}">
                <a16:creationId xmlns:a16="http://schemas.microsoft.com/office/drawing/2014/main" id="{35A0D328-07F7-4A8B-8B96-995FAE284268}"/>
              </a:ext>
            </a:extLst>
          </p:cNvPr>
          <p:cNvCxnSpPr>
            <a:stCxn id="12" idx="3"/>
            <a:endCxn id="133" idx="1"/>
          </p:cNvCxnSpPr>
          <p:nvPr/>
        </p:nvCxnSpPr>
        <p:spPr>
          <a:xfrm flipV="1">
            <a:off x="3133584" y="4131560"/>
            <a:ext cx="872504" cy="955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: Angulado 181">
            <a:extLst>
              <a:ext uri="{FF2B5EF4-FFF2-40B4-BE49-F238E27FC236}">
                <a16:creationId xmlns:a16="http://schemas.microsoft.com/office/drawing/2014/main" id="{5303668A-29D7-4213-BD3F-81EFF21FE291}"/>
              </a:ext>
            </a:extLst>
          </p:cNvPr>
          <p:cNvCxnSpPr>
            <a:stCxn id="12" idx="3"/>
            <a:endCxn id="129" idx="1"/>
          </p:cNvCxnSpPr>
          <p:nvPr/>
        </p:nvCxnSpPr>
        <p:spPr>
          <a:xfrm flipV="1">
            <a:off x="3133584" y="3544070"/>
            <a:ext cx="876817" cy="1543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: Angulado 183">
            <a:extLst>
              <a:ext uri="{FF2B5EF4-FFF2-40B4-BE49-F238E27FC236}">
                <a16:creationId xmlns:a16="http://schemas.microsoft.com/office/drawing/2014/main" id="{9BFAE120-3C33-4803-9CFF-5635EBB814C4}"/>
              </a:ext>
            </a:extLst>
          </p:cNvPr>
          <p:cNvCxnSpPr>
            <a:stCxn id="12" idx="3"/>
            <a:endCxn id="174" idx="1"/>
          </p:cNvCxnSpPr>
          <p:nvPr/>
        </p:nvCxnSpPr>
        <p:spPr>
          <a:xfrm flipV="1">
            <a:off x="3133584" y="4725471"/>
            <a:ext cx="872504" cy="361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: Angulado 185">
            <a:extLst>
              <a:ext uri="{FF2B5EF4-FFF2-40B4-BE49-F238E27FC236}">
                <a16:creationId xmlns:a16="http://schemas.microsoft.com/office/drawing/2014/main" id="{8E6EDC7A-61F1-4F5E-9389-0131E1A8A554}"/>
              </a:ext>
            </a:extLst>
          </p:cNvPr>
          <p:cNvCxnSpPr>
            <a:stCxn id="12" idx="3"/>
            <a:endCxn id="175" idx="1"/>
          </p:cNvCxnSpPr>
          <p:nvPr/>
        </p:nvCxnSpPr>
        <p:spPr>
          <a:xfrm>
            <a:off x="3133584" y="5087217"/>
            <a:ext cx="881023" cy="228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: Angulado 187">
            <a:extLst>
              <a:ext uri="{FF2B5EF4-FFF2-40B4-BE49-F238E27FC236}">
                <a16:creationId xmlns:a16="http://schemas.microsoft.com/office/drawing/2014/main" id="{0BE819C7-EE71-4847-AD80-9E4BD49721B2}"/>
              </a:ext>
            </a:extLst>
          </p:cNvPr>
          <p:cNvCxnSpPr>
            <a:stCxn id="12" idx="3"/>
            <a:endCxn id="143" idx="1"/>
          </p:cNvCxnSpPr>
          <p:nvPr/>
        </p:nvCxnSpPr>
        <p:spPr>
          <a:xfrm>
            <a:off x="3133584" y="5087217"/>
            <a:ext cx="872503" cy="824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: Angulado 189">
            <a:extLst>
              <a:ext uri="{FF2B5EF4-FFF2-40B4-BE49-F238E27FC236}">
                <a16:creationId xmlns:a16="http://schemas.microsoft.com/office/drawing/2014/main" id="{4D71F90F-5895-4615-ACCA-78F0A587CF42}"/>
              </a:ext>
            </a:extLst>
          </p:cNvPr>
          <p:cNvCxnSpPr>
            <a:cxnSpLocks/>
            <a:stCxn id="174" idx="3"/>
            <a:endCxn id="19" idx="1"/>
          </p:cNvCxnSpPr>
          <p:nvPr/>
        </p:nvCxnSpPr>
        <p:spPr>
          <a:xfrm>
            <a:off x="5085293" y="4725471"/>
            <a:ext cx="956227" cy="359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: Angulado 191">
            <a:extLst>
              <a:ext uri="{FF2B5EF4-FFF2-40B4-BE49-F238E27FC236}">
                <a16:creationId xmlns:a16="http://schemas.microsoft.com/office/drawing/2014/main" id="{84A4D53E-0194-41E9-8CDF-BA861366A794}"/>
              </a:ext>
            </a:extLst>
          </p:cNvPr>
          <p:cNvCxnSpPr>
            <a:cxnSpLocks/>
            <a:stCxn id="175" idx="3"/>
            <a:endCxn id="19" idx="1"/>
          </p:cNvCxnSpPr>
          <p:nvPr/>
        </p:nvCxnSpPr>
        <p:spPr>
          <a:xfrm flipV="1">
            <a:off x="5093812" y="5085132"/>
            <a:ext cx="947708" cy="2310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8C3B705C-13CC-4EF5-B72C-0083F35CB3D8}"/>
              </a:ext>
            </a:extLst>
          </p:cNvPr>
          <p:cNvSpPr/>
          <p:nvPr/>
        </p:nvSpPr>
        <p:spPr>
          <a:xfrm>
            <a:off x="8801" y="-11058"/>
            <a:ext cx="4563199" cy="2493204"/>
          </a:xfrm>
          <a:prstGeom prst="roundRect">
            <a:avLst>
              <a:gd name="adj" fmla="val 19434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gency FB" panose="020B0503020202020204" pitchFamily="34" charset="0"/>
            </a:endParaRPr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583CB89D-9A54-485C-8558-7113718399EA}"/>
              </a:ext>
            </a:extLst>
          </p:cNvPr>
          <p:cNvSpPr/>
          <p:nvPr/>
        </p:nvSpPr>
        <p:spPr>
          <a:xfrm>
            <a:off x="198325" y="72853"/>
            <a:ext cx="478465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BE261842-9185-4628-8018-B56D71A62B8B}"/>
              </a:ext>
            </a:extLst>
          </p:cNvPr>
          <p:cNvSpPr txBox="1"/>
          <p:nvPr/>
        </p:nvSpPr>
        <p:spPr>
          <a:xfrm>
            <a:off x="637612" y="90505"/>
            <a:ext cx="273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Climatic variables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92AC8A-88C2-4D3A-B0F1-ED8CFE0A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89" y="731312"/>
            <a:ext cx="1708344" cy="122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9F66A-95A8-4068-A585-616BFF9B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81" y="518031"/>
            <a:ext cx="1708344" cy="170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58</Words>
  <Application>Microsoft Office PowerPoint</Application>
  <PresentationFormat>Apresentação na tela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14</cp:revision>
  <dcterms:created xsi:type="dcterms:W3CDTF">2020-05-12T15:29:37Z</dcterms:created>
  <dcterms:modified xsi:type="dcterms:W3CDTF">2020-05-12T18:39:18Z</dcterms:modified>
</cp:coreProperties>
</file>