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D9E7F1"/>
    <a:srgbClr val="FFFFC1"/>
    <a:srgbClr val="FDD196"/>
    <a:srgbClr val="D6BEDD"/>
    <a:srgbClr val="C2E8B9"/>
    <a:srgbClr val="A4C0DC"/>
    <a:srgbClr val="F8A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>
      <p:cViewPr>
        <p:scale>
          <a:sx n="125" d="100"/>
          <a:sy n="125" d="100"/>
        </p:scale>
        <p:origin x="1872" y="594"/>
      </p:cViewPr>
      <p:guideLst>
        <p:guide orient="horz" pos="113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0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4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5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0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62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5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2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7E57-D013-4EF4-93E2-4563A89827F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FD3D151-CA1E-4B37-9A70-209ED627A95E}"/>
              </a:ext>
            </a:extLst>
          </p:cNvPr>
          <p:cNvSpPr/>
          <p:nvPr/>
        </p:nvSpPr>
        <p:spPr>
          <a:xfrm>
            <a:off x="1721347" y="811560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EEMD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07B38C5-18B5-4B57-95FE-0A7F1BE7A437}"/>
              </a:ext>
            </a:extLst>
          </p:cNvPr>
          <p:cNvSpPr/>
          <p:nvPr/>
        </p:nvSpPr>
        <p:spPr>
          <a:xfrm rot="5400000">
            <a:off x="3619081" y="1692924"/>
            <a:ext cx="369332" cy="89062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200" b="1" dirty="0">
                <a:latin typeface="Agency FB" panose="020B0503020202020204" pitchFamily="34" charset="0"/>
              </a:rPr>
              <a:t>IMF predictions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F404DBD6-4AC9-4779-8005-492FFE857D51}"/>
              </a:ext>
            </a:extLst>
          </p:cNvPr>
          <p:cNvSpPr/>
          <p:nvPr/>
        </p:nvSpPr>
        <p:spPr>
          <a:xfrm rot="5400000">
            <a:off x="3392545" y="2260274"/>
            <a:ext cx="738664" cy="867811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1200" b="1" dirty="0">
                <a:latin typeface="Agency FB" panose="020B0503020202020204" pitchFamily="34" charset="0"/>
              </a:rPr>
              <a:t>EEMD-BRNN</a:t>
            </a:r>
            <a:br>
              <a:rPr lang="en-US" sz="1200" b="1" dirty="0">
                <a:latin typeface="Agency FB" panose="020B0503020202020204" pitchFamily="34" charset="0"/>
              </a:rPr>
            </a:br>
            <a:r>
              <a:rPr lang="en-US" sz="1200" b="1" dirty="0">
                <a:latin typeface="Agency FB" panose="020B0503020202020204" pitchFamily="34" charset="0"/>
              </a:rPr>
              <a:t>EEMD-CUBIST</a:t>
            </a:r>
          </a:p>
          <a:p>
            <a:r>
              <a:rPr lang="en-US" sz="1200" b="1" dirty="0">
                <a:latin typeface="Agency FB" panose="020B0503020202020204" pitchFamily="34" charset="0"/>
              </a:rPr>
              <a:t>EEMD-SVR</a:t>
            </a:r>
          </a:p>
        </p:txBody>
      </p:sp>
      <p:sp>
        <p:nvSpPr>
          <p:cNvPr id="79" name="Chave Esquerda 78">
            <a:extLst>
              <a:ext uri="{FF2B5EF4-FFF2-40B4-BE49-F238E27FC236}">
                <a16:creationId xmlns:a16="http://schemas.microsoft.com/office/drawing/2014/main" id="{9199B253-7B04-4119-B178-E79665BD597C}"/>
              </a:ext>
            </a:extLst>
          </p:cNvPr>
          <p:cNvSpPr/>
          <p:nvPr/>
        </p:nvSpPr>
        <p:spPr>
          <a:xfrm>
            <a:off x="487312" y="100808"/>
            <a:ext cx="74498" cy="1201408"/>
          </a:xfrm>
          <a:prstGeom prst="leftBrace">
            <a:avLst>
              <a:gd name="adj1" fmla="val 168157"/>
              <a:gd name="adj2" fmla="val 501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57" b="1" dirty="0">
              <a:latin typeface="Agency FB" panose="020B0503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3647305-1B4A-4B88-8991-E127707E89DE}"/>
              </a:ext>
            </a:extLst>
          </p:cNvPr>
          <p:cNvSpPr txBox="1"/>
          <p:nvPr/>
        </p:nvSpPr>
        <p:spPr>
          <a:xfrm rot="16200000">
            <a:off x="-290994" y="501456"/>
            <a:ext cx="955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gency FB" panose="020B0503020202020204" pitchFamily="34" charset="0"/>
              </a:rPr>
              <a:t>Decomposition phase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9D35F62-38E5-4259-9125-88080FE8691F}"/>
              </a:ext>
            </a:extLst>
          </p:cNvPr>
          <p:cNvSpPr txBox="1"/>
          <p:nvPr/>
        </p:nvSpPr>
        <p:spPr>
          <a:xfrm rot="16200000">
            <a:off x="-378989" y="1818665"/>
            <a:ext cx="11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gency FB" panose="020B0503020202020204" pitchFamily="34" charset="0"/>
              </a:rPr>
              <a:t>Training and Integration phase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DEEA1E2-B537-48D2-986C-286D0AD89AB2}"/>
              </a:ext>
            </a:extLst>
          </p:cNvPr>
          <p:cNvSpPr txBox="1"/>
          <p:nvPr/>
        </p:nvSpPr>
        <p:spPr>
          <a:xfrm rot="16200000">
            <a:off x="-290721" y="2935933"/>
            <a:ext cx="95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gency FB" panose="020B0503020202020204" pitchFamily="34" charset="0"/>
              </a:rPr>
              <a:t>Performance Metrics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EE4318D-D5D0-43C5-AD49-9C52697E9027}"/>
              </a:ext>
            </a:extLst>
          </p:cNvPr>
          <p:cNvSpPr txBox="1"/>
          <p:nvPr/>
        </p:nvSpPr>
        <p:spPr>
          <a:xfrm>
            <a:off x="2654119" y="867781"/>
            <a:ext cx="134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gency FB" panose="020B0503020202020204" pitchFamily="34" charset="0"/>
              </a:rPr>
              <a:t>IMF</a:t>
            </a:r>
            <a:r>
              <a:rPr lang="en-US" sz="1200" b="1" baseline="-25000" dirty="0">
                <a:latin typeface="Agency FB" panose="020B0503020202020204" pitchFamily="34" charset="0"/>
              </a:rPr>
              <a:t>1</a:t>
            </a:r>
            <a:r>
              <a:rPr lang="en-US" sz="1200" b="1" dirty="0">
                <a:latin typeface="Agency FB" panose="020B0503020202020204" pitchFamily="34" charset="0"/>
              </a:rPr>
              <a:t>, IMF</a:t>
            </a:r>
            <a:r>
              <a:rPr lang="en-US" sz="1200" b="1" baseline="-25000" dirty="0">
                <a:latin typeface="Agency FB" panose="020B0503020202020204" pitchFamily="34" charset="0"/>
              </a:rPr>
              <a:t>2</a:t>
            </a:r>
            <a:r>
              <a:rPr lang="en-US" sz="1200" b="1" dirty="0">
                <a:latin typeface="Agency FB" panose="020B0503020202020204" pitchFamily="34" charset="0"/>
              </a:rPr>
              <a:t>, IMF</a:t>
            </a:r>
            <a:r>
              <a:rPr lang="en-US" sz="1200" b="1" baseline="-25000" dirty="0">
                <a:latin typeface="Agency FB" panose="020B0503020202020204" pitchFamily="34" charset="0"/>
              </a:rPr>
              <a:t>3</a:t>
            </a:r>
            <a:r>
              <a:rPr lang="en-US" sz="1200" b="1" dirty="0">
                <a:latin typeface="Agency FB" panose="020B0503020202020204" pitchFamily="34" charset="0"/>
              </a:rPr>
              <a:t>, IMF</a:t>
            </a:r>
            <a:r>
              <a:rPr lang="en-US" sz="1200" b="1" baseline="-25000" dirty="0">
                <a:latin typeface="Agency FB" panose="020B0503020202020204" pitchFamily="34" charset="0"/>
              </a:rPr>
              <a:t>4</a:t>
            </a:r>
            <a:r>
              <a:rPr lang="en-US" sz="1200" b="1" dirty="0">
                <a:latin typeface="Agency FB" panose="020B0503020202020204" pitchFamily="34" charset="0"/>
              </a:rPr>
              <a:t>, IMF</a:t>
            </a:r>
            <a:r>
              <a:rPr lang="en-US" sz="1200" b="1" baseline="-25000" dirty="0">
                <a:latin typeface="Agency FB" panose="020B0503020202020204" pitchFamily="34" charset="0"/>
              </a:rPr>
              <a:t>5</a:t>
            </a:r>
            <a:r>
              <a:rPr lang="en-US" sz="1200" b="1" dirty="0">
                <a:latin typeface="Agency FB" panose="020B0503020202020204" pitchFamily="34" charset="0"/>
              </a:rPr>
              <a:t>, and Residual</a:t>
            </a:r>
            <a:endParaRPr lang="pt-BR" sz="12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B91D065-BE08-4D3D-95F3-7267CE0B393F}"/>
              </a:ext>
            </a:extLst>
          </p:cNvPr>
          <p:cNvSpPr/>
          <p:nvPr/>
        </p:nvSpPr>
        <p:spPr>
          <a:xfrm>
            <a:off x="650426" y="1614623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BRNN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967607D-FB85-47EC-8E96-CA4E908F77E1}"/>
              </a:ext>
            </a:extLst>
          </p:cNvPr>
          <p:cNvSpPr/>
          <p:nvPr/>
        </p:nvSpPr>
        <p:spPr>
          <a:xfrm>
            <a:off x="1722786" y="1611302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CUBIST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A50EF050-65DB-4F42-B85E-9A6B32A17C8B}"/>
              </a:ext>
            </a:extLst>
          </p:cNvPr>
          <p:cNvSpPr/>
          <p:nvPr/>
        </p:nvSpPr>
        <p:spPr>
          <a:xfrm>
            <a:off x="2807847" y="1614623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SVR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05688C9-D209-4414-B949-82D6B04D6451}"/>
              </a:ext>
            </a:extLst>
          </p:cNvPr>
          <p:cNvSpPr/>
          <p:nvPr/>
        </p:nvSpPr>
        <p:spPr>
          <a:xfrm rot="5400000">
            <a:off x="3066660" y="60944"/>
            <a:ext cx="369332" cy="1056361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sz="1200" b="1" dirty="0">
                <a:latin typeface="Agency FB" panose="020B0503020202020204" pitchFamily="34" charset="0"/>
              </a:rPr>
              <a:t>Retail sales data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2515E8A-A773-451B-BB1D-E8DD96671324}"/>
              </a:ext>
            </a:extLst>
          </p:cNvPr>
          <p:cNvSpPr/>
          <p:nvPr/>
        </p:nvSpPr>
        <p:spPr>
          <a:xfrm>
            <a:off x="2800228" y="3135858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RMSPE</a:t>
            </a:r>
            <a:endParaRPr lang="en-US" sz="1545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3BDC4B8-88F6-44A4-975B-B2B6179C0EDC}"/>
              </a:ext>
            </a:extLst>
          </p:cNvPr>
          <p:cNvSpPr/>
          <p:nvPr/>
        </p:nvSpPr>
        <p:spPr>
          <a:xfrm>
            <a:off x="1721516" y="3135858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MAPE</a:t>
            </a:r>
            <a:endParaRPr lang="en-US" sz="1545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EC54C49-D379-4EF0-AB10-C69784BCF565}"/>
              </a:ext>
            </a:extLst>
          </p:cNvPr>
          <p:cNvSpPr/>
          <p:nvPr/>
        </p:nvSpPr>
        <p:spPr>
          <a:xfrm>
            <a:off x="642806" y="3135858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MAE</a:t>
            </a:r>
            <a:endParaRPr lang="en-US" sz="1545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DF01214-B749-4AB1-ABC5-D3808BD70412}"/>
              </a:ext>
            </a:extLst>
          </p:cNvPr>
          <p:cNvSpPr/>
          <p:nvPr/>
        </p:nvSpPr>
        <p:spPr>
          <a:xfrm>
            <a:off x="1721348" y="111626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45" b="1" dirty="0">
                <a:solidFill>
                  <a:schemeClr val="tx1"/>
                </a:solidFill>
                <a:latin typeface="Agency FB" panose="020B0503020202020204" pitchFamily="34" charset="0"/>
              </a:rPr>
              <a:t>Dataset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B372957-54C4-407C-BD98-8F73459C3DEC}"/>
              </a:ext>
            </a:extLst>
          </p:cNvPr>
          <p:cNvSpPr/>
          <p:nvPr/>
        </p:nvSpPr>
        <p:spPr>
          <a:xfrm>
            <a:off x="1721083" y="2373579"/>
            <a:ext cx="924987" cy="320601"/>
          </a:xfrm>
          <a:prstGeom prst="rect">
            <a:avLst/>
          </a:prstGeom>
          <a:solidFill>
            <a:srgbClr val="D9E7F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∑</a:t>
            </a:r>
          </a:p>
        </p:txBody>
      </p:sp>
      <p:sp>
        <p:nvSpPr>
          <p:cNvPr id="88" name="Chave Esquerda 87">
            <a:extLst>
              <a:ext uri="{FF2B5EF4-FFF2-40B4-BE49-F238E27FC236}">
                <a16:creationId xmlns:a16="http://schemas.microsoft.com/office/drawing/2014/main" id="{72BD6F9D-0AAD-41EE-83FE-24607A393079}"/>
              </a:ext>
            </a:extLst>
          </p:cNvPr>
          <p:cNvSpPr/>
          <p:nvPr/>
        </p:nvSpPr>
        <p:spPr>
          <a:xfrm>
            <a:off x="487312" y="1379419"/>
            <a:ext cx="74516" cy="1278607"/>
          </a:xfrm>
          <a:prstGeom prst="leftBrace">
            <a:avLst>
              <a:gd name="adj1" fmla="val 168157"/>
              <a:gd name="adj2" fmla="val 501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57" b="1" dirty="0">
              <a:latin typeface="Agency FB" panose="020B0503020202020204" pitchFamily="34" charset="0"/>
            </a:endParaRPr>
          </a:p>
        </p:txBody>
      </p:sp>
      <p:sp>
        <p:nvSpPr>
          <p:cNvPr id="89" name="Chave Esquerda 88">
            <a:extLst>
              <a:ext uri="{FF2B5EF4-FFF2-40B4-BE49-F238E27FC236}">
                <a16:creationId xmlns:a16="http://schemas.microsoft.com/office/drawing/2014/main" id="{A359DE18-A8F4-40C7-9B75-AB7B1E02B967}"/>
              </a:ext>
            </a:extLst>
          </p:cNvPr>
          <p:cNvSpPr/>
          <p:nvPr/>
        </p:nvSpPr>
        <p:spPr>
          <a:xfrm>
            <a:off x="492262" y="2735227"/>
            <a:ext cx="69114" cy="815695"/>
          </a:xfrm>
          <a:prstGeom prst="leftBrace">
            <a:avLst>
              <a:gd name="adj1" fmla="val 168157"/>
              <a:gd name="adj2" fmla="val 501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57" b="1" dirty="0">
              <a:latin typeface="Agency FB" panose="020B0503020202020204" pitchFamily="34" charset="0"/>
            </a:endParaRP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DFCF136-020E-4610-832D-BC840CE64EE3}"/>
              </a:ext>
            </a:extLst>
          </p:cNvPr>
          <p:cNvCxnSpPr>
            <a:stCxn id="86" idx="2"/>
            <a:endCxn id="12" idx="0"/>
          </p:cNvCxnSpPr>
          <p:nvPr/>
        </p:nvCxnSpPr>
        <p:spPr>
          <a:xfrm rot="5400000">
            <a:off x="1994172" y="621894"/>
            <a:ext cx="379334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D8F511F-479E-43EE-946B-B9310D9EA6BA}"/>
              </a:ext>
            </a:extLst>
          </p:cNvPr>
          <p:cNvCxnSpPr>
            <a:stCxn id="12" idx="2"/>
            <a:endCxn id="129" idx="0"/>
          </p:cNvCxnSpPr>
          <p:nvPr/>
        </p:nvCxnSpPr>
        <p:spPr>
          <a:xfrm rot="5400000">
            <a:off x="1407146" y="837928"/>
            <a:ext cx="482462" cy="10709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354B9B54-6041-4881-A8A9-4E97A16BCF72}"/>
              </a:ext>
            </a:extLst>
          </p:cNvPr>
          <p:cNvCxnSpPr>
            <a:stCxn id="12" idx="2"/>
            <a:endCxn id="133" idx="0"/>
          </p:cNvCxnSpPr>
          <p:nvPr/>
        </p:nvCxnSpPr>
        <p:spPr>
          <a:xfrm rot="16200000" flipH="1">
            <a:off x="1944990" y="1371011"/>
            <a:ext cx="479141" cy="14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43EFE295-8513-4EF3-9E12-1D55918D9FEA}"/>
              </a:ext>
            </a:extLst>
          </p:cNvPr>
          <p:cNvCxnSpPr>
            <a:stCxn id="12" idx="2"/>
            <a:endCxn id="174" idx="0"/>
          </p:cNvCxnSpPr>
          <p:nvPr/>
        </p:nvCxnSpPr>
        <p:spPr>
          <a:xfrm rot="16200000" flipH="1">
            <a:off x="2485857" y="830139"/>
            <a:ext cx="482462" cy="10865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0F054182-F7A8-4271-90C1-3FD819C05B4A}"/>
              </a:ext>
            </a:extLst>
          </p:cNvPr>
          <p:cNvCxnSpPr>
            <a:stCxn id="129" idx="2"/>
            <a:endCxn id="87" idx="0"/>
          </p:cNvCxnSpPr>
          <p:nvPr/>
        </p:nvCxnSpPr>
        <p:spPr>
          <a:xfrm rot="16200000" flipH="1">
            <a:off x="1429070" y="1619069"/>
            <a:ext cx="438357" cy="10706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6F7C1B0B-6D63-4526-AC8B-3349BD74FEC3}"/>
              </a:ext>
            </a:extLst>
          </p:cNvPr>
          <p:cNvCxnSpPr>
            <a:stCxn id="133" idx="2"/>
            <a:endCxn id="87" idx="0"/>
          </p:cNvCxnSpPr>
          <p:nvPr/>
        </p:nvCxnSpPr>
        <p:spPr>
          <a:xfrm rot="5400000">
            <a:off x="1963587" y="2151889"/>
            <a:ext cx="441678" cy="17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44D18A9B-7C4C-4AB6-962C-83428A36DA6C}"/>
              </a:ext>
            </a:extLst>
          </p:cNvPr>
          <p:cNvCxnSpPr>
            <a:stCxn id="174" idx="2"/>
            <a:endCxn id="87" idx="0"/>
          </p:cNvCxnSpPr>
          <p:nvPr/>
        </p:nvCxnSpPr>
        <p:spPr>
          <a:xfrm rot="5400000">
            <a:off x="2507781" y="1611016"/>
            <a:ext cx="438357" cy="10867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CA4C47F0-AD35-412A-AA7F-A4D681D651E0}"/>
              </a:ext>
            </a:extLst>
          </p:cNvPr>
          <p:cNvCxnSpPr>
            <a:stCxn id="87" idx="2"/>
            <a:endCxn id="58" idx="0"/>
          </p:cNvCxnSpPr>
          <p:nvPr/>
        </p:nvCxnSpPr>
        <p:spPr>
          <a:xfrm rot="5400000">
            <a:off x="1423596" y="2375877"/>
            <a:ext cx="441678" cy="10782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E7795359-5196-40DA-896C-29EFACC17AC3}"/>
              </a:ext>
            </a:extLst>
          </p:cNvPr>
          <p:cNvCxnSpPr>
            <a:stCxn id="87" idx="2"/>
            <a:endCxn id="56" idx="0"/>
          </p:cNvCxnSpPr>
          <p:nvPr/>
        </p:nvCxnSpPr>
        <p:spPr>
          <a:xfrm rot="16200000" flipH="1">
            <a:off x="1962951" y="2914802"/>
            <a:ext cx="441678" cy="4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D933B510-4160-4A85-88F5-E78381EDBDF1}"/>
              </a:ext>
            </a:extLst>
          </p:cNvPr>
          <p:cNvCxnSpPr>
            <a:stCxn id="87" idx="2"/>
            <a:endCxn id="20" idx="0"/>
          </p:cNvCxnSpPr>
          <p:nvPr/>
        </p:nvCxnSpPr>
        <p:spPr>
          <a:xfrm rot="16200000" flipH="1">
            <a:off x="2502307" y="2375446"/>
            <a:ext cx="441678" cy="107914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38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27</cp:revision>
  <dcterms:created xsi:type="dcterms:W3CDTF">2020-05-12T15:29:37Z</dcterms:created>
  <dcterms:modified xsi:type="dcterms:W3CDTF">2021-01-18T20:24:51Z</dcterms:modified>
</cp:coreProperties>
</file>