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5" r:id="rId3"/>
    <p:sldId id="264" r:id="rId4"/>
    <p:sldId id="263" r:id="rId5"/>
    <p:sldId id="266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A637E-DC67-494D-AC6B-512478B55DBA}" type="datetimeFigureOut">
              <a:rPr lang="da-DK" smtClean="0"/>
              <a:t>13-10-2021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4B70-8F22-43CB-9BF5-46AC32706D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53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6e0d6e7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6e0d6e7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75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46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895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45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88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268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815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647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229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8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38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7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07697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4400" dirty="0"/>
              <a:t>DISJOINT-SET DATA STRUCTURE: A Short Introduction</a:t>
            </a:r>
            <a:endParaRPr sz="4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6" y="4230532"/>
            <a:ext cx="10250800" cy="126381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0" indent="0"/>
            <a:r>
              <a:rPr lang="en" dirty="0"/>
              <a:t>Ramoni ADEOGUN, PhD</a:t>
            </a:r>
          </a:p>
          <a:p>
            <a:pPr marL="0" indent="0"/>
            <a:r>
              <a:rPr lang="en" sz="1700" dirty="0"/>
              <a:t>Assistant Professor – Machine Learning and AI for Wireless Communications</a:t>
            </a:r>
          </a:p>
          <a:p>
            <a:pPr marL="0" indent="0"/>
            <a:r>
              <a:rPr lang="en" sz="1700" dirty="0"/>
              <a:t>Department of Electronic Systems, Aalborg University, DK</a:t>
            </a:r>
          </a:p>
          <a:p>
            <a:pPr marL="0" indent="0"/>
            <a:r>
              <a:rPr lang="en" sz="1700" dirty="0">
                <a:solidFill>
                  <a:srgbClr val="00B0F0"/>
                </a:solidFill>
              </a:rPr>
              <a:t>Email: ra@es.aau.dk</a:t>
            </a:r>
            <a:endParaRPr sz="17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0200" y="768933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Introduction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548" y="1810270"/>
                <a:ext cx="7280115" cy="4449127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lnSpcReduction="10000"/>
              </a:bodyPr>
              <a:lstStyle/>
              <a:p>
                <a:pPr marL="194729" indent="0">
                  <a:buNone/>
                </a:pPr>
                <a:r>
                  <a:rPr lang="en-US" dirty="0"/>
                  <a:t>Consider a situation with 10 persons with specified relationships (fig)</a:t>
                </a:r>
              </a:p>
              <a:p>
                <a:r>
                  <a:rPr lang="en-US" dirty="0"/>
                  <a:t>Query: To find whether x and y belong to same group or not, i.e., to find if x and y are direct/indirect friends.</a:t>
                </a:r>
              </a:p>
              <a:p>
                <a:pPr lvl="1"/>
                <a:r>
                  <a:rPr lang="en-US" b="1" dirty="0"/>
                  <a:t>Is Jack a friend of </a:t>
                </a:r>
                <a:r>
                  <a:rPr lang="en-US" b="1" dirty="0" err="1"/>
                  <a:t>Jin</a:t>
                </a:r>
                <a:r>
                  <a:rPr lang="en-US" b="1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Solution: Partitioning the individuals into different sets according to the groups in which they fall -&gt; </a:t>
                </a:r>
                <a:r>
                  <a:rPr lang="en-US" b="1" dirty="0">
                    <a:solidFill>
                      <a:srgbClr val="00B0F0"/>
                    </a:solidFill>
                  </a:rPr>
                  <a:t>disjoint set data structure</a:t>
                </a:r>
                <a:r>
                  <a:rPr lang="en-US" dirty="0"/>
                  <a:t>: </a:t>
                </a:r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𝐽𝑎𝑛𝑒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𝐽𝑖𝑛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𝐽𝑢𝑎𝑛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𝐽𝑖𝑚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𝐽𝑖𝑚𝑜h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a-DK" dirty="0"/>
              </a:p>
              <a:p>
                <a:pPr marL="194729" indent="0">
                  <a:buNone/>
                </a:pPr>
                <a:endParaRPr lang="da-DK" dirty="0"/>
              </a:p>
              <a:p>
                <a:pPr marL="194729" indent="0">
                  <a:buNone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00B0F0"/>
                    </a:solidFill>
                  </a:rPr>
                  <a:t>disjoint set data structure</a:t>
                </a:r>
                <a:r>
                  <a:rPr lang="en-US" dirty="0"/>
                  <a:t> maintains a collection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disjoint dynamic sets.</a:t>
                </a:r>
              </a:p>
              <a:p>
                <a:pPr lvl="1"/>
                <a:r>
                  <a:rPr lang="en-US" dirty="0"/>
                  <a:t>Each set has a representative -&gt; a member of the set that identifies it, e.g., member with largest index</a:t>
                </a:r>
              </a:p>
              <a:p>
                <a:pPr lvl="1"/>
                <a:r>
                  <a:rPr lang="en-US" dirty="0"/>
                  <a:t>Each element is represented as an object</a:t>
                </a:r>
              </a:p>
              <a:p>
                <a:r>
                  <a:rPr lang="en-US" dirty="0"/>
                  <a:t>Operations for an object Jo:</a:t>
                </a:r>
              </a:p>
              <a:p>
                <a:pPr lvl="1"/>
                <a:r>
                  <a:rPr lang="en-US" b="1" dirty="0"/>
                  <a:t>FIND(Jo): </a:t>
                </a:r>
                <a:r>
                  <a:rPr lang="en-US" dirty="0"/>
                  <a:t>returns a pointer to the representative of the set having Jo</a:t>
                </a:r>
              </a:p>
              <a:p>
                <a:pPr lvl="1"/>
                <a:r>
                  <a:rPr lang="en-US" b="1" dirty="0"/>
                  <a:t>UNION(</a:t>
                </a:r>
                <a:r>
                  <a:rPr lang="en-US" b="1" dirty="0" err="1"/>
                  <a:t>Jo,Jan</a:t>
                </a:r>
                <a:r>
                  <a:rPr lang="en-US" b="1" dirty="0"/>
                  <a:t>): </a:t>
                </a:r>
                <a:r>
                  <a:rPr lang="en-US" dirty="0"/>
                  <a:t>performs the union operation between set having Jo and that with Jan as member</a:t>
                </a:r>
              </a:p>
              <a:p>
                <a:pPr lvl="1"/>
                <a:r>
                  <a:rPr lang="en-US" b="1" dirty="0"/>
                  <a:t>MAKE(x): </a:t>
                </a:r>
                <a:r>
                  <a:rPr lang="en-US" dirty="0"/>
                  <a:t>create a new set with a single member x</a:t>
                </a:r>
              </a:p>
              <a:p>
                <a:endParaRPr lang="en-US" dirty="0"/>
              </a:p>
              <a:p>
                <a:pPr marL="194729" indent="0">
                  <a:buNone/>
                </a:pPr>
                <a:endParaRPr lang="da-DK" dirty="0"/>
              </a:p>
              <a:p>
                <a:pPr marL="194729" indent="0">
                  <a:buNone/>
                </a:pPr>
                <a:endParaRPr lang="da-DK" dirty="0"/>
              </a:p>
            </p:txBody>
          </p:sp>
        </mc:Choice>
        <mc:Fallback>
          <p:sp>
            <p:nvSpPr>
              <p:cNvPr id="93" name="Google Shape;93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548" y="1810270"/>
                <a:ext cx="7280115" cy="4449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B4EA99-4EA1-4DCD-8253-DD69C99ED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664" y="1351852"/>
            <a:ext cx="4002363" cy="2071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F8C30-9AE7-4156-9C58-DD9C1C166711}"/>
              </a:ext>
            </a:extLst>
          </p:cNvPr>
          <p:cNvSpPr txBox="1"/>
          <p:nvPr/>
        </p:nvSpPr>
        <p:spPr>
          <a:xfrm>
            <a:off x="7932337" y="4302534"/>
            <a:ext cx="3355451" cy="10772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Is Jack a friend of </a:t>
            </a:r>
            <a:r>
              <a:rPr lang="en-US" sz="1600" b="1" dirty="0" err="1"/>
              <a:t>Jin</a:t>
            </a:r>
            <a:r>
              <a:rPr lang="en-US" sz="16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If representatives of the sets containing Jack and 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urw-din"/>
              </a:rPr>
              <a:t>Jin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 are same, then they are friends.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8535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76FE-2A41-4B4C-A960-626AA9F2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8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Set Operations– Union by Rank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137FB-886B-45C0-8FDA-6BCFA56BBBFD}"/>
              </a:ext>
            </a:extLst>
          </p:cNvPr>
          <p:cNvSpPr txBox="1"/>
          <p:nvPr/>
        </p:nvSpPr>
        <p:spPr>
          <a:xfrm>
            <a:off x="1365504" y="2005125"/>
            <a:ext cx="150073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Naïve Union</a:t>
            </a:r>
            <a:endParaRPr lang="da-DK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EDFBA-F9F5-439B-9400-B2D4D801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5" y="2486662"/>
            <a:ext cx="5500100" cy="3604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AE1DF8-07B3-4055-9851-04059444BE60}"/>
              </a:ext>
            </a:extLst>
          </p:cNvPr>
          <p:cNvSpPr txBox="1"/>
          <p:nvPr/>
        </p:nvSpPr>
        <p:spPr>
          <a:xfrm>
            <a:off x="1166630" y="6143433"/>
            <a:ext cx="403828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What happens when we call find(1)?</a:t>
            </a:r>
            <a:endParaRPr lang="da-DK" sz="1867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7BF82-89DB-497F-9770-9715FFEA04A2}"/>
              </a:ext>
            </a:extLst>
          </p:cNvPr>
          <p:cNvSpPr txBox="1"/>
          <p:nvPr/>
        </p:nvSpPr>
        <p:spPr>
          <a:xfrm>
            <a:off x="7989824" y="1799940"/>
            <a:ext cx="175400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Union by Rank</a:t>
            </a:r>
            <a:endParaRPr lang="da-DK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7A8C1A-37AB-4568-A91C-027F3711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67" y="2326085"/>
            <a:ext cx="4940539" cy="3436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238302-0D49-464E-AF4C-90D07A276085}"/>
              </a:ext>
            </a:extLst>
          </p:cNvPr>
          <p:cNvSpPr txBox="1"/>
          <p:nvPr/>
        </p:nvSpPr>
        <p:spPr>
          <a:xfrm>
            <a:off x="7132581" y="5785801"/>
            <a:ext cx="371768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How about calling find(1) on this?</a:t>
            </a:r>
            <a:endParaRPr lang="da-DK" sz="1867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3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76FE-2A41-4B4C-A960-626AA9F2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714567"/>
            <a:ext cx="10438214" cy="713600"/>
          </a:xfrm>
        </p:spPr>
        <p:txBody>
          <a:bodyPr>
            <a:normAutofit/>
          </a:bodyPr>
          <a:lstStyle/>
          <a:p>
            <a:r>
              <a:rPr lang="en-US" dirty="0"/>
              <a:t>Set Operations – Union &amp; Path Compression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853DA-7E9F-4CAB-9B1F-5B579927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" y="2486664"/>
            <a:ext cx="5181985" cy="3324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50202-738C-4DB5-8752-EB85D947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95" y="2910077"/>
            <a:ext cx="5218188" cy="2803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5137FB-886B-45C0-8FDA-6BCFA56BBBFD}"/>
              </a:ext>
            </a:extLst>
          </p:cNvPr>
          <p:cNvSpPr txBox="1"/>
          <p:nvPr/>
        </p:nvSpPr>
        <p:spPr>
          <a:xfrm>
            <a:off x="7713473" y="2281477"/>
            <a:ext cx="210025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Path compression</a:t>
            </a:r>
            <a:endParaRPr lang="da-DK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BA6D-DFEB-4D48-882F-4954AD9D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85" y="714567"/>
            <a:ext cx="10251600" cy="713600"/>
          </a:xfrm>
        </p:spPr>
        <p:txBody>
          <a:bodyPr/>
          <a:lstStyle/>
          <a:p>
            <a:r>
              <a:rPr lang="en-US" dirty="0"/>
              <a:t>Conclusion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C6029-C2E0-4297-9828-ED9E08AE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809946"/>
            <a:ext cx="10251600" cy="3976687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Disjoint set data structures are essential in several computer applications</a:t>
            </a:r>
          </a:p>
          <a:p>
            <a:endParaRPr lang="en-US" sz="1800" dirty="0"/>
          </a:p>
          <a:p>
            <a:r>
              <a:rPr lang="en-US" sz="1800" dirty="0"/>
              <a:t>Disjoint sets models non-overlapping partitioning of items into groups</a:t>
            </a:r>
          </a:p>
          <a:p>
            <a:endParaRPr lang="en-US" sz="1800" dirty="0"/>
          </a:p>
          <a:p>
            <a:r>
              <a:rPr lang="en-US" sz="1800" dirty="0"/>
              <a:t>Three basic operations are required for disjoint set data structures: </a:t>
            </a:r>
          </a:p>
          <a:p>
            <a:pPr lvl="1"/>
            <a:r>
              <a:rPr lang="en-US" sz="1800" dirty="0"/>
              <a:t>FIND -&gt; which set does an item belong to?</a:t>
            </a:r>
          </a:p>
          <a:p>
            <a:pPr lvl="1"/>
            <a:r>
              <a:rPr lang="en-US" sz="1800" dirty="0"/>
              <a:t>UNION -&gt; combine the items in two sets having specified members</a:t>
            </a:r>
          </a:p>
          <a:p>
            <a:pPr lvl="1"/>
            <a:r>
              <a:rPr lang="en-US" sz="1800" dirty="0"/>
              <a:t>MAKE -&gt; Represent the sets as objects</a:t>
            </a:r>
          </a:p>
          <a:p>
            <a:pPr lvl="1"/>
            <a:endParaRPr lang="en-US" sz="1800" dirty="0"/>
          </a:p>
          <a:p>
            <a:r>
              <a:rPr lang="en-US" sz="2000" dirty="0"/>
              <a:t>Efficient techniques on disjoint set data structure include: </a:t>
            </a:r>
          </a:p>
          <a:p>
            <a:pPr lvl="1"/>
            <a:r>
              <a:rPr lang="en-US" sz="1800" dirty="0"/>
              <a:t>Union by rank</a:t>
            </a:r>
          </a:p>
          <a:p>
            <a:pPr lvl="1"/>
            <a:r>
              <a:rPr lang="en-US" sz="1800" dirty="0"/>
              <a:t>Path compression</a:t>
            </a:r>
          </a:p>
          <a:p>
            <a:pPr marL="82124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0064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362</Words>
  <Application>Microsoft Office PowerPoint</Application>
  <PresentationFormat>Widescreen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Lato</vt:lpstr>
      <vt:lpstr>Raleway</vt:lpstr>
      <vt:lpstr>urw-din</vt:lpstr>
      <vt:lpstr>Streamline</vt:lpstr>
      <vt:lpstr>DISJOINT-SET DATA STRUCTURE: A Short Introduction</vt:lpstr>
      <vt:lpstr>Introduction</vt:lpstr>
      <vt:lpstr>Set Operations– Union by Rank</vt:lpstr>
      <vt:lpstr>Set Operations – Union &amp; Path Compression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DISJOINT-SET DATA STRUCTURE: A Short Introduction</dc:title>
  <dc:creator>Ramoni Ojekunle Adeogun</dc:creator>
  <cp:lastModifiedBy>Ramoni Ojekunle Adeogun</cp:lastModifiedBy>
  <cp:revision>1</cp:revision>
  <dcterms:created xsi:type="dcterms:W3CDTF">2021-10-13T11:16:45Z</dcterms:created>
  <dcterms:modified xsi:type="dcterms:W3CDTF">2021-10-13T12:26:06Z</dcterms:modified>
</cp:coreProperties>
</file>