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dd44d14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dd44d14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dd44d14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dd44d14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dd44d14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dd44d14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dd44d14f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dd44d14f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de66c79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de66c79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dd44d14f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dd44d14f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dd44d14f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dd44d14f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dd44d14f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dd44d14f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dd44d14f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dd44d14f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The time execution was of only 3.9 seconds vs 9 minutes with 42 seconds of the Random Forest model.</a:t>
            </a:r>
            <a:br>
              <a:rPr lang="es-419"/>
            </a:br>
            <a:br>
              <a:rPr lang="es-419"/>
            </a:br>
            <a:r>
              <a:rPr lang="es-419"/>
              <a:t>Qué es un modelo de regresión y uno de clasificación.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dd44d14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dd44d14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dd44d14f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dd44d14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dd44d14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dd44d14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dd44d14f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dd44d14f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Predicción de categoría de artículos científicos.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2400"/>
              <a:t>José Ramón Gutiérrez Trujillo.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68150" y="472925"/>
            <a:ext cx="8635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Así que mi dataset input sería algo así:</a:t>
            </a:r>
            <a:endParaRPr sz="3600">
              <a:solidFill>
                <a:schemeClr val="accent5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100" y="2407275"/>
            <a:ext cx="5383850" cy="2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63" y="2338663"/>
            <a:ext cx="2479550" cy="22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1173750" y="1405625"/>
            <a:ext cx="568183" cy="635286"/>
          </a:xfrm>
          <a:custGeom>
            <a:rect b="b" l="l" r="r" t="t"/>
            <a:pathLst>
              <a:path extrusionOk="0" h="34091" w="32528">
                <a:moveTo>
                  <a:pt x="0" y="0"/>
                </a:moveTo>
                <a:cubicBezTo>
                  <a:pt x="11094" y="5552"/>
                  <a:pt x="17244" y="17843"/>
                  <a:pt x="26016" y="26615"/>
                </a:cubicBezTo>
                <a:cubicBezTo>
                  <a:pt x="28273" y="28872"/>
                  <a:pt x="34254" y="31834"/>
                  <a:pt x="31997" y="34091"/>
                </a:cubicBezTo>
              </a:path>
            </a:pathLst>
          </a:cu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22"/>
          <p:cNvSpPr/>
          <p:nvPr/>
        </p:nvSpPr>
        <p:spPr>
          <a:xfrm>
            <a:off x="1278222" y="1450221"/>
            <a:ext cx="428321" cy="546117"/>
          </a:xfrm>
          <a:custGeom>
            <a:rect b="b" l="l" r="r" t="t"/>
            <a:pathLst>
              <a:path extrusionOk="0" h="29306" w="24521">
                <a:moveTo>
                  <a:pt x="0" y="29306"/>
                </a:moveTo>
                <a:cubicBezTo>
                  <a:pt x="4729" y="17479"/>
                  <a:pt x="17456" y="10598"/>
                  <a:pt x="24521" y="0"/>
                </a:cubicBezTo>
              </a:path>
            </a:pathLst>
          </a:cu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Google Shape;137;p22"/>
          <p:cNvSpPr/>
          <p:nvPr/>
        </p:nvSpPr>
        <p:spPr>
          <a:xfrm>
            <a:off x="3007163" y="3027775"/>
            <a:ext cx="53112" cy="807457"/>
          </a:xfrm>
          <a:custGeom>
            <a:rect b="b" l="l" r="r" t="t"/>
            <a:pathLst>
              <a:path extrusionOk="0" h="48445" w="1300">
                <a:moveTo>
                  <a:pt x="0" y="0"/>
                </a:moveTo>
                <a:cubicBezTo>
                  <a:pt x="1612" y="16073"/>
                  <a:pt x="1197" y="32292"/>
                  <a:pt x="1197" y="48445"/>
                </a:cubicBezTo>
              </a:path>
            </a:pathLst>
          </a:cu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22"/>
          <p:cNvSpPr/>
          <p:nvPr/>
        </p:nvSpPr>
        <p:spPr>
          <a:xfrm rot="-4985206">
            <a:off x="3004328" y="3067980"/>
            <a:ext cx="53111" cy="807507"/>
          </a:xfrm>
          <a:custGeom>
            <a:rect b="b" l="l" r="r" t="t"/>
            <a:pathLst>
              <a:path extrusionOk="0" h="48445" w="1300">
                <a:moveTo>
                  <a:pt x="0" y="0"/>
                </a:moveTo>
                <a:cubicBezTo>
                  <a:pt x="1612" y="16073"/>
                  <a:pt x="1197" y="32292"/>
                  <a:pt x="1197" y="48445"/>
                </a:cubicBezTo>
              </a:path>
            </a:pathLst>
          </a:cu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22"/>
          <p:cNvSpPr/>
          <p:nvPr/>
        </p:nvSpPr>
        <p:spPr>
          <a:xfrm>
            <a:off x="5756550" y="1308550"/>
            <a:ext cx="493433" cy="687809"/>
          </a:xfrm>
          <a:custGeom>
            <a:rect b="b" l="l" r="r" t="t"/>
            <a:pathLst>
              <a:path extrusionOk="0" h="43546" w="28822">
                <a:moveTo>
                  <a:pt x="0" y="0"/>
                </a:moveTo>
                <a:cubicBezTo>
                  <a:pt x="1079" y="7554"/>
                  <a:pt x="5222" y="21233"/>
                  <a:pt x="12559" y="19138"/>
                </a:cubicBezTo>
                <a:cubicBezTo>
                  <a:pt x="17707" y="17668"/>
                  <a:pt x="19670" y="10396"/>
                  <a:pt x="20334" y="5083"/>
                </a:cubicBezTo>
                <a:cubicBezTo>
                  <a:pt x="20499" y="3763"/>
                  <a:pt x="19928" y="935"/>
                  <a:pt x="21232" y="1196"/>
                </a:cubicBezTo>
                <a:cubicBezTo>
                  <a:pt x="23076" y="1565"/>
                  <a:pt x="23444" y="4268"/>
                  <a:pt x="24222" y="5980"/>
                </a:cubicBezTo>
                <a:cubicBezTo>
                  <a:pt x="26941" y="11963"/>
                  <a:pt x="26822" y="18883"/>
                  <a:pt x="27511" y="25418"/>
                </a:cubicBezTo>
                <a:cubicBezTo>
                  <a:pt x="28076" y="30775"/>
                  <a:pt x="30361" y="37428"/>
                  <a:pt x="26913" y="41566"/>
                </a:cubicBezTo>
                <a:cubicBezTo>
                  <a:pt x="23656" y="45474"/>
                  <a:pt x="16564" y="42329"/>
                  <a:pt x="11662" y="40968"/>
                </a:cubicBezTo>
                <a:cubicBezTo>
                  <a:pt x="7396" y="39783"/>
                  <a:pt x="299" y="38517"/>
                  <a:pt x="299" y="34090"/>
                </a:cubicBezTo>
              </a:path>
            </a:pathLst>
          </a:cu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83100" y="495350"/>
            <a:ext cx="8493900" cy="4379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Entrené un sencillo modelo </a:t>
            </a:r>
            <a:r>
              <a:rPr lang="es-419" sz="4000">
                <a:solidFill>
                  <a:schemeClr val="dk1"/>
                </a:solidFill>
              </a:rPr>
              <a:t>Doc2Vec </a:t>
            </a:r>
            <a:r>
              <a:rPr lang="es-419" sz="4000"/>
              <a:t>usando la librería gensim.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Sus </a:t>
            </a:r>
            <a:r>
              <a:rPr lang="es-419" sz="4000">
                <a:solidFill>
                  <a:schemeClr val="dk1"/>
                </a:solidFill>
              </a:rPr>
              <a:t>embeddings </a:t>
            </a:r>
            <a:r>
              <a:rPr lang="es-419" sz="4000"/>
              <a:t>fueron los X con los que entrené el modelo de clasificación.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286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600" y="54350"/>
            <a:ext cx="3581001" cy="490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51" name="Google Shape;151;p24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30">
            <a:off x="6122325" y="82256"/>
            <a:ext cx="1249556" cy="44389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5278075" y="538275"/>
            <a:ext cx="3117600" cy="4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generar los embeddings puedes configurar los parámetros: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s-419" sz="11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vector_size</a:t>
            </a:r>
            <a:r>
              <a:rPr lang="es-419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Controla la dimensionalidad de los embeddings. Más dimensiones pueden capturar más detalles pero requieren más recursos.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s-419" sz="11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419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Determina el alcance del contexto utilizado para entrenar el modelo. Ventanas pequeñas capturan contexto local, ventanas grandes capturan contexto más global.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s-419" sz="11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min_count</a:t>
            </a:r>
            <a:r>
              <a:rPr lang="es-419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Filtra palabras raras para reducir el ruido y el tamaño del modelo. Ayuda a enfocarse en palabras más significativas.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s-419" sz="11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workers</a:t>
            </a:r>
            <a:r>
              <a:rPr lang="es-419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Aumenta la velocidad de entrenamiento utilizando múltiples hilos. Aprovecha la capacidad de procesamiento paralelo de la CPU.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268150" y="472925"/>
            <a:ext cx="2916600" cy="4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¿Cómo se entrena un modelo que puede tener </a:t>
            </a:r>
            <a:r>
              <a:rPr lang="es-419" sz="3800">
                <a:solidFill>
                  <a:schemeClr val="dk1"/>
                </a:solidFill>
              </a:rPr>
              <a:t>varios targets?</a:t>
            </a:r>
            <a:endParaRPr sz="3800">
              <a:solidFill>
                <a:schemeClr val="dk1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975" y="363625"/>
            <a:ext cx="5494051" cy="255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978" y="3241422"/>
            <a:ext cx="5358850" cy="15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50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65" name="Google Shape;165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614650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934200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Métricas.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6"/>
          <p:cNvSpPr txBox="1"/>
          <p:nvPr>
            <p:ph idx="4294967295" type="body"/>
          </p:nvPr>
        </p:nvSpPr>
        <p:spPr>
          <a:xfrm>
            <a:off x="934200" y="1408325"/>
            <a:ext cx="3581400" cy="3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Precisión: Proporción de verdaderos positivos entre todos los positivos predichos.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Recall: Proporción de verdaderos positivos entre todos los positivos reales.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F1-Score: Media armónica de precisión y recall.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Support: Número de ejemplos reales de la clase.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3439" y="878738"/>
            <a:ext cx="3708250" cy="44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3425" y="1712750"/>
            <a:ext cx="3432900" cy="4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9789" y="2658375"/>
            <a:ext cx="3475525" cy="5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5750" y="3766973"/>
            <a:ext cx="3708250" cy="4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4294967295" type="title"/>
          </p:nvPr>
        </p:nvSpPr>
        <p:spPr>
          <a:xfrm>
            <a:off x="528300" y="211250"/>
            <a:ext cx="77700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/>
              <a:t>Primer clasificador: </a:t>
            </a:r>
            <a:r>
              <a:rPr lang="es-419" sz="3600">
                <a:solidFill>
                  <a:schemeClr val="dk1"/>
                </a:solidFill>
              </a:rPr>
              <a:t>RandomForestClassifier con Multioutput</a:t>
            </a:r>
            <a:endParaRPr sz="2400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450" y="2126200"/>
            <a:ext cx="4064832" cy="28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609600"/>
            <a:ext cx="47910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4294967295" type="title"/>
          </p:nvPr>
        </p:nvSpPr>
        <p:spPr>
          <a:xfrm>
            <a:off x="528300" y="211250"/>
            <a:ext cx="77700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/>
              <a:t>Segundo Clasificador</a:t>
            </a:r>
            <a:r>
              <a:rPr lang="es-419" sz="3600"/>
              <a:t>: </a:t>
            </a:r>
            <a:r>
              <a:rPr lang="es-419" sz="3600">
                <a:solidFill>
                  <a:schemeClr val="dk1"/>
                </a:solidFill>
              </a:rPr>
              <a:t>RandomForestClassifier con Multioutput.</a:t>
            </a:r>
            <a:endParaRPr sz="2400"/>
          </a:p>
        </p:txBody>
      </p:sp>
      <p:sp>
        <p:nvSpPr>
          <p:cNvPr id="188" name="Google Shape;188;p29"/>
          <p:cNvSpPr txBox="1"/>
          <p:nvPr>
            <p:ph idx="4294967295" type="title"/>
          </p:nvPr>
        </p:nvSpPr>
        <p:spPr>
          <a:xfrm>
            <a:off x="381650" y="2213025"/>
            <a:ext cx="22650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500"/>
              <a:t>Pero eliminando las columnas de Quantitative Biology, Quantitative Finance and Economics. Y también eliminando el 50% de los papers de Physics para balancer un poco el input.</a:t>
            </a:r>
            <a:endParaRPr sz="3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175" y="2178525"/>
            <a:ext cx="45053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675" y="152400"/>
            <a:ext cx="55954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4294967295" type="title"/>
          </p:nvPr>
        </p:nvSpPr>
        <p:spPr>
          <a:xfrm>
            <a:off x="528300" y="211250"/>
            <a:ext cx="77700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/>
              <a:t>Segundo Clasificador: </a:t>
            </a:r>
            <a:r>
              <a:rPr lang="es-419" sz="3600">
                <a:solidFill>
                  <a:schemeClr val="dk1"/>
                </a:solidFill>
              </a:rPr>
              <a:t>LogisticRegression </a:t>
            </a:r>
            <a:r>
              <a:rPr lang="es-419" sz="3600">
                <a:solidFill>
                  <a:schemeClr val="dk1"/>
                </a:solidFill>
              </a:rPr>
              <a:t>con Multioutput.</a:t>
            </a:r>
            <a:endParaRPr sz="2400"/>
          </a:p>
        </p:txBody>
      </p:sp>
      <p:sp>
        <p:nvSpPr>
          <p:cNvPr id="200" name="Google Shape;200;p31"/>
          <p:cNvSpPr txBox="1"/>
          <p:nvPr>
            <p:ph idx="4294967295" type="title"/>
          </p:nvPr>
        </p:nvSpPr>
        <p:spPr>
          <a:xfrm>
            <a:off x="381650" y="2213025"/>
            <a:ext cx="22650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500"/>
              <a:t>Pero eliminando las columnas de Quantitative Biology, Quantitative Finance and Economics. Y también eliminando el 50% de los papers de Physics para balancer un poco el input.</a:t>
            </a:r>
            <a:endParaRPr sz="300"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175" y="2178525"/>
            <a:ext cx="45053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50" y="222525"/>
            <a:ext cx="7244249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Introducción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1535325" y="2050950"/>
            <a:ext cx="2471700" cy="25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aleway"/>
                <a:ea typeface="Raleway"/>
                <a:cs typeface="Raleway"/>
                <a:sym typeface="Raleway"/>
              </a:rPr>
              <a:t>Tiene las siguientes columnas: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s-419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s-419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submitter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s-419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authors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s-419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s-419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comments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s-419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journal-ref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s-419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doi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s-419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abstract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s-419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categories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s-419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versions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4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4714050" y="205095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aleway"/>
                <a:ea typeface="Raleway"/>
                <a:cs typeface="Raleway"/>
                <a:sym typeface="Raleway"/>
              </a:rPr>
              <a:t>Pero yo solo usé: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24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Arial"/>
              <a:buChar char="➔"/>
            </a:pPr>
            <a:r>
              <a:rPr lang="es-419" sz="1750">
                <a:solidFill>
                  <a:srgbClr val="FF000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abstract</a:t>
            </a:r>
            <a:endParaRPr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Arial"/>
              <a:buChar char="➔"/>
            </a:pPr>
            <a:r>
              <a:rPr lang="es-419" sz="1750">
                <a:solidFill>
                  <a:srgbClr val="FF000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categories</a:t>
            </a:r>
            <a:endParaRPr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4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1491000" y="1487817"/>
            <a:ext cx="61620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1200">
                <a:latin typeface="Raleway"/>
                <a:ea typeface="Raleway"/>
                <a:cs typeface="Raleway"/>
                <a:sym typeface="Raleway"/>
              </a:rPr>
              <a:t>Se usó el Arxiv Dataset de Kaggle. El cual tiene información de 2 millones de papers, pero yo solo </a:t>
            </a:r>
            <a:r>
              <a:rPr b="1" lang="es-419" sz="1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usé 200K </a:t>
            </a:r>
            <a:r>
              <a:rPr b="1" lang="es-419" sz="1200">
                <a:latin typeface="Raleway"/>
                <a:ea typeface="Raleway"/>
                <a:cs typeface="Raleway"/>
                <a:sym typeface="Raleway"/>
              </a:rPr>
              <a:t>por cuestiones de practicidad.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025" y="334400"/>
            <a:ext cx="5394800" cy="466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68150" y="472925"/>
            <a:ext cx="6383700" cy="16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se ve el </a:t>
            </a:r>
            <a:r>
              <a:rPr lang="es-419">
                <a:solidFill>
                  <a:schemeClr val="accent5"/>
                </a:solidFill>
              </a:rPr>
              <a:t>dataset?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00" y="2649275"/>
            <a:ext cx="7839075" cy="157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/>
          <p:nvPr/>
        </p:nvCxnSpPr>
        <p:spPr>
          <a:xfrm flipH="1" rot="10800000">
            <a:off x="5360300" y="1861450"/>
            <a:ext cx="852300" cy="95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6212600" y="1106400"/>
            <a:ext cx="2668500" cy="59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paper puede pertenecer a más de una subcategoría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528300" y="2112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Y la distribución de las subcategorías se ve así</a:t>
            </a:r>
            <a:endParaRPr sz="24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6575"/>
            <a:ext cx="8839203" cy="222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28125" y="463500"/>
            <a:ext cx="4045200" cy="4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chemeClr val="dk2"/>
                </a:solidFill>
              </a:rPr>
              <a:t>Al ser tantas subcategorías se iba a hacer muy complejo y demandante en tiempo de cómputo la clasificación. 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chemeClr val="dk2"/>
                </a:solidFill>
              </a:rPr>
              <a:t>Decidí agrupar las subcategorías en sus categorías padre y ese sería mi target.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75" y="0"/>
            <a:ext cx="4957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83100" y="712150"/>
            <a:ext cx="8493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155 subcategorías targets </a:t>
            </a:r>
            <a:r>
              <a:rPr lang="es-419"/>
              <a:t>originales,</a:t>
            </a:r>
            <a:r>
              <a:rPr lang="es-419"/>
              <a:t> pasé a únicamente tener </a:t>
            </a:r>
            <a:r>
              <a:rPr lang="es-419">
                <a:solidFill>
                  <a:schemeClr val="accent5"/>
                </a:solidFill>
              </a:rPr>
              <a:t>8 categorías target.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3227"/>
            <a:ext cx="9143999" cy="231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50" y="222525"/>
            <a:ext cx="7244249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19" name="Google Shape;119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1491000" y="994392"/>
            <a:ext cx="61620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2000">
                <a:latin typeface="Raleway"/>
                <a:ea typeface="Raleway"/>
                <a:cs typeface="Raleway"/>
                <a:sym typeface="Raleway"/>
              </a:rPr>
              <a:t>Con una distribución exacta que se mira así: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607350" y="1584475"/>
            <a:ext cx="5401500" cy="23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Roboto"/>
              <a:buAutoNum type="arabicPeriod"/>
            </a:pPr>
            <a:r>
              <a:rPr b="1" lang="es-419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Physics - 112,627</a:t>
            </a:r>
            <a:endParaRPr b="1" sz="15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Roboto"/>
              <a:buAutoNum type="arabicPeriod"/>
            </a:pPr>
            <a:r>
              <a:rPr b="1" lang="es-419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Mathematics - 52,148</a:t>
            </a:r>
            <a:endParaRPr b="1" sz="15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Roboto"/>
              <a:buAutoNum type="arabicPeriod"/>
            </a:pPr>
            <a:r>
              <a:rPr b="1" lang="es-419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Computer Science - 49,190</a:t>
            </a:r>
            <a:endParaRPr b="1" sz="15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Roboto"/>
              <a:buAutoNum type="arabicPeriod"/>
            </a:pPr>
            <a:r>
              <a:rPr b="1" lang="es-419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Statistics - 9,555</a:t>
            </a:r>
            <a:endParaRPr b="1" sz="15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Roboto"/>
              <a:buAutoNum type="arabicPeriod"/>
            </a:pPr>
            <a:r>
              <a:rPr b="1" lang="es-419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Electrical Engineering and Systems Science - 6,621</a:t>
            </a:r>
            <a:endParaRPr b="1" sz="15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Roboto"/>
              <a:buAutoNum type="arabicPeriod"/>
            </a:pPr>
            <a:r>
              <a:rPr b="1" lang="es-419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Quantitative Biology - 3,687</a:t>
            </a:r>
            <a:endParaRPr b="1" sz="15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Roboto"/>
              <a:buAutoNum type="arabicPeriod"/>
            </a:pPr>
            <a:r>
              <a:rPr b="1" lang="es-419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Quantitative Finance - 1,493</a:t>
            </a:r>
            <a:endParaRPr b="1" sz="15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Roboto"/>
              <a:buAutoNum type="arabicPeriod"/>
            </a:pPr>
            <a:r>
              <a:rPr b="1" lang="es-419" sz="15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Economics - 775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68150" y="472925"/>
            <a:ext cx="8635800" cy="16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Cree una matriz binaria para los targets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0" y="2167925"/>
            <a:ext cx="8483203" cy="267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