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18" r:id="rId2"/>
    <p:sldId id="319" r:id="rId3"/>
    <p:sldId id="321" r:id="rId4"/>
    <p:sldId id="327" r:id="rId5"/>
    <p:sldId id="322" r:id="rId6"/>
    <p:sldId id="323" r:id="rId7"/>
    <p:sldId id="326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DD"/>
    <a:srgbClr val="7ECBB6"/>
    <a:srgbClr val="F47920"/>
    <a:srgbClr val="E86741"/>
    <a:srgbClr val="E17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96"/>
  </p:normalViewPr>
  <p:slideViewPr>
    <p:cSldViewPr snapToGrid="0" snapToObjects="1">
      <p:cViewPr varScale="1">
        <p:scale>
          <a:sx n="114" d="100"/>
          <a:sy n="114" d="100"/>
        </p:scale>
        <p:origin x="78" y="168"/>
      </p:cViewPr>
      <p:guideLst>
        <p:guide orient="horz" pos="305"/>
        <p:guide pos="6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D634-B286-CF4C-B608-BAEDD7C846A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B6ED8-9D91-5E4C-8236-27D5494A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B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21" y="3808875"/>
            <a:ext cx="9372513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B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21" y="3808875"/>
            <a:ext cx="9372513" cy="1449750"/>
          </a:xfrm>
          <a:prstGeom prst="rect">
            <a:avLst/>
          </a:prstGeom>
        </p:spPr>
      </p:pic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4703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134535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1957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73" y="-67296"/>
            <a:ext cx="9364199" cy="1448465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>
            <a:lvl1pPr>
              <a:buClr>
                <a:srgbClr val="00B2DD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Important parts of the text can be 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highlighted in demi bold weight</a:t>
            </a:r>
            <a:r>
              <a:rPr lang="en-US" dirty="0">
                <a:latin typeface="+mn-lt"/>
              </a:rPr>
              <a:t> for added impact.</a:t>
            </a:r>
          </a:p>
          <a:p>
            <a:pPr>
              <a:buClr>
                <a:srgbClr val="00B2DD"/>
              </a:buClr>
            </a:pPr>
            <a:r>
              <a:rPr lang="en-US" dirty="0" err="1">
                <a:latin typeface="+mn-lt"/>
              </a:rPr>
              <a:t>Nunc</a:t>
            </a:r>
            <a:r>
              <a:rPr lang="en-US" dirty="0">
                <a:latin typeface="+mn-lt"/>
              </a:rPr>
              <a:t> a </a:t>
            </a:r>
            <a:r>
              <a:rPr lang="en-US" dirty="0" err="1">
                <a:latin typeface="+mn-lt"/>
              </a:rPr>
              <a:t>nisl</a:t>
            </a:r>
            <a:r>
              <a:rPr lang="en-US" dirty="0">
                <a:latin typeface="+mn-lt"/>
              </a:rPr>
              <a:t> vitae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massa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volutpat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volutpat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Sed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bibendum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mauris</a:t>
            </a:r>
            <a:r>
              <a:rPr lang="en-US" dirty="0">
                <a:latin typeface="+mn-lt"/>
              </a:rPr>
              <a:t> id </a:t>
            </a:r>
            <a:r>
              <a:rPr lang="en-US" dirty="0" err="1">
                <a:latin typeface="+mn-lt"/>
              </a:rPr>
              <a:t>rutrum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feugiat</a:t>
            </a:r>
            <a:r>
              <a:rPr lang="en-US" dirty="0">
                <a:latin typeface="+mn-lt"/>
              </a:rPr>
              <a:t>.</a:t>
            </a:r>
          </a:p>
          <a:p>
            <a:pPr>
              <a:buClr>
                <a:srgbClr val="00B2DD"/>
              </a:buClr>
            </a:pP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Or every bullet point can be in demi bold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/>
              <a:t>Nunc</a:t>
            </a:r>
            <a:r>
              <a:rPr lang="en-US" dirty="0"/>
              <a:t> a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massa</a:t>
            </a:r>
            <a:r>
              <a:rPr lang="en-US" b="1" dirty="0"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volutpat</a:t>
            </a:r>
            <a:r>
              <a:rPr lang="en-US" b="1" dirty="0"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</a:t>
            </a: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>
                <a:solidFill>
                  <a:srgbClr val="00B2DD"/>
                </a:solidFill>
                <a:latin typeface="+mn-lt"/>
              </a:rPr>
              <a:t>Page title (more bullet points)</a:t>
            </a:r>
          </a:p>
          <a:p>
            <a:endParaRPr lang="en-US" dirty="0">
              <a:solidFill>
                <a:srgbClr val="00B2D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4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9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-121640"/>
            <a:ext cx="9143657" cy="514349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3504" y="2304338"/>
            <a:ext cx="5965738" cy="1123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4800" dirty="0">
              <a:solidFill>
                <a:srgbClr val="00B2DD"/>
              </a:solidFill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504" y="3655605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kern="1200" baseline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B2DD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3504" y="4254329"/>
            <a:ext cx="6858000" cy="33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b="0" i="0" dirty="0">
              <a:solidFill>
                <a:srgbClr val="00B2DD"/>
              </a:solidFill>
              <a:latin typeface="+mn-lt"/>
              <a:ea typeface="Avenir Next" charset="0"/>
              <a:cs typeface="Avenir Next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1584" y="2383971"/>
            <a:ext cx="6998377" cy="2204638"/>
          </a:xfrm>
        </p:spPr>
        <p:txBody>
          <a:bodyPr/>
          <a:lstStyle/>
          <a:p>
            <a:r>
              <a:rPr lang="en-GB" dirty="0"/>
              <a:t>Please mute your microphone and turn your video off</a:t>
            </a:r>
          </a:p>
          <a:p>
            <a:r>
              <a:rPr lang="en-GB" dirty="0"/>
              <a:t>Click the </a:t>
            </a:r>
            <a:r>
              <a:rPr lang="en-GB" b="1" dirty="0"/>
              <a:t>Show conversation</a:t>
            </a:r>
            <a:r>
              <a:rPr lang="en-GB" dirty="0"/>
              <a:t> button if you want to ask any questions during the session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84242" y="1829082"/>
            <a:ext cx="6773858" cy="380867"/>
          </a:xfrm>
        </p:spPr>
        <p:txBody>
          <a:bodyPr/>
          <a:lstStyle/>
          <a:p>
            <a:r>
              <a:rPr lang="en-GB" sz="2400" dirty="0">
                <a:solidFill>
                  <a:srgbClr val="00B2DD"/>
                </a:solidFill>
              </a:rPr>
              <a:t>Python, Functions</a:t>
            </a:r>
            <a:endParaRPr lang="en-US" sz="2400" dirty="0">
              <a:solidFill>
                <a:srgbClr val="00B2D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67" y="3809960"/>
            <a:ext cx="4600609" cy="5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38993"/>
            <a:ext cx="7934735" cy="32100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What is a function</a:t>
            </a:r>
          </a:p>
          <a:p>
            <a:r>
              <a:rPr lang="en-GB" dirty="0"/>
              <a:t>Create and use a function</a:t>
            </a:r>
          </a:p>
          <a:p>
            <a:r>
              <a:rPr lang="en-GB" dirty="0"/>
              <a:t>Local and global variables</a:t>
            </a:r>
          </a:p>
          <a:p>
            <a:r>
              <a:rPr lang="en-GB" dirty="0"/>
              <a:t>Return value</a:t>
            </a:r>
          </a:p>
          <a:p>
            <a:r>
              <a:rPr lang="en-GB" dirty="0"/>
              <a:t>Import a user module</a:t>
            </a:r>
          </a:p>
          <a:p>
            <a:pPr>
              <a:buClr>
                <a:srgbClr val="00B2DD"/>
              </a:buClr>
            </a:pP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2DD"/>
                </a:solidFill>
              </a:rPr>
              <a:t>Webinar</a:t>
            </a:r>
            <a:r>
              <a:rPr lang="en-US" dirty="0">
                <a:solidFill>
                  <a:srgbClr val="00B2DD"/>
                </a:solidFill>
                <a:latin typeface="+mn-lt"/>
              </a:rPr>
              <a:t> Outline</a:t>
            </a:r>
          </a:p>
          <a:p>
            <a:endParaRPr lang="en-US" dirty="0">
              <a:solidFill>
                <a:srgbClr val="00B2D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23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Available from </a:t>
            </a:r>
            <a:r>
              <a:rPr lang="en-US" dirty="0">
                <a:latin typeface="+mn-lt"/>
                <a:hlinkClick r:id="rId3"/>
              </a:rPr>
              <a:t>www.python.org</a:t>
            </a:r>
            <a:r>
              <a:rPr lang="en-US" dirty="0">
                <a:latin typeface="+mn-lt"/>
              </a:rPr>
              <a:t> </a:t>
            </a:r>
          </a:p>
          <a:p>
            <a:pPr lvl="1">
              <a:buClr>
                <a:srgbClr val="00B2DD"/>
              </a:buClr>
            </a:pPr>
            <a:r>
              <a:rPr lang="en-US" dirty="0"/>
              <a:t>Known as </a:t>
            </a:r>
            <a:r>
              <a:rPr lang="en-US" dirty="0">
                <a:latin typeface="+mn-lt"/>
              </a:rPr>
              <a:t>Python or </a:t>
            </a:r>
            <a:r>
              <a:rPr lang="en-US" dirty="0" err="1">
                <a:latin typeface="+mn-lt"/>
              </a:rPr>
              <a:t>CPython</a:t>
            </a: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r>
              <a:rPr lang="en-US" dirty="0"/>
              <a:t>Documentation available</a:t>
            </a:r>
          </a:p>
          <a:p>
            <a:pPr lvl="1">
              <a:buClr>
                <a:srgbClr val="00B2DD"/>
              </a:buClr>
            </a:pPr>
            <a:r>
              <a:rPr lang="en-US" dirty="0"/>
              <a:t>d</a:t>
            </a:r>
            <a:r>
              <a:rPr lang="en-US" dirty="0">
                <a:latin typeface="+mn-lt"/>
              </a:rPr>
              <a:t>ocs.python.org</a:t>
            </a:r>
          </a:p>
          <a:p>
            <a:pPr>
              <a:buClr>
                <a:srgbClr val="00B2DD"/>
              </a:buClr>
            </a:pPr>
            <a:r>
              <a:rPr lang="en-US" dirty="0"/>
              <a:t>There are other 3</a:t>
            </a:r>
            <a:r>
              <a:rPr lang="en-US" baseline="30000" dirty="0"/>
              <a:t>rd</a:t>
            </a:r>
            <a:r>
              <a:rPr lang="en-US" dirty="0"/>
              <a:t> party versions</a:t>
            </a:r>
            <a:endParaRPr lang="en-US" dirty="0">
              <a:latin typeface="+mn-lt"/>
            </a:endParaRPr>
          </a:p>
          <a:p>
            <a:pPr lvl="1"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  <a:latin typeface="+mn-lt"/>
              </a:rPr>
              <a:t>Getting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61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2DD"/>
              </a:buClr>
            </a:pPr>
            <a:r>
              <a:rPr lang="en-US" dirty="0"/>
              <a:t>A block of </a:t>
            </a:r>
            <a:r>
              <a:rPr lang="en-US" dirty="0" err="1"/>
              <a:t>organised</a:t>
            </a:r>
            <a:r>
              <a:rPr lang="en-US" dirty="0"/>
              <a:t> code</a:t>
            </a:r>
          </a:p>
          <a:p>
            <a:pPr>
              <a:buClr>
                <a:srgbClr val="00B2DD"/>
              </a:buClr>
            </a:pPr>
            <a:r>
              <a:rPr lang="en-US" dirty="0"/>
              <a:t>Should perform a simple function/action</a:t>
            </a:r>
          </a:p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Code is reusable</a:t>
            </a:r>
          </a:p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Can accept parameters</a:t>
            </a:r>
          </a:p>
          <a:p>
            <a:pPr>
              <a:buClr>
                <a:srgbClr val="00B2DD"/>
              </a:buClr>
            </a:pPr>
            <a:r>
              <a:rPr lang="en-US" dirty="0"/>
              <a:t>Can </a:t>
            </a:r>
            <a:r>
              <a:rPr lang="en-US"/>
              <a:t>return result/s</a:t>
            </a:r>
            <a:endParaRPr lang="en-US" dirty="0"/>
          </a:p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Faster running </a:t>
            </a:r>
            <a:r>
              <a:rPr lang="en-US" dirty="0"/>
              <a:t>when imported as module, due to bytecode cache</a:t>
            </a:r>
            <a:endParaRPr lang="en-US" dirty="0">
              <a:latin typeface="+mn-lt"/>
            </a:endParaRPr>
          </a:p>
          <a:p>
            <a:pPr lvl="1"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</a:rPr>
              <a:t>What is a function?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2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5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</a:rPr>
              <a:t>Hello world function</a:t>
            </a:r>
            <a:r>
              <a:rPr lang="en-US" dirty="0">
                <a:solidFill>
                  <a:srgbClr val="7ECBB6"/>
                </a:solidFill>
                <a:latin typeface="+mn-lt"/>
              </a:rPr>
              <a:t>:</a:t>
            </a:r>
          </a:p>
          <a:p>
            <a:r>
              <a:rPr lang="en-GB" dirty="0"/>
              <a:t>Create a new function to display the message hello world</a:t>
            </a:r>
          </a:p>
          <a:p>
            <a:pPr lvl="1"/>
            <a:r>
              <a:rPr lang="en-GB" dirty="0"/>
              <a:t>Use def </a:t>
            </a:r>
            <a:r>
              <a:rPr lang="en-GB" dirty="0" err="1"/>
              <a:t>functionname</a:t>
            </a:r>
            <a:r>
              <a:rPr lang="en-GB" dirty="0"/>
              <a:t>()</a:t>
            </a:r>
          </a:p>
          <a:p>
            <a:r>
              <a:rPr lang="en-GB" dirty="0"/>
              <a:t>Call your hello world function</a:t>
            </a:r>
          </a:p>
          <a:p>
            <a:r>
              <a:rPr lang="en-GB" dirty="0"/>
              <a:t>Save and run your code</a:t>
            </a:r>
          </a:p>
          <a:p>
            <a:r>
              <a:rPr lang="en-GB" dirty="0"/>
              <a:t>Add another print() to the function</a:t>
            </a:r>
          </a:p>
          <a:p>
            <a:r>
              <a:rPr lang="en-GB" dirty="0"/>
              <a:t>Call your hello world function a second time</a:t>
            </a:r>
          </a:p>
          <a:p>
            <a:r>
              <a:rPr lang="en-GB" dirty="0"/>
              <a:t>Save and run your code.</a:t>
            </a:r>
          </a:p>
        </p:txBody>
      </p:sp>
    </p:spTree>
    <p:extLst>
      <p:ext uri="{BB962C8B-B14F-4D97-AF65-F5344CB8AC3E}">
        <p14:creationId xmlns:p14="http://schemas.microsoft.com/office/powerpoint/2010/main" val="26401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5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  <a:latin typeface="+mn-lt"/>
              </a:rPr>
              <a:t>Passing a parameter:</a:t>
            </a:r>
          </a:p>
          <a:p>
            <a:r>
              <a:rPr lang="en-GB" dirty="0"/>
              <a:t>Create a new function to accept a name parameter, and print out a message including the parameter</a:t>
            </a:r>
          </a:p>
          <a:p>
            <a:pPr lvl="1"/>
            <a:r>
              <a:rPr lang="en-GB" dirty="0"/>
              <a:t>Use def </a:t>
            </a:r>
            <a:r>
              <a:rPr lang="en-GB" dirty="0" err="1"/>
              <a:t>functionname</a:t>
            </a:r>
            <a:r>
              <a:rPr lang="en-GB" dirty="0"/>
              <a:t>(parameter)</a:t>
            </a:r>
          </a:p>
          <a:p>
            <a:r>
              <a:rPr lang="en-GB" dirty="0"/>
              <a:t>Call your function, passing in your name</a:t>
            </a:r>
          </a:p>
          <a:p>
            <a:pPr lvl="1"/>
            <a:r>
              <a:rPr lang="en-GB" dirty="0"/>
              <a:t>f</a:t>
            </a:r>
            <a:r>
              <a:rPr lang="en-GB"/>
              <a:t>unction</a:t>
            </a:r>
            <a:r>
              <a:rPr lang="en-GB" dirty="0"/>
              <a:t>(“Mark”)</a:t>
            </a:r>
          </a:p>
          <a:p>
            <a:r>
              <a:rPr lang="en-GB" dirty="0"/>
              <a:t>Save and run your code</a:t>
            </a:r>
          </a:p>
          <a:p>
            <a:r>
              <a:rPr lang="en-GB" dirty="0"/>
              <a:t>Try using input() or a variable when calling your function</a:t>
            </a:r>
          </a:p>
        </p:txBody>
      </p:sp>
    </p:spTree>
    <p:extLst>
      <p:ext uri="{BB962C8B-B14F-4D97-AF65-F5344CB8AC3E}">
        <p14:creationId xmlns:p14="http://schemas.microsoft.com/office/powerpoint/2010/main" val="170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5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  <a:latin typeface="+mn-lt"/>
              </a:rPr>
              <a:t>Import module:</a:t>
            </a:r>
          </a:p>
          <a:p>
            <a:r>
              <a:rPr lang="en-GB" dirty="0"/>
              <a:t>Import your own module into IDLE and use some of the functions</a:t>
            </a:r>
          </a:p>
          <a:p>
            <a:r>
              <a:rPr lang="en-GB" dirty="0"/>
              <a:t>You might need to change the current working directory:</a:t>
            </a:r>
          </a:p>
          <a:p>
            <a:pPr lvl="1"/>
            <a:r>
              <a:rPr lang="en-GB" dirty="0"/>
              <a:t>import </a:t>
            </a:r>
            <a:r>
              <a:rPr lang="en-GB" dirty="0" err="1"/>
              <a:t>os</a:t>
            </a:r>
            <a:endParaRPr lang="en-GB" dirty="0"/>
          </a:p>
          <a:p>
            <a:pPr lvl="1"/>
            <a:r>
              <a:rPr lang="en-GB" dirty="0" err="1"/>
              <a:t>os.getcwd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os.chdir</a:t>
            </a:r>
            <a:r>
              <a:rPr lang="en-GB" dirty="0"/>
              <a:t>(put the path to when your module is saved)</a:t>
            </a:r>
          </a:p>
          <a:p>
            <a:pPr lvl="2"/>
            <a:r>
              <a:rPr lang="en-GB" dirty="0"/>
              <a:t>Might need to put in // for path on Windows</a:t>
            </a:r>
          </a:p>
          <a:p>
            <a:r>
              <a:rPr lang="en-GB" dirty="0"/>
              <a:t>import </a:t>
            </a:r>
            <a:r>
              <a:rPr lang="en-GB" dirty="0" err="1"/>
              <a:t>myfunctions</a:t>
            </a:r>
            <a:r>
              <a:rPr lang="en-GB" dirty="0"/>
              <a:t>, remove main() etc.</a:t>
            </a:r>
          </a:p>
          <a:p>
            <a:r>
              <a:rPr lang="en-GB" dirty="0"/>
              <a:t>Use a function, </a:t>
            </a:r>
            <a:r>
              <a:rPr lang="en-GB" dirty="0" err="1"/>
              <a:t>myfunctions.helloworld</a:t>
            </a:r>
            <a:r>
              <a:rPr lang="en-GB" dirty="0"/>
              <a:t>()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A9023-CCF0-4F74-903A-3892A90A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69" y="2630972"/>
            <a:ext cx="4842606" cy="9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297</Words>
  <Application>Microsoft Office PowerPoint</Application>
  <PresentationFormat>On-screen Show (16:9)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Mawby</dc:creator>
  <cp:lastModifiedBy>Jones, Mark</cp:lastModifiedBy>
  <cp:revision>284</cp:revision>
  <dcterms:created xsi:type="dcterms:W3CDTF">2017-04-05T11:04:35Z</dcterms:created>
  <dcterms:modified xsi:type="dcterms:W3CDTF">2021-05-25T10:03:40Z</dcterms:modified>
</cp:coreProperties>
</file>