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18" r:id="rId2"/>
    <p:sldId id="319" r:id="rId3"/>
    <p:sldId id="320" r:id="rId4"/>
    <p:sldId id="321" r:id="rId5"/>
    <p:sldId id="322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DD"/>
    <a:srgbClr val="7ECBB6"/>
    <a:srgbClr val="F47920"/>
    <a:srgbClr val="E86741"/>
    <a:srgbClr val="E17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96"/>
  </p:normalViewPr>
  <p:slideViewPr>
    <p:cSldViewPr snapToGrid="0" snapToObjects="1">
      <p:cViewPr varScale="1">
        <p:scale>
          <a:sx n="114" d="100"/>
          <a:sy n="114" d="100"/>
        </p:scale>
        <p:origin x="78" y="168"/>
      </p:cViewPr>
      <p:guideLst>
        <p:guide orient="horz" pos="305"/>
        <p:guide pos="6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D634-B286-CF4C-B608-BAEDD7C846A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B6ED8-9D91-5E4C-8236-27D5494A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psf/licens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https://wiki.python.org/moin/BeginnersGuide/Overview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 clear and powerful object-oriented programming language, comparable to Perl, Ruby, Scheme, or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Is an easy-to-use language that makes it simple to get your program working. This makes Python ideal for prototype development and other ad-hoc programming tasks, without compromising maintainability.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Comes with a large standard library that supports many common programming tasks such as connecting to web servers, searching text with regular expressions, reading and modifying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Runs anywhere, including Mac OS X, Windows, Linux, and Unix, with unofficial builds also available for Android and 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free software in two senses. It doesn't cost anything to download or use Python, or to include it in your application. Python can also be freely modified and re-distributed, because while the language is copyrighted it's available under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 open source license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6ED8-9D91-5E4C-8236-27D5494AAD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B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21" y="3808875"/>
            <a:ext cx="9372513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B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21" y="3808875"/>
            <a:ext cx="9372513" cy="1449750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4703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34535" y="4195977"/>
            <a:ext cx="1258371" cy="6572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03503" y="716074"/>
            <a:ext cx="6992433" cy="11229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 b="1" i="0" baseline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TITLE GOES HERE IN CAPS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" y="2315924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baseline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 title goes here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3147348"/>
            <a:ext cx="6142455" cy="3381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500" b="0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en-US" dirty="0"/>
              <a:t>Date / location / 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11957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74703" y="2823957"/>
            <a:ext cx="77058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73" y="-67296"/>
            <a:ext cx="9364199" cy="1448465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>
            <a:lvl1pPr>
              <a:buClr>
                <a:srgbClr val="00B2DD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Important parts of the text can be 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highlighted in demi bold weight</a:t>
            </a:r>
            <a:r>
              <a:rPr lang="en-US" dirty="0">
                <a:latin typeface="+mn-lt"/>
              </a:rPr>
              <a:t> for added impact.</a:t>
            </a:r>
          </a:p>
          <a:p>
            <a:pPr>
              <a:buClr>
                <a:srgbClr val="00B2DD"/>
              </a:buClr>
            </a:pPr>
            <a:r>
              <a:rPr lang="en-US" dirty="0" err="1">
                <a:latin typeface="+mn-lt"/>
              </a:rPr>
              <a:t>Nunc</a:t>
            </a:r>
            <a:r>
              <a:rPr lang="en-US" dirty="0">
                <a:latin typeface="+mn-lt"/>
              </a:rPr>
              <a:t> a </a:t>
            </a:r>
            <a:r>
              <a:rPr lang="en-US" dirty="0" err="1">
                <a:latin typeface="+mn-lt"/>
              </a:rPr>
              <a:t>nisl</a:t>
            </a:r>
            <a:r>
              <a:rPr lang="en-US" dirty="0">
                <a:latin typeface="+mn-lt"/>
              </a:rPr>
              <a:t> vitae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massa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volutpat</a:t>
            </a: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latin typeface="+mn-lt"/>
                <a:ea typeface="Avenir Next Demi Bold" charset="0"/>
                <a:cs typeface="Avenir Next Demi Bold" charset="0"/>
              </a:rPr>
              <a:t>volutpat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Sed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bibendum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mauris</a:t>
            </a:r>
            <a:r>
              <a:rPr lang="en-US" dirty="0">
                <a:latin typeface="+mn-lt"/>
              </a:rPr>
              <a:t> id </a:t>
            </a:r>
            <a:r>
              <a:rPr lang="en-US" dirty="0" err="1">
                <a:latin typeface="+mn-lt"/>
              </a:rPr>
              <a:t>rutrum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feugiat</a:t>
            </a:r>
            <a:r>
              <a:rPr lang="en-US" dirty="0">
                <a:latin typeface="+mn-lt"/>
              </a:rPr>
              <a:t>.</a:t>
            </a:r>
          </a:p>
          <a:p>
            <a:pPr>
              <a:buClr>
                <a:srgbClr val="00B2DD"/>
              </a:buClr>
            </a:pPr>
            <a:r>
              <a:rPr lang="en-US" b="1" dirty="0">
                <a:latin typeface="+mn-lt"/>
                <a:ea typeface="Avenir Next Demi Bold" charset="0"/>
                <a:cs typeface="Avenir Next Demi Bold" charset="0"/>
              </a:rPr>
              <a:t>Or every bullet point can be in demi bold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/>
              <a:t>Nunc</a:t>
            </a:r>
            <a:r>
              <a:rPr lang="en-US" dirty="0"/>
              <a:t> a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massa</a:t>
            </a:r>
            <a:r>
              <a:rPr lang="en-US" b="1" dirty="0"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volutpat</a:t>
            </a:r>
            <a:r>
              <a:rPr lang="en-US" b="1" dirty="0">
                <a:ea typeface="Avenir Next Demi Bold" charset="0"/>
                <a:cs typeface="Avenir Next Demi Bold" charset="0"/>
              </a:rPr>
              <a:t> </a:t>
            </a:r>
            <a:r>
              <a:rPr lang="en-US" b="1" dirty="0" err="1">
                <a:ea typeface="Avenir Next Demi Bold" charset="0"/>
                <a:cs typeface="Avenir Next Demi Bold" charset="0"/>
              </a:rPr>
              <a:t>volutpat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</a:t>
            </a: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>
                <a:solidFill>
                  <a:srgbClr val="00B2DD"/>
                </a:solidFill>
                <a:latin typeface="+mn-lt"/>
              </a:rPr>
              <a:t>Page title (more bullet points)</a:t>
            </a:r>
          </a:p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44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9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" y="-121640"/>
            <a:ext cx="9143657" cy="514349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3504" y="2304338"/>
            <a:ext cx="5965738" cy="11239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>
              <a:lnSpc>
                <a:spcPct val="80000"/>
              </a:lnSpc>
            </a:pPr>
            <a:endParaRPr lang="en-US" sz="4800" dirty="0">
              <a:solidFill>
                <a:srgbClr val="00B2DD"/>
              </a:solidFill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504" y="3655605"/>
            <a:ext cx="6858000" cy="3342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kern="1200" baseline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3504" y="4254329"/>
            <a:ext cx="6858000" cy="33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0" i="0" dirty="0">
              <a:solidFill>
                <a:srgbClr val="00B2DD"/>
              </a:solidFill>
              <a:latin typeface="+mn-lt"/>
              <a:ea typeface="Avenir Next" charset="0"/>
              <a:cs typeface="Avenir Next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1584" y="2383971"/>
            <a:ext cx="6998377" cy="2204638"/>
          </a:xfrm>
        </p:spPr>
        <p:txBody>
          <a:bodyPr/>
          <a:lstStyle/>
          <a:p>
            <a:r>
              <a:rPr lang="en-GB" dirty="0"/>
              <a:t>Please mute your microphone and turn your video off</a:t>
            </a:r>
          </a:p>
          <a:p>
            <a:r>
              <a:rPr lang="en-GB" dirty="0"/>
              <a:t>Click the </a:t>
            </a:r>
            <a:r>
              <a:rPr lang="en-GB" b="1" dirty="0"/>
              <a:t>Show conversation</a:t>
            </a:r>
            <a:r>
              <a:rPr lang="en-GB" dirty="0"/>
              <a:t> button if you want to ask any questions during the session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84242" y="1829082"/>
            <a:ext cx="6773858" cy="380867"/>
          </a:xfrm>
        </p:spPr>
        <p:txBody>
          <a:bodyPr/>
          <a:lstStyle/>
          <a:p>
            <a:r>
              <a:rPr lang="en-GB" sz="2400" dirty="0">
                <a:solidFill>
                  <a:srgbClr val="00B2DD"/>
                </a:solidFill>
              </a:rPr>
              <a:t>Python, introduction to using If and Loops</a:t>
            </a:r>
            <a:endParaRPr lang="en-US" sz="2400" dirty="0">
              <a:solidFill>
                <a:srgbClr val="00B2D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67" y="3809960"/>
            <a:ext cx="4600609" cy="5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38993"/>
            <a:ext cx="7934735" cy="32100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Creating a list container</a:t>
            </a:r>
          </a:p>
          <a:p>
            <a:r>
              <a:rPr lang="en-GB" dirty="0"/>
              <a:t>Using IF for flow control</a:t>
            </a:r>
          </a:p>
          <a:p>
            <a:r>
              <a:rPr lang="en-GB" dirty="0"/>
              <a:t>Using a loop for flow control</a:t>
            </a:r>
          </a:p>
          <a:p>
            <a:pPr>
              <a:buClr>
                <a:srgbClr val="00B2DD"/>
              </a:buClr>
            </a:pP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2DD"/>
                </a:solidFill>
              </a:rPr>
              <a:t>Webinar</a:t>
            </a:r>
            <a:r>
              <a:rPr lang="en-US" dirty="0">
                <a:solidFill>
                  <a:srgbClr val="00B2DD"/>
                </a:solidFill>
                <a:latin typeface="+mn-lt"/>
              </a:rPr>
              <a:t> Outline</a:t>
            </a:r>
          </a:p>
          <a:p>
            <a:endParaRPr lang="en-US" dirty="0">
              <a:solidFill>
                <a:srgbClr val="00B2D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23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/>
              <a:t>It is a clear and powerful object-oriented programming language</a:t>
            </a:r>
          </a:p>
          <a:p>
            <a:r>
              <a:rPr lang="en-GB" dirty="0"/>
              <a:t>It’s an easy-to-use language that makes it simple to get your program working</a:t>
            </a:r>
          </a:p>
          <a:p>
            <a:r>
              <a:rPr lang="en-GB" dirty="0"/>
              <a:t>It comes with a large standard library that supports many common programming tasks</a:t>
            </a:r>
          </a:p>
          <a:p>
            <a:r>
              <a:rPr lang="en-GB" dirty="0"/>
              <a:t>It runs anywhere</a:t>
            </a:r>
          </a:p>
          <a:p>
            <a:r>
              <a:rPr lang="en-GB" dirty="0"/>
              <a:t>It’s free!</a:t>
            </a:r>
          </a:p>
          <a:p>
            <a:r>
              <a:rPr lang="en-GB" dirty="0"/>
              <a:t>Open source</a:t>
            </a:r>
          </a:p>
          <a:p>
            <a:r>
              <a:rPr lang="en-GB"/>
              <a:t>Created by Guido van Rossum</a:t>
            </a:r>
            <a:endParaRPr lang="en-GB" dirty="0"/>
          </a:p>
          <a:p>
            <a:r>
              <a:rPr lang="en-GB" dirty="0"/>
              <a:t>Named after Monty Pythons Flying Circus!</a:t>
            </a: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  <a:latin typeface="+mn-lt"/>
              </a:rPr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21487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r>
              <a:rPr lang="en-US" dirty="0">
                <a:latin typeface="+mn-lt"/>
              </a:rPr>
              <a:t>Available from </a:t>
            </a:r>
            <a:r>
              <a:rPr lang="en-US" dirty="0">
                <a:latin typeface="+mn-lt"/>
                <a:hlinkClick r:id="rId3"/>
              </a:rPr>
              <a:t>www.python.org</a:t>
            </a:r>
            <a:r>
              <a:rPr lang="en-US" dirty="0">
                <a:latin typeface="+mn-lt"/>
              </a:rPr>
              <a:t> </a:t>
            </a:r>
          </a:p>
          <a:p>
            <a:pPr lvl="1">
              <a:buClr>
                <a:srgbClr val="00B2DD"/>
              </a:buClr>
            </a:pPr>
            <a:r>
              <a:rPr lang="en-US" dirty="0"/>
              <a:t>Known as </a:t>
            </a:r>
            <a:r>
              <a:rPr lang="en-US" dirty="0">
                <a:latin typeface="+mn-lt"/>
              </a:rPr>
              <a:t>Python or </a:t>
            </a:r>
            <a:r>
              <a:rPr lang="en-US" dirty="0" err="1">
                <a:latin typeface="+mn-lt"/>
              </a:rPr>
              <a:t>CPython</a:t>
            </a:r>
            <a:endParaRPr lang="en-US" dirty="0">
              <a:latin typeface="+mn-lt"/>
            </a:endParaRPr>
          </a:p>
          <a:p>
            <a:pPr lvl="1">
              <a:buClr>
                <a:srgbClr val="00B2DD"/>
              </a:buClr>
            </a:pPr>
            <a:r>
              <a:rPr lang="en-US"/>
              <a:t>Version 3.8.x </a:t>
            </a:r>
            <a:r>
              <a:rPr lang="en-US" dirty="0"/>
              <a:t>is the latest </a:t>
            </a:r>
          </a:p>
          <a:p>
            <a:pPr lvl="1">
              <a:buClr>
                <a:srgbClr val="00B2DD"/>
              </a:buClr>
            </a:pPr>
            <a:r>
              <a:rPr lang="en-US" dirty="0">
                <a:latin typeface="+mn-lt"/>
              </a:rPr>
              <a:t>Older version 2.x, not all 2.x code is compatible with 3.x</a:t>
            </a:r>
          </a:p>
          <a:p>
            <a:pPr>
              <a:buClr>
                <a:srgbClr val="00B2DD"/>
              </a:buClr>
            </a:pPr>
            <a:r>
              <a:rPr lang="en-US" dirty="0"/>
              <a:t>Documentation available</a:t>
            </a:r>
          </a:p>
          <a:p>
            <a:pPr lvl="1">
              <a:buClr>
                <a:srgbClr val="00B2DD"/>
              </a:buClr>
            </a:pPr>
            <a:r>
              <a:rPr lang="en-US" dirty="0"/>
              <a:t>d</a:t>
            </a:r>
            <a:r>
              <a:rPr lang="en-US" dirty="0">
                <a:latin typeface="+mn-lt"/>
              </a:rPr>
              <a:t>ocs.python.org</a:t>
            </a:r>
          </a:p>
          <a:p>
            <a:pPr>
              <a:buClr>
                <a:srgbClr val="00B2DD"/>
              </a:buClr>
            </a:pPr>
            <a:r>
              <a:rPr lang="en-US" dirty="0"/>
              <a:t>There are other 3</a:t>
            </a:r>
            <a:r>
              <a:rPr lang="en-US" baseline="30000" dirty="0"/>
              <a:t>rd</a:t>
            </a:r>
            <a:r>
              <a:rPr lang="en-US" dirty="0"/>
              <a:t> party versions</a:t>
            </a:r>
            <a:endParaRPr lang="en-US" dirty="0">
              <a:latin typeface="+mn-lt"/>
            </a:endParaRPr>
          </a:p>
          <a:p>
            <a:pPr lvl="1"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8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  <a:latin typeface="+mn-lt"/>
              </a:rPr>
              <a:t>Getting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61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84241" y="1763577"/>
            <a:ext cx="6110339" cy="2749156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  <a:p>
            <a:pPr>
              <a:buClr>
                <a:srgbClr val="00B2DD"/>
              </a:buClr>
            </a:pPr>
            <a:endParaRPr lang="en-US" dirty="0">
              <a:latin typeface="+mn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84242" y="1215700"/>
            <a:ext cx="5373684" cy="3805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ECBB6"/>
                </a:solidFill>
                <a:latin typeface="+mn-lt"/>
              </a:rPr>
              <a:t>Exercise One:</a:t>
            </a:r>
          </a:p>
          <a:p>
            <a:r>
              <a:rPr lang="en-GB" dirty="0"/>
              <a:t>Create a list container to store a list of fruit</a:t>
            </a:r>
          </a:p>
          <a:p>
            <a:pPr lvl="1"/>
            <a:r>
              <a:rPr lang="en-GB" dirty="0"/>
              <a:t>Use [] to create the list</a:t>
            </a:r>
          </a:p>
          <a:p>
            <a:r>
              <a:rPr lang="en-GB" dirty="0"/>
              <a:t>Print out the list</a:t>
            </a:r>
          </a:p>
          <a:p>
            <a:r>
              <a:rPr lang="en-GB" dirty="0"/>
              <a:t>Add an item to the end of the list</a:t>
            </a:r>
          </a:p>
          <a:p>
            <a:pPr lvl="1"/>
            <a:r>
              <a:rPr lang="en-GB" dirty="0"/>
              <a:t>.append()</a:t>
            </a:r>
          </a:p>
          <a:p>
            <a:r>
              <a:rPr lang="en-GB" dirty="0"/>
              <a:t>Add an item to the start of the list</a:t>
            </a:r>
          </a:p>
          <a:p>
            <a:pPr lvl="1"/>
            <a:r>
              <a:rPr lang="en-GB" dirty="0"/>
              <a:t>.insert(</a:t>
            </a:r>
            <a:r>
              <a:rPr lang="en-GB" dirty="0" err="1"/>
              <a:t>n,item</a:t>
            </a:r>
            <a:r>
              <a:rPr lang="en-GB" dirty="0"/>
              <a:t>)</a:t>
            </a:r>
          </a:p>
          <a:p>
            <a:r>
              <a:rPr lang="en-GB" dirty="0"/>
              <a:t>Remove an item form the list, and remove via position in list</a:t>
            </a:r>
          </a:p>
          <a:p>
            <a:pPr lvl="1"/>
            <a:r>
              <a:rPr lang="en-GB" dirty="0"/>
              <a:t>.remove(), .pop(n)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1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405</Words>
  <Application>Microsoft Office PowerPoint</Application>
  <PresentationFormat>On-screen Show (16:9)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Mawby</dc:creator>
  <cp:lastModifiedBy>Jones, Mark</cp:lastModifiedBy>
  <cp:revision>253</cp:revision>
  <dcterms:created xsi:type="dcterms:W3CDTF">2017-04-05T11:04:35Z</dcterms:created>
  <dcterms:modified xsi:type="dcterms:W3CDTF">2021-06-16T10:35:39Z</dcterms:modified>
</cp:coreProperties>
</file>