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43" r:id="rId5"/>
    <p:sldMasterId id="2147483952" r:id="rId6"/>
  </p:sldMasterIdLst>
  <p:notesMasterIdLst>
    <p:notesMasterId r:id="rId16"/>
  </p:notesMasterIdLst>
  <p:handoutMasterIdLst>
    <p:handoutMasterId r:id="rId17"/>
  </p:handoutMasterIdLst>
  <p:sldIdLst>
    <p:sldId id="338" r:id="rId7"/>
    <p:sldId id="337" r:id="rId8"/>
    <p:sldId id="357" r:id="rId9"/>
    <p:sldId id="327" r:id="rId10"/>
    <p:sldId id="359" r:id="rId11"/>
    <p:sldId id="326" r:id="rId12"/>
    <p:sldId id="346" r:id="rId13"/>
    <p:sldId id="330" r:id="rId14"/>
    <p:sldId id="34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9900"/>
    <a:srgbClr val="669900"/>
    <a:srgbClr val="99CC00"/>
    <a:srgbClr val="86792A"/>
    <a:srgbClr val="428109"/>
    <a:srgbClr val="FFFFFF"/>
    <a:srgbClr val="0A77BA"/>
    <a:srgbClr val="085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82" y="125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Motor </a:t>
            </a:r>
            <a:r>
              <a:rPr lang="en-US" b="1" dirty="0" err="1"/>
              <a:t>Analítico</a:t>
            </a:r>
            <a:r>
              <a:rPr lang="en-US" b="1" dirty="0"/>
              <a:t> de </a:t>
            </a:r>
            <a:r>
              <a:rPr lang="en-US" b="1" dirty="0" err="1"/>
              <a:t>Prevención</a:t>
            </a:r>
            <a:r>
              <a:rPr lang="en-US" b="1" dirty="0"/>
              <a:t> de </a:t>
            </a:r>
            <a:r>
              <a:rPr lang="en-US" b="1" dirty="0" err="1"/>
              <a:t>Lavado</a:t>
            </a:r>
            <a:r>
              <a:rPr lang="en-US" b="1" dirty="0"/>
              <a:t> de </a:t>
            </a:r>
            <a:r>
              <a:rPr lang="en-US" b="1" dirty="0" err="1"/>
              <a:t>Dinero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3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77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Valid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A70F3F-4998-41F0-A617-D86CF11B39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" y="4788908"/>
            <a:ext cx="1219200" cy="2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elfoli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2"/>
            <a:ext cx="9144000" cy="514289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2215007"/>
            <a:ext cx="7116763" cy="430887"/>
          </a:xfrm>
        </p:spPr>
        <p:txBody>
          <a:bodyPr anchor="b"/>
          <a:lstStyle>
            <a:lvl1pPr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339725" y="2580844"/>
            <a:ext cx="7116763" cy="276999"/>
          </a:xfrm>
        </p:spPr>
        <p:txBody>
          <a:bodyPr wrap="square" anchor="t">
            <a:spAutoFit/>
          </a:bodyPr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br>
              <a:rPr lang="en-US" sz="400" b="0" kern="300" spc="5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>Copyright © 2012, SAS Institute Inc. All rights reserved.</a:t>
            </a:r>
          </a:p>
        </p:txBody>
      </p:sp>
      <p:cxnSp>
        <p:nvCxnSpPr>
          <p:cNvPr id="7" name="Straight Connector 4"/>
          <p:cNvCxnSpPr/>
          <p:nvPr/>
        </p:nvCxnSpPr>
        <p:spPr bwMode="auto">
          <a:xfrm>
            <a:off x="7670800" y="0"/>
            <a:ext cx="0" cy="51435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3838" y="2378682"/>
            <a:ext cx="725467" cy="386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AB962-D4AB-4418-AD70-6C7BD39C83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4604565"/>
            <a:ext cx="2383281" cy="4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8711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278497" y="137381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21" name="Group 20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20" name="Group 19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31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3706544" y="366711"/>
            <a:ext cx="1701875" cy="356702"/>
            <a:chOff x="2281238" y="2917826"/>
            <a:chExt cx="4567238" cy="957263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5237163" y="3119438"/>
              <a:ext cx="68263" cy="66675"/>
            </a:xfrm>
            <a:custGeom>
              <a:avLst/>
              <a:gdLst>
                <a:gd name="T0" fmla="*/ 33 w 85"/>
                <a:gd name="T1" fmla="*/ 23 h 84"/>
                <a:gd name="T2" fmla="*/ 33 w 85"/>
                <a:gd name="T3" fmla="*/ 41 h 84"/>
                <a:gd name="T4" fmla="*/ 42 w 85"/>
                <a:gd name="T5" fmla="*/ 41 h 84"/>
                <a:gd name="T6" fmla="*/ 45 w 85"/>
                <a:gd name="T7" fmla="*/ 41 h 84"/>
                <a:gd name="T8" fmla="*/ 49 w 85"/>
                <a:gd name="T9" fmla="*/ 41 h 84"/>
                <a:gd name="T10" fmla="*/ 52 w 85"/>
                <a:gd name="T11" fmla="*/ 39 h 84"/>
                <a:gd name="T12" fmla="*/ 54 w 85"/>
                <a:gd name="T13" fmla="*/ 35 h 84"/>
                <a:gd name="T14" fmla="*/ 54 w 85"/>
                <a:gd name="T15" fmla="*/ 32 h 84"/>
                <a:gd name="T16" fmla="*/ 54 w 85"/>
                <a:gd name="T17" fmla="*/ 28 h 84"/>
                <a:gd name="T18" fmla="*/ 52 w 85"/>
                <a:gd name="T19" fmla="*/ 27 h 84"/>
                <a:gd name="T20" fmla="*/ 50 w 85"/>
                <a:gd name="T21" fmla="*/ 25 h 84"/>
                <a:gd name="T22" fmla="*/ 47 w 85"/>
                <a:gd name="T23" fmla="*/ 23 h 84"/>
                <a:gd name="T24" fmla="*/ 43 w 85"/>
                <a:gd name="T25" fmla="*/ 23 h 84"/>
                <a:gd name="T26" fmla="*/ 33 w 85"/>
                <a:gd name="T27" fmla="*/ 23 h 84"/>
                <a:gd name="T28" fmla="*/ 28 w 85"/>
                <a:gd name="T29" fmla="*/ 20 h 84"/>
                <a:gd name="T30" fmla="*/ 43 w 85"/>
                <a:gd name="T31" fmla="*/ 20 h 84"/>
                <a:gd name="T32" fmla="*/ 49 w 85"/>
                <a:gd name="T33" fmla="*/ 20 h 84"/>
                <a:gd name="T34" fmla="*/ 54 w 85"/>
                <a:gd name="T35" fmla="*/ 21 h 84"/>
                <a:gd name="T36" fmla="*/ 57 w 85"/>
                <a:gd name="T37" fmla="*/ 23 h 84"/>
                <a:gd name="T38" fmla="*/ 59 w 85"/>
                <a:gd name="T39" fmla="*/ 27 h 84"/>
                <a:gd name="T40" fmla="*/ 59 w 85"/>
                <a:gd name="T41" fmla="*/ 32 h 84"/>
                <a:gd name="T42" fmla="*/ 59 w 85"/>
                <a:gd name="T43" fmla="*/ 37 h 84"/>
                <a:gd name="T44" fmla="*/ 56 w 85"/>
                <a:gd name="T45" fmla="*/ 41 h 84"/>
                <a:gd name="T46" fmla="*/ 52 w 85"/>
                <a:gd name="T47" fmla="*/ 44 h 84"/>
                <a:gd name="T48" fmla="*/ 47 w 85"/>
                <a:gd name="T49" fmla="*/ 44 h 84"/>
                <a:gd name="T50" fmla="*/ 61 w 85"/>
                <a:gd name="T51" fmla="*/ 65 h 84"/>
                <a:gd name="T52" fmla="*/ 56 w 85"/>
                <a:gd name="T53" fmla="*/ 65 h 84"/>
                <a:gd name="T54" fmla="*/ 42 w 85"/>
                <a:gd name="T55" fmla="*/ 46 h 84"/>
                <a:gd name="T56" fmla="*/ 33 w 85"/>
                <a:gd name="T57" fmla="*/ 46 h 84"/>
                <a:gd name="T58" fmla="*/ 33 w 85"/>
                <a:gd name="T59" fmla="*/ 65 h 84"/>
                <a:gd name="T60" fmla="*/ 28 w 85"/>
                <a:gd name="T61" fmla="*/ 65 h 84"/>
                <a:gd name="T62" fmla="*/ 28 w 85"/>
                <a:gd name="T63" fmla="*/ 20 h 84"/>
                <a:gd name="T64" fmla="*/ 43 w 85"/>
                <a:gd name="T65" fmla="*/ 6 h 84"/>
                <a:gd name="T66" fmla="*/ 24 w 85"/>
                <a:gd name="T67" fmla="*/ 11 h 84"/>
                <a:gd name="T68" fmla="*/ 10 w 85"/>
                <a:gd name="T69" fmla="*/ 23 h 84"/>
                <a:gd name="T70" fmla="*/ 5 w 85"/>
                <a:gd name="T71" fmla="*/ 42 h 84"/>
                <a:gd name="T72" fmla="*/ 9 w 85"/>
                <a:gd name="T73" fmla="*/ 56 h 84"/>
                <a:gd name="T74" fmla="*/ 16 w 85"/>
                <a:gd name="T75" fmla="*/ 68 h 84"/>
                <a:gd name="T76" fmla="*/ 28 w 85"/>
                <a:gd name="T77" fmla="*/ 77 h 84"/>
                <a:gd name="T78" fmla="*/ 43 w 85"/>
                <a:gd name="T79" fmla="*/ 81 h 84"/>
                <a:gd name="T80" fmla="*/ 61 w 85"/>
                <a:gd name="T81" fmla="*/ 75 h 84"/>
                <a:gd name="T82" fmla="*/ 75 w 85"/>
                <a:gd name="T83" fmla="*/ 61 h 84"/>
                <a:gd name="T84" fmla="*/ 80 w 85"/>
                <a:gd name="T85" fmla="*/ 42 h 84"/>
                <a:gd name="T86" fmla="*/ 75 w 85"/>
                <a:gd name="T87" fmla="*/ 23 h 84"/>
                <a:gd name="T88" fmla="*/ 61 w 85"/>
                <a:gd name="T89" fmla="*/ 11 h 84"/>
                <a:gd name="T90" fmla="*/ 43 w 85"/>
                <a:gd name="T91" fmla="*/ 6 h 84"/>
                <a:gd name="T92" fmla="*/ 43 w 85"/>
                <a:gd name="T93" fmla="*/ 0 h 84"/>
                <a:gd name="T94" fmla="*/ 59 w 85"/>
                <a:gd name="T95" fmla="*/ 4 h 84"/>
                <a:gd name="T96" fmla="*/ 73 w 85"/>
                <a:gd name="T97" fmla="*/ 13 h 84"/>
                <a:gd name="T98" fmla="*/ 82 w 85"/>
                <a:gd name="T99" fmla="*/ 27 h 84"/>
                <a:gd name="T100" fmla="*/ 85 w 85"/>
                <a:gd name="T101" fmla="*/ 42 h 84"/>
                <a:gd name="T102" fmla="*/ 82 w 85"/>
                <a:gd name="T103" fmla="*/ 60 h 84"/>
                <a:gd name="T104" fmla="*/ 73 w 85"/>
                <a:gd name="T105" fmla="*/ 72 h 84"/>
                <a:gd name="T106" fmla="*/ 59 w 85"/>
                <a:gd name="T107" fmla="*/ 81 h 84"/>
                <a:gd name="T108" fmla="*/ 43 w 85"/>
                <a:gd name="T109" fmla="*/ 84 h 84"/>
                <a:gd name="T110" fmla="*/ 26 w 85"/>
                <a:gd name="T111" fmla="*/ 81 h 84"/>
                <a:gd name="T112" fmla="*/ 14 w 85"/>
                <a:gd name="T113" fmla="*/ 72 h 84"/>
                <a:gd name="T114" fmla="*/ 3 w 85"/>
                <a:gd name="T115" fmla="*/ 60 h 84"/>
                <a:gd name="T116" fmla="*/ 0 w 85"/>
                <a:gd name="T117" fmla="*/ 42 h 84"/>
                <a:gd name="T118" fmla="*/ 3 w 85"/>
                <a:gd name="T119" fmla="*/ 27 h 84"/>
                <a:gd name="T120" fmla="*/ 14 w 85"/>
                <a:gd name="T121" fmla="*/ 13 h 84"/>
                <a:gd name="T122" fmla="*/ 26 w 85"/>
                <a:gd name="T123" fmla="*/ 4 h 84"/>
                <a:gd name="T124" fmla="*/ 43 w 85"/>
                <a:gd name="T1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" h="84">
                  <a:moveTo>
                    <a:pt x="33" y="23"/>
                  </a:moveTo>
                  <a:lnTo>
                    <a:pt x="33" y="41"/>
                  </a:lnTo>
                  <a:lnTo>
                    <a:pt x="42" y="41"/>
                  </a:lnTo>
                  <a:lnTo>
                    <a:pt x="45" y="41"/>
                  </a:lnTo>
                  <a:lnTo>
                    <a:pt x="49" y="41"/>
                  </a:lnTo>
                  <a:lnTo>
                    <a:pt x="52" y="39"/>
                  </a:lnTo>
                  <a:lnTo>
                    <a:pt x="54" y="35"/>
                  </a:lnTo>
                  <a:lnTo>
                    <a:pt x="54" y="32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0" y="25"/>
                  </a:lnTo>
                  <a:lnTo>
                    <a:pt x="47" y="23"/>
                  </a:lnTo>
                  <a:lnTo>
                    <a:pt x="43" y="23"/>
                  </a:lnTo>
                  <a:lnTo>
                    <a:pt x="33" y="23"/>
                  </a:lnTo>
                  <a:close/>
                  <a:moveTo>
                    <a:pt x="28" y="20"/>
                  </a:moveTo>
                  <a:lnTo>
                    <a:pt x="43" y="20"/>
                  </a:lnTo>
                  <a:lnTo>
                    <a:pt x="49" y="20"/>
                  </a:lnTo>
                  <a:lnTo>
                    <a:pt x="54" y="21"/>
                  </a:lnTo>
                  <a:lnTo>
                    <a:pt x="57" y="23"/>
                  </a:lnTo>
                  <a:lnTo>
                    <a:pt x="59" y="27"/>
                  </a:lnTo>
                  <a:lnTo>
                    <a:pt x="59" y="32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2" y="44"/>
                  </a:lnTo>
                  <a:lnTo>
                    <a:pt x="47" y="44"/>
                  </a:lnTo>
                  <a:lnTo>
                    <a:pt x="61" y="65"/>
                  </a:lnTo>
                  <a:lnTo>
                    <a:pt x="56" y="65"/>
                  </a:lnTo>
                  <a:lnTo>
                    <a:pt x="42" y="46"/>
                  </a:lnTo>
                  <a:lnTo>
                    <a:pt x="33" y="46"/>
                  </a:lnTo>
                  <a:lnTo>
                    <a:pt x="33" y="65"/>
                  </a:lnTo>
                  <a:lnTo>
                    <a:pt x="28" y="65"/>
                  </a:lnTo>
                  <a:lnTo>
                    <a:pt x="28" y="20"/>
                  </a:lnTo>
                  <a:close/>
                  <a:moveTo>
                    <a:pt x="43" y="6"/>
                  </a:moveTo>
                  <a:lnTo>
                    <a:pt x="24" y="11"/>
                  </a:lnTo>
                  <a:lnTo>
                    <a:pt x="10" y="23"/>
                  </a:lnTo>
                  <a:lnTo>
                    <a:pt x="5" y="42"/>
                  </a:lnTo>
                  <a:lnTo>
                    <a:pt x="9" y="56"/>
                  </a:lnTo>
                  <a:lnTo>
                    <a:pt x="16" y="68"/>
                  </a:lnTo>
                  <a:lnTo>
                    <a:pt x="28" y="77"/>
                  </a:lnTo>
                  <a:lnTo>
                    <a:pt x="43" y="81"/>
                  </a:lnTo>
                  <a:lnTo>
                    <a:pt x="61" y="75"/>
                  </a:lnTo>
                  <a:lnTo>
                    <a:pt x="75" y="61"/>
                  </a:lnTo>
                  <a:lnTo>
                    <a:pt x="80" y="42"/>
                  </a:lnTo>
                  <a:lnTo>
                    <a:pt x="75" y="23"/>
                  </a:lnTo>
                  <a:lnTo>
                    <a:pt x="61" y="11"/>
                  </a:lnTo>
                  <a:lnTo>
                    <a:pt x="43" y="6"/>
                  </a:lnTo>
                  <a:close/>
                  <a:moveTo>
                    <a:pt x="43" y="0"/>
                  </a:moveTo>
                  <a:lnTo>
                    <a:pt x="59" y="4"/>
                  </a:lnTo>
                  <a:lnTo>
                    <a:pt x="73" y="13"/>
                  </a:lnTo>
                  <a:lnTo>
                    <a:pt x="82" y="27"/>
                  </a:lnTo>
                  <a:lnTo>
                    <a:pt x="85" y="42"/>
                  </a:lnTo>
                  <a:lnTo>
                    <a:pt x="82" y="60"/>
                  </a:lnTo>
                  <a:lnTo>
                    <a:pt x="73" y="72"/>
                  </a:lnTo>
                  <a:lnTo>
                    <a:pt x="59" y="81"/>
                  </a:lnTo>
                  <a:lnTo>
                    <a:pt x="43" y="84"/>
                  </a:lnTo>
                  <a:lnTo>
                    <a:pt x="26" y="81"/>
                  </a:lnTo>
                  <a:lnTo>
                    <a:pt x="14" y="72"/>
                  </a:lnTo>
                  <a:lnTo>
                    <a:pt x="3" y="60"/>
                  </a:lnTo>
                  <a:lnTo>
                    <a:pt x="0" y="42"/>
                  </a:lnTo>
                  <a:lnTo>
                    <a:pt x="3" y="27"/>
                  </a:lnTo>
                  <a:lnTo>
                    <a:pt x="14" y="13"/>
                  </a:lnTo>
                  <a:lnTo>
                    <a:pt x="26" y="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3916363" y="3114676"/>
              <a:ext cx="341313" cy="585788"/>
            </a:xfrm>
            <a:custGeom>
              <a:avLst/>
              <a:gdLst>
                <a:gd name="T0" fmla="*/ 275 w 429"/>
                <a:gd name="T1" fmla="*/ 4 h 739"/>
                <a:gd name="T2" fmla="*/ 356 w 429"/>
                <a:gd name="T3" fmla="*/ 32 h 739"/>
                <a:gd name="T4" fmla="*/ 415 w 429"/>
                <a:gd name="T5" fmla="*/ 80 h 739"/>
                <a:gd name="T6" fmla="*/ 364 w 429"/>
                <a:gd name="T7" fmla="*/ 80 h 739"/>
                <a:gd name="T8" fmla="*/ 303 w 429"/>
                <a:gd name="T9" fmla="*/ 46 h 739"/>
                <a:gd name="T10" fmla="*/ 228 w 429"/>
                <a:gd name="T11" fmla="*/ 33 h 739"/>
                <a:gd name="T12" fmla="*/ 164 w 429"/>
                <a:gd name="T13" fmla="*/ 42 h 739"/>
                <a:gd name="T14" fmla="*/ 106 w 429"/>
                <a:gd name="T15" fmla="*/ 70 h 739"/>
                <a:gd name="T16" fmla="*/ 64 w 429"/>
                <a:gd name="T17" fmla="*/ 119 h 739"/>
                <a:gd name="T18" fmla="*/ 49 w 429"/>
                <a:gd name="T19" fmla="*/ 185 h 739"/>
                <a:gd name="T20" fmla="*/ 61 w 429"/>
                <a:gd name="T21" fmla="*/ 248 h 739"/>
                <a:gd name="T22" fmla="*/ 96 w 429"/>
                <a:gd name="T23" fmla="*/ 291 h 739"/>
                <a:gd name="T24" fmla="*/ 146 w 429"/>
                <a:gd name="T25" fmla="*/ 322 h 739"/>
                <a:gd name="T26" fmla="*/ 207 w 429"/>
                <a:gd name="T27" fmla="*/ 347 h 739"/>
                <a:gd name="T28" fmla="*/ 270 w 429"/>
                <a:gd name="T29" fmla="*/ 369 h 739"/>
                <a:gd name="T30" fmla="*/ 330 w 429"/>
                <a:gd name="T31" fmla="*/ 394 h 739"/>
                <a:gd name="T32" fmla="*/ 380 w 429"/>
                <a:gd name="T33" fmla="*/ 429 h 739"/>
                <a:gd name="T34" fmla="*/ 415 w 429"/>
                <a:gd name="T35" fmla="*/ 477 h 739"/>
                <a:gd name="T36" fmla="*/ 429 w 429"/>
                <a:gd name="T37" fmla="*/ 547 h 739"/>
                <a:gd name="T38" fmla="*/ 415 w 429"/>
                <a:gd name="T39" fmla="*/ 622 h 739"/>
                <a:gd name="T40" fmla="*/ 375 w 429"/>
                <a:gd name="T41" fmla="*/ 679 h 739"/>
                <a:gd name="T42" fmla="*/ 317 w 429"/>
                <a:gd name="T43" fmla="*/ 718 h 739"/>
                <a:gd name="T44" fmla="*/ 247 w 429"/>
                <a:gd name="T45" fmla="*/ 737 h 739"/>
                <a:gd name="T46" fmla="*/ 160 w 429"/>
                <a:gd name="T47" fmla="*/ 735 h 739"/>
                <a:gd name="T48" fmla="*/ 69 w 429"/>
                <a:gd name="T49" fmla="*/ 706 h 739"/>
                <a:gd name="T50" fmla="*/ 0 w 429"/>
                <a:gd name="T51" fmla="*/ 648 h 739"/>
                <a:gd name="T52" fmla="*/ 57 w 429"/>
                <a:gd name="T53" fmla="*/ 653 h 739"/>
                <a:gd name="T54" fmla="*/ 129 w 429"/>
                <a:gd name="T55" fmla="*/ 692 h 739"/>
                <a:gd name="T56" fmla="*/ 211 w 429"/>
                <a:gd name="T57" fmla="*/ 706 h 739"/>
                <a:gd name="T58" fmla="*/ 277 w 429"/>
                <a:gd name="T59" fmla="*/ 695 h 739"/>
                <a:gd name="T60" fmla="*/ 335 w 429"/>
                <a:gd name="T61" fmla="*/ 665 h 739"/>
                <a:gd name="T62" fmla="*/ 375 w 429"/>
                <a:gd name="T63" fmla="*/ 615 h 739"/>
                <a:gd name="T64" fmla="*/ 391 w 429"/>
                <a:gd name="T65" fmla="*/ 549 h 739"/>
                <a:gd name="T66" fmla="*/ 378 w 429"/>
                <a:gd name="T67" fmla="*/ 488 h 739"/>
                <a:gd name="T68" fmla="*/ 343 w 429"/>
                <a:gd name="T69" fmla="*/ 444 h 739"/>
                <a:gd name="T70" fmla="*/ 293 w 429"/>
                <a:gd name="T71" fmla="*/ 413 h 739"/>
                <a:gd name="T72" fmla="*/ 234 w 429"/>
                <a:gd name="T73" fmla="*/ 389 h 739"/>
                <a:gd name="T74" fmla="*/ 171 w 429"/>
                <a:gd name="T75" fmla="*/ 368 h 739"/>
                <a:gd name="T76" fmla="*/ 110 w 429"/>
                <a:gd name="T77" fmla="*/ 342 h 739"/>
                <a:gd name="T78" fmla="*/ 59 w 429"/>
                <a:gd name="T79" fmla="*/ 305 h 739"/>
                <a:gd name="T80" fmla="*/ 24 w 429"/>
                <a:gd name="T81" fmla="*/ 256 h 739"/>
                <a:gd name="T82" fmla="*/ 12 w 429"/>
                <a:gd name="T83" fmla="*/ 187 h 739"/>
                <a:gd name="T84" fmla="*/ 26 w 429"/>
                <a:gd name="T85" fmla="*/ 113 h 739"/>
                <a:gd name="T86" fmla="*/ 66 w 429"/>
                <a:gd name="T87" fmla="*/ 58 h 739"/>
                <a:gd name="T88" fmla="*/ 124 w 429"/>
                <a:gd name="T89" fmla="*/ 21 h 739"/>
                <a:gd name="T90" fmla="*/ 193 w 429"/>
                <a:gd name="T91" fmla="*/ 2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739">
                  <a:moveTo>
                    <a:pt x="230" y="0"/>
                  </a:moveTo>
                  <a:lnTo>
                    <a:pt x="275" y="4"/>
                  </a:lnTo>
                  <a:lnTo>
                    <a:pt x="317" y="14"/>
                  </a:lnTo>
                  <a:lnTo>
                    <a:pt x="356" y="32"/>
                  </a:lnTo>
                  <a:lnTo>
                    <a:pt x="389" y="52"/>
                  </a:lnTo>
                  <a:lnTo>
                    <a:pt x="415" y="80"/>
                  </a:lnTo>
                  <a:lnTo>
                    <a:pt x="387" y="105"/>
                  </a:lnTo>
                  <a:lnTo>
                    <a:pt x="364" y="80"/>
                  </a:lnTo>
                  <a:lnTo>
                    <a:pt x="337" y="59"/>
                  </a:lnTo>
                  <a:lnTo>
                    <a:pt x="303" y="46"/>
                  </a:lnTo>
                  <a:lnTo>
                    <a:pt x="268" y="37"/>
                  </a:lnTo>
                  <a:lnTo>
                    <a:pt x="228" y="33"/>
                  </a:lnTo>
                  <a:lnTo>
                    <a:pt x="197" y="35"/>
                  </a:lnTo>
                  <a:lnTo>
                    <a:pt x="164" y="42"/>
                  </a:lnTo>
                  <a:lnTo>
                    <a:pt x="134" y="54"/>
                  </a:lnTo>
                  <a:lnTo>
                    <a:pt x="106" y="70"/>
                  </a:lnTo>
                  <a:lnTo>
                    <a:pt x="83" y="93"/>
                  </a:lnTo>
                  <a:lnTo>
                    <a:pt x="64" y="119"/>
                  </a:lnTo>
                  <a:lnTo>
                    <a:pt x="52" y="150"/>
                  </a:lnTo>
                  <a:lnTo>
                    <a:pt x="49" y="185"/>
                  </a:lnTo>
                  <a:lnTo>
                    <a:pt x="52" y="220"/>
                  </a:lnTo>
                  <a:lnTo>
                    <a:pt x="61" y="248"/>
                  </a:lnTo>
                  <a:lnTo>
                    <a:pt x="76" y="270"/>
                  </a:lnTo>
                  <a:lnTo>
                    <a:pt x="96" y="291"/>
                  </a:lnTo>
                  <a:lnTo>
                    <a:pt x="120" y="308"/>
                  </a:lnTo>
                  <a:lnTo>
                    <a:pt x="146" y="322"/>
                  </a:lnTo>
                  <a:lnTo>
                    <a:pt x="176" y="335"/>
                  </a:lnTo>
                  <a:lnTo>
                    <a:pt x="207" y="347"/>
                  </a:lnTo>
                  <a:lnTo>
                    <a:pt x="239" y="357"/>
                  </a:lnTo>
                  <a:lnTo>
                    <a:pt x="270" y="369"/>
                  </a:lnTo>
                  <a:lnTo>
                    <a:pt x="302" y="382"/>
                  </a:lnTo>
                  <a:lnTo>
                    <a:pt x="330" y="394"/>
                  </a:lnTo>
                  <a:lnTo>
                    <a:pt x="357" y="411"/>
                  </a:lnTo>
                  <a:lnTo>
                    <a:pt x="380" y="429"/>
                  </a:lnTo>
                  <a:lnTo>
                    <a:pt x="401" y="451"/>
                  </a:lnTo>
                  <a:lnTo>
                    <a:pt x="415" y="477"/>
                  </a:lnTo>
                  <a:lnTo>
                    <a:pt x="426" y="510"/>
                  </a:lnTo>
                  <a:lnTo>
                    <a:pt x="429" y="547"/>
                  </a:lnTo>
                  <a:lnTo>
                    <a:pt x="426" y="587"/>
                  </a:lnTo>
                  <a:lnTo>
                    <a:pt x="415" y="622"/>
                  </a:lnTo>
                  <a:lnTo>
                    <a:pt x="398" y="653"/>
                  </a:lnTo>
                  <a:lnTo>
                    <a:pt x="375" y="679"/>
                  </a:lnTo>
                  <a:lnTo>
                    <a:pt x="349" y="700"/>
                  </a:lnTo>
                  <a:lnTo>
                    <a:pt x="317" y="718"/>
                  </a:lnTo>
                  <a:lnTo>
                    <a:pt x="284" y="730"/>
                  </a:lnTo>
                  <a:lnTo>
                    <a:pt x="247" y="737"/>
                  </a:lnTo>
                  <a:lnTo>
                    <a:pt x="211" y="739"/>
                  </a:lnTo>
                  <a:lnTo>
                    <a:pt x="160" y="735"/>
                  </a:lnTo>
                  <a:lnTo>
                    <a:pt x="113" y="725"/>
                  </a:lnTo>
                  <a:lnTo>
                    <a:pt x="69" y="706"/>
                  </a:lnTo>
                  <a:lnTo>
                    <a:pt x="33" y="681"/>
                  </a:lnTo>
                  <a:lnTo>
                    <a:pt x="0" y="648"/>
                  </a:lnTo>
                  <a:lnTo>
                    <a:pt x="24" y="624"/>
                  </a:lnTo>
                  <a:lnTo>
                    <a:pt x="57" y="653"/>
                  </a:lnTo>
                  <a:lnTo>
                    <a:pt x="90" y="676"/>
                  </a:lnTo>
                  <a:lnTo>
                    <a:pt x="129" y="692"/>
                  </a:lnTo>
                  <a:lnTo>
                    <a:pt x="167" y="702"/>
                  </a:lnTo>
                  <a:lnTo>
                    <a:pt x="211" y="706"/>
                  </a:lnTo>
                  <a:lnTo>
                    <a:pt x="244" y="702"/>
                  </a:lnTo>
                  <a:lnTo>
                    <a:pt x="277" y="695"/>
                  </a:lnTo>
                  <a:lnTo>
                    <a:pt x="309" y="683"/>
                  </a:lnTo>
                  <a:lnTo>
                    <a:pt x="335" y="665"/>
                  </a:lnTo>
                  <a:lnTo>
                    <a:pt x="359" y="643"/>
                  </a:lnTo>
                  <a:lnTo>
                    <a:pt x="375" y="615"/>
                  </a:lnTo>
                  <a:lnTo>
                    <a:pt x="387" y="584"/>
                  </a:lnTo>
                  <a:lnTo>
                    <a:pt x="391" y="549"/>
                  </a:lnTo>
                  <a:lnTo>
                    <a:pt x="387" y="516"/>
                  </a:lnTo>
                  <a:lnTo>
                    <a:pt x="378" y="488"/>
                  </a:lnTo>
                  <a:lnTo>
                    <a:pt x="363" y="463"/>
                  </a:lnTo>
                  <a:lnTo>
                    <a:pt x="343" y="444"/>
                  </a:lnTo>
                  <a:lnTo>
                    <a:pt x="319" y="427"/>
                  </a:lnTo>
                  <a:lnTo>
                    <a:pt x="293" y="413"/>
                  </a:lnTo>
                  <a:lnTo>
                    <a:pt x="263" y="401"/>
                  </a:lnTo>
                  <a:lnTo>
                    <a:pt x="234" y="389"/>
                  </a:lnTo>
                  <a:lnTo>
                    <a:pt x="202" y="378"/>
                  </a:lnTo>
                  <a:lnTo>
                    <a:pt x="171" y="368"/>
                  </a:lnTo>
                  <a:lnTo>
                    <a:pt x="139" y="355"/>
                  </a:lnTo>
                  <a:lnTo>
                    <a:pt x="110" y="342"/>
                  </a:lnTo>
                  <a:lnTo>
                    <a:pt x="83" y="324"/>
                  </a:lnTo>
                  <a:lnTo>
                    <a:pt x="59" y="305"/>
                  </a:lnTo>
                  <a:lnTo>
                    <a:pt x="40" y="282"/>
                  </a:lnTo>
                  <a:lnTo>
                    <a:pt x="24" y="256"/>
                  </a:lnTo>
                  <a:lnTo>
                    <a:pt x="15" y="223"/>
                  </a:lnTo>
                  <a:lnTo>
                    <a:pt x="12" y="187"/>
                  </a:lnTo>
                  <a:lnTo>
                    <a:pt x="15" y="148"/>
                  </a:lnTo>
                  <a:lnTo>
                    <a:pt x="26" y="113"/>
                  </a:lnTo>
                  <a:lnTo>
                    <a:pt x="43" y="84"/>
                  </a:lnTo>
                  <a:lnTo>
                    <a:pt x="66" y="58"/>
                  </a:lnTo>
                  <a:lnTo>
                    <a:pt x="92" y="37"/>
                  </a:lnTo>
                  <a:lnTo>
                    <a:pt x="124" y="21"/>
                  </a:lnTo>
                  <a:lnTo>
                    <a:pt x="157" y="9"/>
                  </a:lnTo>
                  <a:lnTo>
                    <a:pt x="193" y="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 userDrawn="1"/>
          </p:nvSpPr>
          <p:spPr bwMode="auto">
            <a:xfrm>
              <a:off x="4308476" y="3130551"/>
              <a:ext cx="508000" cy="555625"/>
            </a:xfrm>
            <a:custGeom>
              <a:avLst/>
              <a:gdLst>
                <a:gd name="T0" fmla="*/ 323 w 640"/>
                <a:gd name="T1" fmla="*/ 33 h 700"/>
                <a:gd name="T2" fmla="*/ 137 w 640"/>
                <a:gd name="T3" fmla="*/ 472 h 700"/>
                <a:gd name="T4" fmla="*/ 504 w 640"/>
                <a:gd name="T5" fmla="*/ 472 h 700"/>
                <a:gd name="T6" fmla="*/ 323 w 640"/>
                <a:gd name="T7" fmla="*/ 33 h 700"/>
                <a:gd name="T8" fmla="*/ 303 w 640"/>
                <a:gd name="T9" fmla="*/ 0 h 700"/>
                <a:gd name="T10" fmla="*/ 345 w 640"/>
                <a:gd name="T11" fmla="*/ 0 h 700"/>
                <a:gd name="T12" fmla="*/ 640 w 640"/>
                <a:gd name="T13" fmla="*/ 700 h 700"/>
                <a:gd name="T14" fmla="*/ 600 w 640"/>
                <a:gd name="T15" fmla="*/ 700 h 700"/>
                <a:gd name="T16" fmla="*/ 518 w 640"/>
                <a:gd name="T17" fmla="*/ 505 h 700"/>
                <a:gd name="T18" fmla="*/ 124 w 640"/>
                <a:gd name="T19" fmla="*/ 505 h 700"/>
                <a:gd name="T20" fmla="*/ 41 w 640"/>
                <a:gd name="T21" fmla="*/ 700 h 700"/>
                <a:gd name="T22" fmla="*/ 0 w 640"/>
                <a:gd name="T23" fmla="*/ 700 h 700"/>
                <a:gd name="T24" fmla="*/ 303 w 640"/>
                <a:gd name="T2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0" h="700">
                  <a:moveTo>
                    <a:pt x="323" y="33"/>
                  </a:moveTo>
                  <a:lnTo>
                    <a:pt x="137" y="472"/>
                  </a:lnTo>
                  <a:lnTo>
                    <a:pt x="504" y="472"/>
                  </a:lnTo>
                  <a:lnTo>
                    <a:pt x="323" y="33"/>
                  </a:lnTo>
                  <a:close/>
                  <a:moveTo>
                    <a:pt x="303" y="0"/>
                  </a:moveTo>
                  <a:lnTo>
                    <a:pt x="345" y="0"/>
                  </a:lnTo>
                  <a:lnTo>
                    <a:pt x="640" y="700"/>
                  </a:lnTo>
                  <a:lnTo>
                    <a:pt x="600" y="700"/>
                  </a:lnTo>
                  <a:lnTo>
                    <a:pt x="518" y="505"/>
                  </a:lnTo>
                  <a:lnTo>
                    <a:pt x="124" y="505"/>
                  </a:lnTo>
                  <a:lnTo>
                    <a:pt x="41" y="700"/>
                  </a:lnTo>
                  <a:lnTo>
                    <a:pt x="0" y="70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4865688" y="3114676"/>
              <a:ext cx="339725" cy="585788"/>
            </a:xfrm>
            <a:custGeom>
              <a:avLst/>
              <a:gdLst>
                <a:gd name="T0" fmla="*/ 276 w 430"/>
                <a:gd name="T1" fmla="*/ 4 h 739"/>
                <a:gd name="T2" fmla="*/ 356 w 430"/>
                <a:gd name="T3" fmla="*/ 32 h 739"/>
                <a:gd name="T4" fmla="*/ 416 w 430"/>
                <a:gd name="T5" fmla="*/ 80 h 739"/>
                <a:gd name="T6" fmla="*/ 365 w 430"/>
                <a:gd name="T7" fmla="*/ 80 h 739"/>
                <a:gd name="T8" fmla="*/ 304 w 430"/>
                <a:gd name="T9" fmla="*/ 46 h 739"/>
                <a:gd name="T10" fmla="*/ 231 w 430"/>
                <a:gd name="T11" fmla="*/ 33 h 739"/>
                <a:gd name="T12" fmla="*/ 164 w 430"/>
                <a:gd name="T13" fmla="*/ 42 h 739"/>
                <a:gd name="T14" fmla="*/ 107 w 430"/>
                <a:gd name="T15" fmla="*/ 70 h 739"/>
                <a:gd name="T16" fmla="*/ 65 w 430"/>
                <a:gd name="T17" fmla="*/ 119 h 739"/>
                <a:gd name="T18" fmla="*/ 49 w 430"/>
                <a:gd name="T19" fmla="*/ 185 h 739"/>
                <a:gd name="T20" fmla="*/ 63 w 430"/>
                <a:gd name="T21" fmla="*/ 248 h 739"/>
                <a:gd name="T22" fmla="*/ 98 w 430"/>
                <a:gd name="T23" fmla="*/ 291 h 739"/>
                <a:gd name="T24" fmla="*/ 149 w 430"/>
                <a:gd name="T25" fmla="*/ 322 h 739"/>
                <a:gd name="T26" fmla="*/ 208 w 430"/>
                <a:gd name="T27" fmla="*/ 347 h 739"/>
                <a:gd name="T28" fmla="*/ 271 w 430"/>
                <a:gd name="T29" fmla="*/ 369 h 739"/>
                <a:gd name="T30" fmla="*/ 330 w 430"/>
                <a:gd name="T31" fmla="*/ 394 h 739"/>
                <a:gd name="T32" fmla="*/ 381 w 430"/>
                <a:gd name="T33" fmla="*/ 429 h 739"/>
                <a:gd name="T34" fmla="*/ 416 w 430"/>
                <a:gd name="T35" fmla="*/ 477 h 739"/>
                <a:gd name="T36" fmla="*/ 430 w 430"/>
                <a:gd name="T37" fmla="*/ 547 h 739"/>
                <a:gd name="T38" fmla="*/ 416 w 430"/>
                <a:gd name="T39" fmla="*/ 622 h 739"/>
                <a:gd name="T40" fmla="*/ 376 w 430"/>
                <a:gd name="T41" fmla="*/ 679 h 739"/>
                <a:gd name="T42" fmla="*/ 318 w 430"/>
                <a:gd name="T43" fmla="*/ 718 h 739"/>
                <a:gd name="T44" fmla="*/ 248 w 430"/>
                <a:gd name="T45" fmla="*/ 737 h 739"/>
                <a:gd name="T46" fmla="*/ 161 w 430"/>
                <a:gd name="T47" fmla="*/ 735 h 739"/>
                <a:gd name="T48" fmla="*/ 70 w 430"/>
                <a:gd name="T49" fmla="*/ 706 h 739"/>
                <a:gd name="T50" fmla="*/ 0 w 430"/>
                <a:gd name="T51" fmla="*/ 648 h 739"/>
                <a:gd name="T52" fmla="*/ 58 w 430"/>
                <a:gd name="T53" fmla="*/ 653 h 739"/>
                <a:gd name="T54" fmla="*/ 129 w 430"/>
                <a:gd name="T55" fmla="*/ 692 h 739"/>
                <a:gd name="T56" fmla="*/ 211 w 430"/>
                <a:gd name="T57" fmla="*/ 706 h 739"/>
                <a:gd name="T58" fmla="*/ 278 w 430"/>
                <a:gd name="T59" fmla="*/ 695 h 739"/>
                <a:gd name="T60" fmla="*/ 337 w 430"/>
                <a:gd name="T61" fmla="*/ 665 h 739"/>
                <a:gd name="T62" fmla="*/ 377 w 430"/>
                <a:gd name="T63" fmla="*/ 615 h 739"/>
                <a:gd name="T64" fmla="*/ 391 w 430"/>
                <a:gd name="T65" fmla="*/ 549 h 739"/>
                <a:gd name="T66" fmla="*/ 379 w 430"/>
                <a:gd name="T67" fmla="*/ 488 h 739"/>
                <a:gd name="T68" fmla="*/ 344 w 430"/>
                <a:gd name="T69" fmla="*/ 444 h 739"/>
                <a:gd name="T70" fmla="*/ 294 w 430"/>
                <a:gd name="T71" fmla="*/ 413 h 739"/>
                <a:gd name="T72" fmla="*/ 234 w 430"/>
                <a:gd name="T73" fmla="*/ 389 h 739"/>
                <a:gd name="T74" fmla="*/ 171 w 430"/>
                <a:gd name="T75" fmla="*/ 368 h 739"/>
                <a:gd name="T76" fmla="*/ 110 w 430"/>
                <a:gd name="T77" fmla="*/ 342 h 739"/>
                <a:gd name="T78" fmla="*/ 60 w 430"/>
                <a:gd name="T79" fmla="*/ 305 h 739"/>
                <a:gd name="T80" fmla="*/ 25 w 430"/>
                <a:gd name="T81" fmla="*/ 256 h 739"/>
                <a:gd name="T82" fmla="*/ 12 w 430"/>
                <a:gd name="T83" fmla="*/ 187 h 739"/>
                <a:gd name="T84" fmla="*/ 26 w 430"/>
                <a:gd name="T85" fmla="*/ 113 h 739"/>
                <a:gd name="T86" fmla="*/ 67 w 430"/>
                <a:gd name="T87" fmla="*/ 58 h 739"/>
                <a:gd name="T88" fmla="*/ 124 w 430"/>
                <a:gd name="T89" fmla="*/ 21 h 739"/>
                <a:gd name="T90" fmla="*/ 194 w 430"/>
                <a:gd name="T91" fmla="*/ 2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0" h="739">
                  <a:moveTo>
                    <a:pt x="231" y="0"/>
                  </a:moveTo>
                  <a:lnTo>
                    <a:pt x="276" y="4"/>
                  </a:lnTo>
                  <a:lnTo>
                    <a:pt x="318" y="14"/>
                  </a:lnTo>
                  <a:lnTo>
                    <a:pt x="356" y="32"/>
                  </a:lnTo>
                  <a:lnTo>
                    <a:pt x="390" y="52"/>
                  </a:lnTo>
                  <a:lnTo>
                    <a:pt x="416" y="80"/>
                  </a:lnTo>
                  <a:lnTo>
                    <a:pt x="388" y="105"/>
                  </a:lnTo>
                  <a:lnTo>
                    <a:pt x="365" y="80"/>
                  </a:lnTo>
                  <a:lnTo>
                    <a:pt x="337" y="59"/>
                  </a:lnTo>
                  <a:lnTo>
                    <a:pt x="304" y="46"/>
                  </a:lnTo>
                  <a:lnTo>
                    <a:pt x="269" y="37"/>
                  </a:lnTo>
                  <a:lnTo>
                    <a:pt x="231" y="33"/>
                  </a:lnTo>
                  <a:lnTo>
                    <a:pt x="198" y="35"/>
                  </a:lnTo>
                  <a:lnTo>
                    <a:pt x="164" y="42"/>
                  </a:lnTo>
                  <a:lnTo>
                    <a:pt x="135" y="54"/>
                  </a:lnTo>
                  <a:lnTo>
                    <a:pt x="107" y="70"/>
                  </a:lnTo>
                  <a:lnTo>
                    <a:pt x="84" y="93"/>
                  </a:lnTo>
                  <a:lnTo>
                    <a:pt x="65" y="119"/>
                  </a:lnTo>
                  <a:lnTo>
                    <a:pt x="53" y="150"/>
                  </a:lnTo>
                  <a:lnTo>
                    <a:pt x="49" y="185"/>
                  </a:lnTo>
                  <a:lnTo>
                    <a:pt x="53" y="220"/>
                  </a:lnTo>
                  <a:lnTo>
                    <a:pt x="63" y="248"/>
                  </a:lnTo>
                  <a:lnTo>
                    <a:pt x="77" y="270"/>
                  </a:lnTo>
                  <a:lnTo>
                    <a:pt x="98" y="291"/>
                  </a:lnTo>
                  <a:lnTo>
                    <a:pt x="121" y="308"/>
                  </a:lnTo>
                  <a:lnTo>
                    <a:pt x="149" y="322"/>
                  </a:lnTo>
                  <a:lnTo>
                    <a:pt x="177" y="335"/>
                  </a:lnTo>
                  <a:lnTo>
                    <a:pt x="208" y="347"/>
                  </a:lnTo>
                  <a:lnTo>
                    <a:pt x="239" y="357"/>
                  </a:lnTo>
                  <a:lnTo>
                    <a:pt x="271" y="369"/>
                  </a:lnTo>
                  <a:lnTo>
                    <a:pt x="302" y="382"/>
                  </a:lnTo>
                  <a:lnTo>
                    <a:pt x="330" y="394"/>
                  </a:lnTo>
                  <a:lnTo>
                    <a:pt x="358" y="411"/>
                  </a:lnTo>
                  <a:lnTo>
                    <a:pt x="381" y="429"/>
                  </a:lnTo>
                  <a:lnTo>
                    <a:pt x="402" y="451"/>
                  </a:lnTo>
                  <a:lnTo>
                    <a:pt x="416" y="477"/>
                  </a:lnTo>
                  <a:lnTo>
                    <a:pt x="426" y="510"/>
                  </a:lnTo>
                  <a:lnTo>
                    <a:pt x="430" y="547"/>
                  </a:lnTo>
                  <a:lnTo>
                    <a:pt x="426" y="587"/>
                  </a:lnTo>
                  <a:lnTo>
                    <a:pt x="416" y="622"/>
                  </a:lnTo>
                  <a:lnTo>
                    <a:pt x="398" y="653"/>
                  </a:lnTo>
                  <a:lnTo>
                    <a:pt x="376" y="679"/>
                  </a:lnTo>
                  <a:lnTo>
                    <a:pt x="349" y="700"/>
                  </a:lnTo>
                  <a:lnTo>
                    <a:pt x="318" y="718"/>
                  </a:lnTo>
                  <a:lnTo>
                    <a:pt x="285" y="730"/>
                  </a:lnTo>
                  <a:lnTo>
                    <a:pt x="248" y="737"/>
                  </a:lnTo>
                  <a:lnTo>
                    <a:pt x="211" y="739"/>
                  </a:lnTo>
                  <a:lnTo>
                    <a:pt x="161" y="735"/>
                  </a:lnTo>
                  <a:lnTo>
                    <a:pt x="114" y="725"/>
                  </a:lnTo>
                  <a:lnTo>
                    <a:pt x="70" y="706"/>
                  </a:lnTo>
                  <a:lnTo>
                    <a:pt x="33" y="681"/>
                  </a:lnTo>
                  <a:lnTo>
                    <a:pt x="0" y="648"/>
                  </a:lnTo>
                  <a:lnTo>
                    <a:pt x="25" y="624"/>
                  </a:lnTo>
                  <a:lnTo>
                    <a:pt x="58" y="653"/>
                  </a:lnTo>
                  <a:lnTo>
                    <a:pt x="91" y="676"/>
                  </a:lnTo>
                  <a:lnTo>
                    <a:pt x="129" y="692"/>
                  </a:lnTo>
                  <a:lnTo>
                    <a:pt x="170" y="702"/>
                  </a:lnTo>
                  <a:lnTo>
                    <a:pt x="211" y="706"/>
                  </a:lnTo>
                  <a:lnTo>
                    <a:pt x="246" y="702"/>
                  </a:lnTo>
                  <a:lnTo>
                    <a:pt x="278" y="695"/>
                  </a:lnTo>
                  <a:lnTo>
                    <a:pt x="309" y="683"/>
                  </a:lnTo>
                  <a:lnTo>
                    <a:pt x="337" y="665"/>
                  </a:lnTo>
                  <a:lnTo>
                    <a:pt x="360" y="643"/>
                  </a:lnTo>
                  <a:lnTo>
                    <a:pt x="377" y="615"/>
                  </a:lnTo>
                  <a:lnTo>
                    <a:pt x="388" y="584"/>
                  </a:lnTo>
                  <a:lnTo>
                    <a:pt x="391" y="549"/>
                  </a:lnTo>
                  <a:lnTo>
                    <a:pt x="388" y="516"/>
                  </a:lnTo>
                  <a:lnTo>
                    <a:pt x="379" y="488"/>
                  </a:lnTo>
                  <a:lnTo>
                    <a:pt x="363" y="463"/>
                  </a:lnTo>
                  <a:lnTo>
                    <a:pt x="344" y="444"/>
                  </a:lnTo>
                  <a:lnTo>
                    <a:pt x="320" y="427"/>
                  </a:lnTo>
                  <a:lnTo>
                    <a:pt x="294" y="413"/>
                  </a:lnTo>
                  <a:lnTo>
                    <a:pt x="264" y="401"/>
                  </a:lnTo>
                  <a:lnTo>
                    <a:pt x="234" y="389"/>
                  </a:lnTo>
                  <a:lnTo>
                    <a:pt x="203" y="378"/>
                  </a:lnTo>
                  <a:lnTo>
                    <a:pt x="171" y="368"/>
                  </a:lnTo>
                  <a:lnTo>
                    <a:pt x="140" y="355"/>
                  </a:lnTo>
                  <a:lnTo>
                    <a:pt x="110" y="342"/>
                  </a:lnTo>
                  <a:lnTo>
                    <a:pt x="84" y="324"/>
                  </a:lnTo>
                  <a:lnTo>
                    <a:pt x="60" y="305"/>
                  </a:lnTo>
                  <a:lnTo>
                    <a:pt x="40" y="282"/>
                  </a:lnTo>
                  <a:lnTo>
                    <a:pt x="25" y="256"/>
                  </a:lnTo>
                  <a:lnTo>
                    <a:pt x="16" y="223"/>
                  </a:lnTo>
                  <a:lnTo>
                    <a:pt x="12" y="187"/>
                  </a:lnTo>
                  <a:lnTo>
                    <a:pt x="16" y="148"/>
                  </a:lnTo>
                  <a:lnTo>
                    <a:pt x="26" y="113"/>
                  </a:lnTo>
                  <a:lnTo>
                    <a:pt x="44" y="84"/>
                  </a:lnTo>
                  <a:lnTo>
                    <a:pt x="67" y="58"/>
                  </a:lnTo>
                  <a:lnTo>
                    <a:pt x="95" y="37"/>
                  </a:lnTo>
                  <a:lnTo>
                    <a:pt x="124" y="21"/>
                  </a:lnTo>
                  <a:lnTo>
                    <a:pt x="157" y="9"/>
                  </a:lnTo>
                  <a:lnTo>
                    <a:pt x="194" y="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5467351" y="3130551"/>
              <a:ext cx="461963" cy="555625"/>
            </a:xfrm>
            <a:custGeom>
              <a:avLst/>
              <a:gdLst>
                <a:gd name="T0" fmla="*/ 0 w 581"/>
                <a:gd name="T1" fmla="*/ 0 h 700"/>
                <a:gd name="T2" fmla="*/ 40 w 581"/>
                <a:gd name="T3" fmla="*/ 0 h 700"/>
                <a:gd name="T4" fmla="*/ 288 w 581"/>
                <a:gd name="T5" fmla="*/ 659 h 700"/>
                <a:gd name="T6" fmla="*/ 289 w 581"/>
                <a:gd name="T7" fmla="*/ 659 h 700"/>
                <a:gd name="T8" fmla="*/ 541 w 581"/>
                <a:gd name="T9" fmla="*/ 0 h 700"/>
                <a:gd name="T10" fmla="*/ 581 w 581"/>
                <a:gd name="T11" fmla="*/ 0 h 700"/>
                <a:gd name="T12" fmla="*/ 312 w 581"/>
                <a:gd name="T13" fmla="*/ 700 h 700"/>
                <a:gd name="T14" fmla="*/ 267 w 581"/>
                <a:gd name="T15" fmla="*/ 700 h 700"/>
                <a:gd name="T16" fmla="*/ 0 w 581"/>
                <a:gd name="T17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700">
                  <a:moveTo>
                    <a:pt x="0" y="0"/>
                  </a:moveTo>
                  <a:lnTo>
                    <a:pt x="40" y="0"/>
                  </a:lnTo>
                  <a:lnTo>
                    <a:pt x="288" y="659"/>
                  </a:lnTo>
                  <a:lnTo>
                    <a:pt x="289" y="659"/>
                  </a:lnTo>
                  <a:lnTo>
                    <a:pt x="541" y="0"/>
                  </a:lnTo>
                  <a:lnTo>
                    <a:pt x="581" y="0"/>
                  </a:lnTo>
                  <a:lnTo>
                    <a:pt x="312" y="700"/>
                  </a:lnTo>
                  <a:lnTo>
                    <a:pt x="267" y="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5975351" y="3144838"/>
              <a:ext cx="47625" cy="541338"/>
            </a:xfrm>
            <a:custGeom>
              <a:avLst/>
              <a:gdLst>
                <a:gd name="T0" fmla="*/ 14 w 61"/>
                <a:gd name="T1" fmla="*/ 224 h 680"/>
                <a:gd name="T2" fmla="*/ 49 w 61"/>
                <a:gd name="T3" fmla="*/ 224 h 680"/>
                <a:gd name="T4" fmla="*/ 49 w 61"/>
                <a:gd name="T5" fmla="*/ 680 h 680"/>
                <a:gd name="T6" fmla="*/ 14 w 61"/>
                <a:gd name="T7" fmla="*/ 680 h 680"/>
                <a:gd name="T8" fmla="*/ 14 w 61"/>
                <a:gd name="T9" fmla="*/ 224 h 680"/>
                <a:gd name="T10" fmla="*/ 32 w 61"/>
                <a:gd name="T11" fmla="*/ 0 h 680"/>
                <a:gd name="T12" fmla="*/ 46 w 61"/>
                <a:gd name="T13" fmla="*/ 5 h 680"/>
                <a:gd name="T14" fmla="*/ 56 w 61"/>
                <a:gd name="T15" fmla="*/ 15 h 680"/>
                <a:gd name="T16" fmla="*/ 61 w 61"/>
                <a:gd name="T17" fmla="*/ 31 h 680"/>
                <a:gd name="T18" fmla="*/ 58 w 61"/>
                <a:gd name="T19" fmla="*/ 45 h 680"/>
                <a:gd name="T20" fmla="*/ 53 w 61"/>
                <a:gd name="T21" fmla="*/ 55 h 680"/>
                <a:gd name="T22" fmla="*/ 42 w 61"/>
                <a:gd name="T23" fmla="*/ 62 h 680"/>
                <a:gd name="T24" fmla="*/ 32 w 61"/>
                <a:gd name="T25" fmla="*/ 64 h 680"/>
                <a:gd name="T26" fmla="*/ 20 w 61"/>
                <a:gd name="T27" fmla="*/ 62 h 680"/>
                <a:gd name="T28" fmla="*/ 11 w 61"/>
                <a:gd name="T29" fmla="*/ 55 h 680"/>
                <a:gd name="T30" fmla="*/ 4 w 61"/>
                <a:gd name="T31" fmla="*/ 45 h 680"/>
                <a:gd name="T32" fmla="*/ 0 w 61"/>
                <a:gd name="T33" fmla="*/ 31 h 680"/>
                <a:gd name="T34" fmla="*/ 6 w 61"/>
                <a:gd name="T35" fmla="*/ 15 h 680"/>
                <a:gd name="T36" fmla="*/ 16 w 61"/>
                <a:gd name="T37" fmla="*/ 5 h 680"/>
                <a:gd name="T38" fmla="*/ 32 w 61"/>
                <a:gd name="T39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680">
                  <a:moveTo>
                    <a:pt x="14" y="224"/>
                  </a:moveTo>
                  <a:lnTo>
                    <a:pt x="49" y="224"/>
                  </a:lnTo>
                  <a:lnTo>
                    <a:pt x="49" y="680"/>
                  </a:lnTo>
                  <a:lnTo>
                    <a:pt x="14" y="680"/>
                  </a:lnTo>
                  <a:lnTo>
                    <a:pt x="14" y="224"/>
                  </a:lnTo>
                  <a:close/>
                  <a:moveTo>
                    <a:pt x="32" y="0"/>
                  </a:moveTo>
                  <a:lnTo>
                    <a:pt x="46" y="5"/>
                  </a:lnTo>
                  <a:lnTo>
                    <a:pt x="56" y="15"/>
                  </a:lnTo>
                  <a:lnTo>
                    <a:pt x="61" y="31"/>
                  </a:lnTo>
                  <a:lnTo>
                    <a:pt x="58" y="45"/>
                  </a:lnTo>
                  <a:lnTo>
                    <a:pt x="53" y="55"/>
                  </a:lnTo>
                  <a:lnTo>
                    <a:pt x="42" y="62"/>
                  </a:lnTo>
                  <a:lnTo>
                    <a:pt x="32" y="64"/>
                  </a:lnTo>
                  <a:lnTo>
                    <a:pt x="20" y="62"/>
                  </a:lnTo>
                  <a:lnTo>
                    <a:pt x="11" y="55"/>
                  </a:lnTo>
                  <a:lnTo>
                    <a:pt x="4" y="45"/>
                  </a:lnTo>
                  <a:lnTo>
                    <a:pt x="0" y="31"/>
                  </a:lnTo>
                  <a:lnTo>
                    <a:pt x="6" y="15"/>
                  </a:lnTo>
                  <a:lnTo>
                    <a:pt x="16" y="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6107113" y="3324226"/>
              <a:ext cx="317500" cy="550863"/>
            </a:xfrm>
            <a:custGeom>
              <a:avLst/>
              <a:gdLst>
                <a:gd name="T0" fmla="*/ 0 w 400"/>
                <a:gd name="T1" fmla="*/ 0 h 695"/>
                <a:gd name="T2" fmla="*/ 40 w 400"/>
                <a:gd name="T3" fmla="*/ 0 h 695"/>
                <a:gd name="T4" fmla="*/ 204 w 400"/>
                <a:gd name="T5" fmla="*/ 427 h 695"/>
                <a:gd name="T6" fmla="*/ 361 w 400"/>
                <a:gd name="T7" fmla="*/ 0 h 695"/>
                <a:gd name="T8" fmla="*/ 400 w 400"/>
                <a:gd name="T9" fmla="*/ 0 h 695"/>
                <a:gd name="T10" fmla="*/ 173 w 400"/>
                <a:gd name="T11" fmla="*/ 597 h 695"/>
                <a:gd name="T12" fmla="*/ 159 w 400"/>
                <a:gd name="T13" fmla="*/ 625 h 695"/>
                <a:gd name="T14" fmla="*/ 145 w 400"/>
                <a:gd name="T15" fmla="*/ 650 h 695"/>
                <a:gd name="T16" fmla="*/ 127 w 400"/>
                <a:gd name="T17" fmla="*/ 669 h 695"/>
                <a:gd name="T18" fmla="*/ 105 w 400"/>
                <a:gd name="T19" fmla="*/ 685 h 695"/>
                <a:gd name="T20" fmla="*/ 80 w 400"/>
                <a:gd name="T21" fmla="*/ 693 h 695"/>
                <a:gd name="T22" fmla="*/ 51 w 400"/>
                <a:gd name="T23" fmla="*/ 695 h 695"/>
                <a:gd name="T24" fmla="*/ 28 w 400"/>
                <a:gd name="T25" fmla="*/ 693 h 695"/>
                <a:gd name="T26" fmla="*/ 5 w 400"/>
                <a:gd name="T27" fmla="*/ 690 h 695"/>
                <a:gd name="T28" fmla="*/ 10 w 400"/>
                <a:gd name="T29" fmla="*/ 657 h 695"/>
                <a:gd name="T30" fmla="*/ 30 w 400"/>
                <a:gd name="T31" fmla="*/ 662 h 695"/>
                <a:gd name="T32" fmla="*/ 51 w 400"/>
                <a:gd name="T33" fmla="*/ 664 h 695"/>
                <a:gd name="T34" fmla="*/ 75 w 400"/>
                <a:gd name="T35" fmla="*/ 660 h 695"/>
                <a:gd name="T36" fmla="*/ 94 w 400"/>
                <a:gd name="T37" fmla="*/ 651 h 695"/>
                <a:gd name="T38" fmla="*/ 112 w 400"/>
                <a:gd name="T39" fmla="*/ 638 h 695"/>
                <a:gd name="T40" fmla="*/ 124 w 400"/>
                <a:gd name="T41" fmla="*/ 620 h 695"/>
                <a:gd name="T42" fmla="*/ 136 w 400"/>
                <a:gd name="T43" fmla="*/ 599 h 695"/>
                <a:gd name="T44" fmla="*/ 145 w 400"/>
                <a:gd name="T45" fmla="*/ 578 h 695"/>
                <a:gd name="T46" fmla="*/ 187 w 400"/>
                <a:gd name="T47" fmla="*/ 465 h 695"/>
                <a:gd name="T48" fmla="*/ 0 w 400"/>
                <a:gd name="T49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0" h="695">
                  <a:moveTo>
                    <a:pt x="0" y="0"/>
                  </a:moveTo>
                  <a:lnTo>
                    <a:pt x="40" y="0"/>
                  </a:lnTo>
                  <a:lnTo>
                    <a:pt x="204" y="427"/>
                  </a:lnTo>
                  <a:lnTo>
                    <a:pt x="361" y="0"/>
                  </a:lnTo>
                  <a:lnTo>
                    <a:pt x="400" y="0"/>
                  </a:lnTo>
                  <a:lnTo>
                    <a:pt x="173" y="597"/>
                  </a:lnTo>
                  <a:lnTo>
                    <a:pt x="159" y="625"/>
                  </a:lnTo>
                  <a:lnTo>
                    <a:pt x="145" y="650"/>
                  </a:lnTo>
                  <a:lnTo>
                    <a:pt x="127" y="669"/>
                  </a:lnTo>
                  <a:lnTo>
                    <a:pt x="105" y="685"/>
                  </a:lnTo>
                  <a:lnTo>
                    <a:pt x="80" y="693"/>
                  </a:lnTo>
                  <a:lnTo>
                    <a:pt x="51" y="695"/>
                  </a:lnTo>
                  <a:lnTo>
                    <a:pt x="28" y="693"/>
                  </a:lnTo>
                  <a:lnTo>
                    <a:pt x="5" y="690"/>
                  </a:lnTo>
                  <a:lnTo>
                    <a:pt x="10" y="657"/>
                  </a:lnTo>
                  <a:lnTo>
                    <a:pt x="30" y="662"/>
                  </a:lnTo>
                  <a:lnTo>
                    <a:pt x="51" y="664"/>
                  </a:lnTo>
                  <a:lnTo>
                    <a:pt x="75" y="660"/>
                  </a:lnTo>
                  <a:lnTo>
                    <a:pt x="94" y="651"/>
                  </a:lnTo>
                  <a:lnTo>
                    <a:pt x="112" y="638"/>
                  </a:lnTo>
                  <a:lnTo>
                    <a:pt x="124" y="620"/>
                  </a:lnTo>
                  <a:lnTo>
                    <a:pt x="136" y="599"/>
                  </a:lnTo>
                  <a:lnTo>
                    <a:pt x="145" y="578"/>
                  </a:lnTo>
                  <a:lnTo>
                    <a:pt x="187" y="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EditPoints="1"/>
            </p:cNvSpPr>
            <p:nvPr userDrawn="1"/>
          </p:nvSpPr>
          <p:spPr bwMode="auto">
            <a:xfrm>
              <a:off x="6462713" y="3313113"/>
              <a:ext cx="293688" cy="384175"/>
            </a:xfrm>
            <a:custGeom>
              <a:avLst/>
              <a:gdLst>
                <a:gd name="T0" fmla="*/ 241 w 370"/>
                <a:gd name="T1" fmla="*/ 228 h 484"/>
                <a:gd name="T2" fmla="*/ 176 w 370"/>
                <a:gd name="T3" fmla="*/ 234 h 484"/>
                <a:gd name="T4" fmla="*/ 115 w 370"/>
                <a:gd name="T5" fmla="*/ 248 h 484"/>
                <a:gd name="T6" fmla="*/ 68 w 370"/>
                <a:gd name="T7" fmla="*/ 275 h 484"/>
                <a:gd name="T8" fmla="*/ 40 w 370"/>
                <a:gd name="T9" fmla="*/ 319 h 484"/>
                <a:gd name="T10" fmla="*/ 40 w 370"/>
                <a:gd name="T11" fmla="*/ 376 h 484"/>
                <a:gd name="T12" fmla="*/ 61 w 370"/>
                <a:gd name="T13" fmla="*/ 416 h 484"/>
                <a:gd name="T14" fmla="*/ 98 w 370"/>
                <a:gd name="T15" fmla="*/ 441 h 484"/>
                <a:gd name="T16" fmla="*/ 139 w 370"/>
                <a:gd name="T17" fmla="*/ 453 h 484"/>
                <a:gd name="T18" fmla="*/ 199 w 370"/>
                <a:gd name="T19" fmla="*/ 451 h 484"/>
                <a:gd name="T20" fmla="*/ 258 w 370"/>
                <a:gd name="T21" fmla="*/ 425 h 484"/>
                <a:gd name="T22" fmla="*/ 298 w 370"/>
                <a:gd name="T23" fmla="*/ 378 h 484"/>
                <a:gd name="T24" fmla="*/ 321 w 370"/>
                <a:gd name="T25" fmla="*/ 319 h 484"/>
                <a:gd name="T26" fmla="*/ 328 w 370"/>
                <a:gd name="T27" fmla="*/ 255 h 484"/>
                <a:gd name="T28" fmla="*/ 272 w 370"/>
                <a:gd name="T29" fmla="*/ 227 h 484"/>
                <a:gd name="T30" fmla="*/ 227 w 370"/>
                <a:gd name="T31" fmla="*/ 2 h 484"/>
                <a:gd name="T32" fmla="*/ 290 w 370"/>
                <a:gd name="T33" fmla="*/ 23 h 484"/>
                <a:gd name="T34" fmla="*/ 335 w 370"/>
                <a:gd name="T35" fmla="*/ 65 h 484"/>
                <a:gd name="T36" fmla="*/ 359 w 370"/>
                <a:gd name="T37" fmla="*/ 127 h 484"/>
                <a:gd name="T38" fmla="*/ 363 w 370"/>
                <a:gd name="T39" fmla="*/ 368 h 484"/>
                <a:gd name="T40" fmla="*/ 366 w 370"/>
                <a:gd name="T41" fmla="*/ 441 h 484"/>
                <a:gd name="T42" fmla="*/ 337 w 370"/>
                <a:gd name="T43" fmla="*/ 470 h 484"/>
                <a:gd name="T44" fmla="*/ 331 w 370"/>
                <a:gd name="T45" fmla="*/ 422 h 484"/>
                <a:gd name="T46" fmla="*/ 330 w 370"/>
                <a:gd name="T47" fmla="*/ 373 h 484"/>
                <a:gd name="T48" fmla="*/ 309 w 370"/>
                <a:gd name="T49" fmla="*/ 408 h 484"/>
                <a:gd name="T50" fmla="*/ 256 w 370"/>
                <a:gd name="T51" fmla="*/ 457 h 484"/>
                <a:gd name="T52" fmla="*/ 192 w 370"/>
                <a:gd name="T53" fmla="*/ 481 h 484"/>
                <a:gd name="T54" fmla="*/ 127 w 370"/>
                <a:gd name="T55" fmla="*/ 483 h 484"/>
                <a:gd name="T56" fmla="*/ 75 w 370"/>
                <a:gd name="T57" fmla="*/ 467 h 484"/>
                <a:gd name="T58" fmla="*/ 29 w 370"/>
                <a:gd name="T59" fmla="*/ 434 h 484"/>
                <a:gd name="T60" fmla="*/ 3 w 370"/>
                <a:gd name="T61" fmla="*/ 383 h 484"/>
                <a:gd name="T62" fmla="*/ 3 w 370"/>
                <a:gd name="T63" fmla="*/ 317 h 484"/>
                <a:gd name="T64" fmla="*/ 29 w 370"/>
                <a:gd name="T65" fmla="*/ 265 h 484"/>
                <a:gd name="T66" fmla="*/ 75 w 370"/>
                <a:gd name="T67" fmla="*/ 232 h 484"/>
                <a:gd name="T68" fmla="*/ 132 w 370"/>
                <a:gd name="T69" fmla="*/ 211 h 484"/>
                <a:gd name="T70" fmla="*/ 199 w 370"/>
                <a:gd name="T71" fmla="*/ 201 h 484"/>
                <a:gd name="T72" fmla="*/ 262 w 370"/>
                <a:gd name="T73" fmla="*/ 199 h 484"/>
                <a:gd name="T74" fmla="*/ 328 w 370"/>
                <a:gd name="T75" fmla="*/ 169 h 484"/>
                <a:gd name="T76" fmla="*/ 316 w 370"/>
                <a:gd name="T77" fmla="*/ 100 h 484"/>
                <a:gd name="T78" fmla="*/ 279 w 370"/>
                <a:gd name="T79" fmla="*/ 54 h 484"/>
                <a:gd name="T80" fmla="*/ 223 w 370"/>
                <a:gd name="T81" fmla="*/ 33 h 484"/>
                <a:gd name="T82" fmla="*/ 148 w 370"/>
                <a:gd name="T83" fmla="*/ 35 h 484"/>
                <a:gd name="T84" fmla="*/ 78 w 370"/>
                <a:gd name="T85" fmla="*/ 63 h 484"/>
                <a:gd name="T86" fmla="*/ 29 w 370"/>
                <a:gd name="T87" fmla="*/ 59 h 484"/>
                <a:gd name="T88" fmla="*/ 103 w 370"/>
                <a:gd name="T89" fmla="*/ 16 h 484"/>
                <a:gd name="T90" fmla="*/ 190 w 370"/>
                <a:gd name="T9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0" h="484">
                  <a:moveTo>
                    <a:pt x="272" y="227"/>
                  </a:moveTo>
                  <a:lnTo>
                    <a:pt x="241" y="228"/>
                  </a:lnTo>
                  <a:lnTo>
                    <a:pt x="207" y="230"/>
                  </a:lnTo>
                  <a:lnTo>
                    <a:pt x="176" y="234"/>
                  </a:lnTo>
                  <a:lnTo>
                    <a:pt x="145" y="239"/>
                  </a:lnTo>
                  <a:lnTo>
                    <a:pt x="115" y="248"/>
                  </a:lnTo>
                  <a:lnTo>
                    <a:pt x="89" y="260"/>
                  </a:lnTo>
                  <a:lnTo>
                    <a:pt x="68" y="275"/>
                  </a:lnTo>
                  <a:lnTo>
                    <a:pt x="50" y="296"/>
                  </a:lnTo>
                  <a:lnTo>
                    <a:pt x="40" y="319"/>
                  </a:lnTo>
                  <a:lnTo>
                    <a:pt x="36" y="349"/>
                  </a:lnTo>
                  <a:lnTo>
                    <a:pt x="40" y="376"/>
                  </a:lnTo>
                  <a:lnTo>
                    <a:pt x="49" y="399"/>
                  </a:lnTo>
                  <a:lnTo>
                    <a:pt x="61" y="416"/>
                  </a:lnTo>
                  <a:lnTo>
                    <a:pt x="78" y="430"/>
                  </a:lnTo>
                  <a:lnTo>
                    <a:pt x="98" y="441"/>
                  </a:lnTo>
                  <a:lnTo>
                    <a:pt x="118" y="450"/>
                  </a:lnTo>
                  <a:lnTo>
                    <a:pt x="139" y="453"/>
                  </a:lnTo>
                  <a:lnTo>
                    <a:pt x="160" y="455"/>
                  </a:lnTo>
                  <a:lnTo>
                    <a:pt x="199" y="451"/>
                  </a:lnTo>
                  <a:lnTo>
                    <a:pt x="230" y="441"/>
                  </a:lnTo>
                  <a:lnTo>
                    <a:pt x="258" y="425"/>
                  </a:lnTo>
                  <a:lnTo>
                    <a:pt x="281" y="404"/>
                  </a:lnTo>
                  <a:lnTo>
                    <a:pt x="298" y="378"/>
                  </a:lnTo>
                  <a:lnTo>
                    <a:pt x="312" y="350"/>
                  </a:lnTo>
                  <a:lnTo>
                    <a:pt x="321" y="319"/>
                  </a:lnTo>
                  <a:lnTo>
                    <a:pt x="326" y="288"/>
                  </a:lnTo>
                  <a:lnTo>
                    <a:pt x="328" y="255"/>
                  </a:lnTo>
                  <a:lnTo>
                    <a:pt x="328" y="227"/>
                  </a:lnTo>
                  <a:lnTo>
                    <a:pt x="272" y="227"/>
                  </a:lnTo>
                  <a:close/>
                  <a:moveTo>
                    <a:pt x="190" y="0"/>
                  </a:moveTo>
                  <a:lnTo>
                    <a:pt x="227" y="2"/>
                  </a:lnTo>
                  <a:lnTo>
                    <a:pt x="260" y="9"/>
                  </a:lnTo>
                  <a:lnTo>
                    <a:pt x="290" y="23"/>
                  </a:lnTo>
                  <a:lnTo>
                    <a:pt x="316" y="40"/>
                  </a:lnTo>
                  <a:lnTo>
                    <a:pt x="335" y="65"/>
                  </a:lnTo>
                  <a:lnTo>
                    <a:pt x="351" y="93"/>
                  </a:lnTo>
                  <a:lnTo>
                    <a:pt x="359" y="127"/>
                  </a:lnTo>
                  <a:lnTo>
                    <a:pt x="363" y="167"/>
                  </a:lnTo>
                  <a:lnTo>
                    <a:pt x="363" y="368"/>
                  </a:lnTo>
                  <a:lnTo>
                    <a:pt x="363" y="404"/>
                  </a:lnTo>
                  <a:lnTo>
                    <a:pt x="366" y="441"/>
                  </a:lnTo>
                  <a:lnTo>
                    <a:pt x="370" y="470"/>
                  </a:lnTo>
                  <a:lnTo>
                    <a:pt x="337" y="470"/>
                  </a:lnTo>
                  <a:lnTo>
                    <a:pt x="335" y="450"/>
                  </a:lnTo>
                  <a:lnTo>
                    <a:pt x="331" y="422"/>
                  </a:lnTo>
                  <a:lnTo>
                    <a:pt x="330" y="396"/>
                  </a:lnTo>
                  <a:lnTo>
                    <a:pt x="330" y="373"/>
                  </a:lnTo>
                  <a:lnTo>
                    <a:pt x="326" y="373"/>
                  </a:lnTo>
                  <a:lnTo>
                    <a:pt x="309" y="408"/>
                  </a:lnTo>
                  <a:lnTo>
                    <a:pt x="284" y="436"/>
                  </a:lnTo>
                  <a:lnTo>
                    <a:pt x="256" y="457"/>
                  </a:lnTo>
                  <a:lnTo>
                    <a:pt x="225" y="472"/>
                  </a:lnTo>
                  <a:lnTo>
                    <a:pt x="192" y="481"/>
                  </a:lnTo>
                  <a:lnTo>
                    <a:pt x="155" y="484"/>
                  </a:lnTo>
                  <a:lnTo>
                    <a:pt x="127" y="483"/>
                  </a:lnTo>
                  <a:lnTo>
                    <a:pt x="99" y="476"/>
                  </a:lnTo>
                  <a:lnTo>
                    <a:pt x="75" y="467"/>
                  </a:lnTo>
                  <a:lnTo>
                    <a:pt x="50" y="453"/>
                  </a:lnTo>
                  <a:lnTo>
                    <a:pt x="29" y="434"/>
                  </a:lnTo>
                  <a:lnTo>
                    <a:pt x="14" y="411"/>
                  </a:lnTo>
                  <a:lnTo>
                    <a:pt x="3" y="383"/>
                  </a:lnTo>
                  <a:lnTo>
                    <a:pt x="0" y="350"/>
                  </a:lnTo>
                  <a:lnTo>
                    <a:pt x="3" y="317"/>
                  </a:lnTo>
                  <a:lnTo>
                    <a:pt x="14" y="289"/>
                  </a:lnTo>
                  <a:lnTo>
                    <a:pt x="29" y="265"/>
                  </a:lnTo>
                  <a:lnTo>
                    <a:pt x="50" y="246"/>
                  </a:lnTo>
                  <a:lnTo>
                    <a:pt x="75" y="232"/>
                  </a:lnTo>
                  <a:lnTo>
                    <a:pt x="103" y="220"/>
                  </a:lnTo>
                  <a:lnTo>
                    <a:pt x="132" y="211"/>
                  </a:lnTo>
                  <a:lnTo>
                    <a:pt x="166" y="206"/>
                  </a:lnTo>
                  <a:lnTo>
                    <a:pt x="199" y="201"/>
                  </a:lnTo>
                  <a:lnTo>
                    <a:pt x="230" y="199"/>
                  </a:lnTo>
                  <a:lnTo>
                    <a:pt x="262" y="199"/>
                  </a:lnTo>
                  <a:lnTo>
                    <a:pt x="328" y="199"/>
                  </a:lnTo>
                  <a:lnTo>
                    <a:pt x="328" y="169"/>
                  </a:lnTo>
                  <a:lnTo>
                    <a:pt x="324" y="131"/>
                  </a:lnTo>
                  <a:lnTo>
                    <a:pt x="316" y="100"/>
                  </a:lnTo>
                  <a:lnTo>
                    <a:pt x="300" y="75"/>
                  </a:lnTo>
                  <a:lnTo>
                    <a:pt x="279" y="54"/>
                  </a:lnTo>
                  <a:lnTo>
                    <a:pt x="253" y="42"/>
                  </a:lnTo>
                  <a:lnTo>
                    <a:pt x="223" y="33"/>
                  </a:lnTo>
                  <a:lnTo>
                    <a:pt x="188" y="30"/>
                  </a:lnTo>
                  <a:lnTo>
                    <a:pt x="148" y="35"/>
                  </a:lnTo>
                  <a:lnTo>
                    <a:pt x="111" y="46"/>
                  </a:lnTo>
                  <a:lnTo>
                    <a:pt x="78" y="63"/>
                  </a:lnTo>
                  <a:lnTo>
                    <a:pt x="49" y="86"/>
                  </a:lnTo>
                  <a:lnTo>
                    <a:pt x="29" y="59"/>
                  </a:lnTo>
                  <a:lnTo>
                    <a:pt x="63" y="35"/>
                  </a:lnTo>
                  <a:lnTo>
                    <a:pt x="103" y="16"/>
                  </a:lnTo>
                  <a:lnTo>
                    <a:pt x="145" y="4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EditPoints="1"/>
            </p:cNvSpPr>
            <p:nvPr userDrawn="1"/>
          </p:nvSpPr>
          <p:spPr bwMode="auto">
            <a:xfrm>
              <a:off x="6753226" y="3311526"/>
              <a:ext cx="95250" cy="46038"/>
            </a:xfrm>
            <a:custGeom>
              <a:avLst/>
              <a:gdLst>
                <a:gd name="T0" fmla="*/ 60 w 119"/>
                <a:gd name="T1" fmla="*/ 0 h 59"/>
                <a:gd name="T2" fmla="*/ 67 w 119"/>
                <a:gd name="T3" fmla="*/ 0 h 59"/>
                <a:gd name="T4" fmla="*/ 89 w 119"/>
                <a:gd name="T5" fmla="*/ 52 h 59"/>
                <a:gd name="T6" fmla="*/ 110 w 119"/>
                <a:gd name="T7" fmla="*/ 0 h 59"/>
                <a:gd name="T8" fmla="*/ 119 w 119"/>
                <a:gd name="T9" fmla="*/ 0 h 59"/>
                <a:gd name="T10" fmla="*/ 119 w 119"/>
                <a:gd name="T11" fmla="*/ 59 h 59"/>
                <a:gd name="T12" fmla="*/ 114 w 119"/>
                <a:gd name="T13" fmla="*/ 59 h 59"/>
                <a:gd name="T14" fmla="*/ 114 w 119"/>
                <a:gd name="T15" fmla="*/ 5 h 59"/>
                <a:gd name="T16" fmla="*/ 114 w 119"/>
                <a:gd name="T17" fmla="*/ 5 h 59"/>
                <a:gd name="T18" fmla="*/ 91 w 119"/>
                <a:gd name="T19" fmla="*/ 59 h 59"/>
                <a:gd name="T20" fmla="*/ 88 w 119"/>
                <a:gd name="T21" fmla="*/ 59 h 59"/>
                <a:gd name="T22" fmla="*/ 65 w 119"/>
                <a:gd name="T23" fmla="*/ 5 h 59"/>
                <a:gd name="T24" fmla="*/ 65 w 119"/>
                <a:gd name="T25" fmla="*/ 5 h 59"/>
                <a:gd name="T26" fmla="*/ 65 w 119"/>
                <a:gd name="T27" fmla="*/ 59 h 59"/>
                <a:gd name="T28" fmla="*/ 60 w 119"/>
                <a:gd name="T29" fmla="*/ 59 h 59"/>
                <a:gd name="T30" fmla="*/ 60 w 119"/>
                <a:gd name="T31" fmla="*/ 0 h 59"/>
                <a:gd name="T32" fmla="*/ 0 w 119"/>
                <a:gd name="T33" fmla="*/ 0 h 59"/>
                <a:gd name="T34" fmla="*/ 46 w 119"/>
                <a:gd name="T35" fmla="*/ 0 h 59"/>
                <a:gd name="T36" fmla="*/ 46 w 119"/>
                <a:gd name="T37" fmla="*/ 3 h 59"/>
                <a:gd name="T38" fmla="*/ 25 w 119"/>
                <a:gd name="T39" fmla="*/ 3 h 59"/>
                <a:gd name="T40" fmla="*/ 25 w 119"/>
                <a:gd name="T41" fmla="*/ 59 h 59"/>
                <a:gd name="T42" fmla="*/ 21 w 119"/>
                <a:gd name="T43" fmla="*/ 59 h 59"/>
                <a:gd name="T44" fmla="*/ 21 w 119"/>
                <a:gd name="T45" fmla="*/ 3 h 59"/>
                <a:gd name="T46" fmla="*/ 0 w 119"/>
                <a:gd name="T47" fmla="*/ 3 h 59"/>
                <a:gd name="T48" fmla="*/ 0 w 119"/>
                <a:gd name="T4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59">
                  <a:moveTo>
                    <a:pt x="60" y="0"/>
                  </a:moveTo>
                  <a:lnTo>
                    <a:pt x="67" y="0"/>
                  </a:lnTo>
                  <a:lnTo>
                    <a:pt x="89" y="52"/>
                  </a:lnTo>
                  <a:lnTo>
                    <a:pt x="110" y="0"/>
                  </a:lnTo>
                  <a:lnTo>
                    <a:pt x="119" y="0"/>
                  </a:lnTo>
                  <a:lnTo>
                    <a:pt x="119" y="59"/>
                  </a:lnTo>
                  <a:lnTo>
                    <a:pt x="114" y="59"/>
                  </a:lnTo>
                  <a:lnTo>
                    <a:pt x="114" y="5"/>
                  </a:lnTo>
                  <a:lnTo>
                    <a:pt x="114" y="5"/>
                  </a:lnTo>
                  <a:lnTo>
                    <a:pt x="91" y="59"/>
                  </a:lnTo>
                  <a:lnTo>
                    <a:pt x="88" y="59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9"/>
                  </a:lnTo>
                  <a:lnTo>
                    <a:pt x="60" y="59"/>
                  </a:lnTo>
                  <a:lnTo>
                    <a:pt x="60" y="0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3"/>
                  </a:lnTo>
                  <a:lnTo>
                    <a:pt x="25" y="3"/>
                  </a:lnTo>
                  <a:lnTo>
                    <a:pt x="25" y="59"/>
                  </a:lnTo>
                  <a:lnTo>
                    <a:pt x="21" y="59"/>
                  </a:lnTo>
                  <a:lnTo>
                    <a:pt x="2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 userDrawn="1"/>
          </p:nvSpPr>
          <p:spPr bwMode="auto">
            <a:xfrm>
              <a:off x="2281238" y="2917826"/>
              <a:ext cx="1417638" cy="925513"/>
            </a:xfrm>
            <a:custGeom>
              <a:avLst/>
              <a:gdLst>
                <a:gd name="T0" fmla="*/ 929 w 1786"/>
                <a:gd name="T1" fmla="*/ 37 h 1167"/>
                <a:gd name="T2" fmla="*/ 1080 w 1786"/>
                <a:gd name="T3" fmla="*/ 145 h 1167"/>
                <a:gd name="T4" fmla="*/ 1087 w 1786"/>
                <a:gd name="T5" fmla="*/ 190 h 1167"/>
                <a:gd name="T6" fmla="*/ 1028 w 1786"/>
                <a:gd name="T7" fmla="*/ 213 h 1167"/>
                <a:gd name="T8" fmla="*/ 916 w 1786"/>
                <a:gd name="T9" fmla="*/ 131 h 1167"/>
                <a:gd name="T10" fmla="*/ 688 w 1786"/>
                <a:gd name="T11" fmla="*/ 94 h 1167"/>
                <a:gd name="T12" fmla="*/ 485 w 1786"/>
                <a:gd name="T13" fmla="*/ 199 h 1167"/>
                <a:gd name="T14" fmla="*/ 382 w 1786"/>
                <a:gd name="T15" fmla="*/ 399 h 1167"/>
                <a:gd name="T16" fmla="*/ 339 w 1786"/>
                <a:gd name="T17" fmla="*/ 573 h 1167"/>
                <a:gd name="T18" fmla="*/ 164 w 1786"/>
                <a:gd name="T19" fmla="*/ 650 h 1167"/>
                <a:gd name="T20" fmla="*/ 91 w 1786"/>
                <a:gd name="T21" fmla="*/ 826 h 1167"/>
                <a:gd name="T22" fmla="*/ 164 w 1786"/>
                <a:gd name="T23" fmla="*/ 1003 h 1167"/>
                <a:gd name="T24" fmla="*/ 342 w 1786"/>
                <a:gd name="T25" fmla="*/ 1076 h 1167"/>
                <a:gd name="T26" fmla="*/ 1443 w 1786"/>
                <a:gd name="T27" fmla="*/ 1076 h 1167"/>
                <a:gd name="T28" fmla="*/ 1622 w 1786"/>
                <a:gd name="T29" fmla="*/ 1003 h 1167"/>
                <a:gd name="T30" fmla="*/ 1695 w 1786"/>
                <a:gd name="T31" fmla="*/ 826 h 1167"/>
                <a:gd name="T32" fmla="*/ 1632 w 1786"/>
                <a:gd name="T33" fmla="*/ 658 h 1167"/>
                <a:gd name="T34" fmla="*/ 1473 w 1786"/>
                <a:gd name="T35" fmla="*/ 575 h 1167"/>
                <a:gd name="T36" fmla="*/ 1433 w 1786"/>
                <a:gd name="T37" fmla="*/ 448 h 1167"/>
                <a:gd name="T38" fmla="*/ 1389 w 1786"/>
                <a:gd name="T39" fmla="*/ 373 h 1167"/>
                <a:gd name="T40" fmla="*/ 1285 w 1786"/>
                <a:gd name="T41" fmla="*/ 333 h 1167"/>
                <a:gd name="T42" fmla="*/ 1190 w 1786"/>
                <a:gd name="T43" fmla="*/ 362 h 1167"/>
                <a:gd name="T44" fmla="*/ 1155 w 1786"/>
                <a:gd name="T45" fmla="*/ 401 h 1167"/>
                <a:gd name="T46" fmla="*/ 1149 w 1786"/>
                <a:gd name="T47" fmla="*/ 413 h 1167"/>
                <a:gd name="T48" fmla="*/ 918 w 1786"/>
                <a:gd name="T49" fmla="*/ 928 h 1167"/>
                <a:gd name="T50" fmla="*/ 867 w 1786"/>
                <a:gd name="T51" fmla="*/ 955 h 1167"/>
                <a:gd name="T52" fmla="*/ 834 w 1786"/>
                <a:gd name="T53" fmla="*/ 923 h 1167"/>
                <a:gd name="T54" fmla="*/ 651 w 1786"/>
                <a:gd name="T55" fmla="*/ 443 h 1167"/>
                <a:gd name="T56" fmla="*/ 714 w 1786"/>
                <a:gd name="T57" fmla="*/ 441 h 1167"/>
                <a:gd name="T58" fmla="*/ 1059 w 1786"/>
                <a:gd name="T59" fmla="*/ 387 h 1167"/>
                <a:gd name="T60" fmla="*/ 1173 w 1786"/>
                <a:gd name="T61" fmla="*/ 270 h 1167"/>
                <a:gd name="T62" fmla="*/ 1258 w 1786"/>
                <a:gd name="T63" fmla="*/ 244 h 1167"/>
                <a:gd name="T64" fmla="*/ 1272 w 1786"/>
                <a:gd name="T65" fmla="*/ 244 h 1167"/>
                <a:gd name="T66" fmla="*/ 1293 w 1786"/>
                <a:gd name="T67" fmla="*/ 244 h 1167"/>
                <a:gd name="T68" fmla="*/ 1381 w 1786"/>
                <a:gd name="T69" fmla="*/ 261 h 1167"/>
                <a:gd name="T70" fmla="*/ 1459 w 1786"/>
                <a:gd name="T71" fmla="*/ 315 h 1167"/>
                <a:gd name="T72" fmla="*/ 1515 w 1786"/>
                <a:gd name="T73" fmla="*/ 402 h 1167"/>
                <a:gd name="T74" fmla="*/ 1583 w 1786"/>
                <a:gd name="T75" fmla="*/ 512 h 1167"/>
                <a:gd name="T76" fmla="*/ 1744 w 1786"/>
                <a:gd name="T77" fmla="*/ 660 h 1167"/>
                <a:gd name="T78" fmla="*/ 1782 w 1786"/>
                <a:gd name="T79" fmla="*/ 880 h 1167"/>
                <a:gd name="T80" fmla="*/ 1686 w 1786"/>
                <a:gd name="T81" fmla="*/ 1068 h 1167"/>
                <a:gd name="T82" fmla="*/ 1499 w 1786"/>
                <a:gd name="T83" fmla="*/ 1163 h 1167"/>
                <a:gd name="T84" fmla="*/ 342 w 1786"/>
                <a:gd name="T85" fmla="*/ 1167 h 1167"/>
                <a:gd name="T86" fmla="*/ 141 w 1786"/>
                <a:gd name="T87" fmla="*/ 1101 h 1167"/>
                <a:gd name="T88" fmla="*/ 17 w 1786"/>
                <a:gd name="T89" fmla="*/ 934 h 1167"/>
                <a:gd name="T90" fmla="*/ 17 w 1786"/>
                <a:gd name="T91" fmla="*/ 718 h 1167"/>
                <a:gd name="T92" fmla="*/ 141 w 1786"/>
                <a:gd name="T93" fmla="*/ 549 h 1167"/>
                <a:gd name="T94" fmla="*/ 286 w 1786"/>
                <a:gd name="T95" fmla="*/ 460 h 1167"/>
                <a:gd name="T96" fmla="*/ 361 w 1786"/>
                <a:gd name="T97" fmla="*/ 209 h 1167"/>
                <a:gd name="T98" fmla="*/ 553 w 1786"/>
                <a:gd name="T99" fmla="*/ 4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6" h="1167">
                  <a:moveTo>
                    <a:pt x="747" y="0"/>
                  </a:moveTo>
                  <a:lnTo>
                    <a:pt x="810" y="4"/>
                  </a:lnTo>
                  <a:lnTo>
                    <a:pt x="871" y="16"/>
                  </a:lnTo>
                  <a:lnTo>
                    <a:pt x="929" y="37"/>
                  </a:lnTo>
                  <a:lnTo>
                    <a:pt x="983" y="65"/>
                  </a:lnTo>
                  <a:lnTo>
                    <a:pt x="1033" y="99"/>
                  </a:lnTo>
                  <a:lnTo>
                    <a:pt x="1079" y="140"/>
                  </a:lnTo>
                  <a:lnTo>
                    <a:pt x="1080" y="145"/>
                  </a:lnTo>
                  <a:lnTo>
                    <a:pt x="1086" y="152"/>
                  </a:lnTo>
                  <a:lnTo>
                    <a:pt x="1089" y="162"/>
                  </a:lnTo>
                  <a:lnTo>
                    <a:pt x="1091" y="173"/>
                  </a:lnTo>
                  <a:lnTo>
                    <a:pt x="1087" y="190"/>
                  </a:lnTo>
                  <a:lnTo>
                    <a:pt x="1077" y="204"/>
                  </a:lnTo>
                  <a:lnTo>
                    <a:pt x="1063" y="213"/>
                  </a:lnTo>
                  <a:lnTo>
                    <a:pt x="1046" y="216"/>
                  </a:lnTo>
                  <a:lnTo>
                    <a:pt x="1028" y="213"/>
                  </a:lnTo>
                  <a:lnTo>
                    <a:pt x="1014" y="204"/>
                  </a:lnTo>
                  <a:lnTo>
                    <a:pt x="1009" y="199"/>
                  </a:lnTo>
                  <a:lnTo>
                    <a:pt x="965" y="160"/>
                  </a:lnTo>
                  <a:lnTo>
                    <a:pt x="916" y="131"/>
                  </a:lnTo>
                  <a:lnTo>
                    <a:pt x="862" y="108"/>
                  </a:lnTo>
                  <a:lnTo>
                    <a:pt x="806" y="94"/>
                  </a:lnTo>
                  <a:lnTo>
                    <a:pt x="747" y="91"/>
                  </a:lnTo>
                  <a:lnTo>
                    <a:pt x="688" y="94"/>
                  </a:lnTo>
                  <a:lnTo>
                    <a:pt x="630" y="108"/>
                  </a:lnTo>
                  <a:lnTo>
                    <a:pt x="578" y="131"/>
                  </a:lnTo>
                  <a:lnTo>
                    <a:pt x="529" y="162"/>
                  </a:lnTo>
                  <a:lnTo>
                    <a:pt x="485" y="199"/>
                  </a:lnTo>
                  <a:lnTo>
                    <a:pt x="449" y="241"/>
                  </a:lnTo>
                  <a:lnTo>
                    <a:pt x="419" y="289"/>
                  </a:lnTo>
                  <a:lnTo>
                    <a:pt x="396" y="343"/>
                  </a:lnTo>
                  <a:lnTo>
                    <a:pt x="382" y="399"/>
                  </a:lnTo>
                  <a:lnTo>
                    <a:pt x="377" y="460"/>
                  </a:lnTo>
                  <a:lnTo>
                    <a:pt x="382" y="521"/>
                  </a:lnTo>
                  <a:lnTo>
                    <a:pt x="391" y="573"/>
                  </a:lnTo>
                  <a:lnTo>
                    <a:pt x="339" y="573"/>
                  </a:lnTo>
                  <a:lnTo>
                    <a:pt x="288" y="580"/>
                  </a:lnTo>
                  <a:lnTo>
                    <a:pt x="243" y="594"/>
                  </a:lnTo>
                  <a:lnTo>
                    <a:pt x="201" y="618"/>
                  </a:lnTo>
                  <a:lnTo>
                    <a:pt x="164" y="650"/>
                  </a:lnTo>
                  <a:lnTo>
                    <a:pt x="133" y="686"/>
                  </a:lnTo>
                  <a:lnTo>
                    <a:pt x="110" y="728"/>
                  </a:lnTo>
                  <a:lnTo>
                    <a:pt x="96" y="775"/>
                  </a:lnTo>
                  <a:lnTo>
                    <a:pt x="91" y="826"/>
                  </a:lnTo>
                  <a:lnTo>
                    <a:pt x="96" y="876"/>
                  </a:lnTo>
                  <a:lnTo>
                    <a:pt x="110" y="923"/>
                  </a:lnTo>
                  <a:lnTo>
                    <a:pt x="134" y="965"/>
                  </a:lnTo>
                  <a:lnTo>
                    <a:pt x="164" y="1003"/>
                  </a:lnTo>
                  <a:lnTo>
                    <a:pt x="202" y="1033"/>
                  </a:lnTo>
                  <a:lnTo>
                    <a:pt x="244" y="1057"/>
                  </a:lnTo>
                  <a:lnTo>
                    <a:pt x="291" y="1071"/>
                  </a:lnTo>
                  <a:lnTo>
                    <a:pt x="342" y="1076"/>
                  </a:lnTo>
                  <a:lnTo>
                    <a:pt x="356" y="1076"/>
                  </a:lnTo>
                  <a:lnTo>
                    <a:pt x="358" y="1076"/>
                  </a:lnTo>
                  <a:lnTo>
                    <a:pt x="1430" y="1076"/>
                  </a:lnTo>
                  <a:lnTo>
                    <a:pt x="1443" y="1076"/>
                  </a:lnTo>
                  <a:lnTo>
                    <a:pt x="1494" y="1071"/>
                  </a:lnTo>
                  <a:lnTo>
                    <a:pt x="1541" y="1057"/>
                  </a:lnTo>
                  <a:lnTo>
                    <a:pt x="1585" y="1033"/>
                  </a:lnTo>
                  <a:lnTo>
                    <a:pt x="1622" y="1003"/>
                  </a:lnTo>
                  <a:lnTo>
                    <a:pt x="1653" y="965"/>
                  </a:lnTo>
                  <a:lnTo>
                    <a:pt x="1676" y="923"/>
                  </a:lnTo>
                  <a:lnTo>
                    <a:pt x="1690" y="876"/>
                  </a:lnTo>
                  <a:lnTo>
                    <a:pt x="1695" y="826"/>
                  </a:lnTo>
                  <a:lnTo>
                    <a:pt x="1691" y="779"/>
                  </a:lnTo>
                  <a:lnTo>
                    <a:pt x="1679" y="735"/>
                  </a:lnTo>
                  <a:lnTo>
                    <a:pt x="1658" y="693"/>
                  </a:lnTo>
                  <a:lnTo>
                    <a:pt x="1632" y="658"/>
                  </a:lnTo>
                  <a:lnTo>
                    <a:pt x="1599" y="627"/>
                  </a:lnTo>
                  <a:lnTo>
                    <a:pt x="1562" y="603"/>
                  </a:lnTo>
                  <a:lnTo>
                    <a:pt x="1519" y="585"/>
                  </a:lnTo>
                  <a:lnTo>
                    <a:pt x="1473" y="575"/>
                  </a:lnTo>
                  <a:lnTo>
                    <a:pt x="1423" y="570"/>
                  </a:lnTo>
                  <a:lnTo>
                    <a:pt x="1435" y="519"/>
                  </a:lnTo>
                  <a:lnTo>
                    <a:pt x="1438" y="484"/>
                  </a:lnTo>
                  <a:lnTo>
                    <a:pt x="1433" y="448"/>
                  </a:lnTo>
                  <a:lnTo>
                    <a:pt x="1419" y="413"/>
                  </a:lnTo>
                  <a:lnTo>
                    <a:pt x="1398" y="383"/>
                  </a:lnTo>
                  <a:lnTo>
                    <a:pt x="1391" y="375"/>
                  </a:lnTo>
                  <a:lnTo>
                    <a:pt x="1389" y="373"/>
                  </a:lnTo>
                  <a:lnTo>
                    <a:pt x="1358" y="352"/>
                  </a:lnTo>
                  <a:lnTo>
                    <a:pt x="1323" y="338"/>
                  </a:lnTo>
                  <a:lnTo>
                    <a:pt x="1285" y="333"/>
                  </a:lnTo>
                  <a:lnTo>
                    <a:pt x="1285" y="333"/>
                  </a:lnTo>
                  <a:lnTo>
                    <a:pt x="1255" y="335"/>
                  </a:lnTo>
                  <a:lnTo>
                    <a:pt x="1229" y="342"/>
                  </a:lnTo>
                  <a:lnTo>
                    <a:pt x="1208" y="350"/>
                  </a:lnTo>
                  <a:lnTo>
                    <a:pt x="1190" y="362"/>
                  </a:lnTo>
                  <a:lnTo>
                    <a:pt x="1176" y="375"/>
                  </a:lnTo>
                  <a:lnTo>
                    <a:pt x="1166" y="387"/>
                  </a:lnTo>
                  <a:lnTo>
                    <a:pt x="1159" y="396"/>
                  </a:lnTo>
                  <a:lnTo>
                    <a:pt x="1155" y="401"/>
                  </a:lnTo>
                  <a:lnTo>
                    <a:pt x="1154" y="404"/>
                  </a:lnTo>
                  <a:lnTo>
                    <a:pt x="1152" y="408"/>
                  </a:lnTo>
                  <a:lnTo>
                    <a:pt x="1150" y="409"/>
                  </a:lnTo>
                  <a:lnTo>
                    <a:pt x="1149" y="413"/>
                  </a:lnTo>
                  <a:lnTo>
                    <a:pt x="1147" y="416"/>
                  </a:lnTo>
                  <a:lnTo>
                    <a:pt x="1145" y="422"/>
                  </a:lnTo>
                  <a:lnTo>
                    <a:pt x="1142" y="427"/>
                  </a:lnTo>
                  <a:lnTo>
                    <a:pt x="918" y="928"/>
                  </a:lnTo>
                  <a:lnTo>
                    <a:pt x="909" y="944"/>
                  </a:lnTo>
                  <a:lnTo>
                    <a:pt x="894" y="953"/>
                  </a:lnTo>
                  <a:lnTo>
                    <a:pt x="878" y="956"/>
                  </a:lnTo>
                  <a:lnTo>
                    <a:pt x="867" y="955"/>
                  </a:lnTo>
                  <a:lnTo>
                    <a:pt x="859" y="953"/>
                  </a:lnTo>
                  <a:lnTo>
                    <a:pt x="848" y="946"/>
                  </a:lnTo>
                  <a:lnTo>
                    <a:pt x="840" y="935"/>
                  </a:lnTo>
                  <a:lnTo>
                    <a:pt x="834" y="923"/>
                  </a:lnTo>
                  <a:lnTo>
                    <a:pt x="642" y="491"/>
                  </a:lnTo>
                  <a:lnTo>
                    <a:pt x="639" y="474"/>
                  </a:lnTo>
                  <a:lnTo>
                    <a:pt x="641" y="456"/>
                  </a:lnTo>
                  <a:lnTo>
                    <a:pt x="651" y="443"/>
                  </a:lnTo>
                  <a:lnTo>
                    <a:pt x="665" y="432"/>
                  </a:lnTo>
                  <a:lnTo>
                    <a:pt x="682" y="429"/>
                  </a:lnTo>
                  <a:lnTo>
                    <a:pt x="700" y="430"/>
                  </a:lnTo>
                  <a:lnTo>
                    <a:pt x="714" y="441"/>
                  </a:lnTo>
                  <a:lnTo>
                    <a:pt x="724" y="455"/>
                  </a:lnTo>
                  <a:lnTo>
                    <a:pt x="878" y="798"/>
                  </a:lnTo>
                  <a:lnTo>
                    <a:pt x="1059" y="387"/>
                  </a:lnTo>
                  <a:lnTo>
                    <a:pt x="1059" y="387"/>
                  </a:lnTo>
                  <a:lnTo>
                    <a:pt x="1080" y="350"/>
                  </a:lnTo>
                  <a:lnTo>
                    <a:pt x="1107" y="319"/>
                  </a:lnTo>
                  <a:lnTo>
                    <a:pt x="1138" y="291"/>
                  </a:lnTo>
                  <a:lnTo>
                    <a:pt x="1173" y="270"/>
                  </a:lnTo>
                  <a:lnTo>
                    <a:pt x="1213" y="254"/>
                  </a:lnTo>
                  <a:lnTo>
                    <a:pt x="1255" y="244"/>
                  </a:lnTo>
                  <a:lnTo>
                    <a:pt x="1257" y="244"/>
                  </a:lnTo>
                  <a:lnTo>
                    <a:pt x="1258" y="244"/>
                  </a:lnTo>
                  <a:lnTo>
                    <a:pt x="1262" y="244"/>
                  </a:lnTo>
                  <a:lnTo>
                    <a:pt x="1265" y="244"/>
                  </a:lnTo>
                  <a:lnTo>
                    <a:pt x="1269" y="244"/>
                  </a:lnTo>
                  <a:lnTo>
                    <a:pt x="1272" y="244"/>
                  </a:lnTo>
                  <a:lnTo>
                    <a:pt x="1278" y="242"/>
                  </a:lnTo>
                  <a:lnTo>
                    <a:pt x="1283" y="242"/>
                  </a:lnTo>
                  <a:lnTo>
                    <a:pt x="1288" y="242"/>
                  </a:lnTo>
                  <a:lnTo>
                    <a:pt x="1293" y="244"/>
                  </a:lnTo>
                  <a:lnTo>
                    <a:pt x="1297" y="244"/>
                  </a:lnTo>
                  <a:lnTo>
                    <a:pt x="1304" y="244"/>
                  </a:lnTo>
                  <a:lnTo>
                    <a:pt x="1344" y="249"/>
                  </a:lnTo>
                  <a:lnTo>
                    <a:pt x="1381" y="261"/>
                  </a:lnTo>
                  <a:lnTo>
                    <a:pt x="1416" y="281"/>
                  </a:lnTo>
                  <a:lnTo>
                    <a:pt x="1447" y="303"/>
                  </a:lnTo>
                  <a:lnTo>
                    <a:pt x="1454" y="310"/>
                  </a:lnTo>
                  <a:lnTo>
                    <a:pt x="1459" y="315"/>
                  </a:lnTo>
                  <a:lnTo>
                    <a:pt x="1480" y="340"/>
                  </a:lnTo>
                  <a:lnTo>
                    <a:pt x="1499" y="366"/>
                  </a:lnTo>
                  <a:lnTo>
                    <a:pt x="1498" y="366"/>
                  </a:lnTo>
                  <a:lnTo>
                    <a:pt x="1515" y="402"/>
                  </a:lnTo>
                  <a:lnTo>
                    <a:pt x="1526" y="443"/>
                  </a:lnTo>
                  <a:lnTo>
                    <a:pt x="1529" y="484"/>
                  </a:lnTo>
                  <a:lnTo>
                    <a:pt x="1529" y="493"/>
                  </a:lnTo>
                  <a:lnTo>
                    <a:pt x="1583" y="512"/>
                  </a:lnTo>
                  <a:lnTo>
                    <a:pt x="1632" y="540"/>
                  </a:lnTo>
                  <a:lnTo>
                    <a:pt x="1676" y="573"/>
                  </a:lnTo>
                  <a:lnTo>
                    <a:pt x="1714" y="615"/>
                  </a:lnTo>
                  <a:lnTo>
                    <a:pt x="1744" y="660"/>
                  </a:lnTo>
                  <a:lnTo>
                    <a:pt x="1766" y="712"/>
                  </a:lnTo>
                  <a:lnTo>
                    <a:pt x="1782" y="766"/>
                  </a:lnTo>
                  <a:lnTo>
                    <a:pt x="1786" y="826"/>
                  </a:lnTo>
                  <a:lnTo>
                    <a:pt x="1782" y="880"/>
                  </a:lnTo>
                  <a:lnTo>
                    <a:pt x="1768" y="934"/>
                  </a:lnTo>
                  <a:lnTo>
                    <a:pt x="1747" y="982"/>
                  </a:lnTo>
                  <a:lnTo>
                    <a:pt x="1719" y="1028"/>
                  </a:lnTo>
                  <a:lnTo>
                    <a:pt x="1686" y="1068"/>
                  </a:lnTo>
                  <a:lnTo>
                    <a:pt x="1646" y="1101"/>
                  </a:lnTo>
                  <a:lnTo>
                    <a:pt x="1601" y="1129"/>
                  </a:lnTo>
                  <a:lnTo>
                    <a:pt x="1552" y="1150"/>
                  </a:lnTo>
                  <a:lnTo>
                    <a:pt x="1499" y="1163"/>
                  </a:lnTo>
                  <a:lnTo>
                    <a:pt x="1443" y="1167"/>
                  </a:lnTo>
                  <a:lnTo>
                    <a:pt x="1426" y="1167"/>
                  </a:lnTo>
                  <a:lnTo>
                    <a:pt x="360" y="1167"/>
                  </a:lnTo>
                  <a:lnTo>
                    <a:pt x="342" y="1167"/>
                  </a:lnTo>
                  <a:lnTo>
                    <a:pt x="288" y="1163"/>
                  </a:lnTo>
                  <a:lnTo>
                    <a:pt x="234" y="1150"/>
                  </a:lnTo>
                  <a:lnTo>
                    <a:pt x="185" y="1129"/>
                  </a:lnTo>
                  <a:lnTo>
                    <a:pt x="141" y="1101"/>
                  </a:lnTo>
                  <a:lnTo>
                    <a:pt x="101" y="1068"/>
                  </a:lnTo>
                  <a:lnTo>
                    <a:pt x="66" y="1028"/>
                  </a:lnTo>
                  <a:lnTo>
                    <a:pt x="38" y="982"/>
                  </a:lnTo>
                  <a:lnTo>
                    <a:pt x="17" y="934"/>
                  </a:lnTo>
                  <a:lnTo>
                    <a:pt x="5" y="880"/>
                  </a:lnTo>
                  <a:lnTo>
                    <a:pt x="0" y="826"/>
                  </a:lnTo>
                  <a:lnTo>
                    <a:pt x="5" y="770"/>
                  </a:lnTo>
                  <a:lnTo>
                    <a:pt x="17" y="718"/>
                  </a:lnTo>
                  <a:lnTo>
                    <a:pt x="38" y="669"/>
                  </a:lnTo>
                  <a:lnTo>
                    <a:pt x="66" y="624"/>
                  </a:lnTo>
                  <a:lnTo>
                    <a:pt x="101" y="584"/>
                  </a:lnTo>
                  <a:lnTo>
                    <a:pt x="141" y="549"/>
                  </a:lnTo>
                  <a:lnTo>
                    <a:pt x="185" y="521"/>
                  </a:lnTo>
                  <a:lnTo>
                    <a:pt x="234" y="500"/>
                  </a:lnTo>
                  <a:lnTo>
                    <a:pt x="286" y="488"/>
                  </a:lnTo>
                  <a:lnTo>
                    <a:pt x="286" y="460"/>
                  </a:lnTo>
                  <a:lnTo>
                    <a:pt x="291" y="392"/>
                  </a:lnTo>
                  <a:lnTo>
                    <a:pt x="305" y="326"/>
                  </a:lnTo>
                  <a:lnTo>
                    <a:pt x="330" y="265"/>
                  </a:lnTo>
                  <a:lnTo>
                    <a:pt x="361" y="209"/>
                  </a:lnTo>
                  <a:lnTo>
                    <a:pt x="400" y="159"/>
                  </a:lnTo>
                  <a:lnTo>
                    <a:pt x="445" y="112"/>
                  </a:lnTo>
                  <a:lnTo>
                    <a:pt x="496" y="73"/>
                  </a:lnTo>
                  <a:lnTo>
                    <a:pt x="553" y="42"/>
                  </a:lnTo>
                  <a:lnTo>
                    <a:pt x="614" y="19"/>
                  </a:lnTo>
                  <a:lnTo>
                    <a:pt x="679" y="5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613151" y="3795713"/>
              <a:ext cx="88900" cy="44450"/>
            </a:xfrm>
            <a:custGeom>
              <a:avLst/>
              <a:gdLst>
                <a:gd name="T0" fmla="*/ 56 w 112"/>
                <a:gd name="T1" fmla="*/ 0 h 57"/>
                <a:gd name="T2" fmla="*/ 63 w 112"/>
                <a:gd name="T3" fmla="*/ 0 h 57"/>
                <a:gd name="T4" fmla="*/ 84 w 112"/>
                <a:gd name="T5" fmla="*/ 51 h 57"/>
                <a:gd name="T6" fmla="*/ 105 w 112"/>
                <a:gd name="T7" fmla="*/ 0 h 57"/>
                <a:gd name="T8" fmla="*/ 112 w 112"/>
                <a:gd name="T9" fmla="*/ 0 h 57"/>
                <a:gd name="T10" fmla="*/ 112 w 112"/>
                <a:gd name="T11" fmla="*/ 57 h 57"/>
                <a:gd name="T12" fmla="*/ 109 w 112"/>
                <a:gd name="T13" fmla="*/ 57 h 57"/>
                <a:gd name="T14" fmla="*/ 109 w 112"/>
                <a:gd name="T15" fmla="*/ 5 h 57"/>
                <a:gd name="T16" fmla="*/ 109 w 112"/>
                <a:gd name="T17" fmla="*/ 5 h 57"/>
                <a:gd name="T18" fmla="*/ 86 w 112"/>
                <a:gd name="T19" fmla="*/ 57 h 57"/>
                <a:gd name="T20" fmla="*/ 82 w 112"/>
                <a:gd name="T21" fmla="*/ 57 h 57"/>
                <a:gd name="T22" fmla="*/ 61 w 112"/>
                <a:gd name="T23" fmla="*/ 5 h 57"/>
                <a:gd name="T24" fmla="*/ 60 w 112"/>
                <a:gd name="T25" fmla="*/ 5 h 57"/>
                <a:gd name="T26" fmla="*/ 60 w 112"/>
                <a:gd name="T27" fmla="*/ 57 h 57"/>
                <a:gd name="T28" fmla="*/ 56 w 112"/>
                <a:gd name="T29" fmla="*/ 57 h 57"/>
                <a:gd name="T30" fmla="*/ 56 w 112"/>
                <a:gd name="T31" fmla="*/ 0 h 57"/>
                <a:gd name="T32" fmla="*/ 0 w 112"/>
                <a:gd name="T33" fmla="*/ 0 h 57"/>
                <a:gd name="T34" fmla="*/ 42 w 112"/>
                <a:gd name="T35" fmla="*/ 0 h 57"/>
                <a:gd name="T36" fmla="*/ 42 w 112"/>
                <a:gd name="T37" fmla="*/ 5 h 57"/>
                <a:gd name="T38" fmla="*/ 23 w 112"/>
                <a:gd name="T39" fmla="*/ 5 h 57"/>
                <a:gd name="T40" fmla="*/ 23 w 112"/>
                <a:gd name="T41" fmla="*/ 57 h 57"/>
                <a:gd name="T42" fmla="*/ 20 w 112"/>
                <a:gd name="T43" fmla="*/ 57 h 57"/>
                <a:gd name="T44" fmla="*/ 20 w 112"/>
                <a:gd name="T45" fmla="*/ 5 h 57"/>
                <a:gd name="T46" fmla="*/ 0 w 112"/>
                <a:gd name="T47" fmla="*/ 5 h 57"/>
                <a:gd name="T48" fmla="*/ 0 w 112"/>
                <a:gd name="T4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57">
                  <a:moveTo>
                    <a:pt x="56" y="0"/>
                  </a:moveTo>
                  <a:lnTo>
                    <a:pt x="63" y="0"/>
                  </a:lnTo>
                  <a:lnTo>
                    <a:pt x="84" y="51"/>
                  </a:lnTo>
                  <a:lnTo>
                    <a:pt x="105" y="0"/>
                  </a:lnTo>
                  <a:lnTo>
                    <a:pt x="112" y="0"/>
                  </a:lnTo>
                  <a:lnTo>
                    <a:pt x="112" y="57"/>
                  </a:lnTo>
                  <a:lnTo>
                    <a:pt x="109" y="57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86" y="57"/>
                  </a:lnTo>
                  <a:lnTo>
                    <a:pt x="82" y="57"/>
                  </a:lnTo>
                  <a:lnTo>
                    <a:pt x="61" y="5"/>
                  </a:lnTo>
                  <a:lnTo>
                    <a:pt x="60" y="5"/>
                  </a:lnTo>
                  <a:lnTo>
                    <a:pt x="60" y="57"/>
                  </a:lnTo>
                  <a:lnTo>
                    <a:pt x="56" y="57"/>
                  </a:lnTo>
                  <a:lnTo>
                    <a:pt x="56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42" y="5"/>
                  </a:lnTo>
                  <a:lnTo>
                    <a:pt x="23" y="5"/>
                  </a:lnTo>
                  <a:lnTo>
                    <a:pt x="23" y="57"/>
                  </a:lnTo>
                  <a:lnTo>
                    <a:pt x="20" y="57"/>
                  </a:lnTo>
                  <a:lnTo>
                    <a:pt x="2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807721"/>
            <a:ext cx="7891272" cy="385159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7295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7E2AA8-0164-414C-8100-A28E33D07951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" y="4675672"/>
            <a:ext cx="1698346" cy="3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68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64" r:id="rId9"/>
    <p:sldLayoutId id="214748396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35" r:id="rId16"/>
    <p:sldLayoutId id="2147483941" r:id="rId17"/>
    <p:sldLayoutId id="2147483963" r:id="rId18"/>
    <p:sldLayoutId id="2147483942" r:id="rId19"/>
    <p:sldLayoutId id="2147483967" r:id="rId20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278497" y="137381"/>
            <a:ext cx="914400" cy="636169"/>
            <a:chOff x="3100388" y="1555751"/>
            <a:chExt cx="2932113" cy="2039938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solidFill>
              <a:srgbClr val="1F344C"/>
            </a:solidFill>
          </p:grpSpPr>
          <p:sp>
            <p:nvSpPr>
              <p:cNvPr id="23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solidFill>
              <a:srgbClr val="00929F"/>
            </a:solidFill>
          </p:grpSpPr>
          <p:sp>
            <p:nvSpPr>
              <p:cNvPr id="21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735300" y="3671122"/>
            <a:ext cx="1351993" cy="369332"/>
          </a:xfrm>
        </p:spPr>
        <p:txBody>
          <a:bodyPr anchor="ctr" anchorCtr="0"/>
          <a:lstStyle/>
          <a:p>
            <a:r>
              <a:rPr lang="es-MX" sz="1400" dirty="0"/>
              <a:t>Febrero 14, 2019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85014" y="2130959"/>
            <a:ext cx="5650286" cy="114988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Implementación</a:t>
            </a:r>
            <a:r>
              <a:rPr lang="en-US" dirty="0"/>
              <a:t> de proyectos SAs</a:t>
            </a:r>
            <a:br>
              <a:rPr lang="en-US" dirty="0"/>
            </a:br>
            <a:endParaRPr lang="es-MX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60923" y="3226685"/>
            <a:ext cx="1483077" cy="44443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dirty="0"/>
              <a:t>reunión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B45E9-D925-49C9-A65F-E4CD2EE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4604565"/>
            <a:ext cx="2383281" cy="4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447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r="34190"/>
          <a:stretch/>
        </p:blipFill>
        <p:spPr>
          <a:xfrm>
            <a:off x="0" y="0"/>
            <a:ext cx="3830401" cy="51419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-2056"/>
            <a:ext cx="3830402" cy="5144046"/>
          </a:xfrm>
          <a:prstGeom prst="rect">
            <a:avLst/>
          </a:prstGeom>
          <a:solidFill>
            <a:schemeClr val="accent4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Hexagon 8"/>
          <p:cNvSpPr/>
          <p:nvPr/>
        </p:nvSpPr>
        <p:spPr>
          <a:xfrm rot="5400000">
            <a:off x="2662889" y="1571924"/>
            <a:ext cx="2335025" cy="2012952"/>
          </a:xfrm>
          <a:prstGeom prst="hexagon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3084" y="2193677"/>
            <a:ext cx="2012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75" y="1249222"/>
            <a:ext cx="4139925" cy="26414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82880" lvl="0" indent="-182880" defTabSz="365760">
              <a:lnSpc>
                <a:spcPct val="140000"/>
              </a:lnSpc>
              <a:spcBef>
                <a:spcPts val="800"/>
              </a:spcBef>
              <a:buClr>
                <a:srgbClr val="0074BE"/>
              </a:buClr>
              <a:buSzPct val="80000"/>
              <a:buFont typeface="Arial" pitchFamily="34" charset="0"/>
              <a:buChar char="•"/>
            </a:pPr>
            <a:r>
              <a:rPr lang="es-MX" sz="1600" dirty="0">
                <a:solidFill>
                  <a:srgbClr val="04304B"/>
                </a:solidFill>
              </a:rPr>
              <a:t>Metodologías de implementación</a:t>
            </a:r>
          </a:p>
          <a:p>
            <a:pPr marL="182880" lvl="0" indent="-182880" defTabSz="365760">
              <a:lnSpc>
                <a:spcPct val="140000"/>
              </a:lnSpc>
              <a:spcBef>
                <a:spcPts val="800"/>
              </a:spcBef>
              <a:buClr>
                <a:srgbClr val="0074BE"/>
              </a:buClr>
              <a:buSzPct val="80000"/>
              <a:buFont typeface="Arial" pitchFamily="34" charset="0"/>
              <a:buChar char="•"/>
            </a:pPr>
            <a:r>
              <a:rPr lang="es-MX" sz="1600" dirty="0">
                <a:solidFill>
                  <a:srgbClr val="04304B"/>
                </a:solidFill>
              </a:rPr>
              <a:t>Estrategia de implementación</a:t>
            </a:r>
          </a:p>
          <a:p>
            <a:pPr marL="182880" lvl="0" indent="-182880" defTabSz="365760">
              <a:lnSpc>
                <a:spcPct val="140000"/>
              </a:lnSpc>
              <a:spcBef>
                <a:spcPts val="800"/>
              </a:spcBef>
              <a:buClr>
                <a:srgbClr val="0074BE"/>
              </a:buClr>
              <a:buSzPct val="80000"/>
              <a:buFont typeface="Arial" pitchFamily="34" charset="0"/>
              <a:buChar char="•"/>
            </a:pPr>
            <a:r>
              <a:rPr lang="es-MX" sz="1600" dirty="0">
                <a:solidFill>
                  <a:srgbClr val="04304B"/>
                </a:solidFill>
              </a:rPr>
              <a:t>Equipos de trabajo</a:t>
            </a:r>
          </a:p>
          <a:p>
            <a:pPr marL="182880" lvl="0" indent="-182880" defTabSz="365760">
              <a:lnSpc>
                <a:spcPct val="140000"/>
              </a:lnSpc>
              <a:spcBef>
                <a:spcPts val="800"/>
              </a:spcBef>
              <a:buClr>
                <a:srgbClr val="0074BE"/>
              </a:buClr>
              <a:buSzPct val="80000"/>
              <a:buFont typeface="Arial" pitchFamily="34" charset="0"/>
              <a:buChar char="•"/>
            </a:pPr>
            <a:r>
              <a:rPr lang="es-MX" sz="1600" dirty="0">
                <a:solidFill>
                  <a:srgbClr val="04304B"/>
                </a:solidFill>
              </a:rPr>
              <a:t>Plan de comunicación </a:t>
            </a:r>
          </a:p>
          <a:p>
            <a:pPr marL="182880" lvl="0" indent="-182880" defTabSz="365760">
              <a:lnSpc>
                <a:spcPct val="140000"/>
              </a:lnSpc>
              <a:spcBef>
                <a:spcPts val="800"/>
              </a:spcBef>
              <a:buClr>
                <a:srgbClr val="0074BE"/>
              </a:buClr>
              <a:buSzPct val="80000"/>
              <a:buFont typeface="Arial" pitchFamily="34" charset="0"/>
              <a:buChar char="•"/>
            </a:pPr>
            <a:r>
              <a:rPr lang="es-MX" sz="1600" dirty="0">
                <a:solidFill>
                  <a:srgbClr val="04304B"/>
                </a:solidFill>
              </a:rPr>
              <a:t>Supuestos, restricciones y consideraciones </a:t>
            </a:r>
          </a:p>
          <a:p>
            <a:pPr marL="182880" lvl="0" indent="-182880" defTabSz="365760">
              <a:lnSpc>
                <a:spcPct val="140000"/>
              </a:lnSpc>
              <a:spcBef>
                <a:spcPts val="800"/>
              </a:spcBef>
              <a:buClr>
                <a:srgbClr val="0074BE"/>
              </a:buClr>
              <a:buSzPct val="80000"/>
              <a:buFont typeface="Arial" pitchFamily="34" charset="0"/>
              <a:buChar char="•"/>
            </a:pPr>
            <a:r>
              <a:rPr lang="es-MX" sz="1600" dirty="0">
                <a:solidFill>
                  <a:srgbClr val="04304B"/>
                </a:solidFill>
              </a:rPr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175142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406145" y="1068070"/>
            <a:ext cx="1143000" cy="323997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182880" rIns="0"/>
          <a:lstStyle/>
          <a:p>
            <a:pPr algn="ctr"/>
            <a:r>
              <a:rPr lang="es-MX" sz="1400" dirty="0">
                <a:solidFill>
                  <a:schemeClr val="accent1"/>
                </a:solidFill>
                <a:latin typeface="+mj-lt"/>
              </a:rPr>
              <a:t>Inicio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16776" y="1068070"/>
            <a:ext cx="1143000" cy="323997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182880" rIns="0"/>
          <a:lstStyle/>
          <a:p>
            <a:pPr algn="ctr"/>
            <a:r>
              <a:rPr lang="es-MX" sz="1400" dirty="0">
                <a:solidFill>
                  <a:schemeClr val="accent1"/>
                </a:solidFill>
                <a:latin typeface="+mj-lt"/>
              </a:rPr>
              <a:t>Análisis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27407" y="1068070"/>
            <a:ext cx="1143000" cy="323997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182880" rIns="0"/>
          <a:lstStyle/>
          <a:p>
            <a:pPr algn="ctr"/>
            <a:r>
              <a:rPr lang="es-MX" sz="1400" dirty="0">
                <a:solidFill>
                  <a:schemeClr val="accent1"/>
                </a:solidFill>
                <a:latin typeface="+mj-lt"/>
              </a:rPr>
              <a:t>Diseño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38038" y="1068070"/>
            <a:ext cx="1143000" cy="323997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182880" rIns="0"/>
          <a:lstStyle/>
          <a:p>
            <a:pPr algn="ctr"/>
            <a:r>
              <a:rPr lang="es-MX" sz="1400" dirty="0">
                <a:solidFill>
                  <a:schemeClr val="accent1"/>
                </a:solidFill>
                <a:latin typeface="+mj-lt"/>
              </a:rPr>
              <a:t>Construcción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48669" y="1068070"/>
            <a:ext cx="1143000" cy="323997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182880" rIns="0"/>
          <a:lstStyle/>
          <a:p>
            <a:pPr algn="ctr"/>
            <a:r>
              <a:rPr lang="es-MX" sz="1400" dirty="0">
                <a:solidFill>
                  <a:schemeClr val="accent1"/>
                </a:solidFill>
                <a:latin typeface="+mj-lt"/>
              </a:rPr>
              <a:t>Pruebas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459298" y="1068070"/>
            <a:ext cx="1143000" cy="3239976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182880" rIns="0"/>
          <a:lstStyle/>
          <a:p>
            <a:pPr algn="ctr"/>
            <a:r>
              <a:rPr lang="es-MX" sz="1400" dirty="0">
                <a:solidFill>
                  <a:schemeClr val="accent1"/>
                </a:solidFill>
                <a:latin typeface="+mj-lt"/>
              </a:rPr>
              <a:t>Cierre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46363-3D9B-4F58-906F-765B33CB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" y="142405"/>
            <a:ext cx="7891272" cy="457200"/>
          </a:xfrm>
        </p:spPr>
        <p:txBody>
          <a:bodyPr/>
          <a:lstStyle/>
          <a:p>
            <a:r>
              <a:rPr lang="es-MX" dirty="0"/>
              <a:t>Metodología de implementación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5C0BE-8DF4-4C8A-9B45-61E5FE6254BB}"/>
              </a:ext>
            </a:extLst>
          </p:cNvPr>
          <p:cNvSpPr txBox="1"/>
          <p:nvPr/>
        </p:nvSpPr>
        <p:spPr>
          <a:xfrm>
            <a:off x="169502" y="1756677"/>
            <a:ext cx="1197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Intelligence Solution Implementation (ISI)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33EA52D-96DE-4BB9-89BF-D59E52B7BB42}"/>
              </a:ext>
            </a:extLst>
          </p:cNvPr>
          <p:cNvSpPr/>
          <p:nvPr/>
        </p:nvSpPr>
        <p:spPr>
          <a:xfrm>
            <a:off x="3670139" y="1615794"/>
            <a:ext cx="3789160" cy="1051206"/>
          </a:xfrm>
          <a:prstGeom prst="chevron">
            <a:avLst>
              <a:gd name="adj" fmla="val 24143"/>
            </a:avLst>
          </a:prstGeom>
          <a:solidFill>
            <a:schemeClr val="accent5">
              <a:lumMod val="75000"/>
              <a:alpha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93A95-542F-4C95-AA13-178C571BF205}"/>
              </a:ext>
            </a:extLst>
          </p:cNvPr>
          <p:cNvSpPr txBox="1"/>
          <p:nvPr/>
        </p:nvSpPr>
        <p:spPr>
          <a:xfrm>
            <a:off x="169502" y="3104193"/>
            <a:ext cx="1197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Project Management Methodology (PMM)</a:t>
            </a:r>
          </a:p>
        </p:txBody>
      </p:sp>
      <p:sp>
        <p:nvSpPr>
          <p:cNvPr id="45" name="Pentagon 4"/>
          <p:cNvSpPr/>
          <p:nvPr/>
        </p:nvSpPr>
        <p:spPr>
          <a:xfrm>
            <a:off x="1419031" y="1775637"/>
            <a:ext cx="1332631" cy="731520"/>
          </a:xfrm>
          <a:prstGeom prst="homePlate">
            <a:avLst>
              <a:gd name="adj" fmla="val 25000"/>
            </a:avLst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48006" tIns="24003" rIns="12002" bIns="24003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50" b="1" kern="1200" dirty="0">
                <a:solidFill>
                  <a:schemeClr val="bg1"/>
                </a:solidFill>
              </a:rPr>
              <a:t>Valorar la solución </a:t>
            </a:r>
          </a:p>
        </p:txBody>
      </p:sp>
      <p:sp>
        <p:nvSpPr>
          <p:cNvPr id="47" name="Pentagon 4"/>
          <p:cNvSpPr/>
          <p:nvPr/>
        </p:nvSpPr>
        <p:spPr>
          <a:xfrm>
            <a:off x="2590377" y="1775637"/>
            <a:ext cx="1332631" cy="731520"/>
          </a:xfrm>
          <a:prstGeom prst="chevron">
            <a:avLst>
              <a:gd name="adj" fmla="val 23810"/>
            </a:avLst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48006" tIns="24003" rIns="12002" bIns="24003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50" b="1" dirty="0">
                <a:solidFill>
                  <a:schemeClr val="bg1"/>
                </a:solidFill>
              </a:rPr>
              <a:t>Analizar detalladamente</a:t>
            </a:r>
          </a:p>
        </p:txBody>
      </p:sp>
      <p:sp>
        <p:nvSpPr>
          <p:cNvPr id="48" name="Pentagon 4"/>
          <p:cNvSpPr/>
          <p:nvPr/>
        </p:nvSpPr>
        <p:spPr>
          <a:xfrm>
            <a:off x="3761723" y="1775637"/>
            <a:ext cx="1332631" cy="731520"/>
          </a:xfrm>
          <a:prstGeom prst="chevron">
            <a:avLst>
              <a:gd name="adj" fmla="val 23810"/>
            </a:avLst>
          </a:prstGeom>
          <a:solidFill>
            <a:schemeClr val="accent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48006" tIns="24003" rIns="12002" bIns="24003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50" b="1" dirty="0">
                <a:solidFill>
                  <a:schemeClr val="bg1"/>
                </a:solidFill>
              </a:rPr>
              <a:t>Adaptar el diseño</a:t>
            </a:r>
          </a:p>
        </p:txBody>
      </p:sp>
      <p:sp>
        <p:nvSpPr>
          <p:cNvPr id="49" name="Pentagon 4"/>
          <p:cNvSpPr/>
          <p:nvPr/>
        </p:nvSpPr>
        <p:spPr>
          <a:xfrm>
            <a:off x="4933069" y="1775637"/>
            <a:ext cx="1332631" cy="731520"/>
          </a:xfrm>
          <a:prstGeom prst="chevron">
            <a:avLst>
              <a:gd name="adj" fmla="val 23810"/>
            </a:avLst>
          </a:prstGeom>
          <a:solidFill>
            <a:schemeClr val="accent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48006" tIns="24003" rIns="12002" bIns="24003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50" b="1" dirty="0">
                <a:solidFill>
                  <a:schemeClr val="bg1"/>
                </a:solidFill>
              </a:rPr>
              <a:t>Construir, adaptar y configurar</a:t>
            </a:r>
          </a:p>
        </p:txBody>
      </p:sp>
      <p:sp>
        <p:nvSpPr>
          <p:cNvPr id="50" name="Pentagon 4"/>
          <p:cNvSpPr/>
          <p:nvPr/>
        </p:nvSpPr>
        <p:spPr>
          <a:xfrm>
            <a:off x="6104415" y="1775637"/>
            <a:ext cx="1332631" cy="731520"/>
          </a:xfrm>
          <a:prstGeom prst="chevron">
            <a:avLst>
              <a:gd name="adj" fmla="val 23810"/>
            </a:avLst>
          </a:prstGeom>
          <a:solidFill>
            <a:schemeClr val="accent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48006" tIns="24003" rIns="12002" bIns="24003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50" b="1" dirty="0">
                <a:solidFill>
                  <a:schemeClr val="bg1"/>
                </a:solidFill>
              </a:rPr>
              <a:t>Calibrar y probar </a:t>
            </a:r>
          </a:p>
        </p:txBody>
      </p:sp>
      <p:sp>
        <p:nvSpPr>
          <p:cNvPr id="51" name="Pentagon 4"/>
          <p:cNvSpPr/>
          <p:nvPr/>
        </p:nvSpPr>
        <p:spPr>
          <a:xfrm>
            <a:off x="7275763" y="1775637"/>
            <a:ext cx="1332631" cy="731520"/>
          </a:xfrm>
          <a:prstGeom prst="chevron">
            <a:avLst>
              <a:gd name="adj" fmla="val 23810"/>
            </a:avLst>
          </a:prstGeom>
          <a:solidFill>
            <a:schemeClr val="accent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48006" tIns="24003" rIns="12002" bIns="24003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50" b="1" dirty="0">
                <a:solidFill>
                  <a:schemeClr val="bg1"/>
                </a:solidFill>
              </a:rPr>
              <a:t>Liberar solución </a:t>
            </a:r>
          </a:p>
        </p:txBody>
      </p:sp>
      <p:sp>
        <p:nvSpPr>
          <p:cNvPr id="67" name="Pentagon 4"/>
          <p:cNvSpPr/>
          <p:nvPr/>
        </p:nvSpPr>
        <p:spPr>
          <a:xfrm>
            <a:off x="1419031" y="3123153"/>
            <a:ext cx="1332631" cy="731520"/>
          </a:xfrm>
          <a:prstGeom prst="homePlate">
            <a:avLst>
              <a:gd name="adj" fmla="val 25000"/>
            </a:avLst>
          </a:prstGeom>
          <a:solidFill>
            <a:schemeClr val="tx2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48006" tIns="24003" rIns="12002" bIns="24003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50" b="1" dirty="0">
                <a:solidFill>
                  <a:schemeClr val="bg1"/>
                </a:solidFill>
              </a:rPr>
              <a:t>Definición del proyecto</a:t>
            </a:r>
          </a:p>
        </p:txBody>
      </p:sp>
      <p:sp>
        <p:nvSpPr>
          <p:cNvPr id="68" name="Pentagon 4"/>
          <p:cNvSpPr/>
          <p:nvPr/>
        </p:nvSpPr>
        <p:spPr>
          <a:xfrm>
            <a:off x="2590377" y="3123153"/>
            <a:ext cx="1332631" cy="731520"/>
          </a:xfrm>
          <a:prstGeom prst="chevron">
            <a:avLst>
              <a:gd name="adj" fmla="val 23810"/>
            </a:avLst>
          </a:prstGeom>
          <a:solidFill>
            <a:schemeClr val="tx2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48006" tIns="24003" rIns="12002" bIns="24003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50" b="1" dirty="0">
                <a:solidFill>
                  <a:schemeClr val="bg1"/>
                </a:solidFill>
              </a:rPr>
              <a:t>Planeación del proyecto</a:t>
            </a:r>
          </a:p>
        </p:txBody>
      </p:sp>
      <p:sp>
        <p:nvSpPr>
          <p:cNvPr id="69" name="Pentagon 4"/>
          <p:cNvSpPr/>
          <p:nvPr/>
        </p:nvSpPr>
        <p:spPr>
          <a:xfrm>
            <a:off x="7275763" y="3123153"/>
            <a:ext cx="1332631" cy="731520"/>
          </a:xfrm>
          <a:prstGeom prst="chevron">
            <a:avLst>
              <a:gd name="adj" fmla="val 23810"/>
            </a:avLst>
          </a:prstGeom>
          <a:solidFill>
            <a:schemeClr val="tx2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48006" tIns="24003" rIns="12002" bIns="24003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50" b="1" dirty="0">
                <a:solidFill>
                  <a:schemeClr val="bg1"/>
                </a:solidFill>
              </a:rPr>
              <a:t>Cierre del proyecto</a:t>
            </a:r>
          </a:p>
        </p:txBody>
      </p:sp>
      <p:sp>
        <p:nvSpPr>
          <p:cNvPr id="70" name="Chevron 8"/>
          <p:cNvSpPr/>
          <p:nvPr/>
        </p:nvSpPr>
        <p:spPr>
          <a:xfrm>
            <a:off x="3923007" y="3123153"/>
            <a:ext cx="3468662" cy="365760"/>
          </a:xfrm>
          <a:prstGeom prst="chevron">
            <a:avLst>
              <a:gd name="adj" fmla="val 36538"/>
            </a:avLst>
          </a:prstGeom>
          <a:solidFill>
            <a:schemeClr val="tx2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48006" tIns="24003" rIns="12002" bIns="24003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50" b="1" dirty="0">
                <a:solidFill>
                  <a:schemeClr val="bg1"/>
                </a:solidFill>
              </a:rPr>
              <a:t>Ejecución del proyecto</a:t>
            </a:r>
          </a:p>
        </p:txBody>
      </p:sp>
      <p:sp>
        <p:nvSpPr>
          <p:cNvPr id="71" name="Chevron 10"/>
          <p:cNvSpPr/>
          <p:nvPr/>
        </p:nvSpPr>
        <p:spPr>
          <a:xfrm>
            <a:off x="3949407" y="3488913"/>
            <a:ext cx="3442262" cy="365760"/>
          </a:xfrm>
          <a:prstGeom prst="chevron">
            <a:avLst>
              <a:gd name="adj" fmla="val 30129"/>
            </a:avLst>
          </a:prstGeom>
          <a:solidFill>
            <a:schemeClr val="tx2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48006" tIns="24003" rIns="12002" bIns="24003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50" b="1" dirty="0">
                <a:solidFill>
                  <a:schemeClr val="bg1"/>
                </a:solidFill>
              </a:rPr>
              <a:t>Monitoreo y Control del proyecto</a:t>
            </a:r>
          </a:p>
        </p:txBody>
      </p:sp>
    </p:spTree>
    <p:extLst>
      <p:ext uri="{BB962C8B-B14F-4D97-AF65-F5344CB8AC3E}">
        <p14:creationId xmlns:p14="http://schemas.microsoft.com/office/powerpoint/2010/main" val="5337387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8"/>
          <p:cNvSpPr>
            <a:spLocks noChangeArrowheads="1"/>
          </p:cNvSpPr>
          <p:nvPr/>
        </p:nvSpPr>
        <p:spPr bwMode="auto">
          <a:xfrm>
            <a:off x="706366" y="4196102"/>
            <a:ext cx="8060376" cy="381000"/>
          </a:xfrm>
          <a:prstGeom prst="homePlate">
            <a:avLst>
              <a:gd name="adj" fmla="val 27105"/>
            </a:avLst>
          </a:prstGeom>
          <a:solidFill>
            <a:srgbClr val="17375E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Ins="91440"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cs typeface="Arial Narrow"/>
              </a:rPr>
              <a:t>Capacitación</a:t>
            </a:r>
            <a:endParaRPr lang="es-ES_tradnl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  <a:cs typeface="Arial Narrow"/>
            </a:endParaRPr>
          </a:p>
        </p:txBody>
      </p:sp>
      <p:pic>
        <p:nvPicPr>
          <p:cNvPr id="18" name="image9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818" y="816429"/>
            <a:ext cx="8795581" cy="347254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6364" y="184880"/>
            <a:ext cx="7891272" cy="457200"/>
          </a:xfrm>
        </p:spPr>
        <p:txBody>
          <a:bodyPr/>
          <a:lstStyle/>
          <a:p>
            <a:r>
              <a:rPr lang="es-MX" dirty="0"/>
              <a:t>Estrategia de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0927888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5365011" y="709203"/>
            <a:ext cx="3651989" cy="4018440"/>
          </a:xfrm>
          <a:prstGeom prst="rect">
            <a:avLst/>
          </a:prstGeom>
          <a:gradFill flip="none" rotWithShape="1">
            <a:gsLst>
              <a:gs pos="0">
                <a:srgbClr val="FEFEFE"/>
              </a:gs>
              <a:gs pos="25000">
                <a:srgbClr val="DADADA"/>
              </a:gs>
              <a:gs pos="38000">
                <a:srgbClr val="C8C8C8"/>
              </a:gs>
              <a:gs pos="55000">
                <a:srgbClr val="C7C7C7"/>
              </a:gs>
              <a:gs pos="80000">
                <a:srgbClr val="D1D1D1"/>
              </a:gs>
              <a:gs pos="88000">
                <a:srgbClr val="D2D2D2"/>
              </a:gs>
              <a:gs pos="100000">
                <a:srgbClr val="EDEDED"/>
              </a:gs>
            </a:gsLst>
            <a:lin ang="5400000" scaled="0"/>
            <a:tileRect/>
          </a:gradFill>
          <a:ln>
            <a:noFill/>
          </a:ln>
          <a:effectLst>
            <a:glow rad="50800">
              <a:srgbClr val="DDDDDD">
                <a:tint val="68000"/>
                <a:shade val="93000"/>
                <a:alpha val="37000"/>
                <a:satMod val="250000"/>
              </a:srgb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rgbClr val="A4A4A4"/>
            </a:contourClr>
          </a:sp3d>
          <a:extLst/>
        </p:spPr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kern="0" dirty="0">
              <a:latin typeface="Arial"/>
              <a:cs typeface="Arial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06680" y="710358"/>
            <a:ext cx="4610677" cy="3937842"/>
          </a:xfrm>
          <a:prstGeom prst="rect">
            <a:avLst/>
          </a:prstGeom>
          <a:gradFill flip="none" rotWithShape="1">
            <a:gsLst>
              <a:gs pos="0">
                <a:srgbClr val="FEFEFE"/>
              </a:gs>
              <a:gs pos="25000">
                <a:srgbClr val="DADADA"/>
              </a:gs>
              <a:gs pos="38000">
                <a:srgbClr val="C8C8C8"/>
              </a:gs>
              <a:gs pos="55000">
                <a:srgbClr val="C7C7C7"/>
              </a:gs>
              <a:gs pos="80000">
                <a:srgbClr val="D1D1D1"/>
              </a:gs>
              <a:gs pos="88000">
                <a:srgbClr val="D2D2D2"/>
              </a:gs>
              <a:gs pos="100000">
                <a:srgbClr val="EDEDED"/>
              </a:gs>
            </a:gsLst>
            <a:lin ang="5400000" scaled="0"/>
            <a:tileRect/>
          </a:gradFill>
          <a:ln>
            <a:noFill/>
          </a:ln>
          <a:effectLst>
            <a:glow rad="50800">
              <a:srgbClr val="DDDDDD">
                <a:tint val="68000"/>
                <a:shade val="93000"/>
                <a:alpha val="37000"/>
                <a:satMod val="250000"/>
              </a:srgb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rgbClr val="A4A4A4"/>
            </a:contourClr>
          </a:sp3d>
          <a:extLst/>
        </p:spPr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 kern="0" dirty="0">
                <a:latin typeface="Arial"/>
                <a:cs typeface="Arial"/>
              </a:rPr>
              <a:t> </a:t>
            </a:r>
            <a:endParaRPr lang="en-US" sz="800" kern="0" dirty="0">
              <a:latin typeface="Arial"/>
              <a:cs typeface="Arial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694913" y="1132705"/>
            <a:ext cx="7106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101600" indent="-101600" ea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30000"/>
              <a:buFontTx/>
              <a:buChar char="•"/>
              <a:defRPr sz="1000">
                <a:latin typeface="Arial" charset="0"/>
              </a:defRPr>
            </a:lvl1pPr>
            <a:lvl2pPr marL="29210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2pPr>
            <a:lvl3pPr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3pPr>
            <a:lvl4pPr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4pPr>
            <a:lvl5pPr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pPr marL="0" indent="0" algn="ctr">
              <a:buNone/>
            </a:pPr>
            <a:r>
              <a:rPr lang="es-MX" sz="800" dirty="0"/>
              <a:t>Comité</a:t>
            </a:r>
          </a:p>
          <a:p>
            <a:pPr marL="0" indent="0" algn="ctr">
              <a:buNone/>
            </a:pPr>
            <a:r>
              <a:rPr lang="en-US" sz="800" dirty="0"/>
              <a:t>Supervision</a:t>
            </a:r>
          </a:p>
          <a:p>
            <a:pPr marL="0" indent="0" algn="ctr">
              <a:buNone/>
            </a:pPr>
            <a:r>
              <a:rPr lang="es-MX" sz="800" dirty="0"/>
              <a:t>Seguimiento</a:t>
            </a:r>
            <a:endParaRPr lang="es-ES" sz="800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4758656" y="1985113"/>
            <a:ext cx="57434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101600" indent="-101600" ea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30000"/>
              <a:buFontTx/>
              <a:buChar char="•"/>
              <a:defRPr sz="1000">
                <a:latin typeface="Arial" charset="0"/>
              </a:defRPr>
            </a:lvl1pPr>
            <a:lvl2pPr marL="29210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2pPr>
            <a:lvl3pPr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3pPr>
            <a:lvl4pPr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4pPr>
            <a:lvl5pPr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pPr marL="0" indent="0" algn="ctr">
              <a:buNone/>
            </a:pPr>
            <a:r>
              <a:rPr lang="en-US" sz="800" dirty="0"/>
              <a:t>Planeación</a:t>
            </a:r>
          </a:p>
          <a:p>
            <a:pPr marL="0" indent="0" algn="ctr">
              <a:buNone/>
            </a:pPr>
            <a:r>
              <a:rPr lang="es-MX" sz="800" dirty="0"/>
              <a:t>Ejecución, Monitoreo</a:t>
            </a:r>
          </a:p>
          <a:p>
            <a:pPr marL="0" indent="0" algn="ctr">
              <a:buNone/>
            </a:pPr>
            <a:r>
              <a:rPr lang="es-MX" sz="800" dirty="0"/>
              <a:t> y </a:t>
            </a:r>
            <a:r>
              <a:rPr lang="en-US" sz="800" dirty="0"/>
              <a:t>Control</a:t>
            </a:r>
          </a:p>
          <a:p>
            <a:pPr marL="0" indent="0" algn="ctr">
              <a:buNone/>
            </a:pPr>
            <a:r>
              <a:rPr lang="es-MX" sz="800" dirty="0"/>
              <a:t>Cierre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4703078" y="3856649"/>
            <a:ext cx="518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101600" indent="-101600" eaLnBrk="0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30000"/>
              <a:buFontTx/>
              <a:buChar char="•"/>
              <a:defRPr sz="1000">
                <a:latin typeface="Arial" charset="0"/>
              </a:defRPr>
            </a:lvl1pPr>
            <a:lvl2pPr marL="292100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2pPr>
            <a:lvl3pPr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3pPr>
            <a:lvl4pPr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4pPr>
            <a:lvl5pPr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latin typeface="Times New Roman" pitchFamily="18" charset="0"/>
              </a:defRPr>
            </a:lvl9pPr>
          </a:lstStyle>
          <a:p>
            <a:pPr marL="0" indent="0" algn="ctr">
              <a:buNone/>
            </a:pPr>
            <a:r>
              <a:rPr lang="es-MX" sz="800" dirty="0"/>
              <a:t>Equipo </a:t>
            </a:r>
          </a:p>
          <a:p>
            <a:pPr marL="0" indent="0" algn="ctr">
              <a:buNone/>
            </a:pPr>
            <a:r>
              <a:rPr lang="es-MX" sz="800" dirty="0"/>
              <a:t>de</a:t>
            </a:r>
          </a:p>
          <a:p>
            <a:pPr marL="0" indent="0" algn="ctr">
              <a:buNone/>
            </a:pPr>
            <a:r>
              <a:rPr lang="es-MX" sz="800" dirty="0"/>
              <a:t> trabajo</a:t>
            </a:r>
            <a:endParaRPr lang="en-US" sz="800" dirty="0"/>
          </a:p>
        </p:txBody>
      </p:sp>
      <p:sp>
        <p:nvSpPr>
          <p:cNvPr id="52" name="AutoShape 17"/>
          <p:cNvSpPr>
            <a:spLocks noChangeArrowheads="1"/>
          </p:cNvSpPr>
          <p:nvPr/>
        </p:nvSpPr>
        <p:spPr bwMode="auto">
          <a:xfrm>
            <a:off x="6204061" y="1411937"/>
            <a:ext cx="1026007" cy="33268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José Hugo Romero</a:t>
            </a: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PM Manager</a:t>
            </a:r>
            <a:endParaRPr lang="es-ES" sz="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5701312" y="2183691"/>
            <a:ext cx="1015753" cy="45255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endParaRPr lang="es-MX" sz="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 Manager</a:t>
            </a:r>
            <a:endParaRPr lang="es-ES" sz="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" name="AutoShape 36"/>
          <p:cNvSpPr>
            <a:spLocks noChangeArrowheads="1"/>
          </p:cNvSpPr>
          <p:nvPr/>
        </p:nvSpPr>
        <p:spPr bwMode="auto">
          <a:xfrm>
            <a:off x="187960" y="936453"/>
            <a:ext cx="4467977" cy="810139"/>
          </a:xfrm>
          <a:prstGeom prst="roundRect">
            <a:avLst>
              <a:gd name="adj" fmla="val 0"/>
            </a:avLst>
          </a:prstGeom>
          <a:noFill/>
          <a:ln w="19050" cmpd="sng" algn="ctr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AutoShape 18"/>
          <p:cNvSpPr>
            <a:spLocks noChangeArrowheads="1"/>
          </p:cNvSpPr>
          <p:nvPr/>
        </p:nvSpPr>
        <p:spPr bwMode="auto">
          <a:xfrm>
            <a:off x="6863751" y="2187234"/>
            <a:ext cx="916152" cy="44547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Arquitecto Implementación</a:t>
            </a:r>
            <a:endParaRPr lang="es-ES" sz="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" name="AutoShape 18"/>
          <p:cNvSpPr>
            <a:spLocks noChangeArrowheads="1"/>
          </p:cNvSpPr>
          <p:nvPr/>
        </p:nvSpPr>
        <p:spPr bwMode="auto">
          <a:xfrm>
            <a:off x="8045439" y="2012197"/>
            <a:ext cx="864881" cy="42078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Joaquín Aguirre</a:t>
            </a: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Ejecutivo de cuenta</a:t>
            </a:r>
            <a:endParaRPr lang="es-ES" sz="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" name="AutoShape 36"/>
          <p:cNvSpPr>
            <a:spLocks noChangeArrowheads="1"/>
          </p:cNvSpPr>
          <p:nvPr/>
        </p:nvSpPr>
        <p:spPr bwMode="auto">
          <a:xfrm>
            <a:off x="5764306" y="970426"/>
            <a:ext cx="3053258" cy="908390"/>
          </a:xfrm>
          <a:prstGeom prst="roundRect">
            <a:avLst>
              <a:gd name="adj" fmla="val 4255"/>
            </a:avLst>
          </a:prstGeom>
          <a:noFill/>
          <a:ln w="12700" cmpd="sng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75" name="AutoShape 40"/>
          <p:cNvCxnSpPr>
            <a:cxnSpLocks noChangeShapeType="1"/>
            <a:stCxn id="53" idx="2"/>
          </p:cNvCxnSpPr>
          <p:nvPr/>
        </p:nvCxnSpPr>
        <p:spPr bwMode="auto">
          <a:xfrm rot="16200000" flipH="1">
            <a:off x="6575280" y="2270159"/>
            <a:ext cx="290269" cy="1022450"/>
          </a:xfrm>
          <a:prstGeom prst="bentConnector2">
            <a:avLst/>
          </a:prstGeom>
          <a:noFill/>
          <a:ln w="12700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AutoShape 22"/>
          <p:cNvSpPr>
            <a:spLocks noChangeArrowheads="1"/>
          </p:cNvSpPr>
          <p:nvPr/>
        </p:nvSpPr>
        <p:spPr bwMode="auto">
          <a:xfrm>
            <a:off x="5437119" y="3845551"/>
            <a:ext cx="1036264" cy="61677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ES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Consultor  Configuración SW</a:t>
            </a:r>
          </a:p>
        </p:txBody>
      </p:sp>
      <p:sp>
        <p:nvSpPr>
          <p:cNvPr id="65" name="AutoShape 39"/>
          <p:cNvSpPr>
            <a:spLocks noChangeArrowheads="1"/>
          </p:cNvSpPr>
          <p:nvPr/>
        </p:nvSpPr>
        <p:spPr bwMode="auto">
          <a:xfrm>
            <a:off x="6596214" y="3856649"/>
            <a:ext cx="1037661" cy="62109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Consultores SAS Solutions</a:t>
            </a:r>
            <a:endParaRPr lang="es-ES" sz="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auto">
          <a:xfrm>
            <a:off x="7777646" y="3861175"/>
            <a:ext cx="1039917" cy="63034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Consultores Integración</a:t>
            </a:r>
            <a:endParaRPr lang="es-ES" sz="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" name="Picture 3" descr="S285_sas100K_TPTK40K_horiz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76" y="747088"/>
            <a:ext cx="883869" cy="204278"/>
          </a:xfrm>
          <a:prstGeom prst="rect">
            <a:avLst/>
          </a:prstGeom>
        </p:spPr>
      </p:pic>
      <p:sp>
        <p:nvSpPr>
          <p:cNvPr id="51" name="AutoShape 16"/>
          <p:cNvSpPr>
            <a:spLocks noChangeArrowheads="1"/>
          </p:cNvSpPr>
          <p:nvPr/>
        </p:nvSpPr>
        <p:spPr bwMode="auto">
          <a:xfrm>
            <a:off x="3107712" y="1065716"/>
            <a:ext cx="1215408" cy="449345"/>
          </a:xfrm>
          <a:prstGeom prst="roundRect">
            <a:avLst>
              <a:gd name="adj" fmla="val 16667"/>
            </a:avLst>
          </a:prstGeom>
          <a:solidFill>
            <a:srgbClr val="428109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rIns="9144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ES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Director Administración de Prevención Lavado de Dinero</a:t>
            </a:r>
          </a:p>
        </p:txBody>
      </p:sp>
      <p:sp>
        <p:nvSpPr>
          <p:cNvPr id="58" name="AutoShape 30"/>
          <p:cNvSpPr>
            <a:spLocks noChangeArrowheads="1"/>
          </p:cNvSpPr>
          <p:nvPr/>
        </p:nvSpPr>
        <p:spPr bwMode="auto">
          <a:xfrm>
            <a:off x="335086" y="2169506"/>
            <a:ext cx="1049078" cy="441689"/>
          </a:xfrm>
          <a:prstGeom prst="roundRect">
            <a:avLst>
              <a:gd name="adj" fmla="val 16667"/>
            </a:avLst>
          </a:prstGeom>
          <a:solidFill>
            <a:srgbClr val="86792A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/>
              <a:t>Alicia Figueroa</a:t>
            </a: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/>
              <a:t>Administrador Plataforma SAS</a:t>
            </a:r>
          </a:p>
        </p:txBody>
      </p:sp>
      <p:sp>
        <p:nvSpPr>
          <p:cNvPr id="77" name="AutoShape 28"/>
          <p:cNvSpPr>
            <a:spLocks noChangeArrowheads="1"/>
          </p:cNvSpPr>
          <p:nvPr/>
        </p:nvSpPr>
        <p:spPr bwMode="auto">
          <a:xfrm>
            <a:off x="253976" y="1061062"/>
            <a:ext cx="1204727" cy="440975"/>
          </a:xfrm>
          <a:prstGeom prst="roundRect">
            <a:avLst>
              <a:gd name="adj" fmla="val 16667"/>
            </a:avLst>
          </a:prstGeom>
          <a:solidFill>
            <a:srgbClr val="86792A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FFFFFF"/>
                </a:solidFill>
              </a:rPr>
              <a:t>Carlos López</a:t>
            </a: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MX" sz="800" b="1" dirty="0">
                <a:solidFill>
                  <a:srgbClr val="FFFFFF"/>
                </a:solidFill>
              </a:rPr>
              <a:t>Director de Sistemas</a:t>
            </a:r>
          </a:p>
        </p:txBody>
      </p:sp>
      <p:cxnSp>
        <p:nvCxnSpPr>
          <p:cNvPr id="35" name="Straight Connector 34"/>
          <p:cNvCxnSpPr>
            <a:stCxn id="53" idx="3"/>
            <a:endCxn id="68" idx="1"/>
          </p:cNvCxnSpPr>
          <p:nvPr/>
        </p:nvCxnSpPr>
        <p:spPr>
          <a:xfrm flipV="1">
            <a:off x="6717065" y="2409970"/>
            <a:ext cx="146686" cy="1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  <a:headEnd type="none"/>
            <a:tailEnd type="none"/>
          </a:ln>
          <a:effectLst>
            <a:outerShdw blurRad="762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AutoShape 40"/>
          <p:cNvCxnSpPr>
            <a:cxnSpLocks noChangeShapeType="1"/>
            <a:stCxn id="68" idx="2"/>
          </p:cNvCxnSpPr>
          <p:nvPr/>
        </p:nvCxnSpPr>
        <p:spPr bwMode="auto">
          <a:xfrm rot="5400000">
            <a:off x="6807899" y="2422418"/>
            <a:ext cx="303640" cy="724216"/>
          </a:xfrm>
          <a:prstGeom prst="bentConnector2">
            <a:avLst/>
          </a:prstGeom>
          <a:noFill/>
          <a:ln w="12700" cmpd="sng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23"/>
          <p:cNvCxnSpPr>
            <a:cxnSpLocks noChangeShapeType="1"/>
            <a:stCxn id="52" idx="2"/>
            <a:endCxn id="53" idx="0"/>
          </p:cNvCxnSpPr>
          <p:nvPr/>
        </p:nvCxnSpPr>
        <p:spPr bwMode="auto">
          <a:xfrm rot="5400000">
            <a:off x="6243594" y="1710219"/>
            <a:ext cx="439067" cy="507876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>
            <a:cxnSpLocks/>
            <a:stCxn id="47" idx="2"/>
            <a:endCxn id="59" idx="0"/>
          </p:cNvCxnSpPr>
          <p:nvPr/>
        </p:nvCxnSpPr>
        <p:spPr>
          <a:xfrm>
            <a:off x="4234118" y="2566538"/>
            <a:ext cx="1480" cy="1235379"/>
          </a:xfrm>
          <a:prstGeom prst="line">
            <a:avLst/>
          </a:prstGeom>
          <a:ln w="19050" cmpd="sng">
            <a:solidFill>
              <a:schemeClr val="bg1"/>
            </a:solidFill>
            <a:headEnd type="none"/>
            <a:tailEnd type="none"/>
          </a:ln>
          <a:effectLst>
            <a:outerShdw blurRad="762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AutoShape 17"/>
          <p:cNvSpPr>
            <a:spLocks noChangeArrowheads="1"/>
          </p:cNvSpPr>
          <p:nvPr/>
        </p:nvSpPr>
        <p:spPr bwMode="auto">
          <a:xfrm>
            <a:off x="6414011" y="1026607"/>
            <a:ext cx="1711639" cy="27401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Roberto Torres</a:t>
            </a: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Director de Servicios Profesionales</a:t>
            </a:r>
            <a:endParaRPr lang="es-ES" sz="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89" name="AutoShape 23"/>
          <p:cNvCxnSpPr>
            <a:cxnSpLocks noChangeShapeType="1"/>
            <a:stCxn id="76" idx="2"/>
            <a:endCxn id="52" idx="0"/>
          </p:cNvCxnSpPr>
          <p:nvPr/>
        </p:nvCxnSpPr>
        <p:spPr bwMode="auto">
          <a:xfrm rot="5400000">
            <a:off x="6937791" y="1079895"/>
            <a:ext cx="111315" cy="552766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AutoShape 31"/>
          <p:cNvSpPr>
            <a:spLocks noChangeArrowheads="1"/>
          </p:cNvSpPr>
          <p:nvPr/>
        </p:nvSpPr>
        <p:spPr bwMode="auto">
          <a:xfrm>
            <a:off x="3873689" y="3801917"/>
            <a:ext cx="723818" cy="626132"/>
          </a:xfrm>
          <a:prstGeom prst="roundRect">
            <a:avLst>
              <a:gd name="adj" fmla="val 16667"/>
            </a:avLst>
          </a:prstGeom>
          <a:solidFill>
            <a:srgbClr val="428109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endParaRPr lang="es-ES" sz="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ES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Equipo de Trabajo</a:t>
            </a: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endParaRPr lang="en-US" sz="800" b="1" dirty="0"/>
          </a:p>
        </p:txBody>
      </p:sp>
      <p:sp>
        <p:nvSpPr>
          <p:cNvPr id="60" name="AutoShape 17"/>
          <p:cNvSpPr>
            <a:spLocks noChangeArrowheads="1"/>
          </p:cNvSpPr>
          <p:nvPr/>
        </p:nvSpPr>
        <p:spPr bwMode="auto">
          <a:xfrm>
            <a:off x="7517760" y="1407312"/>
            <a:ext cx="1026007" cy="33268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Arturo Villada</a:t>
            </a: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 Solutions</a:t>
            </a:r>
            <a:endParaRPr lang="es-ES" sz="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61" name="AutoShape 23"/>
          <p:cNvCxnSpPr>
            <a:cxnSpLocks noChangeShapeType="1"/>
            <a:stCxn id="60" idx="2"/>
            <a:endCxn id="68" idx="0"/>
          </p:cNvCxnSpPr>
          <p:nvPr/>
        </p:nvCxnSpPr>
        <p:spPr bwMode="auto">
          <a:xfrm rot="5400000">
            <a:off x="7452679" y="1609148"/>
            <a:ext cx="447235" cy="708937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3809125" y="2115051"/>
            <a:ext cx="849986" cy="451487"/>
          </a:xfrm>
          <a:prstGeom prst="roundRect">
            <a:avLst>
              <a:gd name="adj" fmla="val 16667"/>
            </a:avLst>
          </a:prstGeom>
          <a:solidFill>
            <a:srgbClr val="428109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ES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ES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Líder de Negocio</a:t>
            </a:r>
          </a:p>
        </p:txBody>
      </p:sp>
      <p:cxnSp>
        <p:nvCxnSpPr>
          <p:cNvPr id="19" name="Elbow Connector 18"/>
          <p:cNvCxnSpPr>
            <a:cxnSpLocks/>
            <a:stCxn id="51" idx="2"/>
            <a:endCxn id="47" idx="0"/>
          </p:cNvCxnSpPr>
          <p:nvPr/>
        </p:nvCxnSpPr>
        <p:spPr>
          <a:xfrm rot="16200000" flipH="1">
            <a:off x="3674772" y="1555705"/>
            <a:ext cx="599990" cy="51870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r>
              <a:rPr lang="es-MX" dirty="0"/>
              <a:t>Equipos de trabajos </a:t>
            </a:r>
            <a:endParaRPr lang="en-US" dirty="0"/>
          </a:p>
        </p:txBody>
      </p:sp>
      <p:sp>
        <p:nvSpPr>
          <p:cNvPr id="62" name="AutoShape 16"/>
          <p:cNvSpPr>
            <a:spLocks noChangeArrowheads="1"/>
          </p:cNvSpPr>
          <p:nvPr/>
        </p:nvSpPr>
        <p:spPr bwMode="auto">
          <a:xfrm>
            <a:off x="2783008" y="2140753"/>
            <a:ext cx="910210" cy="449583"/>
          </a:xfrm>
          <a:prstGeom prst="roundRect">
            <a:avLst>
              <a:gd name="adj" fmla="val 16667"/>
            </a:avLst>
          </a:prstGeom>
          <a:solidFill>
            <a:srgbClr val="428109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endParaRPr lang="es-ES" sz="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s-ES" sz="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Líder de Proyecto</a:t>
            </a:r>
          </a:p>
        </p:txBody>
      </p:sp>
      <p:cxnSp>
        <p:nvCxnSpPr>
          <p:cNvPr id="79" name="Elbow Connector 18"/>
          <p:cNvCxnSpPr>
            <a:cxnSpLocks/>
            <a:stCxn id="51" idx="2"/>
            <a:endCxn id="62" idx="0"/>
          </p:cNvCxnSpPr>
          <p:nvPr/>
        </p:nvCxnSpPr>
        <p:spPr>
          <a:xfrm rot="5400000">
            <a:off x="3163919" y="1589256"/>
            <a:ext cx="625692" cy="47730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utoShape 30"/>
          <p:cNvSpPr>
            <a:spLocks noChangeArrowheads="1"/>
          </p:cNvSpPr>
          <p:nvPr/>
        </p:nvSpPr>
        <p:spPr bwMode="auto">
          <a:xfrm>
            <a:off x="393571" y="3849377"/>
            <a:ext cx="932108" cy="612948"/>
          </a:xfrm>
          <a:prstGeom prst="roundRect">
            <a:avLst>
              <a:gd name="adj" fmla="val 16667"/>
            </a:avLst>
          </a:prstGeom>
          <a:solidFill>
            <a:srgbClr val="86792A"/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/>
              <a:t>Jonathan </a:t>
            </a:r>
            <a:r>
              <a:rPr lang="en-US" sz="800" b="1" dirty="0" err="1"/>
              <a:t>Nacazona</a:t>
            </a:r>
            <a:endParaRPr lang="en-US" sz="800" b="1" dirty="0"/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/>
              <a:t>Plataforma SAS</a:t>
            </a:r>
          </a:p>
        </p:txBody>
      </p:sp>
      <p:cxnSp>
        <p:nvCxnSpPr>
          <p:cNvPr id="120" name="Straight Connector 44"/>
          <p:cNvCxnSpPr>
            <a:cxnSpLocks/>
            <a:stCxn id="77" idx="2"/>
            <a:endCxn id="58" idx="0"/>
          </p:cNvCxnSpPr>
          <p:nvPr/>
        </p:nvCxnSpPr>
        <p:spPr>
          <a:xfrm>
            <a:off x="856340" y="1502037"/>
            <a:ext cx="3285" cy="667469"/>
          </a:xfrm>
          <a:prstGeom prst="line">
            <a:avLst/>
          </a:prstGeom>
          <a:ln w="19050" cmpd="sng">
            <a:solidFill>
              <a:schemeClr val="bg1"/>
            </a:solidFill>
            <a:headEnd type="none"/>
            <a:tailEnd type="none"/>
          </a:ln>
          <a:effectLst>
            <a:outerShdw blurRad="762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44"/>
          <p:cNvCxnSpPr>
            <a:cxnSpLocks/>
            <a:stCxn id="58" idx="2"/>
            <a:endCxn id="119" idx="0"/>
          </p:cNvCxnSpPr>
          <p:nvPr/>
        </p:nvCxnSpPr>
        <p:spPr>
          <a:xfrm>
            <a:off x="859625" y="2611195"/>
            <a:ext cx="0" cy="1238182"/>
          </a:xfrm>
          <a:prstGeom prst="line">
            <a:avLst/>
          </a:prstGeom>
          <a:ln w="19050" cmpd="sng">
            <a:solidFill>
              <a:schemeClr val="bg1"/>
            </a:solidFill>
            <a:headEnd type="none"/>
            <a:tailEnd type="none"/>
          </a:ln>
          <a:effectLst>
            <a:outerShdw blurRad="762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1F44012-3F03-44A8-90E1-4D8838A5B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713769"/>
            <a:ext cx="1219200" cy="225552"/>
          </a:xfrm>
          <a:prstGeom prst="rect">
            <a:avLst/>
          </a:prstGeom>
        </p:spPr>
      </p:pic>
      <p:sp>
        <p:nvSpPr>
          <p:cNvPr id="66" name="AutoShape 28">
            <a:extLst>
              <a:ext uri="{FF2B5EF4-FFF2-40B4-BE49-F238E27FC236}">
                <a16:creationId xmlns:a16="http://schemas.microsoft.com/office/drawing/2014/main" id="{842FDBD0-DB97-49DD-9165-C6B03A269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41" y="1061062"/>
            <a:ext cx="1204727" cy="440975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endParaRPr lang="es-MX" sz="800" b="1" dirty="0">
              <a:solidFill>
                <a:srgbClr val="FFFFFF"/>
              </a:solidFill>
            </a:endParaRPr>
          </a:p>
        </p:txBody>
      </p:sp>
      <p:sp>
        <p:nvSpPr>
          <p:cNvPr id="69" name="AutoShape 16">
            <a:extLst>
              <a:ext uri="{FF2B5EF4-FFF2-40B4-BE49-F238E27FC236}">
                <a16:creationId xmlns:a16="http://schemas.microsoft.com/office/drawing/2014/main" id="{0E33DB08-0BF2-48FD-9090-1FC41351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303" y="2152065"/>
            <a:ext cx="910210" cy="449583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/>
          <a:effectLst>
            <a:outerShdw blurRad="762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</a:pPr>
            <a:endParaRPr lang="es-ES" sz="800" b="1" dirty="0">
              <a:solidFill>
                <a:srgbClr val="FFFFFF"/>
              </a:solidFill>
            </a:endParaRPr>
          </a:p>
        </p:txBody>
      </p:sp>
      <p:cxnSp>
        <p:nvCxnSpPr>
          <p:cNvPr id="70" name="Straight Connector 44">
            <a:extLst>
              <a:ext uri="{FF2B5EF4-FFF2-40B4-BE49-F238E27FC236}">
                <a16:creationId xmlns:a16="http://schemas.microsoft.com/office/drawing/2014/main" id="{63BB5DC4-59EA-42AA-8AEB-BA18D4C75E82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 flipH="1">
            <a:off x="2222408" y="1502037"/>
            <a:ext cx="19997" cy="650028"/>
          </a:xfrm>
          <a:prstGeom prst="line">
            <a:avLst/>
          </a:prstGeom>
          <a:ln w="19050" cmpd="sng">
            <a:solidFill>
              <a:schemeClr val="bg1"/>
            </a:solidFill>
            <a:headEnd type="none"/>
            <a:tailEnd type="none"/>
          </a:ln>
          <a:effectLst>
            <a:outerShdw blurRad="762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B17835-C69A-451B-91C1-D09777C7B8B3}"/>
              </a:ext>
            </a:extLst>
          </p:cNvPr>
          <p:cNvCxnSpPr>
            <a:cxnSpLocks/>
          </p:cNvCxnSpPr>
          <p:nvPr/>
        </p:nvCxnSpPr>
        <p:spPr>
          <a:xfrm>
            <a:off x="856339" y="3227538"/>
            <a:ext cx="3377779" cy="15275"/>
          </a:xfrm>
          <a:prstGeom prst="line">
            <a:avLst/>
          </a:prstGeom>
          <a:ln w="19050" cmpd="sng">
            <a:solidFill>
              <a:schemeClr val="bg1"/>
            </a:solidFill>
            <a:headEnd type="none"/>
            <a:tailEnd type="none"/>
          </a:ln>
          <a:effectLst>
            <a:outerShdw blurRad="762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44">
            <a:extLst>
              <a:ext uri="{FF2B5EF4-FFF2-40B4-BE49-F238E27FC236}">
                <a16:creationId xmlns:a16="http://schemas.microsoft.com/office/drawing/2014/main" id="{4316A57C-184B-4495-95ED-F079216290CF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2222408" y="2601648"/>
            <a:ext cx="0" cy="625890"/>
          </a:xfrm>
          <a:prstGeom prst="line">
            <a:avLst/>
          </a:prstGeom>
          <a:ln w="19050" cmpd="sng">
            <a:solidFill>
              <a:schemeClr val="bg1"/>
            </a:solidFill>
            <a:headEnd type="none"/>
            <a:tailEnd type="none"/>
          </a:ln>
          <a:effectLst>
            <a:outerShdw blurRad="762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60EE6B2-DDAB-4ACE-9DE2-88A2F076ADB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5477570" y="3113931"/>
            <a:ext cx="1209301" cy="253938"/>
          </a:xfrm>
          <a:prstGeom prst="bentConnector3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7458525-6727-468A-8EC1-F6AC11E60747}"/>
              </a:ext>
            </a:extLst>
          </p:cNvPr>
          <p:cNvCxnSpPr>
            <a:cxnSpLocks/>
            <a:stCxn id="53" idx="2"/>
            <a:endCxn id="46" idx="0"/>
          </p:cNvCxnSpPr>
          <p:nvPr/>
        </p:nvCxnSpPr>
        <p:spPr>
          <a:xfrm rot="16200000" flipH="1">
            <a:off x="6640935" y="2204504"/>
            <a:ext cx="1224925" cy="2088416"/>
          </a:xfrm>
          <a:prstGeom prst="bentConnector3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DA7933-3226-451D-931E-5FA0A8D354C4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16200000" flipH="1">
            <a:off x="6051918" y="2793521"/>
            <a:ext cx="1220399" cy="905856"/>
          </a:xfrm>
          <a:prstGeom prst="bentConnector3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665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Comunicación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7362"/>
              </p:ext>
            </p:extLst>
          </p:nvPr>
        </p:nvGraphicFramePr>
        <p:xfrm>
          <a:off x="264795" y="766352"/>
          <a:ext cx="8614410" cy="3550920"/>
        </p:xfrm>
        <a:graphic>
          <a:graphicData uri="http://schemas.openxmlformats.org/drawingml/2006/table">
            <a:tbl>
              <a:tblPr firstRow="1" bandRow="1"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9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6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07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noProof="0" dirty="0">
                          <a:solidFill>
                            <a:srgbClr val="FFFFFF"/>
                          </a:solidFill>
                          <a:latin typeface="+mj-lt"/>
                          <a:cs typeface="Arial Narrow"/>
                        </a:rPr>
                        <a:t>Tipo de Comunicación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noProof="0" dirty="0">
                          <a:solidFill>
                            <a:srgbClr val="FFFFFF"/>
                          </a:solidFill>
                          <a:latin typeface="+mj-lt"/>
                          <a:cs typeface="Arial Narrow"/>
                        </a:rPr>
                        <a:t>Audiencia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noProof="0" dirty="0">
                          <a:solidFill>
                            <a:srgbClr val="FFFFFF"/>
                          </a:solidFill>
                          <a:latin typeface="+mj-lt"/>
                          <a:cs typeface="Arial Narrow"/>
                        </a:rPr>
                        <a:t>Frecuencia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noProof="0" dirty="0">
                          <a:solidFill>
                            <a:srgbClr val="FFFFFF"/>
                          </a:solidFill>
                          <a:latin typeface="+mj-lt"/>
                          <a:cs typeface="Arial Narrow"/>
                        </a:rPr>
                        <a:t>Responsable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noProof="0" dirty="0">
                          <a:solidFill>
                            <a:srgbClr val="FFFFFF"/>
                          </a:solidFill>
                          <a:latin typeface="+mj-lt"/>
                          <a:cs typeface="Arial Narrow"/>
                        </a:rPr>
                        <a:t>Método de Entrega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100" b="1" i="0" u="none" strike="noStrike" noProof="0" dirty="0">
                          <a:solidFill>
                            <a:srgbClr val="FFFFFF"/>
                          </a:solidFill>
                          <a:latin typeface="+mj-lt"/>
                          <a:cs typeface="Arial Narrow"/>
                        </a:rPr>
                        <a:t>Contenido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2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b="1" i="0" u="none" strike="noStrike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 Narrow"/>
                        </a:rPr>
                        <a:t>Comité directivo del proyecto </a:t>
                      </a:r>
                      <a:endParaRPr lang="es-ES_tradnl" sz="1100" b="1" i="0" u="none" strike="noStrike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 Narro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b="0" i="0" u="none" strike="noStrike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Arial Narrow"/>
                        </a:rPr>
                        <a:t>Stakeholders</a:t>
                      </a:r>
                      <a:r>
                        <a:rPr lang="es-ES_tradnl" sz="11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Arial Narrow"/>
                        </a:rPr>
                        <a:t>,  Alta Gerencia de IT y del Negocio</a:t>
                      </a:r>
                      <a:endParaRPr lang="es-ES_tradnl" sz="1100" b="0" i="0" u="none" strike="noStrike" kern="1200" noProof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Arial Narro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Bimestral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Gerentes del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Reunión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Avance bimestral</a:t>
                      </a:r>
                    </a:p>
                    <a:p>
                      <a:pPr marL="171450" indent="-171450" algn="l" fontAlgn="b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kern="1200" noProof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 Narrow"/>
                        </a:rPr>
                        <a:t>Solución</a:t>
                      </a: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 de conflictos</a:t>
                      </a:r>
                    </a:p>
                    <a:p>
                      <a:pPr marL="171450" indent="-171450" algn="l" fontAlgn="b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Evaluación estrategias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5242315"/>
                  </a:ext>
                </a:extLst>
              </a:tr>
              <a:tr h="30652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b="1" i="0" u="none" strike="noStrike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 Narrow"/>
                        </a:rPr>
                        <a:t>Gerencial mensual avance del proyecto</a:t>
                      </a:r>
                    </a:p>
                    <a:p>
                      <a:pPr algn="l" fontAlgn="ctr"/>
                      <a:endParaRPr lang="es-ES_tradnl" sz="1100" b="1" i="0" u="none" strike="noStrike" kern="1200" noProof="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Arial Narro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0" i="0" u="none" strike="noStrike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Arial Narrow"/>
                        </a:rPr>
                        <a:t>Alta Gerencia IT, Gerentes de Proyecto, SAS Account </a:t>
                      </a:r>
                      <a:r>
                        <a:rPr lang="es-ES_tradnl" sz="1100" b="0" i="0" u="none" strike="noStrike" kern="1200" noProof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Arial Narrow"/>
                        </a:rPr>
                        <a:t>leaders</a:t>
                      </a:r>
                      <a:endParaRPr lang="es-ES_tradnl" sz="1100" b="0" i="0" u="none" strike="noStrike" kern="1200" noProof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Arial Narro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Clr>
                          <a:schemeClr val="accent2"/>
                        </a:buClr>
                        <a:buFont typeface="Wingdings" charset="2"/>
                        <a:buNone/>
                      </a:pPr>
                      <a:r>
                        <a:rPr lang="es-ES_tradnl" sz="1100" b="1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 Narrow"/>
                        </a:rPr>
                        <a:t> Mensual</a:t>
                      </a:r>
                      <a:endParaRPr lang="es-ES_tradnl" sz="1100" b="1" i="0" u="none" strike="noStrike" kern="1200" noProof="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Arial Narro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 Narrow"/>
                        </a:rPr>
                        <a:t>Gerentes de Proyecto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Arial Narrow"/>
                      </a:endParaRPr>
                    </a:p>
                    <a:p>
                      <a:pPr marL="171450" indent="-171450" algn="l" defTabSz="914400" rtl="0" eaLnBrk="1" fontAlgn="ctr" latinLnBrk="0" hangingPunct="1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 Narrow"/>
                        </a:rPr>
                        <a:t>Sponsor del  Proyecto</a:t>
                      </a:r>
                      <a:endParaRPr lang="es-ES_tradnl" sz="1100" b="0" i="0" u="none" strike="noStrike" kern="1200" noProof="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Arial Narro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Reunión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 Narrow"/>
                        </a:rPr>
                        <a:t>Avance mensual, </a:t>
                      </a:r>
                    </a:p>
                    <a:p>
                      <a:pPr marL="171450" indent="-171450" algn="l" fontAlgn="b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 Narrow"/>
                        </a:rPr>
                        <a:t>Reporte de progreso,</a:t>
                      </a:r>
                    </a:p>
                    <a:p>
                      <a:pPr marL="171450" indent="-171450" algn="l" fontAlgn="b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 Narrow"/>
                        </a:rPr>
                        <a:t>Presupuesto &amp; planeación,</a:t>
                      </a:r>
                      <a:r>
                        <a:rPr lang="es-ES_tradnl" sz="1100" b="0" i="0" u="none" strike="noStrike" kern="1200" baseline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 Narrow"/>
                        </a:rPr>
                        <a:t> c</a:t>
                      </a:r>
                      <a:r>
                        <a:rPr lang="es-ES_tradnl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 Narrow"/>
                        </a:rPr>
                        <a:t>ontrol y evaluación de cambios</a:t>
                      </a:r>
                      <a:endParaRPr lang="es-ES_tradnl" sz="1100" b="0" i="0" u="none" strike="noStrike" kern="1200" noProof="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Arial Narrow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23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100" b="1" i="0" u="none" strike="noStrike" noProof="0" dirty="0">
                          <a:solidFill>
                            <a:schemeClr val="accent1"/>
                          </a:solidFill>
                          <a:latin typeface="+mj-lt"/>
                          <a:cs typeface="Arial Narrow"/>
                        </a:rPr>
                        <a:t>Reporte de Estado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Equipo de Proyecto</a:t>
                      </a:r>
                      <a:b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</a:b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 Comité directivo del proyecto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1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Semanal</a:t>
                      </a:r>
                      <a:br>
                        <a:rPr lang="es-ES_tradnl" sz="1100" b="1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</a:br>
                      <a:endParaRPr lang="es-ES_tradnl" sz="1100" b="1" i="0" u="none" strike="noStrike" noProof="0" dirty="0">
                        <a:solidFill>
                          <a:srgbClr val="000000"/>
                        </a:solidFill>
                        <a:latin typeface="+mj-lt"/>
                        <a:cs typeface="Arial Narro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Gerentes del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E-mail</a:t>
                      </a:r>
                      <a:r>
                        <a:rPr lang="es-ES_tradnl" sz="1100" b="0" i="0" u="none" strike="noStrike" baseline="0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 / Conferencia</a:t>
                      </a:r>
                      <a:endParaRPr lang="es-ES_tradnl" sz="1100" b="0" i="0" u="none" strike="noStrike" noProof="0" dirty="0">
                        <a:solidFill>
                          <a:srgbClr val="000000"/>
                        </a:solidFill>
                        <a:latin typeface="+mj-lt"/>
                        <a:cs typeface="Arial Narro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Revisión de Reporte de Estado</a:t>
                      </a:r>
                    </a:p>
                    <a:p>
                      <a:pPr marL="171450" indent="-171450" algn="l" fontAlgn="b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Ítems Completados</a:t>
                      </a:r>
                    </a:p>
                    <a:p>
                      <a:pPr marL="171450" indent="-171450" algn="l" fontAlgn="b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ítems pendientes,</a:t>
                      </a:r>
                    </a:p>
                    <a:p>
                      <a:pPr marL="171450" indent="-171450" algn="l" fontAlgn="b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Log de problemas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Acciones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Temas pendientes</a:t>
                      </a:r>
                    </a:p>
                    <a:p>
                      <a:pPr marL="171450" marR="0" lvl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Administración del riesgo</a:t>
                      </a:r>
                    </a:p>
                    <a:p>
                      <a:pPr marL="171450" indent="-171450" algn="l" fontAlgn="b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  <a:cs typeface="Arial Narrow"/>
                        </a:rPr>
                        <a:t>Plan del proyecto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9669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Supuestos, Restricciones y Consideraciones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26364" y="949485"/>
            <a:ext cx="7891272" cy="41147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1600" b="1" dirty="0"/>
              <a:t>Generales</a:t>
            </a:r>
          </a:p>
          <a:p>
            <a:pPr marL="285750" lvl="0" indent="-285750" algn="just"/>
            <a:r>
              <a:rPr lang="es-MX" sz="1400" dirty="0"/>
              <a:t>Se realizará una revisión mensuales con el equipo del proyecto para obtener la aprobación de los entregables comprometidos durante el periodo.</a:t>
            </a:r>
          </a:p>
          <a:p>
            <a:pPr marL="285750" lvl="0" indent="-285750" algn="just"/>
            <a:r>
              <a:rPr lang="es-MX" sz="1400" dirty="0"/>
              <a:t>Cualquier cambio en los requerimientos y alcance se aplicará el proceso de Control de Cambios.</a:t>
            </a:r>
          </a:p>
          <a:p>
            <a:pPr marL="285750" lvl="0" indent="-285750" algn="just"/>
            <a:r>
              <a:rPr lang="en-US" sz="1400" dirty="0"/>
              <a:t>Banco Azteca </a:t>
            </a:r>
            <a:r>
              <a:rPr lang="en-US" sz="1400" dirty="0" err="1"/>
              <a:t>proveerá</a:t>
            </a:r>
            <a:r>
              <a:rPr lang="en-US" sz="1400" dirty="0"/>
              <a:t> bajo sus </a:t>
            </a:r>
            <a:r>
              <a:rPr lang="en-US" sz="1400" dirty="0" err="1"/>
              <a:t>políticas</a:t>
            </a:r>
            <a:r>
              <a:rPr lang="en-US" sz="1400" dirty="0"/>
              <a:t> </a:t>
            </a:r>
            <a:r>
              <a:rPr lang="en-US" sz="1400" dirty="0" err="1"/>
              <a:t>internas</a:t>
            </a:r>
            <a:r>
              <a:rPr lang="en-US" sz="1400" dirty="0"/>
              <a:t> las </a:t>
            </a:r>
            <a:r>
              <a:rPr lang="en-US" sz="1400" dirty="0" err="1"/>
              <a:t>facilidades</a:t>
            </a:r>
            <a:r>
              <a:rPr lang="en-US" sz="1400" dirty="0"/>
              <a:t> para los </a:t>
            </a:r>
            <a:r>
              <a:rPr lang="en-US" sz="1400" dirty="0" err="1"/>
              <a:t>consultores</a:t>
            </a:r>
            <a:r>
              <a:rPr lang="en-US" sz="1400" dirty="0"/>
              <a:t> SAS</a:t>
            </a:r>
            <a:endParaRPr lang="es-MX" sz="1000" dirty="0"/>
          </a:p>
          <a:p>
            <a:pPr marL="0" indent="0" algn="just">
              <a:buNone/>
            </a:pPr>
            <a:r>
              <a:rPr lang="es-ES_tradnl" sz="1600" b="1" dirty="0"/>
              <a:t>Datos</a:t>
            </a:r>
          </a:p>
          <a:p>
            <a:pPr marL="285750" indent="-285750" algn="just"/>
            <a:r>
              <a:rPr lang="es-MX" sz="1400" dirty="0"/>
              <a:t>Los datos insumo para la plataforma SAS, serán proporcionados por Banco Azteca y deben de tener las características de calidad, integridad, disponibilidad y confiabilidad. </a:t>
            </a:r>
            <a:r>
              <a:rPr lang="en-US" sz="1400" dirty="0"/>
              <a:t>No se </a:t>
            </a:r>
            <a:r>
              <a:rPr lang="en-US" sz="1400" dirty="0" err="1"/>
              <a:t>considera</a:t>
            </a:r>
            <a:r>
              <a:rPr lang="en-US" sz="1400" dirty="0"/>
              <a:t> la </a:t>
            </a:r>
            <a:r>
              <a:rPr lang="en-US" sz="1400" dirty="0" err="1"/>
              <a:t>realización</a:t>
            </a:r>
            <a:r>
              <a:rPr lang="en-US" sz="1400" dirty="0"/>
              <a:t> de </a:t>
            </a:r>
            <a:r>
              <a:rPr lang="en-US" sz="1400" dirty="0" err="1"/>
              <a:t>limpieza</a:t>
            </a:r>
            <a:r>
              <a:rPr lang="en-US" sz="1400" dirty="0"/>
              <a:t> de </a:t>
            </a:r>
            <a:r>
              <a:rPr lang="en-US" sz="1400" dirty="0" err="1"/>
              <a:t>datos</a:t>
            </a:r>
            <a:r>
              <a:rPr lang="en-US" sz="1400" dirty="0"/>
              <a:t>.</a:t>
            </a:r>
            <a:endParaRPr lang="es-MX" sz="1400" dirty="0"/>
          </a:p>
          <a:p>
            <a:pPr marL="0" indent="0" algn="just">
              <a:buNone/>
            </a:pPr>
            <a:r>
              <a:rPr lang="en-US" sz="1600" b="1" dirty="0"/>
              <a:t>Software y Hardware</a:t>
            </a:r>
            <a:endParaRPr lang="es-ES_tradnl" sz="1600" b="1" dirty="0"/>
          </a:p>
          <a:p>
            <a:pPr marL="285750" lvl="0" indent="-285750" algn="just"/>
            <a:r>
              <a:rPr lang="es-MX" sz="1400" dirty="0"/>
              <a:t>Banco Azteca proveerá la instalación y configuración de software de terceras partes como Sistemas Operativos, Aplicaciones,   software base, RDBMS y </a:t>
            </a:r>
            <a:r>
              <a:rPr lang="es-MX" sz="1400" dirty="0" err="1"/>
              <a:t>ERP's</a:t>
            </a:r>
            <a:r>
              <a:rPr lang="es-MX" sz="1400" dirty="0"/>
              <a:t>, etc. como por ejemplo: UNIX, Windows, MS Office, Oracle, </a:t>
            </a:r>
            <a:r>
              <a:rPr lang="es-MX" sz="1400" dirty="0" err="1"/>
              <a:t>Websphere</a:t>
            </a:r>
            <a:r>
              <a:rPr lang="es-MX" sz="1400" dirty="0"/>
              <a:t>, etc.</a:t>
            </a:r>
          </a:p>
          <a:p>
            <a:pPr marL="285750" lvl="0" indent="-285750" algn="just"/>
            <a:r>
              <a:rPr lang="en-US" sz="1400" dirty="0"/>
              <a:t>Se </a:t>
            </a:r>
            <a:r>
              <a:rPr lang="en-US" sz="1400" dirty="0" err="1"/>
              <a:t>asume</a:t>
            </a:r>
            <a:r>
              <a:rPr lang="en-US" sz="1400" dirty="0"/>
              <a:t> que la </a:t>
            </a:r>
            <a:r>
              <a:rPr lang="en-US" sz="1400" dirty="0" err="1"/>
              <a:t>disponibilidad</a:t>
            </a:r>
            <a:r>
              <a:rPr lang="en-US" sz="1400" dirty="0"/>
              <a:t> de la red que </a:t>
            </a:r>
            <a:r>
              <a:rPr lang="en-US" sz="1400" dirty="0" err="1"/>
              <a:t>garantice</a:t>
            </a:r>
            <a:r>
              <a:rPr lang="en-US" sz="1400" dirty="0"/>
              <a:t> la </a:t>
            </a:r>
            <a:r>
              <a:rPr lang="en-US" sz="1400" dirty="0" err="1"/>
              <a:t>correcta</a:t>
            </a:r>
            <a:r>
              <a:rPr lang="en-US" sz="1400" dirty="0"/>
              <a:t> </a:t>
            </a:r>
            <a:r>
              <a:rPr lang="en-US" sz="1400" dirty="0" err="1"/>
              <a:t>operación</a:t>
            </a:r>
            <a:r>
              <a:rPr lang="en-US" sz="1400" dirty="0"/>
              <a:t> del </a:t>
            </a:r>
            <a:r>
              <a:rPr lang="en-US" sz="1400" dirty="0" err="1"/>
              <a:t>sistema</a:t>
            </a:r>
            <a:r>
              <a:rPr lang="en-US" sz="1400" dirty="0"/>
              <a:t> es </a:t>
            </a:r>
            <a:r>
              <a:rPr lang="en-US" sz="1400" dirty="0" err="1"/>
              <a:t>responsabilidad</a:t>
            </a:r>
            <a:r>
              <a:rPr lang="en-US" sz="1400" dirty="0"/>
              <a:t> de Banco Azteca.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1540565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y Respuestas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102309"/>
            <a:ext cx="2914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552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marketing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"/>
            <a:ext cx="9144000" cy="509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82844" y="4155299"/>
            <a:ext cx="459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b="1" dirty="0">
                <a:solidFill>
                  <a:schemeClr val="bg1"/>
                </a:solidFill>
              </a:rPr>
              <a:t>Gracias</a:t>
            </a:r>
          </a:p>
          <a:p>
            <a:pPr algn="r"/>
            <a:r>
              <a:rPr lang="es-MX" sz="1200" b="1" dirty="0">
                <a:solidFill>
                  <a:schemeClr val="bg1"/>
                </a:solidFill>
              </a:rPr>
              <a:t>Febrero 14, 2019</a:t>
            </a:r>
          </a:p>
        </p:txBody>
      </p:sp>
    </p:spTree>
    <p:extLst>
      <p:ext uri="{BB962C8B-B14F-4D97-AF65-F5344CB8AC3E}">
        <p14:creationId xmlns:p14="http://schemas.microsoft.com/office/powerpoint/2010/main" val="16455247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6CB0AE67-A9D5-0C4D-97DD-7EC8FE6FFED7}" vid="{780B1567-0B5D-D64D-87A1-A0C6521111D6}"/>
    </a:ext>
  </a:extLst>
</a:theme>
</file>

<file path=ppt/theme/theme2.xml><?xml version="1.0" encoding="utf-8"?>
<a:theme xmlns:a="http://schemas.openxmlformats.org/drawingml/2006/main" name="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6CB0AE67-A9D5-0C4D-97DD-7EC8FE6FFED7}" vid="{D856E855-DB9C-4445-8451-783F179BBCC2}"/>
    </a:ext>
  </a:extLst>
</a:theme>
</file>

<file path=ppt/theme/theme3.xml><?xml version="1.0" encoding="utf-8"?>
<a:theme xmlns:a="http://schemas.openxmlformats.org/drawingml/2006/main" name="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6CB0AE67-A9D5-0C4D-97DD-7EC8FE6FFED7}" vid="{C3E32910-54E3-4E41-87E1-D822FF6AF153}"/>
    </a:ext>
  </a:extLst>
</a:theme>
</file>

<file path=ppt/theme/theme4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nsion xmlns="27859d8f-6750-407e-aa47-fba89d8acaed">POTX</Extension>
    <Description0 xmlns="27859d8f-6750-407e-aa47-fba89d8acaed" xsi:nil="true"/>
    <_x0032_013 xmlns="27859d8f-6750-407e-aa47-fba89d8acaed" xsi:nil="true"/>
    <Ratio xmlns="27859d8f-6750-407e-aa47-fba89d8acaed">16x9</Ratio>
    <Order0 xmlns="27859d8f-6750-407e-aa47-fba89d8acaed" xsi:nil="true"/>
    <Year xmlns="27859d8f-6750-407e-aa47-fba89d8acaed">2017</Year>
    <Owner xmlns="27859d8f-6750-407e-aa47-fba89d8acaed" xsi:nil="true"/>
    <Template_x0020_Type xmlns="27859d8f-6750-407e-aa47-fba89d8acaed">Standard</Template_x0020_Type>
    <Office_x0020_Version xmlns="27859d8f-6750-407e-aa47-fba89d8acaed" xsi:nil="true"/>
    <Status xmlns="27859d8f-6750-407e-aa47-fba89d8acaed" xsi:nil="true"/>
    <Updated xmlns="27859d8f-6750-407e-aa47-fba89d8acaed" xsi:nil="true"/>
    <Audience xmlns="27859d8f-6750-407e-aa47-fba89d8acaed">Customer Ready / External</Audience>
    <Target_x0020_Audience xmlns="27859d8f-6750-407e-aa47-fba89d8acaed" xsi:nil="true"/>
    <Use xmlns="27859d8f-6750-407e-aa47-fba89d8acaed">Template</Use>
    <Copyright xmlns="27859d8f-6750-407e-aa47-fba89d8acae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E84C90-6077-4B11-A352-974150338A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318257-0366-480E-87A7-C91F5F0F6BFB}">
  <ds:schemaRefs>
    <ds:schemaRef ds:uri="27859d8f-6750-407e-aa47-fba89d8acaed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BF0B3A-1800-4D0D-905F-DF0EEB1EC7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 External 16x9</Template>
  <TotalTime>0</TotalTime>
  <Words>467</Words>
  <Application>Microsoft Office PowerPoint</Application>
  <PresentationFormat>On-screen Show (16:9)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Arial Narrow</vt:lpstr>
      <vt:lpstr>Calibri</vt:lpstr>
      <vt:lpstr>Calibri Light</vt:lpstr>
      <vt:lpstr>Wingdings</vt:lpstr>
      <vt:lpstr>SAS</vt:lpstr>
      <vt:lpstr>SAS Viya</vt:lpstr>
      <vt:lpstr>NDA</vt:lpstr>
      <vt:lpstr>Febrero 14, 2019</vt:lpstr>
      <vt:lpstr>PowerPoint Presentation</vt:lpstr>
      <vt:lpstr>Metodología de implementación </vt:lpstr>
      <vt:lpstr>Estrategia de implementación</vt:lpstr>
      <vt:lpstr>Equipos de trabajos </vt:lpstr>
      <vt:lpstr>Plan de Comunicación </vt:lpstr>
      <vt:lpstr>Supuestos, Restricciones y Consideraciones</vt:lpstr>
      <vt:lpstr>Preguntas y Respuestas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2017-07-27T18:06:54Z</dcterms:created>
  <dcterms:modified xsi:type="dcterms:W3CDTF">2019-02-14T18:06:57Z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