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707"/>
  </p:normalViewPr>
  <p:slideViewPr>
    <p:cSldViewPr snapToGrid="0" snapToObjects="1">
      <p:cViewPr varScale="1">
        <p:scale>
          <a:sx n="114" d="100"/>
          <a:sy n="114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sqlite-o-pequeno-notavel/7249" TargetMode="External"/><Relationship Id="rId4" Type="http://schemas.openxmlformats.org/officeDocument/2006/relationships/hyperlink" Target="https://www.tutorialspoint.com/sqlite/sqlite_java.htm" TargetMode="External"/><Relationship Id="rId5" Type="http://schemas.openxmlformats.org/officeDocument/2006/relationships/hyperlink" Target="https://www.sqlite.org/datatype3.html" TargetMode="External"/><Relationship Id="rId6" Type="http://schemas.openxmlformats.org/officeDocument/2006/relationships/hyperlink" Target="http://blog.desenvolvedor.org/sqlite-vs-mysql-vs-postgresq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qlite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e DAO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Ramon Lummertz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96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Para nossos exercícios usaremos o banco de dados SQLITE.</a:t>
            </a:r>
          </a:p>
          <a:p>
            <a:r>
              <a:rPr lang="pt-BR" dirty="0" smtClean="0"/>
              <a:t>Ele </a:t>
            </a:r>
            <a:r>
              <a:rPr lang="pt-BR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robusto</a:t>
            </a:r>
            <a:r>
              <a:rPr lang="en-US" dirty="0" smtClean="0"/>
              <a:t>,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de </a:t>
            </a:r>
            <a:r>
              <a:rPr lang="en-US" dirty="0" err="1" smtClean="0"/>
              <a:t>implementações</a:t>
            </a:r>
            <a:r>
              <a:rPr lang="en-US" dirty="0" smtClean="0"/>
              <a:t>, </a:t>
            </a:r>
            <a:r>
              <a:rPr lang="en-US" dirty="0" err="1" smtClean="0"/>
              <a:t>entretanto</a:t>
            </a:r>
            <a:r>
              <a:rPr lang="en-US" dirty="0" smtClean="0"/>
              <a:t> para </a:t>
            </a:r>
            <a:r>
              <a:rPr lang="en-US" dirty="0" err="1" smtClean="0"/>
              <a:t>pequenos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serve </a:t>
            </a:r>
            <a:r>
              <a:rPr lang="en-US" dirty="0" err="1" smtClean="0"/>
              <a:t>perfeitamente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Links Uteis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sqlite.org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www.devmedia.com.br/sqlite-o-pequeno-notavel/7249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www.tutorialspoint.com/sqlite/sqlite_java.htm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www.sqlite.org/datatype3.html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blog.desenvolvedor.org/sqlite-vs-mysql-vs-postgresql</a:t>
            </a:r>
            <a:endParaRPr lang="pt-BR" dirty="0" smtClean="0"/>
          </a:p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www.htmlstaff.org</a:t>
            </a:r>
            <a:r>
              <a:rPr lang="pt-BR" dirty="0"/>
              <a:t>/</a:t>
            </a:r>
            <a:r>
              <a:rPr lang="pt-BR" dirty="0" err="1"/>
              <a:t>ver.php?id</a:t>
            </a:r>
            <a:r>
              <a:rPr lang="pt-BR" dirty="0"/>
              <a:t>=2148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3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SQLITE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adicionar o Driver do </a:t>
            </a:r>
            <a:r>
              <a:rPr lang="pt-BR" dirty="0" err="1" smtClean="0"/>
              <a:t>SQLite</a:t>
            </a:r>
            <a:r>
              <a:rPr lang="pt-BR" dirty="0" smtClean="0"/>
              <a:t> no nosso projeto baixando diretamente no site, entretanto podemos usar o repositório MAVEN. </a:t>
            </a:r>
            <a:r>
              <a:rPr lang="pt-BR" dirty="0"/>
              <a:t>O </a:t>
            </a:r>
            <a:r>
              <a:rPr lang="pt-BR" dirty="0" err="1"/>
              <a:t>Maven</a:t>
            </a:r>
            <a:r>
              <a:rPr lang="pt-BR" dirty="0"/>
              <a:t> baixa bibliotecas Java e seus plug-ins dinamicamente de um ou mais </a:t>
            </a:r>
            <a:r>
              <a:rPr lang="pt-BR" dirty="0" smtClean="0"/>
              <a:t>repositórios.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60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22" y="5043888"/>
            <a:ext cx="1666447" cy="15541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19" y="3920161"/>
            <a:ext cx="3851607" cy="932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87" y="2072342"/>
            <a:ext cx="3046393" cy="8791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40" y="4842170"/>
            <a:ext cx="4117003" cy="8763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56" y="1789487"/>
            <a:ext cx="3887980" cy="180583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9" y="2862066"/>
            <a:ext cx="1606474" cy="26961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" y="1789487"/>
            <a:ext cx="2913412" cy="56571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38830" y="2392918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Passo 1 – Novo projeto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8994" y="5860838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Passo I1 – selecionado </a:t>
            </a:r>
          </a:p>
          <a:p>
            <a:r>
              <a:rPr lang="pt-BR" dirty="0" smtClean="0"/>
              <a:t>o projeto aperte F4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85419" y="3818023"/>
            <a:ext cx="223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Passo I1I – Na aba </a:t>
            </a:r>
            <a:r>
              <a:rPr lang="pt-BR" dirty="0" err="1" smtClean="0"/>
              <a:t>Libraries</a:t>
            </a:r>
            <a:r>
              <a:rPr lang="pt-BR" dirty="0" smtClean="0"/>
              <a:t>, selecione </a:t>
            </a:r>
            <a:r>
              <a:rPr lang="pt-BR" dirty="0" err="1" smtClean="0"/>
              <a:t>From</a:t>
            </a:r>
            <a:r>
              <a:rPr lang="pt-BR" dirty="0" smtClean="0"/>
              <a:t> MAVEN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92892" y="5687594"/>
            <a:ext cx="223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Passo IV– Pesquise por SQLITE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690543" y="3052288"/>
            <a:ext cx="223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Passo V– No Projeto Seleciona essa </a:t>
            </a:r>
            <a:r>
              <a:rPr lang="pt-BR" dirty="0" err="1" smtClean="0"/>
              <a:t>lib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682590" y="5775928"/>
            <a:ext cx="223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Passo VI– Adicione ao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12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JDBC 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usarmos o JDBC e </a:t>
            </a:r>
            <a:r>
              <a:rPr lang="pt-BR" dirty="0" err="1" smtClean="0"/>
              <a:t>SQLite</a:t>
            </a:r>
            <a:r>
              <a:rPr lang="pt-BR" dirty="0" smtClean="0"/>
              <a:t> recomenda-se o uso de uma Classe para a 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Tabelas</a:t>
            </a:r>
            <a:r>
              <a:rPr lang="en-US" dirty="0" smtClean="0"/>
              <a:t> (DDL</a:t>
            </a:r>
            <a:r>
              <a:rPr lang="pt-BR" dirty="0" smtClean="0"/>
              <a:t>) e outra para manipula</a:t>
            </a:r>
            <a:r>
              <a:rPr lang="en-US" dirty="0" err="1" smtClean="0"/>
              <a:t>ção</a:t>
            </a:r>
            <a:r>
              <a:rPr lang="en-US" dirty="0" smtClean="0"/>
              <a:t> de dados (DML).</a:t>
            </a:r>
          </a:p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exemplo</a:t>
            </a:r>
            <a:r>
              <a:rPr lang="en-US" dirty="0"/>
              <a:t> &lt;https://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ramonsl</a:t>
            </a:r>
            <a:r>
              <a:rPr lang="en-US" dirty="0"/>
              <a:t>/OOI/tree/master/Aula%2011&gt; </a:t>
            </a:r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para </a:t>
            </a:r>
            <a:r>
              <a:rPr lang="en-US" dirty="0" err="1" smtClean="0"/>
              <a:t>operações</a:t>
            </a:r>
            <a:r>
              <a:rPr lang="en-US" dirty="0" smtClean="0"/>
              <a:t> DDL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denominada</a:t>
            </a:r>
            <a:r>
              <a:rPr lang="en-US" dirty="0" smtClean="0"/>
              <a:t> </a:t>
            </a:r>
            <a:r>
              <a:rPr lang="en-US" dirty="0" err="1" smtClean="0"/>
              <a:t>DbUtils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as </a:t>
            </a:r>
            <a:r>
              <a:rPr lang="en-US" dirty="0" err="1" smtClean="0"/>
              <a:t>operações</a:t>
            </a:r>
            <a:r>
              <a:rPr lang="en-US" dirty="0" smtClean="0"/>
              <a:t> de DML de </a:t>
            </a:r>
            <a:r>
              <a:rPr lang="en-US" dirty="0" err="1" smtClean="0"/>
              <a:t>DbHelper</a:t>
            </a:r>
            <a:r>
              <a:rPr lang="en-US" dirty="0" smtClean="0"/>
              <a:t>,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sera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inserts, deletes, updates e selects </a:t>
            </a:r>
          </a:p>
        </p:txBody>
      </p:sp>
    </p:spTree>
    <p:extLst>
      <p:ext uri="{BB962C8B-B14F-4D97-AF65-F5344CB8AC3E}">
        <p14:creationId xmlns:p14="http://schemas.microsoft.com/office/powerpoint/2010/main" val="14182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DBUtils.java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5" y="2227263"/>
            <a:ext cx="4899360" cy="3633787"/>
          </a:xfr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09" y="2227263"/>
            <a:ext cx="5422900" cy="2090937"/>
          </a:xfrm>
        </p:spPr>
      </p:pic>
      <p:sp>
        <p:nvSpPr>
          <p:cNvPr id="8" name="Retângulo 7"/>
          <p:cNvSpPr/>
          <p:nvPr/>
        </p:nvSpPr>
        <p:spPr>
          <a:xfrm>
            <a:off x="6096001" y="5095437"/>
            <a:ext cx="543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github.com</a:t>
            </a:r>
            <a:r>
              <a:rPr lang="pt-BR" dirty="0"/>
              <a:t>/</a:t>
            </a:r>
            <a:r>
              <a:rPr lang="pt-BR" dirty="0" err="1"/>
              <a:t>ramonsl</a:t>
            </a:r>
            <a:r>
              <a:rPr lang="pt-BR" dirty="0"/>
              <a:t>/OOI/</a:t>
            </a:r>
            <a:r>
              <a:rPr lang="pt-BR" dirty="0" err="1"/>
              <a:t>tree</a:t>
            </a:r>
            <a:r>
              <a:rPr lang="pt-BR" dirty="0"/>
              <a:t>/</a:t>
            </a:r>
            <a:r>
              <a:rPr lang="pt-BR" dirty="0" err="1"/>
              <a:t>master</a:t>
            </a:r>
            <a:r>
              <a:rPr lang="pt-BR" dirty="0"/>
              <a:t>/Aula%2011</a:t>
            </a:r>
          </a:p>
        </p:txBody>
      </p:sp>
    </p:spTree>
    <p:extLst>
      <p:ext uri="{BB962C8B-B14F-4D97-AF65-F5344CB8AC3E}">
        <p14:creationId xmlns:p14="http://schemas.microsoft.com/office/powerpoint/2010/main" val="114827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3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Persistência de Dados</a:t>
            </a:r>
            <a:endParaRPr lang="pt-BR" dirty="0" smtClean="0"/>
          </a:p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JDBC</a:t>
            </a:r>
          </a:p>
          <a:p>
            <a:pPr lvl="1"/>
            <a:r>
              <a:rPr lang="pt-BR" dirty="0" err="1" smtClean="0"/>
              <a:t>SQLite</a:t>
            </a:r>
            <a:endParaRPr lang="pt-BR" dirty="0" smtClean="0"/>
          </a:p>
          <a:p>
            <a:r>
              <a:rPr lang="pt-BR" dirty="0" err="1" smtClean="0"/>
              <a:t>Padr</a:t>
            </a:r>
            <a:r>
              <a:rPr lang="en-US" dirty="0" err="1" smtClean="0"/>
              <a:t>ão</a:t>
            </a:r>
            <a:r>
              <a:rPr lang="en-US" dirty="0" smtClean="0"/>
              <a:t> Dao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371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ersistir </a:t>
            </a:r>
            <a:r>
              <a:rPr lang="pt-BR" dirty="0"/>
              <a:t>dados significa armazená-los em algum local de modo que possamos recuperá-los posteriormente. Pode-se persistir os dados em um arquivo, em banco de dados, etc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persistência de dados consiste no armazenamento confiável e coerente das informações em um sistema de armazenamento de dados(arquivo, B.D</a:t>
            </a:r>
            <a:r>
              <a:rPr lang="pt-BR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2933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22873" t="-1243" r="26576"/>
          <a:stretch/>
        </p:blipFill>
        <p:spPr>
          <a:xfrm>
            <a:off x="8499387" y="2523744"/>
            <a:ext cx="2664296" cy="25715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Em JAVA podemos usar diferentes tipos de Banco de </a:t>
            </a:r>
            <a:r>
              <a:rPr lang="pt-BR" dirty="0" smtClean="0"/>
              <a:t>Dados - </a:t>
            </a:r>
            <a:r>
              <a:rPr lang="pt-BR" dirty="0" err="1" smtClean="0"/>
              <a:t>SGBDs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4" y="2880575"/>
            <a:ext cx="2100334" cy="10838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18" y="2907030"/>
            <a:ext cx="1513633" cy="1390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324" y="2646868"/>
            <a:ext cx="2551247" cy="191097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005" y="4177039"/>
            <a:ext cx="2578100" cy="2146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899" y="4297680"/>
            <a:ext cx="4140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- Driver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Para uma linguagem (JAVA por exemplo) se conectar a um SGBD (</a:t>
            </a:r>
            <a:r>
              <a:rPr lang="pt-BR" dirty="0" err="1" smtClean="0"/>
              <a:t>Mysql</a:t>
            </a:r>
            <a:r>
              <a:rPr lang="pt-BR" dirty="0" smtClean="0"/>
              <a:t> por exemplo) deve </a:t>
            </a:r>
            <a:r>
              <a:rPr lang="pt-BR" dirty="0" err="1" smtClean="0"/>
              <a:t>exitir</a:t>
            </a:r>
            <a:r>
              <a:rPr lang="pt-BR" dirty="0" smtClean="0"/>
              <a:t> o </a:t>
            </a:r>
            <a:r>
              <a:rPr lang="en-US" dirty="0" smtClean="0"/>
              <a:t>“DRIVER”</a:t>
            </a:r>
          </a:p>
          <a:p>
            <a:r>
              <a:rPr lang="en-US" dirty="0" err="1" smtClean="0"/>
              <a:t>Cabe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driver </a:t>
            </a:r>
            <a:r>
              <a:rPr lang="en-US" dirty="0" err="1" smtClean="0"/>
              <a:t>possibilitar</a:t>
            </a:r>
            <a:r>
              <a:rPr lang="en-US" dirty="0" smtClean="0"/>
              <a:t> a “</a:t>
            </a:r>
            <a:r>
              <a:rPr lang="en-US" dirty="0" err="1" smtClean="0"/>
              <a:t>Conversa</a:t>
            </a:r>
            <a:r>
              <a:rPr lang="en-US" dirty="0" smtClean="0"/>
              <a:t>” entre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JAVA e as </a:t>
            </a:r>
            <a:r>
              <a:rPr lang="en-US" dirty="0" err="1" smtClean="0"/>
              <a:t>Tabelas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239" t="18053" r="31960" b="36161"/>
          <a:stretch/>
        </p:blipFill>
        <p:spPr>
          <a:xfrm>
            <a:off x="6232804" y="2227263"/>
            <a:ext cx="533344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pluralidade do JAVA aceitar diferentes banco de dados, em grande parte se da pelo JDBC.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JDBC </a:t>
            </a:r>
            <a:r>
              <a:rPr lang="pt-BR" dirty="0"/>
              <a:t>é o framework que “conecta” ao banco de dados relacional.</a:t>
            </a:r>
            <a:br>
              <a:rPr lang="pt-BR" dirty="0"/>
            </a:br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: Em geral, as empresas proprietárias dos </a:t>
            </a:r>
            <a:r>
              <a:rPr lang="pt-BR" dirty="0" err="1"/>
              <a:t>SGBDs</a:t>
            </a:r>
            <a:r>
              <a:rPr lang="pt-BR" dirty="0"/>
              <a:t> desenvolvem e distribuem drivers de conexão que </a:t>
            </a:r>
            <a:r>
              <a:rPr lang="pt-BR" dirty="0" smtClean="0"/>
              <a:t>segue uma </a:t>
            </a:r>
            <a:r>
              <a:rPr lang="pt-BR" dirty="0" err="1" smtClean="0"/>
              <a:t>especiﬁcação</a:t>
            </a:r>
            <a:r>
              <a:rPr lang="pt-BR" dirty="0" smtClean="0"/>
              <a:t> </a:t>
            </a:r>
            <a:r>
              <a:rPr lang="pt-BR" dirty="0"/>
              <a:t>JDBC</a:t>
            </a:r>
          </a:p>
          <a:p>
            <a:r>
              <a:rPr lang="pt-BR" dirty="0"/>
              <a:t>Suponha que os drivers de conexão fossem desenvolvidos sem nenhum padrão. Cada driver teria sua própria interface, ou seja, seu próprio conjunto de instruções. Consequentemente, os desenvolvedores teriam de conhecer a interface de cada um dos drivers dos respectivos </a:t>
            </a:r>
            <a:r>
              <a:rPr lang="pt-BR" dirty="0" err="1"/>
              <a:t>SGDBs</a:t>
            </a:r>
            <a:r>
              <a:rPr lang="pt-BR" dirty="0"/>
              <a:t> que fossem utilizar.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6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 especifica</a:t>
            </a:r>
            <a:r>
              <a:rPr lang="en-US" dirty="0" err="1" smtClean="0"/>
              <a:t>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032" t="40760" r="7476" b="23121"/>
          <a:stretch/>
        </p:blipFill>
        <p:spPr>
          <a:xfrm>
            <a:off x="477422" y="2245233"/>
            <a:ext cx="6244532" cy="36782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36992" y="1956816"/>
            <a:ext cx="344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 exemplo ao desenvolver uma aplica</a:t>
            </a:r>
            <a:r>
              <a:rPr lang="en-US" dirty="0" err="1" smtClean="0"/>
              <a:t>ção</a:t>
            </a:r>
            <a:r>
              <a:rPr lang="en-US" dirty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conexao</a:t>
            </a:r>
            <a:r>
              <a:rPr lang="en-US" dirty="0" smtClean="0"/>
              <a:t> de um SGBD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createConnection</a:t>
            </a:r>
            <a:r>
              <a:rPr lang="en-US" dirty="0" smtClean="0"/>
              <a:t>() </a:t>
            </a:r>
            <a:r>
              <a:rPr lang="en-US" dirty="0" smtClean="0">
                <a:sym typeface="Wingdings"/>
              </a:rPr>
              <a:t> no </a:t>
            </a:r>
            <a:r>
              <a:rPr lang="en-US" dirty="0" err="1" smtClean="0">
                <a:sym typeface="Wingdings"/>
              </a:rPr>
              <a:t>Mysql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Ou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openConnection</a:t>
            </a:r>
            <a:r>
              <a:rPr lang="en-US" dirty="0" smtClean="0">
                <a:sym typeface="Wingdings"/>
              </a:rPr>
              <a:t>()  no Oracle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3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Especifica</a:t>
            </a:r>
            <a:r>
              <a:rPr lang="en-US" dirty="0" err="1" smtClean="0"/>
              <a:t>ção</a:t>
            </a:r>
            <a:r>
              <a:rPr lang="en-US" dirty="0" smtClean="0"/>
              <a:t> JDBC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Ao usarmos o Driver JDBC garantimos que nossa aplica</a:t>
            </a:r>
            <a:r>
              <a:rPr lang="en-US" dirty="0" err="1" smtClean="0"/>
              <a:t>ção</a:t>
            </a:r>
            <a:r>
              <a:rPr lang="en-US" dirty="0" smtClean="0"/>
              <a:t>  </a:t>
            </a:r>
            <a:r>
              <a:rPr lang="en-US" dirty="0" err="1" smtClean="0"/>
              <a:t>irá</a:t>
            </a:r>
            <a:r>
              <a:rPr lang="en-US" dirty="0" smtClean="0"/>
              <a:t> se </a:t>
            </a:r>
            <a:r>
              <a:rPr lang="en-US" dirty="0" err="1" smtClean="0"/>
              <a:t>comunicar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lingua com </a:t>
            </a:r>
            <a:r>
              <a:rPr lang="en-US" dirty="0" err="1" smtClean="0"/>
              <a:t>nosso</a:t>
            </a:r>
            <a:r>
              <a:rPr lang="en-US" dirty="0" smtClean="0"/>
              <a:t> SGBD.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186" t="25199" r="29209" b="39522"/>
          <a:stretch/>
        </p:blipFill>
        <p:spPr>
          <a:xfrm>
            <a:off x="581025" y="2685560"/>
            <a:ext cx="5422900" cy="27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adicionar o driver JDBC do banco de dados que </a:t>
            </a:r>
            <a:r>
              <a:rPr lang="pt-BR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no site do </a:t>
            </a:r>
            <a:r>
              <a:rPr lang="en-US" dirty="0" err="1" smtClean="0"/>
              <a:t>fabricante</a:t>
            </a:r>
            <a:r>
              <a:rPr lang="en-US" dirty="0" smtClean="0"/>
              <a:t> do SGBD.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drivers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chamados</a:t>
            </a:r>
            <a:r>
              <a:rPr lang="en-US" dirty="0" smtClean="0"/>
              <a:t> de “Connectors”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960914"/>
            <a:ext cx="5422900" cy="2166485"/>
          </a:xfrm>
        </p:spPr>
      </p:pic>
    </p:spTree>
    <p:extLst>
      <p:ext uri="{BB962C8B-B14F-4D97-AF65-F5344CB8AC3E}">
        <p14:creationId xmlns:p14="http://schemas.microsoft.com/office/powerpoint/2010/main" val="8170015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88</TotalTime>
  <Words>470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Gill Sans MT</vt:lpstr>
      <vt:lpstr>Wingdings</vt:lpstr>
      <vt:lpstr>Wingdings 2</vt:lpstr>
      <vt:lpstr>Dividendo</vt:lpstr>
      <vt:lpstr>Banco de Dados e DAO</vt:lpstr>
      <vt:lpstr>Roteiro</vt:lpstr>
      <vt:lpstr>Persistência de Dados</vt:lpstr>
      <vt:lpstr>Bancos de dados</vt:lpstr>
      <vt:lpstr>Banco de Dados - Driver</vt:lpstr>
      <vt:lpstr>JDBC</vt:lpstr>
      <vt:lpstr>Sem especificação</vt:lpstr>
      <vt:lpstr>Com Especificação JDBC</vt:lpstr>
      <vt:lpstr>SGBD</vt:lpstr>
      <vt:lpstr>SQLITE</vt:lpstr>
      <vt:lpstr>SQLITE</vt:lpstr>
      <vt:lpstr>Passo a Passo</vt:lpstr>
      <vt:lpstr>Usando o JDBC SQLITE</vt:lpstr>
      <vt:lpstr>DBUtils.java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DAO</dc:title>
  <dc:creator>Ramon Lummertz</dc:creator>
  <cp:lastModifiedBy>Ramon Lummertz</cp:lastModifiedBy>
  <cp:revision>8</cp:revision>
  <dcterms:created xsi:type="dcterms:W3CDTF">2016-10-19T02:12:07Z</dcterms:created>
  <dcterms:modified xsi:type="dcterms:W3CDTF">2016-10-19T03:40:25Z</dcterms:modified>
</cp:coreProperties>
</file>