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verage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bc864d4dfd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bc864d4dfd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bc864d4dfd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bc864d4df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bc864d4df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bc864d4df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bc864d4df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bc864d4df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bc864d4df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bc864d4df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bc864d4df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bc864d4df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bc864d4dfd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bc864d4dfd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bc864d4df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bc864d4df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bc864d4df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bc864d4df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c864d4df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bc864d4df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c864d4df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bc864d4df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d02d0ae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bd02d0ae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c864d4df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c864d4df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c864d4dfd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c864d4df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c864d4df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bc864d4df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2" name="Google Shape;12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hyperlink" Target="https://www.twitter.com/ramonsuarez" TargetMode="External"/><Relationship Id="rId2" Type="http://schemas.openxmlformats.org/officeDocument/2006/relationships/hyperlink" Target="https://www.ramonsuarez.com" TargetMode="External"/><Relationship Id="rId3" Type="http://schemas.openxmlformats.org/officeDocument/2006/relationships/hyperlink" Target="https://www.linkedin.com/in/ramonsuarez" TargetMode="External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411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11700" y="4703625"/>
            <a:ext cx="852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uFill>
                  <a:noFill/>
                </a:uFill>
                <a:latin typeface="Average"/>
                <a:ea typeface="Average"/>
                <a:cs typeface="Average"/>
                <a:sym typeface="Average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@ramonsuarez</a:t>
            </a: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	</a:t>
            </a:r>
            <a:r>
              <a:rPr lang="en" sz="1200">
                <a:solidFill>
                  <a:schemeClr val="accent3"/>
                </a:solidFill>
                <a:uFill>
                  <a:noFill/>
                </a:uFill>
                <a:latin typeface="Average"/>
                <a:ea typeface="Average"/>
                <a:cs typeface="Average"/>
                <a:sym typeface="Averag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ramonsuarez.com</a:t>
            </a: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	</a:t>
            </a:r>
            <a:r>
              <a:rPr lang="en" sz="1200">
                <a:solidFill>
                  <a:schemeClr val="accent3"/>
                </a:solidFill>
                <a:uFill>
                  <a:noFill/>
                </a:uFill>
                <a:latin typeface="Average"/>
                <a:ea typeface="Average"/>
                <a:cs typeface="Average"/>
                <a:sym typeface="Averag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linkedin.com/in/ramonsuarez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walmart.com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competitions/walmart-recruiting-store-sales-forecasting/data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Walmart Data Exploration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&amp; Answers on Anonymized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vs Markdowns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Markdowns seem to be correlated with increases in sales</a:t>
            </a:r>
            <a:endParaRPr sz="3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vs Temperature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False correlation between sales and temperature driven by end of year sales? 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Most stores in dataset are not in north of US </a:t>
            </a:r>
            <a:endParaRPr sz="3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300"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727" y="2957801"/>
            <a:ext cx="2744850" cy="17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what I’ve learned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Challenges: </a:t>
            </a:r>
            <a:endParaRPr sz="16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Not </a:t>
            </a:r>
            <a:r>
              <a:rPr lang="en" sz="1600"/>
              <a:t>enough</a:t>
            </a:r>
            <a:r>
              <a:rPr lang="en" sz="1600"/>
              <a:t> knowledge of statistics </a:t>
            </a:r>
            <a:endParaRPr sz="16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Could not do forecasting</a:t>
            </a:r>
            <a:endParaRPr sz="16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Remote work issues with SSIS &amp; Power BI</a:t>
            </a:r>
            <a:endParaRPr sz="16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Long delays for minor issues </a:t>
            </a:r>
            <a:endParaRPr sz="16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Working with weekly sales data</a:t>
            </a:r>
            <a:endParaRPr sz="16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Highlight chart areas</a:t>
            </a:r>
            <a:endParaRPr sz="16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Renaming booleans on chart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Learned: </a:t>
            </a:r>
            <a:endParaRPr sz="16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Improved data analytics knowledge</a:t>
            </a:r>
            <a:endParaRPr sz="16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Improved practical knowledge of tools</a:t>
            </a:r>
            <a:endParaRPr sz="16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Documented issues and improved intuition</a:t>
            </a:r>
            <a:endParaRPr sz="16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 want to do a lot more in data analytics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improve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Statistics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Forecasting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Machine learning</a:t>
            </a:r>
            <a:endParaRPr sz="3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 worked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Toolstack: </a:t>
            </a:r>
            <a:endParaRPr sz="3300"/>
          </a:p>
          <a:p>
            <a:pPr indent="-438150" lvl="1" marL="914400" rtl="0" algn="l">
              <a:spcBef>
                <a:spcPts val="0"/>
              </a:spcBef>
              <a:spcAft>
                <a:spcPts val="0"/>
              </a:spcAft>
              <a:buSzPts val="3300"/>
              <a:buChar char="○"/>
            </a:pPr>
            <a:r>
              <a:rPr lang="en" sz="3300"/>
              <a:t>TSQL &amp; SSMS</a:t>
            </a:r>
            <a:endParaRPr sz="3300"/>
          </a:p>
          <a:p>
            <a:pPr indent="-438150" lvl="1" marL="914400" rtl="0" algn="l">
              <a:spcBef>
                <a:spcPts val="0"/>
              </a:spcBef>
              <a:spcAft>
                <a:spcPts val="0"/>
              </a:spcAft>
              <a:buSzPts val="3300"/>
              <a:buChar char="○"/>
            </a:pPr>
            <a:r>
              <a:rPr lang="en" sz="3300"/>
              <a:t>Visual Studio SSIS</a:t>
            </a:r>
            <a:endParaRPr sz="3300"/>
          </a:p>
          <a:p>
            <a:pPr indent="-438150" lvl="1" marL="914400" rtl="0" algn="l">
              <a:spcBef>
                <a:spcPts val="0"/>
              </a:spcBef>
              <a:spcAft>
                <a:spcPts val="0"/>
              </a:spcAft>
              <a:buSzPts val="3300"/>
              <a:buChar char="○"/>
            </a:pPr>
            <a:r>
              <a:rPr lang="en" sz="3300"/>
              <a:t>Power BI</a:t>
            </a:r>
            <a:endParaRPr sz="3300"/>
          </a:p>
          <a:p>
            <a:pPr indent="-438150" lvl="1" marL="914400" rtl="0" algn="l">
              <a:spcBef>
                <a:spcPts val="0"/>
              </a:spcBef>
              <a:spcAft>
                <a:spcPts val="0"/>
              </a:spcAft>
              <a:buSzPts val="3300"/>
              <a:buChar char="○"/>
            </a:pPr>
            <a:r>
              <a:rPr lang="en" sz="3300"/>
              <a:t>Google Slides</a:t>
            </a:r>
            <a:endParaRPr sz="3300"/>
          </a:p>
          <a:p>
            <a:pPr indent="-438150" lvl="1" marL="914400" rtl="0" algn="l">
              <a:spcBef>
                <a:spcPts val="0"/>
              </a:spcBef>
              <a:spcAft>
                <a:spcPts val="0"/>
              </a:spcAft>
              <a:buSzPts val="3300"/>
              <a:buChar char="○"/>
            </a:pPr>
            <a:r>
              <a:rPr lang="en" sz="3300"/>
              <a:t>Obsidian + Hugo</a:t>
            </a:r>
            <a:endParaRPr sz="3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Machine learning &amp; statistics courses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Data exploration with Python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Power BI certification</a:t>
            </a:r>
            <a:endParaRPr sz="3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600"/>
              <a:t>Questions?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Why I chose this dataset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About Walmart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</a:t>
            </a:r>
            <a:r>
              <a:rPr lang="en" sz="2100"/>
              <a:t>he dataset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Assumptions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Sales introduction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Types of stores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Seasonality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Markdowns</a:t>
            </a:r>
            <a:endParaRPr sz="2100"/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Temperature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Challenges &amp; what I’ve learned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To improve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How I worked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What’s next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Q&amp;A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 chose this dataset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 Business data: </a:t>
            </a:r>
            <a:endParaRPr sz="27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" sz="2700"/>
              <a:t>Pain points in career </a:t>
            </a:r>
            <a:endParaRPr sz="27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" sz="2700"/>
              <a:t>Use knowledge to advance business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Time series:</a:t>
            </a:r>
            <a:endParaRPr sz="27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" sz="2700"/>
              <a:t>Search for trends, seasonality, holiday &amp; promos impact</a:t>
            </a:r>
            <a:endParaRPr sz="27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" sz="2700"/>
              <a:t>Forecasting</a:t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Walmart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Funded in 1962 by Sam Walton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10,586 stores 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24 countries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$570 billion annual revenue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2.2 million employees</a:t>
            </a:r>
            <a:endParaRPr sz="3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300"/>
          </a:p>
        </p:txBody>
      </p:sp>
      <p:pic>
        <p:nvPicPr>
          <p:cNvPr id="81" name="Google Shape;81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3400" y="3753625"/>
            <a:ext cx="3306824" cy="11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200"/>
              <a:t>45 USA stores</a:t>
            </a:r>
            <a:endParaRPr sz="132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200"/>
              <a:t>3 types of store</a:t>
            </a:r>
            <a:endParaRPr sz="132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200"/>
              <a:t>400K+ rows</a:t>
            </a:r>
            <a:endParaRPr sz="132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200"/>
              <a:t>Feb 5 2010 to Nov 1 2012*</a:t>
            </a:r>
            <a:endParaRPr sz="1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581"/>
              <a:t>Markdown data is only available after Nov 2011, and is not available for all stores all the time</a:t>
            </a:r>
            <a:endParaRPr sz="358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9222" y="1827063"/>
            <a:ext cx="1928077" cy="7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initial  SQL DB will emulate a production DB, so the import of the original files will only have to be made once.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Negative sales mean that there have been more returns than sales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size is in square feet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Temperature is in degrees Fahrenheit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Money is US$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 numbers in Unemployment and CPI are decimal numbers missing the separator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 formatting of dates and numbers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Department numbers refer to the same departments across all stores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</a:t>
            </a:r>
            <a:r>
              <a:rPr lang="en"/>
              <a:t>Intro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Total sales in period: $606,10 bn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Best week in store: $69,31 m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Worst week in store: $-498,89 k</a:t>
            </a:r>
            <a:endParaRPr sz="3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stores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Types represent income buckets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Can’t tell if same as official types of stores because of size similarities</a:t>
            </a:r>
            <a:endParaRPr sz="3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Seasonality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Thanksgiving &amp; Christmas bring the more revenue</a:t>
            </a:r>
            <a:endParaRPr sz="3300"/>
          </a:p>
          <a:p>
            <a:pPr indent="-438150" lvl="1" marL="914400" rtl="0" algn="l">
              <a:spcBef>
                <a:spcPts val="0"/>
              </a:spcBef>
              <a:spcAft>
                <a:spcPts val="0"/>
              </a:spcAft>
              <a:buSzPts val="3300"/>
              <a:buChar char="○"/>
            </a:pPr>
            <a:r>
              <a:rPr lang="en" sz="3300"/>
              <a:t>Much smaller peak in lower income stores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Superbowl</a:t>
            </a:r>
            <a:r>
              <a:rPr lang="en" sz="3300"/>
              <a:t> &amp; Saint Valentine weeks bring stores out of January slump</a:t>
            </a:r>
            <a:endParaRPr sz="3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