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a58deac9e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a58deac9e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a58deac9e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a58deac9e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a58deac9e_3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a58deac9e_3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a9c760e0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a9c760e0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ab2f5d85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ab2f5d85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ab2f5d85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ab2f5d85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a9c760e0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a9c760e0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a58deac9e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7a58deac9e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a9c760e0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7a9c760e0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aa74e4523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aa74e4523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gif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kaggle.com/hmavrodiev/sofia-air-quality-dataset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598100" y="3186189"/>
            <a:ext cx="8248200" cy="9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Matthew Manuel, </a:t>
            </a:r>
            <a:r>
              <a:rPr lang="en" sz="2800"/>
              <a:t>Thien Hua, Leon Lin, Ramon Santos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Image result for airsofia" id="86" name="Google Shape;8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4700" y="977500"/>
            <a:ext cx="2886125" cy="200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525" y="375700"/>
            <a:ext cx="8044550" cy="4215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311700" y="555600"/>
            <a:ext cx="81372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Data Url</a:t>
            </a:r>
            <a:r>
              <a:rPr lang="en"/>
              <a:t>	</a:t>
            </a:r>
            <a:endParaRPr/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311700" y="1456050"/>
            <a:ext cx="81372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Data Size: 14 GB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8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https://www.kaggle.com/hmavrodiev/sofia-air-quality-dataset</a:t>
            </a:r>
            <a:endParaRPr sz="2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Intro: Deliverable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Dataset was taken from airsofia, a website that tracks air quality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Was made in response to Bulgaria for failing to implement significant anti-pollution measures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Gives location coordinates, air quality (pressure, temperature, humidity) and timeframe</a:t>
            </a:r>
            <a:endParaRPr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496900" y="400100"/>
            <a:ext cx="6103200" cy="60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</a:t>
            </a:r>
            <a:endParaRPr/>
          </a:p>
        </p:txBody>
      </p:sp>
      <p:sp>
        <p:nvSpPr>
          <p:cNvPr id="98" name="Google Shape;98;p15"/>
          <p:cNvSpPr txBox="1"/>
          <p:nvPr/>
        </p:nvSpPr>
        <p:spPr>
          <a:xfrm>
            <a:off x="723125" y="1188700"/>
            <a:ext cx="7362300" cy="35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Roboto"/>
              <a:buChar char="●"/>
            </a:pPr>
            <a:r>
              <a:rPr lang="en" sz="2800">
                <a:latin typeface="Roboto"/>
                <a:ea typeface="Roboto"/>
                <a:cs typeface="Roboto"/>
                <a:sym typeface="Roboto"/>
              </a:rPr>
              <a:t>2013 Sofia was singled out for a study by the European Environment Agency</a:t>
            </a:r>
            <a:endParaRPr sz="2800">
              <a:latin typeface="Roboto"/>
              <a:ea typeface="Roboto"/>
              <a:cs typeface="Roboto"/>
              <a:sym typeface="Roboto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Roboto"/>
              <a:buChar char="●"/>
            </a:pPr>
            <a:r>
              <a:rPr lang="en" sz="2800">
                <a:latin typeface="Roboto"/>
                <a:ea typeface="Roboto"/>
                <a:cs typeface="Roboto"/>
                <a:sym typeface="Roboto"/>
              </a:rPr>
              <a:t>This was due to Sofia’s presence of several air pollutants in the atmosphere </a:t>
            </a:r>
            <a:endParaRPr sz="2800">
              <a:latin typeface="Roboto"/>
              <a:ea typeface="Roboto"/>
              <a:cs typeface="Roboto"/>
              <a:sym typeface="Roboto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Roboto"/>
              <a:buChar char="●"/>
            </a:pPr>
            <a:r>
              <a:rPr lang="en" sz="2800">
                <a:latin typeface="Roboto"/>
                <a:ea typeface="Roboto"/>
                <a:cs typeface="Roboto"/>
                <a:sym typeface="Roboto"/>
              </a:rPr>
              <a:t>Caused by gas and carbon monoxide from burning wood and coal. </a:t>
            </a:r>
            <a:endParaRPr sz="2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496900" y="400100"/>
            <a:ext cx="6103200" cy="60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(cont) </a:t>
            </a:r>
            <a:endParaRPr/>
          </a:p>
        </p:txBody>
      </p:sp>
      <p:sp>
        <p:nvSpPr>
          <p:cNvPr id="104" name="Google Shape;104;p16"/>
          <p:cNvSpPr txBox="1"/>
          <p:nvPr/>
        </p:nvSpPr>
        <p:spPr>
          <a:xfrm>
            <a:off x="657625" y="1113525"/>
            <a:ext cx="7257600" cy="34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Roboto"/>
              <a:buChar char="●"/>
            </a:pPr>
            <a:r>
              <a:rPr lang="en" sz="2800">
                <a:latin typeface="Roboto"/>
                <a:ea typeface="Roboto"/>
                <a:cs typeface="Roboto"/>
                <a:sym typeface="Roboto"/>
              </a:rPr>
              <a:t>Natural factors to air pollution </a:t>
            </a:r>
            <a:endParaRPr sz="2800">
              <a:latin typeface="Roboto"/>
              <a:ea typeface="Roboto"/>
              <a:cs typeface="Roboto"/>
              <a:sym typeface="Roboto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Roboto"/>
              <a:buChar char="○"/>
            </a:pPr>
            <a:r>
              <a:rPr lang="en" sz="2800">
                <a:latin typeface="Roboto"/>
                <a:ea typeface="Roboto"/>
                <a:cs typeface="Roboto"/>
                <a:sym typeface="Roboto"/>
              </a:rPr>
              <a:t>Geographic location </a:t>
            </a:r>
            <a:endParaRPr sz="2800">
              <a:latin typeface="Roboto"/>
              <a:ea typeface="Roboto"/>
              <a:cs typeface="Roboto"/>
              <a:sym typeface="Roboto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Roboto"/>
              <a:buChar char="○"/>
            </a:pPr>
            <a:r>
              <a:rPr lang="en" sz="2800">
                <a:latin typeface="Roboto"/>
                <a:ea typeface="Roboto"/>
                <a:cs typeface="Roboto"/>
                <a:sym typeface="Roboto"/>
              </a:rPr>
              <a:t>Stagnation of air </a:t>
            </a:r>
            <a:endParaRPr sz="2800">
              <a:latin typeface="Roboto"/>
              <a:ea typeface="Roboto"/>
              <a:cs typeface="Roboto"/>
              <a:sym typeface="Roboto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Roboto"/>
              <a:buChar char="●"/>
            </a:pPr>
            <a:r>
              <a:rPr lang="en" sz="2800">
                <a:latin typeface="Roboto"/>
                <a:ea typeface="Roboto"/>
                <a:cs typeface="Roboto"/>
                <a:sym typeface="Roboto"/>
              </a:rPr>
              <a:t>Human activity is the main source </a:t>
            </a:r>
            <a:endParaRPr sz="2800">
              <a:latin typeface="Roboto"/>
              <a:ea typeface="Roboto"/>
              <a:cs typeface="Roboto"/>
              <a:sym typeface="Roboto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Roboto"/>
              <a:buChar char="○"/>
            </a:pPr>
            <a:r>
              <a:rPr lang="en" sz="2800">
                <a:latin typeface="Roboto"/>
                <a:ea typeface="Roboto"/>
                <a:cs typeface="Roboto"/>
                <a:sym typeface="Roboto"/>
              </a:rPr>
              <a:t>Transportation with the use of diesel </a:t>
            </a:r>
            <a:endParaRPr sz="2800">
              <a:latin typeface="Roboto"/>
              <a:ea typeface="Roboto"/>
              <a:cs typeface="Roboto"/>
              <a:sym typeface="Roboto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Roboto"/>
              <a:buChar char="○"/>
            </a:pPr>
            <a:r>
              <a:rPr lang="en" sz="2800">
                <a:latin typeface="Roboto"/>
                <a:ea typeface="Roboto"/>
                <a:cs typeface="Roboto"/>
                <a:sym typeface="Roboto"/>
              </a:rPr>
              <a:t>Old heating system </a:t>
            </a:r>
            <a:endParaRPr sz="2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Background Cont.</a:t>
            </a:r>
            <a:r>
              <a:rPr lang="en"/>
              <a:t> 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311700" y="1017800"/>
            <a:ext cx="8520600" cy="35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Two groundbreaking decisions made</a:t>
            </a:r>
            <a:endParaRPr sz="2800"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" sz="2800"/>
              <a:t>Jnecek Case</a:t>
            </a:r>
            <a:endParaRPr sz="2800"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" sz="2800"/>
              <a:t>ClientEarth Case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These decisions allowed</a:t>
            </a:r>
            <a:endParaRPr sz="2800"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" sz="2800"/>
              <a:t>The Right of Standing </a:t>
            </a:r>
            <a:endParaRPr sz="2800"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" sz="2800"/>
              <a:t>The Right of Legal Remedy </a:t>
            </a:r>
            <a:endParaRPr sz="2800"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" sz="2800"/>
              <a:t>The Right to a Substantive Review</a:t>
            </a:r>
            <a:endParaRPr sz="2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Work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8"/>
          <p:cNvSpPr txBox="1"/>
          <p:nvPr/>
        </p:nvSpPr>
        <p:spPr>
          <a:xfrm>
            <a:off x="681150" y="1017800"/>
            <a:ext cx="7915200" cy="40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Roboto"/>
              <a:buChar char="●"/>
            </a:pPr>
            <a:r>
              <a:rPr lang="en" sz="2800">
                <a:latin typeface="Roboto"/>
                <a:ea typeface="Roboto"/>
                <a:cs typeface="Roboto"/>
                <a:sym typeface="Roboto"/>
              </a:rPr>
              <a:t>European Environment Agency in 2013</a:t>
            </a:r>
            <a:endParaRPr sz="2800">
              <a:latin typeface="Roboto"/>
              <a:ea typeface="Roboto"/>
              <a:cs typeface="Roboto"/>
              <a:sym typeface="Roboto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Roboto"/>
              <a:buChar char="●"/>
            </a:pPr>
            <a:r>
              <a:rPr lang="en" sz="2800">
                <a:latin typeface="Roboto"/>
                <a:ea typeface="Roboto"/>
                <a:cs typeface="Roboto"/>
                <a:sym typeface="Roboto"/>
              </a:rPr>
              <a:t>World Health Organization in 2016 </a:t>
            </a:r>
            <a:endParaRPr sz="2800">
              <a:latin typeface="Roboto"/>
              <a:ea typeface="Roboto"/>
              <a:cs typeface="Roboto"/>
              <a:sym typeface="Roboto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Roboto"/>
              <a:buChar char="●"/>
            </a:pPr>
            <a:r>
              <a:rPr lang="en" sz="2800">
                <a:latin typeface="Roboto"/>
                <a:ea typeface="Roboto"/>
                <a:cs typeface="Roboto"/>
                <a:sym typeface="Roboto"/>
              </a:rPr>
              <a:t>Both studies focus on the rampant spread of air pollution</a:t>
            </a:r>
            <a:endParaRPr sz="2800">
              <a:latin typeface="Roboto"/>
              <a:ea typeface="Roboto"/>
              <a:cs typeface="Roboto"/>
              <a:sym typeface="Roboto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Roboto"/>
              <a:buChar char="●"/>
            </a:pPr>
            <a:r>
              <a:rPr lang="en" sz="2800">
                <a:latin typeface="Roboto"/>
                <a:ea typeface="Roboto"/>
                <a:cs typeface="Roboto"/>
                <a:sym typeface="Roboto"/>
              </a:rPr>
              <a:t>We used big data obtained from a data source from an agency that tracks down air quality. </a:t>
            </a:r>
            <a:endParaRPr sz="2800">
              <a:latin typeface="Roboto"/>
              <a:ea typeface="Roboto"/>
              <a:cs typeface="Roboto"/>
              <a:sym typeface="Roboto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Roboto"/>
              <a:buChar char="●"/>
            </a:pPr>
            <a:r>
              <a:rPr lang="en" sz="2800">
                <a:latin typeface="Roboto"/>
                <a:ea typeface="Roboto"/>
                <a:cs typeface="Roboto"/>
                <a:sym typeface="Roboto"/>
              </a:rPr>
              <a:t>Focus on temperature of a specific region and noting changes in values over time</a:t>
            </a:r>
            <a:endParaRPr sz="2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311700" y="555600"/>
            <a:ext cx="75966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Specifications</a:t>
            </a:r>
            <a:endParaRPr sz="2800"/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311700" y="1465800"/>
            <a:ext cx="75966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Cluster version 6.1 (includes Apache Spark 2.4.4, Scala 2.11)</a:t>
            </a:r>
            <a:endParaRPr sz="2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800"/>
              <a:t>Number of nodes: 1</a:t>
            </a:r>
            <a:endParaRPr sz="2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800"/>
              <a:t>Memory size: 2.7 GB</a:t>
            </a:r>
            <a:endParaRPr sz="2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800"/>
              <a:t>Cpu speed: 2.30 GHz</a:t>
            </a:r>
            <a:endParaRPr sz="2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234350" y="237375"/>
            <a:ext cx="6164400" cy="83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Work</a:t>
            </a:r>
            <a:endParaRPr/>
          </a:p>
        </p:txBody>
      </p:sp>
      <p:pic>
        <p:nvPicPr>
          <p:cNvPr id="128" name="Google Shape;12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100" y="967175"/>
            <a:ext cx="6164399" cy="346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0"/>
          <p:cNvSpPr txBox="1"/>
          <p:nvPr/>
        </p:nvSpPr>
        <p:spPr>
          <a:xfrm>
            <a:off x="349050" y="4428575"/>
            <a:ext cx="8445900" cy="4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Temperatures in a specific location due to air quality</a:t>
            </a:r>
            <a:endParaRPr sz="2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776275" y="312525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Flow Chart</a:t>
            </a:r>
            <a:endParaRPr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2811750" y="147535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275" y="986975"/>
            <a:ext cx="7591425" cy="379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