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tif" ContentType="image/tif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0" r:id="rId1"/>
  </p:sldMasterIdLst>
  <p:notesMasterIdLst>
    <p:notesMasterId r:id="rId43"/>
  </p:notesMasterIdLst>
  <p:handoutMasterIdLst>
    <p:handoutMasterId r:id="rId44"/>
  </p:handoutMasterIdLst>
  <p:sldIdLst>
    <p:sldId id="256" r:id="rId2"/>
    <p:sldId id="301" r:id="rId3"/>
    <p:sldId id="296" r:id="rId4"/>
    <p:sldId id="257" r:id="rId5"/>
    <p:sldId id="304" r:id="rId6"/>
    <p:sldId id="303" r:id="rId7"/>
    <p:sldId id="305" r:id="rId8"/>
    <p:sldId id="307" r:id="rId9"/>
    <p:sldId id="308" r:id="rId10"/>
    <p:sldId id="310" r:id="rId11"/>
    <p:sldId id="311" r:id="rId12"/>
    <p:sldId id="312" r:id="rId13"/>
    <p:sldId id="313" r:id="rId14"/>
    <p:sldId id="337" r:id="rId15"/>
    <p:sldId id="314" r:id="rId16"/>
    <p:sldId id="316" r:id="rId17"/>
    <p:sldId id="338" r:id="rId18"/>
    <p:sldId id="339" r:id="rId19"/>
    <p:sldId id="317" r:id="rId20"/>
    <p:sldId id="318" r:id="rId21"/>
    <p:sldId id="319" r:id="rId22"/>
    <p:sldId id="320" r:id="rId23"/>
    <p:sldId id="321" r:id="rId24"/>
    <p:sldId id="322" r:id="rId25"/>
    <p:sldId id="323" r:id="rId26"/>
    <p:sldId id="325" r:id="rId27"/>
    <p:sldId id="324" r:id="rId28"/>
    <p:sldId id="326" r:id="rId29"/>
    <p:sldId id="327" r:id="rId30"/>
    <p:sldId id="336" r:id="rId31"/>
    <p:sldId id="334" r:id="rId32"/>
    <p:sldId id="298" r:id="rId33"/>
    <p:sldId id="278" r:id="rId34"/>
    <p:sldId id="328" r:id="rId35"/>
    <p:sldId id="294" r:id="rId36"/>
    <p:sldId id="335" r:id="rId37"/>
    <p:sldId id="330" r:id="rId38"/>
    <p:sldId id="329" r:id="rId39"/>
    <p:sldId id="331" r:id="rId40"/>
    <p:sldId id="332" r:id="rId41"/>
    <p:sldId id="333" r:id="rId42"/>
  </p:sldIdLst>
  <p:sldSz cx="9144000" cy="6858000" type="screen4x3"/>
  <p:notesSz cx="6810375" cy="9942513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/>
        <a:cs typeface="ＭＳ Ｐゴシック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/>
        <a:cs typeface="ＭＳ Ｐゴシック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/>
        <a:cs typeface="ＭＳ Ｐゴシック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/>
        <a:cs typeface="ＭＳ Ｐゴシック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/>
        <a:cs typeface="ＭＳ Ｐゴシック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/>
        <a:cs typeface="ＭＳ Ｐゴシック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/>
        <a:cs typeface="ＭＳ Ｐゴシック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/>
        <a:cs typeface="ＭＳ Ｐゴシック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/>
        <a:cs typeface="ＭＳ Ｐゴシック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>
          <p15:clr>
            <a:srgbClr val="A4A3A4"/>
          </p15:clr>
        </p15:guide>
        <p15:guide id="2" pos="2145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urkan Sin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99CC33"/>
    <a:srgbClr val="33CCFF"/>
    <a:srgbClr val="660099"/>
    <a:srgbClr val="660066"/>
    <a:srgbClr val="990066"/>
    <a:srgbClr val="CC3399"/>
    <a:srgbClr val="CFC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2233" autoAdjust="0"/>
    <p:restoredTop sz="88649" autoAdjust="0"/>
  </p:normalViewPr>
  <p:slideViewPr>
    <p:cSldViewPr>
      <p:cViewPr varScale="1">
        <p:scale>
          <a:sx n="88" d="100"/>
          <a:sy n="88" d="100"/>
        </p:scale>
        <p:origin x="749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7" d="100"/>
          <a:sy n="77" d="100"/>
        </p:scale>
        <p:origin x="-1470" y="-96"/>
      </p:cViewPr>
      <p:guideLst>
        <p:guide orient="horz" pos="3132"/>
        <p:guide pos="214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4" Type="http://schemas.openxmlformats.org/officeDocument/2006/relationships/image" Target="../media/image2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8.wmf"/><Relationship Id="rId4" Type="http://schemas.openxmlformats.org/officeDocument/2006/relationships/image" Target="../media/image29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9.wmf"/><Relationship Id="rId1" Type="http://schemas.openxmlformats.org/officeDocument/2006/relationships/image" Target="../media/image27.wmf"/><Relationship Id="rId6" Type="http://schemas.openxmlformats.org/officeDocument/2006/relationships/image" Target="../media/image36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51162" cy="497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20" tIns="47860" rIns="95720" bIns="4786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300">
                <a:ea typeface="ＭＳ Ｐゴシック" pitchFamily="-80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7637" y="0"/>
            <a:ext cx="2951162" cy="497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20" tIns="47860" rIns="95720" bIns="4786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300">
                <a:ea typeface="ＭＳ Ｐゴシック" pitchFamily="-80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43662"/>
            <a:ext cx="2951162" cy="497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20" tIns="47860" rIns="95720" bIns="4786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300">
                <a:ea typeface="ＭＳ Ｐゴシック" pitchFamily="-80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7637" y="9443662"/>
            <a:ext cx="2951162" cy="497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20" tIns="47860" rIns="95720" bIns="4786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300">
                <a:ea typeface="ＭＳ Ｐゴシック" pitchFamily="-80" charset="-128"/>
                <a:cs typeface="+mn-cs"/>
              </a:defRPr>
            </a:lvl1pPr>
          </a:lstStyle>
          <a:p>
            <a:pPr>
              <a:defRPr/>
            </a:pPr>
            <a:fld id="{0998A856-4AE9-47CC-B129-A8CE479D50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6050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51162" cy="497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720" tIns="47860" rIns="95720" bIns="4786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300">
                <a:ea typeface="ＭＳ Ｐゴシック" pitchFamily="-80" charset="-128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9213" y="0"/>
            <a:ext cx="2951162" cy="497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720" tIns="47860" rIns="95720" bIns="4786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300">
                <a:ea typeface="ＭＳ Ｐゴシック" pitchFamily="-80" charset="-128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6125"/>
            <a:ext cx="4968875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051" y="4722694"/>
            <a:ext cx="4994275" cy="4474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720" tIns="47860" rIns="95720" bIns="4786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 smtClean="0"/>
              <a:t>Click to edit Master text styles</a:t>
            </a:r>
          </a:p>
          <a:p>
            <a:pPr lvl="1"/>
            <a:r>
              <a:rPr lang="da-DK" noProof="0" smtClean="0"/>
              <a:t>Second level</a:t>
            </a:r>
          </a:p>
          <a:p>
            <a:pPr lvl="2"/>
            <a:r>
              <a:rPr lang="da-DK" noProof="0" smtClean="0"/>
              <a:t>Third level</a:t>
            </a:r>
          </a:p>
          <a:p>
            <a:pPr lvl="3"/>
            <a:r>
              <a:rPr lang="da-DK" noProof="0" smtClean="0"/>
              <a:t>Fourth level</a:t>
            </a:r>
          </a:p>
          <a:p>
            <a:pPr lvl="4"/>
            <a:r>
              <a:rPr lang="da-DK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45387"/>
            <a:ext cx="2951162" cy="497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720" tIns="47860" rIns="95720" bIns="4786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300">
                <a:ea typeface="ＭＳ Ｐゴシック" pitchFamily="-80" charset="-128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9213" y="9445387"/>
            <a:ext cx="2951162" cy="497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720" tIns="47860" rIns="95720" bIns="4786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300">
                <a:ea typeface="ＭＳ Ｐゴシック" pitchFamily="-80" charset="-128"/>
                <a:cs typeface="+mn-cs"/>
              </a:defRPr>
            </a:lvl1pPr>
          </a:lstStyle>
          <a:p>
            <a:pPr>
              <a:defRPr/>
            </a:pPr>
            <a:fld id="{204FD438-6B91-4481-A9BE-AA1840C2FE68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94541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ＭＳ Ｐゴシック" pitchFamily="-80" charset="-128"/>
        <a:cs typeface="ＭＳ Ｐゴシック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ＭＳ Ｐゴシック" pitchFamily="-80" charset="-128"/>
        <a:cs typeface="ＭＳ Ｐゴシック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ＭＳ Ｐゴシック" pitchFamily="-80" charset="-128"/>
        <a:cs typeface="ＭＳ Ｐゴシック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ＭＳ Ｐゴシック" pitchFamily="-80" charset="-128"/>
        <a:cs typeface="ＭＳ Ｐゴシック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ＭＳ Ｐゴシック" pitchFamily="-80" charset="-128"/>
        <a:cs typeface="ＭＳ Ｐゴシック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60B16D-D171-450B-BAE3-9FE20F5711E7}" type="slidenum">
              <a:rPr lang="da-DK" smtClean="0">
                <a:ea typeface="ＭＳ Ｐゴシック"/>
                <a:cs typeface="ＭＳ Ｐゴシック"/>
              </a:rPr>
              <a:pPr/>
              <a:t>1</a:t>
            </a:fld>
            <a:endParaRPr lang="da-DK" smtClean="0">
              <a:ea typeface="ＭＳ Ｐゴシック"/>
              <a:cs typeface="ＭＳ Ｐゴシック"/>
            </a:endParaRPr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4FD438-6B91-4481-A9BE-AA1840C2FE68}" type="slidenum">
              <a:rPr lang="da-DK" smtClean="0"/>
              <a:pPr>
                <a:defRPr/>
              </a:pPr>
              <a:t>10</a:t>
            </a:fld>
            <a:endParaRPr lang="da-DK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4FD438-6B91-4481-A9BE-AA1840C2FE68}" type="slidenum">
              <a:rPr lang="da-DK" smtClean="0"/>
              <a:pPr>
                <a:defRPr/>
              </a:pPr>
              <a:t>11</a:t>
            </a:fld>
            <a:endParaRPr lang="da-DK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4FD438-6B91-4481-A9BE-AA1840C2FE68}" type="slidenum">
              <a:rPr lang="da-DK" smtClean="0"/>
              <a:pPr>
                <a:defRPr/>
              </a:pPr>
              <a:t>12</a:t>
            </a:fld>
            <a:endParaRPr lang="da-DK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4FD438-6B91-4481-A9BE-AA1840C2FE68}" type="slidenum">
              <a:rPr lang="da-DK" smtClean="0"/>
              <a:pPr>
                <a:defRPr/>
              </a:pPr>
              <a:t>13</a:t>
            </a:fld>
            <a:endParaRPr lang="da-DK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4FD438-6B91-4481-A9BE-AA1840C2FE68}" type="slidenum">
              <a:rPr lang="da-DK" smtClean="0"/>
              <a:pPr>
                <a:defRPr/>
              </a:pPr>
              <a:t>14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78594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4FD438-6B91-4481-A9BE-AA1840C2FE68}" type="slidenum">
              <a:rPr lang="da-DK" smtClean="0"/>
              <a:pPr>
                <a:defRPr/>
              </a:pPr>
              <a:t>15</a:t>
            </a:fld>
            <a:endParaRPr lang="da-DK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4FD438-6B91-4481-A9BE-AA1840C2FE68}" type="slidenum">
              <a:rPr lang="da-DK" smtClean="0"/>
              <a:pPr>
                <a:defRPr/>
              </a:pPr>
              <a:t>16</a:t>
            </a:fld>
            <a:endParaRPr lang="da-DK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4FD438-6B91-4481-A9BE-AA1840C2FE68}" type="slidenum">
              <a:rPr lang="da-DK" smtClean="0"/>
              <a:pPr>
                <a:defRPr/>
              </a:pPr>
              <a:t>19</a:t>
            </a:fld>
            <a:endParaRPr lang="da-DK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4FD438-6B91-4481-A9BE-AA1840C2FE68}" type="slidenum">
              <a:rPr lang="da-DK" smtClean="0"/>
              <a:pPr>
                <a:defRPr/>
              </a:pPr>
              <a:t>20</a:t>
            </a:fld>
            <a:endParaRPr lang="da-DK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4FD438-6B91-4481-A9BE-AA1840C2FE68}" type="slidenum">
              <a:rPr lang="da-DK" smtClean="0"/>
              <a:pPr>
                <a:defRPr/>
              </a:pPr>
              <a:t>21</a:t>
            </a:fld>
            <a:endParaRPr lang="da-DK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08580" y="4724289"/>
            <a:ext cx="4994805" cy="268368"/>
          </a:xfrm>
          <a:noFill/>
          <a:ln/>
        </p:spPr>
        <p:txBody>
          <a:bodyPr>
            <a:spAutoFit/>
          </a:bodyPr>
          <a:lstStyle/>
          <a:p>
            <a:pPr>
              <a:lnSpc>
                <a:spcPct val="93000"/>
              </a:lnSpc>
              <a:spcBef>
                <a:spcPts val="458"/>
              </a:spcBef>
              <a:tabLst>
                <a:tab pos="0" algn="l"/>
                <a:tab pos="920638" algn="l"/>
                <a:tab pos="1842939" algn="l"/>
                <a:tab pos="2765239" algn="l"/>
                <a:tab pos="3687540" algn="l"/>
                <a:tab pos="4609839" algn="l"/>
                <a:tab pos="5532139" algn="l"/>
                <a:tab pos="6454440" algn="l"/>
                <a:tab pos="7376740" algn="l"/>
                <a:tab pos="8299040" algn="l"/>
                <a:tab pos="9221340" algn="l"/>
                <a:tab pos="10143640" algn="l"/>
              </a:tabLst>
            </a:pPr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4FD438-6B91-4481-A9BE-AA1840C2FE68}" type="slidenum">
              <a:rPr lang="da-DK" smtClean="0"/>
              <a:pPr>
                <a:defRPr/>
              </a:pPr>
              <a:t>22</a:t>
            </a:fld>
            <a:endParaRPr lang="da-DK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4FD438-6B91-4481-A9BE-AA1840C2FE68}" type="slidenum">
              <a:rPr lang="da-DK" smtClean="0"/>
              <a:pPr>
                <a:defRPr/>
              </a:pPr>
              <a:t>23</a:t>
            </a:fld>
            <a:endParaRPr lang="da-DK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4FD438-6B91-4481-A9BE-AA1840C2FE68}" type="slidenum">
              <a:rPr lang="da-DK" smtClean="0"/>
              <a:pPr>
                <a:defRPr/>
              </a:pPr>
              <a:t>24</a:t>
            </a:fld>
            <a:endParaRPr lang="da-DK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4FD438-6B91-4481-A9BE-AA1840C2FE68}" type="slidenum">
              <a:rPr lang="da-DK" smtClean="0"/>
              <a:pPr>
                <a:defRPr/>
              </a:pPr>
              <a:t>25</a:t>
            </a:fld>
            <a:endParaRPr lang="da-DK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4FD438-6B91-4481-A9BE-AA1840C2FE68}" type="slidenum">
              <a:rPr lang="da-DK" smtClean="0"/>
              <a:pPr>
                <a:defRPr/>
              </a:pPr>
              <a:t>26</a:t>
            </a:fld>
            <a:endParaRPr lang="da-DK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4FD438-6B91-4481-A9BE-AA1840C2FE68}" type="slidenum">
              <a:rPr lang="da-DK" smtClean="0"/>
              <a:pPr>
                <a:defRPr/>
              </a:pPr>
              <a:t>27</a:t>
            </a:fld>
            <a:endParaRPr lang="da-DK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4FD438-6B91-4481-A9BE-AA1840C2FE68}" type="slidenum">
              <a:rPr lang="da-DK" smtClean="0"/>
              <a:pPr>
                <a:defRPr/>
              </a:pPr>
              <a:t>28</a:t>
            </a:fld>
            <a:endParaRPr lang="da-DK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4FD438-6B91-4481-A9BE-AA1840C2FE68}" type="slidenum">
              <a:rPr lang="da-DK" smtClean="0"/>
              <a:pPr>
                <a:defRPr/>
              </a:pPr>
              <a:t>29</a:t>
            </a:fld>
            <a:endParaRPr lang="da-DK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4FD438-6B91-4481-A9BE-AA1840C2FE68}" type="slidenum">
              <a:rPr lang="da-DK" smtClean="0"/>
              <a:pPr>
                <a:defRPr/>
              </a:pPr>
              <a:t>30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6180188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4FD438-6B91-4481-A9BE-AA1840C2FE68}" type="slidenum">
              <a:rPr lang="da-DK" smtClean="0"/>
              <a:pPr>
                <a:defRPr/>
              </a:pPr>
              <a:t>31</a:t>
            </a:fld>
            <a:endParaRPr lang="da-DK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AAD41E-5972-4CC9-B168-EBDCCD6C11E2}" type="slidenum">
              <a:rPr lang="da-DK" smtClean="0">
                <a:ea typeface="ＭＳ Ｐゴシック"/>
                <a:cs typeface="ＭＳ Ｐゴシック"/>
              </a:rPr>
              <a:pPr/>
              <a:t>3</a:t>
            </a:fld>
            <a:endParaRPr lang="da-DK" smtClean="0">
              <a:ea typeface="ＭＳ Ｐゴシック"/>
              <a:cs typeface="ＭＳ Ｐゴシック"/>
            </a:endParaRPr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4FD438-6B91-4481-A9BE-AA1840C2FE68}" type="slidenum">
              <a:rPr lang="da-DK" smtClean="0"/>
              <a:pPr>
                <a:defRPr/>
              </a:pPr>
              <a:t>32</a:t>
            </a:fld>
            <a:endParaRPr lang="da-DK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9286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7B57464-40E9-45E2-9C50-CF3C34CD6C20}" type="slidenum">
              <a:rPr lang="da-DK" smtClean="0"/>
              <a:pPr>
                <a:defRPr/>
              </a:pPr>
              <a:t>33</a:t>
            </a:fld>
            <a:endParaRPr lang="da-DK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4FD438-6B91-4481-A9BE-AA1840C2FE68}" type="slidenum">
              <a:rPr lang="da-DK" smtClean="0"/>
              <a:pPr>
                <a:defRPr/>
              </a:pPr>
              <a:t>34</a:t>
            </a:fld>
            <a:endParaRPr lang="da-DK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4FD438-6B91-4481-A9BE-AA1840C2FE68}" type="slidenum">
              <a:rPr lang="da-DK" smtClean="0"/>
              <a:pPr>
                <a:defRPr/>
              </a:pPr>
              <a:t>35</a:t>
            </a:fld>
            <a:endParaRPr lang="da-DK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4FD438-6B91-4481-A9BE-AA1840C2FE68}" type="slidenum">
              <a:rPr lang="da-DK" smtClean="0"/>
              <a:pPr>
                <a:defRPr/>
              </a:pPr>
              <a:t>36</a:t>
            </a:fld>
            <a:endParaRPr lang="da-DK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4FD438-6B91-4481-A9BE-AA1840C2FE68}" type="slidenum">
              <a:rPr lang="da-DK" smtClean="0"/>
              <a:pPr>
                <a:defRPr/>
              </a:pPr>
              <a:t>37</a:t>
            </a:fld>
            <a:endParaRPr lang="da-DK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4FD438-6B91-4481-A9BE-AA1840C2FE68}" type="slidenum">
              <a:rPr lang="da-DK" smtClean="0"/>
              <a:pPr>
                <a:defRPr/>
              </a:pPr>
              <a:t>38</a:t>
            </a:fld>
            <a:endParaRPr lang="da-DK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4FD438-6B91-4481-A9BE-AA1840C2FE68}" type="slidenum">
              <a:rPr lang="da-DK" smtClean="0"/>
              <a:pPr>
                <a:defRPr/>
              </a:pPr>
              <a:t>39</a:t>
            </a:fld>
            <a:endParaRPr lang="da-DK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4FD438-6B91-4481-A9BE-AA1840C2FE68}" type="slidenum">
              <a:rPr lang="da-DK" smtClean="0"/>
              <a:pPr>
                <a:defRPr/>
              </a:pPr>
              <a:t>40</a:t>
            </a:fld>
            <a:endParaRPr lang="da-DK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4FD438-6B91-4481-A9BE-AA1840C2FE68}" type="slidenum">
              <a:rPr lang="da-DK" smtClean="0"/>
              <a:pPr>
                <a:defRPr/>
              </a:pPr>
              <a:t>41</a:t>
            </a:fld>
            <a:endParaRPr lang="da-DK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5FBA90-C525-454D-A2A6-464028B925B6}" type="slidenum">
              <a:rPr lang="da-DK" smtClean="0">
                <a:ea typeface="ＭＳ Ｐゴシック"/>
                <a:cs typeface="ＭＳ Ｐゴシック"/>
              </a:rPr>
              <a:pPr/>
              <a:t>4</a:t>
            </a:fld>
            <a:endParaRPr lang="da-DK" smtClean="0">
              <a:ea typeface="ＭＳ Ｐゴシック"/>
              <a:cs typeface="ＭＳ Ｐゴシック"/>
            </a:endParaRPr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4FD438-6B91-4481-A9BE-AA1840C2FE68}" type="slidenum">
              <a:rPr lang="da-DK" smtClean="0"/>
              <a:pPr>
                <a:defRPr/>
              </a:pPr>
              <a:t>5</a:t>
            </a:fld>
            <a:endParaRPr lang="da-DK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4FD438-6B91-4481-A9BE-AA1840C2FE68}" type="slidenum">
              <a:rPr lang="da-DK" smtClean="0"/>
              <a:pPr>
                <a:defRPr/>
              </a:pPr>
              <a:t>6</a:t>
            </a:fld>
            <a:endParaRPr lang="da-DK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4FD438-6B91-4481-A9BE-AA1840C2FE68}" type="slidenum">
              <a:rPr lang="da-DK" smtClean="0"/>
              <a:pPr>
                <a:defRPr/>
              </a:pPr>
              <a:t>7</a:t>
            </a:fld>
            <a:endParaRPr lang="da-DK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4FD438-6B91-4481-A9BE-AA1840C2FE68}" type="slidenum">
              <a:rPr lang="da-DK" smtClean="0"/>
              <a:pPr>
                <a:defRPr/>
              </a:pPr>
              <a:t>8</a:t>
            </a:fld>
            <a:endParaRPr lang="da-DK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4FD438-6B91-4481-A9BE-AA1840C2FE68}" type="slidenum">
              <a:rPr lang="da-DK" smtClean="0"/>
              <a:pPr>
                <a:defRPr/>
              </a:pPr>
              <a:t>9</a:t>
            </a:fld>
            <a:endParaRPr lang="da-D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DTU-DK-A1"/>
          <p:cNvPicPr>
            <a:picLocks noChangeAspect="1" noChangeArrowheads="1"/>
          </p:cNvPicPr>
          <p:nvPr/>
        </p:nvPicPr>
        <p:blipFill>
          <a:blip r:embed="rId2" cstate="print"/>
          <a:srcRect l="78432"/>
          <a:stretch>
            <a:fillRect/>
          </a:stretch>
        </p:blipFill>
        <p:spPr bwMode="auto">
          <a:xfrm>
            <a:off x="8270875" y="279400"/>
            <a:ext cx="47942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 descr="DTU frise RGB"/>
          <p:cNvPicPr>
            <a:picLocks noChangeAspect="1" noChangeArrowheads="1"/>
          </p:cNvPicPr>
          <p:nvPr/>
        </p:nvPicPr>
        <p:blipFill>
          <a:blip r:embed="rId3" cstate="print"/>
          <a:srcRect r="25990"/>
          <a:stretch>
            <a:fillRect/>
          </a:stretch>
        </p:blipFill>
        <p:spPr bwMode="auto">
          <a:xfrm>
            <a:off x="4432300" y="4191000"/>
            <a:ext cx="4711700" cy="2338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5" descr="C:\Users\cls\Desktop\DTU_ppt\Til PAW\DTU_LOGOS\Done\DTU Kemiteknik A.png"/>
          <p:cNvPicPr>
            <a:picLocks noChangeAspect="1" noChangeArrowheads="1"/>
          </p:cNvPicPr>
          <p:nvPr/>
        </p:nvPicPr>
        <p:blipFill>
          <a:blip r:embed="rId4" cstate="print"/>
          <a:srcRect l="10336" t="34251" b="14568"/>
          <a:stretch>
            <a:fillRect/>
          </a:stretch>
        </p:blipFill>
        <p:spPr bwMode="auto">
          <a:xfrm>
            <a:off x="619125" y="6029325"/>
            <a:ext cx="5213350" cy="63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65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295400"/>
            <a:ext cx="6402388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286000"/>
            <a:ext cx="6400800" cy="1752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5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G.Sin</a:t>
            </a:r>
            <a:endParaRPr lang="da-DK" dirty="0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Bayesian inference for Parameter Estimation</a:t>
            </a:r>
            <a:endParaRPr lang="da-DK" dirty="0"/>
          </a:p>
        </p:txBody>
      </p:sp>
      <p:sp>
        <p:nvSpPr>
          <p:cNvPr id="7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9B1307-EF86-4EE1-A344-B04FF946CDBA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G.Sin</a:t>
            </a:r>
            <a:endParaRPr lang="da-DK" dirty="0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Bayesian inference for Parameter Estimation</a:t>
            </a:r>
            <a:endParaRPr lang="da-DK" dirty="0"/>
          </a:p>
        </p:txBody>
      </p:sp>
      <p:sp>
        <p:nvSpPr>
          <p:cNvPr id="6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641B4D-01A0-47E0-A12F-C2D9ADBAC6F8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677150" cy="909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7772400" cy="456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pic>
        <p:nvPicPr>
          <p:cNvPr id="1028" name="Picture 8" descr="DTU-DK-A1"/>
          <p:cNvPicPr>
            <a:picLocks noChangeAspect="1" noChangeArrowheads="1"/>
          </p:cNvPicPr>
          <p:nvPr/>
        </p:nvPicPr>
        <p:blipFill>
          <a:blip r:embed="rId5" cstate="print"/>
          <a:srcRect l="78432"/>
          <a:stretch>
            <a:fillRect/>
          </a:stretch>
        </p:blipFill>
        <p:spPr bwMode="auto">
          <a:xfrm>
            <a:off x="8270875" y="279400"/>
            <a:ext cx="47942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ct val="50000"/>
              </a:spcBef>
              <a:defRPr sz="1200" smtClean="0">
                <a:solidFill>
                  <a:schemeClr val="tx1">
                    <a:tint val="75000"/>
                  </a:schemeClr>
                </a:solidFill>
                <a:ea typeface="ＭＳ Ｐゴシック" pitchFamily="-80" charset="-128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G.Sin</a:t>
            </a:r>
            <a:endParaRPr lang="da-DK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ct val="50000"/>
              </a:spcBef>
              <a:defRPr sz="1200" smtClean="0">
                <a:solidFill>
                  <a:schemeClr val="tx1">
                    <a:tint val="75000"/>
                  </a:schemeClr>
                </a:solidFill>
                <a:ea typeface="ＭＳ Ｐゴシック" pitchFamily="-80" charset="-128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Bayesian inference for Parameter Estimation</a:t>
            </a:r>
            <a:endParaRPr lang="da-DK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ct val="50000"/>
              </a:spcBef>
              <a:defRPr sz="1200">
                <a:solidFill>
                  <a:schemeClr val="tx1">
                    <a:tint val="75000"/>
                  </a:schemeClr>
                </a:solidFill>
                <a:ea typeface="ＭＳ Ｐゴシック" pitchFamily="-80" charset="-128"/>
                <a:cs typeface="+mn-cs"/>
              </a:defRPr>
            </a:lvl1pPr>
          </a:lstStyle>
          <a:p>
            <a:pPr>
              <a:defRPr/>
            </a:pPr>
            <a:fld id="{CD939B6E-E3D1-4616-933C-72DCFE86068D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3" r:id="rId2"/>
    <p:sldLayoutId id="2147483652" r:id="rId3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Calibri" pitchFamily="34" charset="0"/>
          <a:ea typeface="ＭＳ Ｐゴシック" pitchFamily="-8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Calibri" pitchFamily="34" charset="0"/>
          <a:ea typeface="ＭＳ Ｐゴシック" pitchFamily="-8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Calibri" pitchFamily="34" charset="0"/>
          <a:ea typeface="ＭＳ Ｐゴシック" pitchFamily="-8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Calibri" pitchFamily="34" charset="0"/>
          <a:ea typeface="ＭＳ Ｐゴシック" pitchFamily="-8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9pPr>
    </p:titleStyle>
    <p:bodyStyle>
      <a:lvl1pPr marL="188913" indent="-188913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195263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</a:defRPr>
      </a:lvl2pPr>
      <a:lvl3pPr marL="1279525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98625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</a:defRPr>
      </a:lvl4pPr>
      <a:lvl5pPr marL="2117725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+mn-ea"/>
        </a:defRPr>
      </a:lvl5pPr>
      <a:lvl6pPr marL="2574925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+mn-ea"/>
        </a:defRPr>
      </a:lvl6pPr>
      <a:lvl7pPr marL="3032125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+mn-ea"/>
        </a:defRPr>
      </a:lvl7pPr>
      <a:lvl8pPr marL="3489325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+mn-ea"/>
        </a:defRPr>
      </a:lvl8pPr>
      <a:lvl9pPr marL="3946525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8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0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t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if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tif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if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tif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2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24.wmf"/><Relationship Id="rId5" Type="http://schemas.openxmlformats.org/officeDocument/2006/relationships/image" Target="../media/image21.wmf"/><Relationship Id="rId10" Type="http://schemas.openxmlformats.org/officeDocument/2006/relationships/oleObject" Target="../embeddings/oleObject14.bin"/><Relationship Id="rId4" Type="http://schemas.openxmlformats.org/officeDocument/2006/relationships/oleObject" Target="../embeddings/oleObject11.bin"/><Relationship Id="rId9" Type="http://schemas.openxmlformats.org/officeDocument/2006/relationships/image" Target="../media/image23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5.wmf"/><Relationship Id="rId4" Type="http://schemas.openxmlformats.org/officeDocument/2006/relationships/oleObject" Target="../embeddings/oleObject15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if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2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7.bin"/><Relationship Id="rId11" Type="http://schemas.openxmlformats.org/officeDocument/2006/relationships/image" Target="../media/image29.wmf"/><Relationship Id="rId5" Type="http://schemas.openxmlformats.org/officeDocument/2006/relationships/image" Target="../media/image8.wmf"/><Relationship Id="rId10" Type="http://schemas.openxmlformats.org/officeDocument/2006/relationships/oleObject" Target="../embeddings/oleObject19.bin"/><Relationship Id="rId4" Type="http://schemas.openxmlformats.org/officeDocument/2006/relationships/oleObject" Target="../embeddings/oleObject16.bin"/><Relationship Id="rId9" Type="http://schemas.openxmlformats.org/officeDocument/2006/relationships/image" Target="../media/image28.w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tif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tif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tif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tif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tif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tif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dream.r-forge.r-project.org/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mailto:gsi@kt.dtu.dk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13" Type="http://schemas.openxmlformats.org/officeDocument/2006/relationships/image" Target="../media/image35.wmf"/><Relationship Id="rId3" Type="http://schemas.openxmlformats.org/officeDocument/2006/relationships/notesSlide" Target="../notesSlides/notesSlide34.xml"/><Relationship Id="rId7" Type="http://schemas.openxmlformats.org/officeDocument/2006/relationships/image" Target="../media/image29.wmf"/><Relationship Id="rId12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1.bin"/><Relationship Id="rId11" Type="http://schemas.openxmlformats.org/officeDocument/2006/relationships/image" Target="../media/image34.wmf"/><Relationship Id="rId5" Type="http://schemas.openxmlformats.org/officeDocument/2006/relationships/image" Target="../media/image27.wmf"/><Relationship Id="rId15" Type="http://schemas.openxmlformats.org/officeDocument/2006/relationships/image" Target="../media/image36.wmf"/><Relationship Id="rId10" Type="http://schemas.openxmlformats.org/officeDocument/2006/relationships/oleObject" Target="../embeddings/oleObject23.bin"/><Relationship Id="rId4" Type="http://schemas.openxmlformats.org/officeDocument/2006/relationships/oleObject" Target="../embeddings/oleObject20.bin"/><Relationship Id="rId9" Type="http://schemas.openxmlformats.org/officeDocument/2006/relationships/image" Target="../media/image24.wmf"/><Relationship Id="rId14" Type="http://schemas.openxmlformats.org/officeDocument/2006/relationships/oleObject" Target="../embeddings/oleObject25.bin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tif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tif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tif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tif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6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4.bin"/><Relationship Id="rId9" Type="http://schemas.openxmlformats.org/officeDocument/2006/relationships/image" Target="../media/image9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7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1268413"/>
            <a:ext cx="7921625" cy="1803400"/>
          </a:xfrm>
        </p:spPr>
        <p:txBody>
          <a:bodyPr/>
          <a:lstStyle/>
          <a:p>
            <a:pPr eaLnBrk="1" hangingPunct="1"/>
            <a:r>
              <a:rPr lang="en-GB" sz="3600" dirty="0" smtClean="0"/>
              <a:t>L2_1 Bayesian framework for uncertainty analysis</a:t>
            </a:r>
            <a:br>
              <a:rPr lang="en-GB" sz="3600" dirty="0" smtClean="0"/>
            </a:br>
            <a:endParaRPr lang="en-GB" sz="3600" dirty="0" smtClean="0"/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684463"/>
            <a:ext cx="6400800" cy="17526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Gürkan Sin, </a:t>
            </a:r>
            <a:r>
              <a:rPr lang="en-US" dirty="0" smtClean="0"/>
              <a:t>Associate Professor</a:t>
            </a:r>
          </a:p>
          <a:p>
            <a:pPr eaLnBrk="1" hangingPunct="1">
              <a:defRPr/>
            </a:pPr>
            <a:r>
              <a:rPr lang="en-US" smtClean="0"/>
              <a:t>PROSYS- </a:t>
            </a:r>
            <a:r>
              <a:rPr lang="en-US" dirty="0" smtClean="0"/>
              <a:t>DTU Chemical Engineering 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340768"/>
            <a:ext cx="7994848" cy="4825082"/>
          </a:xfrm>
        </p:spPr>
        <p:txBody>
          <a:bodyPr/>
          <a:lstStyle/>
          <a:p>
            <a:pPr>
              <a:buNone/>
            </a:pPr>
            <a:r>
              <a:rPr lang="da-DK" sz="1800" dirty="0" smtClean="0"/>
              <a:t>The  metropolis </a:t>
            </a:r>
            <a:r>
              <a:rPr lang="da-DK" sz="1800" dirty="0" err="1" smtClean="0"/>
              <a:t>algorithm</a:t>
            </a:r>
            <a:r>
              <a:rPr lang="da-DK" sz="1800" dirty="0" smtClean="0"/>
              <a:t> is an adaptation of a </a:t>
            </a:r>
            <a:r>
              <a:rPr lang="da-DK" sz="1800" dirty="0" err="1" smtClean="0"/>
              <a:t>random</a:t>
            </a:r>
            <a:r>
              <a:rPr lang="da-DK" sz="1800" dirty="0" smtClean="0"/>
              <a:t> </a:t>
            </a:r>
            <a:r>
              <a:rPr lang="da-DK" sz="1800" dirty="0" err="1" smtClean="0"/>
              <a:t>walk</a:t>
            </a:r>
            <a:r>
              <a:rPr lang="da-DK" sz="1800" dirty="0" smtClean="0"/>
              <a:t> </a:t>
            </a:r>
            <a:r>
              <a:rPr lang="da-DK" sz="1800" dirty="0" err="1" smtClean="0"/>
              <a:t>that</a:t>
            </a:r>
            <a:r>
              <a:rPr lang="da-DK" sz="1800" dirty="0" smtClean="0"/>
              <a:t> </a:t>
            </a:r>
            <a:r>
              <a:rPr lang="da-DK" sz="1800" dirty="0" err="1" smtClean="0"/>
              <a:t>uses</a:t>
            </a:r>
            <a:r>
              <a:rPr lang="da-DK" sz="1800" dirty="0" smtClean="0"/>
              <a:t> an </a:t>
            </a:r>
            <a:r>
              <a:rPr lang="da-DK" sz="1800" dirty="0" err="1" smtClean="0"/>
              <a:t>acceptance/rejection</a:t>
            </a:r>
            <a:r>
              <a:rPr lang="da-DK" sz="1800" dirty="0" smtClean="0"/>
              <a:t> </a:t>
            </a:r>
            <a:r>
              <a:rPr lang="da-DK" sz="1800" dirty="0" err="1" smtClean="0"/>
              <a:t>rule</a:t>
            </a:r>
            <a:r>
              <a:rPr lang="da-DK" sz="1800" dirty="0" smtClean="0"/>
              <a:t> to </a:t>
            </a:r>
            <a:r>
              <a:rPr lang="da-DK" sz="1800" dirty="0" err="1" smtClean="0"/>
              <a:t>converge</a:t>
            </a:r>
            <a:r>
              <a:rPr lang="da-DK" sz="1800" dirty="0" smtClean="0"/>
              <a:t> to the </a:t>
            </a:r>
            <a:r>
              <a:rPr lang="da-DK" sz="1800" dirty="0" err="1" smtClean="0"/>
              <a:t>specified</a:t>
            </a:r>
            <a:r>
              <a:rPr lang="da-DK" sz="1800" dirty="0" smtClean="0"/>
              <a:t> </a:t>
            </a:r>
            <a:r>
              <a:rPr lang="da-DK" sz="1800" dirty="0" err="1" smtClean="0"/>
              <a:t>target</a:t>
            </a:r>
            <a:r>
              <a:rPr lang="da-DK" sz="1800" dirty="0" smtClean="0"/>
              <a:t> distribution. The </a:t>
            </a:r>
            <a:r>
              <a:rPr lang="da-DK" sz="1800" dirty="0" err="1" smtClean="0"/>
              <a:t>algorithm</a:t>
            </a:r>
            <a:r>
              <a:rPr lang="da-DK" sz="1800" dirty="0" smtClean="0"/>
              <a:t> </a:t>
            </a:r>
            <a:r>
              <a:rPr lang="da-DK" sz="1800" dirty="0" err="1" smtClean="0"/>
              <a:t>proceeds</a:t>
            </a:r>
            <a:r>
              <a:rPr lang="da-DK" sz="1800" dirty="0" smtClean="0"/>
              <a:t> as </a:t>
            </a:r>
            <a:r>
              <a:rPr lang="da-DK" sz="1800" dirty="0" err="1" smtClean="0"/>
              <a:t>follows</a:t>
            </a:r>
            <a:r>
              <a:rPr lang="da-DK" sz="1800" dirty="0" smtClean="0"/>
              <a:t>:</a:t>
            </a:r>
          </a:p>
          <a:p>
            <a:pPr>
              <a:buNone/>
            </a:pPr>
            <a:endParaRPr lang="da-DK" sz="1800" dirty="0" smtClean="0">
              <a:latin typeface="Times" pitchFamily="18" charset="0"/>
            </a:endParaRPr>
          </a:p>
          <a:p>
            <a:pPr>
              <a:buNone/>
            </a:pPr>
            <a:r>
              <a:rPr lang="da-DK" sz="1800" dirty="0" smtClean="0">
                <a:latin typeface="Times" pitchFamily="18" charset="0"/>
              </a:rPr>
              <a:t>Step 1: </a:t>
            </a:r>
            <a:r>
              <a:rPr lang="da-DK" sz="1800" dirty="0" err="1" smtClean="0">
                <a:latin typeface="Times" pitchFamily="18" charset="0"/>
              </a:rPr>
              <a:t>select</a:t>
            </a:r>
            <a:r>
              <a:rPr lang="da-DK" sz="1800" dirty="0" smtClean="0">
                <a:latin typeface="Times" pitchFamily="18" charset="0"/>
              </a:rPr>
              <a:t> initial parameter </a:t>
            </a:r>
            <a:r>
              <a:rPr lang="da-DK" sz="1800" dirty="0" err="1" smtClean="0">
                <a:latin typeface="Times" pitchFamily="18" charset="0"/>
              </a:rPr>
              <a:t>vector</a:t>
            </a:r>
            <a:r>
              <a:rPr lang="da-DK" sz="1800" dirty="0" smtClean="0">
                <a:latin typeface="Times" pitchFamily="18" charset="0"/>
              </a:rPr>
              <a:t>, </a:t>
            </a:r>
            <a:r>
              <a:rPr lang="el-GR" sz="1800" dirty="0" smtClean="0"/>
              <a:t>θ</a:t>
            </a:r>
            <a:r>
              <a:rPr lang="da-DK" sz="1800" baseline="-25000" dirty="0" smtClean="0">
                <a:latin typeface="Times" pitchFamily="18" charset="0"/>
              </a:rPr>
              <a:t>0</a:t>
            </a:r>
          </a:p>
          <a:p>
            <a:pPr>
              <a:buNone/>
            </a:pPr>
            <a:r>
              <a:rPr lang="da-DK" sz="1800" dirty="0" smtClean="0">
                <a:latin typeface="Times" pitchFamily="18" charset="0"/>
              </a:rPr>
              <a:t>Step 2: </a:t>
            </a:r>
            <a:r>
              <a:rPr lang="da-DK" sz="1800" dirty="0" err="1" smtClean="0">
                <a:latin typeface="Times" pitchFamily="18" charset="0"/>
              </a:rPr>
              <a:t>iterate</a:t>
            </a:r>
            <a:r>
              <a:rPr lang="da-DK" sz="1800" dirty="0" smtClean="0">
                <a:latin typeface="Times" pitchFamily="18" charset="0"/>
              </a:rPr>
              <a:t> as </a:t>
            </a:r>
            <a:r>
              <a:rPr lang="da-DK" sz="1800" dirty="0" err="1" smtClean="0">
                <a:latin typeface="Times" pitchFamily="18" charset="0"/>
              </a:rPr>
              <a:t>follows</a:t>
            </a:r>
            <a:r>
              <a:rPr lang="da-DK" sz="1800" dirty="0" smtClean="0">
                <a:latin typeface="Times" pitchFamily="18" charset="0"/>
              </a:rPr>
              <a:t> for k=1,2,3…</a:t>
            </a:r>
          </a:p>
          <a:p>
            <a:pPr marL="722312" lvl="1" indent="-342900">
              <a:buFont typeface="+mj-lt"/>
              <a:buAutoNum type="arabicPeriod"/>
            </a:pPr>
            <a:r>
              <a:rPr lang="da-DK" sz="1800" dirty="0" err="1" smtClean="0">
                <a:latin typeface="Times" pitchFamily="18" charset="0"/>
              </a:rPr>
              <a:t>Create</a:t>
            </a:r>
            <a:r>
              <a:rPr lang="da-DK" sz="1800" dirty="0" smtClean="0">
                <a:latin typeface="Times" pitchFamily="18" charset="0"/>
              </a:rPr>
              <a:t> a new </a:t>
            </a:r>
            <a:r>
              <a:rPr lang="da-DK" sz="1800" dirty="0" err="1" smtClean="0">
                <a:latin typeface="Times" pitchFamily="18" charset="0"/>
              </a:rPr>
              <a:t>trial</a:t>
            </a:r>
            <a:r>
              <a:rPr lang="da-DK" sz="1800" dirty="0" smtClean="0">
                <a:latin typeface="Times" pitchFamily="18" charset="0"/>
              </a:rPr>
              <a:t> position, </a:t>
            </a:r>
            <a:r>
              <a:rPr lang="el-GR" sz="1800" dirty="0" smtClean="0"/>
              <a:t>θ</a:t>
            </a:r>
            <a:r>
              <a:rPr lang="da-DK" sz="1800" baseline="30000" dirty="0" smtClean="0">
                <a:latin typeface="Times" pitchFamily="18" charset="0"/>
              </a:rPr>
              <a:t>*</a:t>
            </a:r>
            <a:r>
              <a:rPr lang="da-DK" sz="1800" dirty="0" smtClean="0">
                <a:latin typeface="Times" pitchFamily="18" charset="0"/>
              </a:rPr>
              <a:t>=</a:t>
            </a:r>
            <a:r>
              <a:rPr lang="el-GR" sz="1800" dirty="0" smtClean="0"/>
              <a:t> θ</a:t>
            </a:r>
            <a:r>
              <a:rPr lang="da-DK" sz="1800" baseline="30000" dirty="0" smtClean="0">
                <a:latin typeface="Times" pitchFamily="18" charset="0"/>
              </a:rPr>
              <a:t>k-1</a:t>
            </a:r>
            <a:r>
              <a:rPr lang="da-DK" sz="1800" dirty="0" smtClean="0">
                <a:latin typeface="Times" pitchFamily="18" charset="0"/>
              </a:rPr>
              <a:t>+</a:t>
            </a:r>
            <a:r>
              <a:rPr lang="el-GR" sz="1800" dirty="0" smtClean="0"/>
              <a:t> </a:t>
            </a:r>
            <a:r>
              <a:rPr lang="el-GR" sz="1800" dirty="0" err="1" smtClean="0"/>
              <a:t>Δθ</a:t>
            </a:r>
            <a:r>
              <a:rPr lang="da-DK" sz="1800" dirty="0" smtClean="0">
                <a:latin typeface="Times" pitchFamily="18" charset="0"/>
              </a:rPr>
              <a:t>  </a:t>
            </a:r>
          </a:p>
          <a:p>
            <a:pPr marL="722312" lvl="1" indent="-342900">
              <a:buNone/>
            </a:pPr>
            <a:r>
              <a:rPr lang="da-DK" sz="1800" dirty="0" smtClean="0">
                <a:latin typeface="Times" pitchFamily="18" charset="0"/>
              </a:rPr>
              <a:t>      </a:t>
            </a:r>
            <a:r>
              <a:rPr lang="da-DK" sz="1800" dirty="0" err="1" smtClean="0">
                <a:latin typeface="Times" pitchFamily="18" charset="0"/>
              </a:rPr>
              <a:t>where</a:t>
            </a:r>
            <a:r>
              <a:rPr lang="da-DK" sz="1800" dirty="0" smtClean="0">
                <a:latin typeface="Times" pitchFamily="18" charset="0"/>
              </a:rPr>
              <a:t> </a:t>
            </a:r>
            <a:r>
              <a:rPr lang="el-GR" sz="1800" dirty="0" err="1" smtClean="0"/>
              <a:t>Δθ</a:t>
            </a:r>
            <a:r>
              <a:rPr lang="da-DK" sz="1800" dirty="0" smtClean="0">
                <a:latin typeface="Times" pitchFamily="18" charset="0"/>
              </a:rPr>
              <a:t> is </a:t>
            </a:r>
            <a:r>
              <a:rPr lang="da-DK" sz="1800" dirty="0" err="1" smtClean="0">
                <a:latin typeface="Times" pitchFamily="18" charset="0"/>
              </a:rPr>
              <a:t>randomly</a:t>
            </a:r>
            <a:r>
              <a:rPr lang="da-DK" sz="1800" dirty="0" smtClean="0">
                <a:latin typeface="Times" pitchFamily="18" charset="0"/>
              </a:rPr>
              <a:t> </a:t>
            </a:r>
            <a:r>
              <a:rPr lang="da-DK" sz="1800" dirty="0" err="1" smtClean="0">
                <a:latin typeface="Times" pitchFamily="18" charset="0"/>
              </a:rPr>
              <a:t>sampled</a:t>
            </a:r>
            <a:r>
              <a:rPr lang="da-DK" sz="1800" dirty="0" smtClean="0">
                <a:latin typeface="Times" pitchFamily="18" charset="0"/>
              </a:rPr>
              <a:t> from </a:t>
            </a:r>
            <a:r>
              <a:rPr lang="da-DK" sz="1800" dirty="0" err="1" smtClean="0">
                <a:latin typeface="Times" pitchFamily="18" charset="0"/>
              </a:rPr>
              <a:t>jumping</a:t>
            </a:r>
            <a:r>
              <a:rPr lang="da-DK" sz="1800" dirty="0" smtClean="0">
                <a:latin typeface="Times" pitchFamily="18" charset="0"/>
              </a:rPr>
              <a:t> distribution q(</a:t>
            </a:r>
            <a:r>
              <a:rPr lang="el-GR" sz="1800" dirty="0" err="1" smtClean="0"/>
              <a:t>Δθ</a:t>
            </a:r>
            <a:r>
              <a:rPr lang="da-DK" sz="1800" dirty="0" smtClean="0">
                <a:latin typeface="Times" pitchFamily="18" charset="0"/>
              </a:rPr>
              <a:t>)</a:t>
            </a:r>
          </a:p>
          <a:p>
            <a:pPr marL="722312" lvl="1" indent="-342900">
              <a:buFont typeface="+mj-lt"/>
              <a:buAutoNum type="arabicPeriod" startAt="2"/>
            </a:pPr>
            <a:r>
              <a:rPr lang="da-DK" sz="1800" dirty="0" smtClean="0">
                <a:latin typeface="Times" pitchFamily="18" charset="0"/>
              </a:rPr>
              <a:t>Calculate metropolis ratio</a:t>
            </a:r>
          </a:p>
          <a:p>
            <a:pPr marL="722312" lvl="1" indent="-342900">
              <a:buFont typeface="+mj-lt"/>
              <a:buAutoNum type="arabicPeriod" startAt="2"/>
            </a:pPr>
            <a:endParaRPr lang="da-DK" sz="1800" dirty="0" smtClean="0"/>
          </a:p>
          <a:p>
            <a:pPr marL="722312" lvl="1" indent="-342900">
              <a:buFont typeface="+mj-lt"/>
              <a:buAutoNum type="arabicPeriod" startAt="2"/>
            </a:pPr>
            <a:r>
              <a:rPr lang="da-DK" sz="1800" dirty="0" smtClean="0">
                <a:latin typeface="Times" pitchFamily="18" charset="0"/>
              </a:rPr>
              <a:t>Accept  new sample </a:t>
            </a:r>
            <a:r>
              <a:rPr lang="da-DK" sz="1800" dirty="0" err="1" smtClean="0">
                <a:latin typeface="Times" pitchFamily="18" charset="0"/>
              </a:rPr>
              <a:t>if</a:t>
            </a:r>
            <a:r>
              <a:rPr lang="da-DK" sz="1800" dirty="0" smtClean="0">
                <a:latin typeface="Times" pitchFamily="18" charset="0"/>
              </a:rPr>
              <a:t>:</a:t>
            </a:r>
          </a:p>
          <a:p>
            <a:pPr marL="722312" lvl="1" indent="-342900">
              <a:buFont typeface="+mj-lt"/>
              <a:buAutoNum type="arabicPeriod" startAt="2"/>
            </a:pPr>
            <a:endParaRPr lang="da-DK" sz="1800" dirty="0" smtClean="0">
              <a:latin typeface="Times" pitchFamily="18" charset="0"/>
            </a:endParaRPr>
          </a:p>
          <a:p>
            <a:pPr marL="722312" lvl="1" indent="-342900">
              <a:buFont typeface="+mj-lt"/>
              <a:buAutoNum type="arabicPeriod" startAt="2"/>
            </a:pPr>
            <a:endParaRPr lang="da-DK" sz="1800" dirty="0" smtClean="0">
              <a:latin typeface="Times" pitchFamily="18" charset="0"/>
            </a:endParaRPr>
          </a:p>
          <a:p>
            <a:pPr marL="722312" lvl="1" indent="-342900">
              <a:buFont typeface="+mj-lt"/>
              <a:buAutoNum type="arabicPeriod" startAt="2"/>
            </a:pPr>
            <a:endParaRPr lang="da-DK" sz="1800" dirty="0" smtClean="0">
              <a:latin typeface="Times" pitchFamily="18" charset="0"/>
            </a:endParaRPr>
          </a:p>
          <a:p>
            <a:pPr marL="336550" indent="-342900">
              <a:buNone/>
            </a:pPr>
            <a:r>
              <a:rPr lang="da-DK" sz="1800" dirty="0" smtClean="0">
                <a:latin typeface="Times" pitchFamily="18" charset="0"/>
              </a:rPr>
              <a:t>Note </a:t>
            </a:r>
            <a:r>
              <a:rPr lang="da-DK" sz="1800" dirty="0" err="1" smtClean="0">
                <a:latin typeface="Times" pitchFamily="18" charset="0"/>
              </a:rPr>
              <a:t>this</a:t>
            </a:r>
            <a:r>
              <a:rPr lang="da-DK" sz="1800" dirty="0" smtClean="0">
                <a:latin typeface="Times" pitchFamily="18" charset="0"/>
              </a:rPr>
              <a:t> </a:t>
            </a:r>
            <a:r>
              <a:rPr lang="da-DK" sz="1800" dirty="0" err="1" smtClean="0">
                <a:latin typeface="Times" pitchFamily="18" charset="0"/>
              </a:rPr>
              <a:t>requires</a:t>
            </a:r>
            <a:r>
              <a:rPr lang="da-DK" sz="1800" dirty="0" smtClean="0">
                <a:latin typeface="Times" pitchFamily="18" charset="0"/>
              </a:rPr>
              <a:t> </a:t>
            </a:r>
            <a:r>
              <a:rPr lang="da-DK" sz="1800" dirty="0" err="1" smtClean="0">
                <a:latin typeface="Times" pitchFamily="18" charset="0"/>
              </a:rPr>
              <a:t>jumping</a:t>
            </a:r>
            <a:r>
              <a:rPr lang="da-DK" sz="1800" dirty="0" smtClean="0">
                <a:latin typeface="Times" pitchFamily="18" charset="0"/>
              </a:rPr>
              <a:t> distribution to </a:t>
            </a:r>
            <a:r>
              <a:rPr lang="da-DK" sz="1800" dirty="0" err="1" smtClean="0">
                <a:latin typeface="Times" pitchFamily="18" charset="0"/>
              </a:rPr>
              <a:t>be</a:t>
            </a:r>
            <a:r>
              <a:rPr lang="da-DK" sz="1800" dirty="0" smtClean="0">
                <a:latin typeface="Times" pitchFamily="18" charset="0"/>
              </a:rPr>
              <a:t> </a:t>
            </a:r>
            <a:r>
              <a:rPr lang="da-DK" sz="1800" dirty="0" err="1" smtClean="0">
                <a:latin typeface="Times" pitchFamily="18" charset="0"/>
              </a:rPr>
              <a:t>symmetric</a:t>
            </a:r>
            <a:r>
              <a:rPr lang="da-DK" sz="1800" dirty="0" smtClean="0">
                <a:latin typeface="Times" pitchFamily="18" charset="0"/>
              </a:rPr>
              <a:t>: q(</a:t>
            </a:r>
            <a:r>
              <a:rPr lang="el-GR" sz="1800" dirty="0" smtClean="0"/>
              <a:t>θ</a:t>
            </a:r>
            <a:r>
              <a:rPr lang="da-DK" sz="1800" baseline="30000" dirty="0" smtClean="0">
                <a:latin typeface="Times" pitchFamily="18" charset="0"/>
              </a:rPr>
              <a:t>*</a:t>
            </a:r>
            <a:r>
              <a:rPr lang="da-DK" sz="1800" dirty="0" smtClean="0">
                <a:latin typeface="Times" pitchFamily="18" charset="0"/>
              </a:rPr>
              <a:t>,</a:t>
            </a:r>
            <a:r>
              <a:rPr lang="el-GR" sz="1800" dirty="0" smtClean="0"/>
              <a:t> θ</a:t>
            </a:r>
            <a:r>
              <a:rPr lang="da-DK" sz="1800" baseline="30000" dirty="0" smtClean="0">
                <a:latin typeface="Times" pitchFamily="18" charset="0"/>
              </a:rPr>
              <a:t>k-1</a:t>
            </a:r>
            <a:r>
              <a:rPr lang="da-DK" sz="1800" dirty="0" smtClean="0">
                <a:latin typeface="Times" pitchFamily="18" charset="0"/>
              </a:rPr>
              <a:t>)= q(</a:t>
            </a:r>
            <a:r>
              <a:rPr lang="el-GR" sz="1800" dirty="0" smtClean="0"/>
              <a:t>θ</a:t>
            </a:r>
            <a:r>
              <a:rPr lang="da-DK" sz="1800" baseline="30000" dirty="0" smtClean="0">
                <a:latin typeface="Times" pitchFamily="18" charset="0"/>
              </a:rPr>
              <a:t>k-1</a:t>
            </a:r>
            <a:r>
              <a:rPr lang="da-DK" sz="1800" dirty="0" smtClean="0">
                <a:latin typeface="Times" pitchFamily="18" charset="0"/>
              </a:rPr>
              <a:t>,</a:t>
            </a:r>
            <a:r>
              <a:rPr lang="el-GR" sz="1800" dirty="0" smtClean="0"/>
              <a:t> θ</a:t>
            </a:r>
            <a:r>
              <a:rPr lang="da-DK" sz="1800" baseline="30000" dirty="0" smtClean="0">
                <a:latin typeface="Times" pitchFamily="18" charset="0"/>
              </a:rPr>
              <a:t>*</a:t>
            </a:r>
            <a:r>
              <a:rPr lang="da-DK" sz="1800" dirty="0" smtClean="0">
                <a:latin typeface="Times" pitchFamily="18" charset="0"/>
              </a:rPr>
              <a:t>)</a:t>
            </a:r>
          </a:p>
          <a:p>
            <a:pPr marL="722312" lvl="1" indent="-342900">
              <a:buFont typeface="+mj-lt"/>
              <a:buAutoNum type="arabicPeriod" startAt="2"/>
            </a:pPr>
            <a:endParaRPr lang="da-DK" sz="1800" dirty="0" smtClean="0">
              <a:latin typeface="Times" pitchFamily="18" charset="0"/>
            </a:endParaRPr>
          </a:p>
          <a:p>
            <a:pPr>
              <a:buNone/>
            </a:pPr>
            <a:endParaRPr lang="da-DK" sz="1800" dirty="0" smtClean="0"/>
          </a:p>
          <a:p>
            <a:pPr>
              <a:buNone/>
            </a:pPr>
            <a:endParaRPr lang="da-DK" sz="1800" dirty="0" smtClean="0"/>
          </a:p>
          <a:p>
            <a:pPr>
              <a:buNone/>
            </a:pPr>
            <a:endParaRPr lang="da-DK" sz="1800" dirty="0" smtClean="0"/>
          </a:p>
          <a:p>
            <a:pPr>
              <a:buNone/>
            </a:pPr>
            <a:endParaRPr lang="da-DK" sz="1800" dirty="0" smtClean="0"/>
          </a:p>
          <a:p>
            <a:pPr>
              <a:buNone/>
            </a:pPr>
            <a:endParaRPr lang="da-DK" sz="1800" dirty="0" smtClean="0"/>
          </a:p>
          <a:p>
            <a:pPr>
              <a:buNone/>
            </a:pPr>
            <a:endParaRPr lang="da-DK" sz="1800" dirty="0" smtClean="0"/>
          </a:p>
          <a:p>
            <a:pPr>
              <a:buNone/>
            </a:pPr>
            <a:endParaRPr lang="da-DK" sz="1800" dirty="0" smtClean="0"/>
          </a:p>
          <a:p>
            <a:pPr>
              <a:buNone/>
            </a:pPr>
            <a:endParaRPr lang="da-DK" sz="1800" dirty="0" smtClean="0"/>
          </a:p>
          <a:p>
            <a:pPr>
              <a:buNone/>
            </a:pPr>
            <a:endParaRPr lang="da-DK" sz="1800" dirty="0" smtClean="0"/>
          </a:p>
          <a:p>
            <a:pPr>
              <a:buNone/>
            </a:pPr>
            <a:endParaRPr lang="da-DK" sz="18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Metropolis </a:t>
            </a:r>
            <a:r>
              <a:rPr lang="da-DK" dirty="0" err="1" smtClean="0"/>
              <a:t>algorithm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G.Sin</a:t>
            </a:r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Bayesian inference for Parameter Estimation</a:t>
            </a:r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9B1307-EF86-4EE1-A344-B04FF946CDBA}" type="slidenum">
              <a:rPr lang="da-DK" smtClean="0"/>
              <a:pPr>
                <a:defRPr/>
              </a:pPr>
              <a:t>10</a:t>
            </a:fld>
            <a:endParaRPr lang="da-DK"/>
          </a:p>
        </p:txBody>
      </p:sp>
      <p:graphicFrame>
        <p:nvGraphicFramePr>
          <p:cNvPr id="348162" name="Object 2"/>
          <p:cNvGraphicFramePr>
            <a:graphicFrameLocks noChangeAspect="1"/>
          </p:cNvGraphicFramePr>
          <p:nvPr/>
        </p:nvGraphicFramePr>
        <p:xfrm>
          <a:off x="3635896" y="4941168"/>
          <a:ext cx="3362325" cy="738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226" name="Equation" r:id="rId4" imgW="2311200" imgH="507960" progId="Equation.DSMT4">
                  <p:embed/>
                </p:oleObj>
              </mc:Choice>
              <mc:Fallback>
                <p:oleObj name="Equation" r:id="rId4" imgW="2311200" imgH="5079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896" y="4941168"/>
                        <a:ext cx="3362325" cy="738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9187" name="Object 3"/>
          <p:cNvGraphicFramePr>
            <a:graphicFrameLocks noChangeAspect="1"/>
          </p:cNvGraphicFramePr>
          <p:nvPr/>
        </p:nvGraphicFramePr>
        <p:xfrm>
          <a:off x="3923928" y="3861048"/>
          <a:ext cx="1404937" cy="79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227" name="Equation" r:id="rId6" imgW="939600" imgH="533160" progId="Equation.DSMT4">
                  <p:embed/>
                </p:oleObj>
              </mc:Choice>
              <mc:Fallback>
                <p:oleObj name="Equation" r:id="rId6" imgW="939600" imgH="53316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3928" y="3861048"/>
                        <a:ext cx="1404937" cy="798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340768"/>
            <a:ext cx="7994848" cy="4825082"/>
          </a:xfrm>
        </p:spPr>
        <p:txBody>
          <a:bodyPr/>
          <a:lstStyle/>
          <a:p>
            <a:pPr>
              <a:buNone/>
            </a:pPr>
            <a:r>
              <a:rPr lang="da-DK" sz="1800" dirty="0" smtClean="0"/>
              <a:t>The  </a:t>
            </a:r>
            <a:r>
              <a:rPr lang="da-DK" sz="1800" dirty="0" err="1" smtClean="0"/>
              <a:t>metropolis-hasting</a:t>
            </a:r>
            <a:r>
              <a:rPr lang="da-DK" sz="1800" dirty="0" smtClean="0"/>
              <a:t> </a:t>
            </a:r>
            <a:r>
              <a:rPr lang="da-DK" sz="1800" dirty="0" err="1" smtClean="0"/>
              <a:t>algorithm</a:t>
            </a:r>
            <a:r>
              <a:rPr lang="da-DK" sz="1800" dirty="0" smtClean="0"/>
              <a:t> is a generalisation of metropolis </a:t>
            </a:r>
            <a:r>
              <a:rPr lang="da-DK" sz="1800" dirty="0" err="1" smtClean="0"/>
              <a:t>algorithm</a:t>
            </a:r>
            <a:r>
              <a:rPr lang="da-DK" sz="1800" dirty="0" smtClean="0"/>
              <a:t> in </a:t>
            </a:r>
            <a:r>
              <a:rPr lang="da-DK" sz="1800" dirty="0" err="1" smtClean="0"/>
              <a:t>which</a:t>
            </a:r>
            <a:r>
              <a:rPr lang="da-DK" sz="1800" dirty="0" smtClean="0"/>
              <a:t> </a:t>
            </a:r>
            <a:r>
              <a:rPr lang="da-DK" sz="1800" dirty="0" err="1" smtClean="0"/>
              <a:t>jumping</a:t>
            </a:r>
            <a:r>
              <a:rPr lang="da-DK" sz="1800" dirty="0" smtClean="0"/>
              <a:t> distribution </a:t>
            </a:r>
            <a:r>
              <a:rPr lang="da-DK" sz="1800" dirty="0" err="1" smtClean="0"/>
              <a:t>need</a:t>
            </a:r>
            <a:r>
              <a:rPr lang="da-DK" sz="1800" dirty="0" smtClean="0"/>
              <a:t> not </a:t>
            </a:r>
            <a:r>
              <a:rPr lang="da-DK" sz="1800" dirty="0" err="1" smtClean="0"/>
              <a:t>be</a:t>
            </a:r>
            <a:r>
              <a:rPr lang="da-DK" sz="1800" dirty="0" smtClean="0"/>
              <a:t> </a:t>
            </a:r>
            <a:r>
              <a:rPr lang="da-DK" sz="1800" dirty="0" err="1" smtClean="0"/>
              <a:t>symmetric</a:t>
            </a:r>
            <a:r>
              <a:rPr lang="da-DK" sz="1800" dirty="0" smtClean="0"/>
              <a:t> and the </a:t>
            </a:r>
            <a:r>
              <a:rPr lang="da-DK" sz="1800" dirty="0" err="1" smtClean="0"/>
              <a:t>acceptance/rejection</a:t>
            </a:r>
            <a:r>
              <a:rPr lang="da-DK" sz="1800" dirty="0" smtClean="0"/>
              <a:t> </a:t>
            </a:r>
            <a:r>
              <a:rPr lang="da-DK" sz="1800" dirty="0" err="1" smtClean="0"/>
              <a:t>rule</a:t>
            </a:r>
            <a:r>
              <a:rPr lang="da-DK" sz="1800" dirty="0" smtClean="0"/>
              <a:t> is  </a:t>
            </a:r>
            <a:r>
              <a:rPr lang="da-DK" sz="1800" dirty="0" err="1" smtClean="0"/>
              <a:t>updated</a:t>
            </a:r>
            <a:r>
              <a:rPr lang="da-DK" sz="1800" dirty="0" smtClean="0"/>
              <a:t> as </a:t>
            </a:r>
            <a:r>
              <a:rPr lang="da-DK" sz="1800" dirty="0" err="1" smtClean="0"/>
              <a:t>follows</a:t>
            </a:r>
            <a:r>
              <a:rPr lang="da-DK" sz="1800" dirty="0" smtClean="0"/>
              <a:t>:</a:t>
            </a:r>
          </a:p>
          <a:p>
            <a:pPr>
              <a:buNone/>
            </a:pPr>
            <a:endParaRPr lang="da-DK" sz="1800" dirty="0" smtClean="0"/>
          </a:p>
          <a:p>
            <a:pPr>
              <a:buNone/>
            </a:pPr>
            <a:endParaRPr lang="da-DK" sz="1800" dirty="0" smtClean="0"/>
          </a:p>
          <a:p>
            <a:pPr>
              <a:buNone/>
            </a:pPr>
            <a:endParaRPr lang="da-DK" sz="1800" dirty="0" smtClean="0"/>
          </a:p>
          <a:p>
            <a:pPr>
              <a:buNone/>
            </a:pPr>
            <a:endParaRPr lang="da-DK" sz="1800" dirty="0" smtClean="0"/>
          </a:p>
          <a:p>
            <a:pPr>
              <a:buNone/>
            </a:pPr>
            <a:r>
              <a:rPr lang="da-DK" sz="1800" dirty="0" smtClean="0"/>
              <a:t>The rest </a:t>
            </a:r>
            <a:r>
              <a:rPr lang="da-DK" sz="1800" dirty="0" err="1" smtClean="0"/>
              <a:t>remains</a:t>
            </a:r>
            <a:r>
              <a:rPr lang="da-DK" sz="1800" dirty="0" smtClean="0"/>
              <a:t> the same.</a:t>
            </a:r>
          </a:p>
          <a:p>
            <a:pPr>
              <a:buNone/>
            </a:pPr>
            <a:endParaRPr lang="da-DK" sz="1800" dirty="0" smtClean="0"/>
          </a:p>
          <a:p>
            <a:pPr marL="722312" lvl="1" indent="-342900">
              <a:buFont typeface="+mj-lt"/>
              <a:buAutoNum type="arabicPeriod" startAt="2"/>
            </a:pPr>
            <a:endParaRPr lang="da-DK" sz="1800" dirty="0" smtClean="0">
              <a:latin typeface="Times" pitchFamily="18" charset="0"/>
            </a:endParaRPr>
          </a:p>
          <a:p>
            <a:pPr>
              <a:buNone/>
            </a:pPr>
            <a:endParaRPr lang="da-DK" sz="1800" dirty="0" smtClean="0"/>
          </a:p>
          <a:p>
            <a:pPr>
              <a:buNone/>
            </a:pPr>
            <a:endParaRPr lang="da-DK" sz="1800" dirty="0" smtClean="0"/>
          </a:p>
          <a:p>
            <a:pPr>
              <a:buNone/>
            </a:pPr>
            <a:endParaRPr lang="da-DK" sz="1800" dirty="0" smtClean="0"/>
          </a:p>
          <a:p>
            <a:pPr>
              <a:buNone/>
            </a:pPr>
            <a:endParaRPr lang="da-DK" sz="1800" dirty="0" smtClean="0"/>
          </a:p>
          <a:p>
            <a:pPr>
              <a:buNone/>
            </a:pPr>
            <a:endParaRPr lang="da-DK" sz="1800" dirty="0" smtClean="0"/>
          </a:p>
          <a:p>
            <a:pPr>
              <a:buNone/>
            </a:pPr>
            <a:endParaRPr lang="da-DK" sz="1800" dirty="0" smtClean="0"/>
          </a:p>
          <a:p>
            <a:pPr>
              <a:buNone/>
            </a:pPr>
            <a:endParaRPr lang="da-DK" sz="1800" dirty="0" smtClean="0"/>
          </a:p>
          <a:p>
            <a:pPr>
              <a:buNone/>
            </a:pPr>
            <a:endParaRPr lang="da-DK" sz="1800" dirty="0" smtClean="0"/>
          </a:p>
          <a:p>
            <a:pPr>
              <a:buNone/>
            </a:pPr>
            <a:endParaRPr lang="da-DK" sz="1800" dirty="0" smtClean="0"/>
          </a:p>
          <a:p>
            <a:pPr>
              <a:buNone/>
            </a:pPr>
            <a:endParaRPr lang="da-DK" sz="18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Metropolis-hasting</a:t>
            </a:r>
            <a:r>
              <a:rPr lang="da-DK" dirty="0" smtClean="0"/>
              <a:t> </a:t>
            </a:r>
            <a:r>
              <a:rPr lang="da-DK" dirty="0" err="1" smtClean="0"/>
              <a:t>algorithm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G.Sin</a:t>
            </a:r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Bayesian inference for Parameter Estimation</a:t>
            </a:r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9B1307-EF86-4EE1-A344-B04FF946CDBA}" type="slidenum">
              <a:rPr lang="da-DK" smtClean="0"/>
              <a:pPr>
                <a:defRPr/>
              </a:pPr>
              <a:t>11</a:t>
            </a:fld>
            <a:endParaRPr lang="da-DK"/>
          </a:p>
        </p:txBody>
      </p:sp>
      <p:graphicFrame>
        <p:nvGraphicFramePr>
          <p:cNvPr id="348162" name="Object 2"/>
          <p:cNvGraphicFramePr>
            <a:graphicFrameLocks noChangeAspect="1"/>
          </p:cNvGraphicFramePr>
          <p:nvPr/>
        </p:nvGraphicFramePr>
        <p:xfrm>
          <a:off x="2136775" y="2565400"/>
          <a:ext cx="2449513" cy="79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230" name="Equation" r:id="rId4" imgW="1638000" imgH="533160" progId="Equation.DSMT4">
                  <p:embed/>
                </p:oleObj>
              </mc:Choice>
              <mc:Fallback>
                <p:oleObj name="Equation" r:id="rId4" imgW="1638000" imgH="5331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6775" y="2565400"/>
                        <a:ext cx="2449513" cy="798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340768"/>
            <a:ext cx="7994848" cy="4825082"/>
          </a:xfrm>
        </p:spPr>
        <p:txBody>
          <a:bodyPr/>
          <a:lstStyle/>
          <a:p>
            <a:pPr>
              <a:buNone/>
            </a:pPr>
            <a:r>
              <a:rPr lang="da-DK" sz="1800" dirty="0" smtClean="0"/>
              <a:t>To </a:t>
            </a:r>
            <a:r>
              <a:rPr lang="da-DK" sz="1800" dirty="0" err="1" smtClean="0"/>
              <a:t>illustrate</a:t>
            </a:r>
            <a:r>
              <a:rPr lang="da-DK" sz="1800" dirty="0" smtClean="0"/>
              <a:t> the metropolis </a:t>
            </a:r>
            <a:r>
              <a:rPr lang="da-DK" sz="1800" dirty="0" err="1" smtClean="0"/>
              <a:t>algorithm</a:t>
            </a:r>
            <a:r>
              <a:rPr lang="da-DK" sz="1800" dirty="0" smtClean="0"/>
              <a:t> (</a:t>
            </a:r>
            <a:r>
              <a:rPr lang="da-DK" sz="1800" dirty="0" err="1" smtClean="0"/>
              <a:t>mcmc</a:t>
            </a:r>
            <a:r>
              <a:rPr lang="da-DK" sz="1800" dirty="0" smtClean="0"/>
              <a:t>  in general for </a:t>
            </a:r>
            <a:r>
              <a:rPr lang="da-DK" sz="1800" dirty="0" err="1" smtClean="0"/>
              <a:t>that</a:t>
            </a:r>
            <a:r>
              <a:rPr lang="da-DK" sz="1800" dirty="0" smtClean="0"/>
              <a:t> matter), </a:t>
            </a:r>
            <a:r>
              <a:rPr lang="da-DK" sz="1800" dirty="0" err="1" smtClean="0"/>
              <a:t>we</a:t>
            </a:r>
            <a:r>
              <a:rPr lang="da-DK" sz="1800" dirty="0" smtClean="0"/>
              <a:t> </a:t>
            </a:r>
            <a:r>
              <a:rPr lang="da-DK" sz="1800" dirty="0" err="1" smtClean="0"/>
              <a:t>will</a:t>
            </a:r>
            <a:r>
              <a:rPr lang="da-DK" sz="1800" dirty="0" smtClean="0"/>
              <a:t> </a:t>
            </a:r>
            <a:r>
              <a:rPr lang="da-DK" sz="1800" dirty="0" err="1" smtClean="0"/>
              <a:t>use</a:t>
            </a:r>
            <a:r>
              <a:rPr lang="da-DK" sz="1800" dirty="0" smtClean="0"/>
              <a:t> </a:t>
            </a:r>
            <a:r>
              <a:rPr lang="da-DK" sz="1800" dirty="0" err="1" smtClean="0"/>
              <a:t>bivariate</a:t>
            </a:r>
            <a:r>
              <a:rPr lang="da-DK" sz="1800" dirty="0" smtClean="0"/>
              <a:t> unit normal </a:t>
            </a:r>
            <a:r>
              <a:rPr lang="da-DK" sz="1800" dirty="0" err="1" smtClean="0"/>
              <a:t>density</a:t>
            </a:r>
            <a:r>
              <a:rPr lang="da-DK" sz="1800" dirty="0" smtClean="0"/>
              <a:t> </a:t>
            </a:r>
            <a:r>
              <a:rPr lang="da-DK" sz="1800" dirty="0" err="1" smtClean="0"/>
              <a:t>function</a:t>
            </a:r>
            <a:r>
              <a:rPr lang="da-DK" sz="1800" dirty="0" smtClean="0"/>
              <a:t>.</a:t>
            </a:r>
          </a:p>
          <a:p>
            <a:pPr>
              <a:buNone/>
            </a:pPr>
            <a:endParaRPr lang="da-DK" sz="1800" dirty="0" smtClean="0"/>
          </a:p>
          <a:p>
            <a:pPr>
              <a:buNone/>
            </a:pPr>
            <a:r>
              <a:rPr lang="da-DK" sz="1800" dirty="0" smtClean="0"/>
              <a:t>the </a:t>
            </a:r>
            <a:r>
              <a:rPr lang="da-DK" sz="1800" dirty="0" err="1" smtClean="0"/>
              <a:t>task</a:t>
            </a:r>
            <a:r>
              <a:rPr lang="da-DK" sz="1800" dirty="0" smtClean="0"/>
              <a:t> is to </a:t>
            </a:r>
            <a:r>
              <a:rPr lang="da-DK" sz="1800" dirty="0" err="1" smtClean="0"/>
              <a:t>use</a:t>
            </a:r>
            <a:r>
              <a:rPr lang="da-DK" sz="1800" dirty="0" smtClean="0"/>
              <a:t> </a:t>
            </a:r>
            <a:r>
              <a:rPr lang="da-DK" sz="1800" dirty="0" err="1" smtClean="0"/>
              <a:t>mcmc</a:t>
            </a:r>
            <a:r>
              <a:rPr lang="da-DK" sz="1800" dirty="0" smtClean="0"/>
              <a:t> sampling to </a:t>
            </a:r>
            <a:r>
              <a:rPr lang="da-DK" sz="1800" dirty="0" err="1" smtClean="0"/>
              <a:t>converge</a:t>
            </a:r>
            <a:r>
              <a:rPr lang="da-DK" sz="1800" dirty="0" smtClean="0"/>
              <a:t> to the </a:t>
            </a:r>
            <a:r>
              <a:rPr lang="da-DK" sz="1800" dirty="0" err="1" smtClean="0"/>
              <a:t>target</a:t>
            </a:r>
            <a:r>
              <a:rPr lang="da-DK" sz="1800" dirty="0" smtClean="0"/>
              <a:t> </a:t>
            </a:r>
            <a:r>
              <a:rPr lang="da-DK" sz="1800" dirty="0" err="1" smtClean="0"/>
              <a:t>density</a:t>
            </a:r>
            <a:r>
              <a:rPr lang="da-DK" sz="1800" dirty="0" smtClean="0"/>
              <a:t> </a:t>
            </a:r>
            <a:r>
              <a:rPr lang="da-DK" sz="1800" dirty="0" err="1" smtClean="0"/>
              <a:t>function</a:t>
            </a:r>
            <a:r>
              <a:rPr lang="da-DK" sz="1800" dirty="0" smtClean="0"/>
              <a:t>.</a:t>
            </a:r>
          </a:p>
          <a:p>
            <a:pPr>
              <a:buNone/>
            </a:pPr>
            <a:endParaRPr lang="da-DK" sz="1800" dirty="0" smtClean="0"/>
          </a:p>
          <a:p>
            <a:pPr>
              <a:buNone/>
            </a:pPr>
            <a:r>
              <a:rPr lang="da-DK" sz="1800" u="sng" dirty="0" smtClean="0"/>
              <a:t>Target </a:t>
            </a:r>
            <a:r>
              <a:rPr lang="da-DK" sz="1800" u="sng" dirty="0" err="1" smtClean="0"/>
              <a:t>density</a:t>
            </a:r>
            <a:r>
              <a:rPr lang="da-DK" sz="1800" u="sng" dirty="0" smtClean="0"/>
              <a:t> </a:t>
            </a:r>
            <a:r>
              <a:rPr lang="da-DK" sz="1800" dirty="0" smtClean="0"/>
              <a:t>is </a:t>
            </a:r>
            <a:r>
              <a:rPr lang="da-DK" sz="1800" dirty="0" err="1" smtClean="0"/>
              <a:t>bivariate</a:t>
            </a:r>
            <a:r>
              <a:rPr lang="da-DK" sz="1800" dirty="0" smtClean="0"/>
              <a:t> unit normal: </a:t>
            </a:r>
            <a:r>
              <a:rPr lang="el-GR" sz="1800" dirty="0" smtClean="0"/>
              <a:t>π</a:t>
            </a:r>
            <a:r>
              <a:rPr lang="da-DK" sz="1800" dirty="0" smtClean="0"/>
              <a:t>(</a:t>
            </a:r>
            <a:r>
              <a:rPr lang="el-GR" sz="1800" dirty="0" smtClean="0"/>
              <a:t>θ</a:t>
            </a:r>
            <a:r>
              <a:rPr lang="da-DK" sz="1800" dirty="0" smtClean="0"/>
              <a:t>|y)=N(</a:t>
            </a:r>
            <a:r>
              <a:rPr lang="el-GR" sz="1800" dirty="0" smtClean="0"/>
              <a:t>θ</a:t>
            </a:r>
            <a:r>
              <a:rPr lang="da-DK" sz="1800" dirty="0" smtClean="0"/>
              <a:t>|0,C) </a:t>
            </a:r>
            <a:r>
              <a:rPr lang="da-DK" sz="1800" dirty="0" err="1" smtClean="0"/>
              <a:t>where</a:t>
            </a:r>
            <a:r>
              <a:rPr lang="da-DK" sz="1800" dirty="0" smtClean="0"/>
              <a:t> C is 2x2 </a:t>
            </a:r>
            <a:r>
              <a:rPr lang="da-DK" sz="1800" dirty="0" err="1" smtClean="0"/>
              <a:t>identity</a:t>
            </a:r>
            <a:r>
              <a:rPr lang="da-DK" sz="1800" dirty="0" smtClean="0"/>
              <a:t> matrix</a:t>
            </a:r>
          </a:p>
          <a:p>
            <a:pPr>
              <a:buNone/>
            </a:pPr>
            <a:endParaRPr lang="da-DK" sz="1800" u="sng" dirty="0" smtClean="0"/>
          </a:p>
          <a:p>
            <a:pPr>
              <a:buNone/>
            </a:pPr>
            <a:r>
              <a:rPr lang="da-DK" sz="1800" u="sng" dirty="0" err="1" smtClean="0"/>
              <a:t>Jumping</a:t>
            </a:r>
            <a:r>
              <a:rPr lang="da-DK" sz="1800" u="sng" dirty="0" smtClean="0"/>
              <a:t> distribution </a:t>
            </a:r>
            <a:r>
              <a:rPr lang="da-DK" sz="1800" dirty="0" smtClean="0"/>
              <a:t> </a:t>
            </a:r>
            <a:r>
              <a:rPr lang="da-DK" sz="1800" dirty="0" err="1" smtClean="0"/>
              <a:t>also</a:t>
            </a:r>
            <a:r>
              <a:rPr lang="da-DK" sz="1800" dirty="0" smtClean="0"/>
              <a:t> </a:t>
            </a:r>
            <a:r>
              <a:rPr lang="da-DK" sz="1800" dirty="0" err="1" smtClean="0"/>
              <a:t>bivariate</a:t>
            </a:r>
            <a:r>
              <a:rPr lang="da-DK" sz="1800" dirty="0" smtClean="0"/>
              <a:t> normal </a:t>
            </a:r>
            <a:r>
              <a:rPr lang="da-DK" sz="1800" dirty="0" err="1" smtClean="0"/>
              <a:t>centered</a:t>
            </a:r>
            <a:r>
              <a:rPr lang="da-DK" sz="1800" dirty="0" smtClean="0"/>
              <a:t> at </a:t>
            </a:r>
            <a:r>
              <a:rPr lang="da-DK" sz="1800" dirty="0" err="1" smtClean="0"/>
              <a:t>current</a:t>
            </a:r>
            <a:r>
              <a:rPr lang="da-DK" sz="1800" dirty="0" smtClean="0"/>
              <a:t> </a:t>
            </a:r>
            <a:r>
              <a:rPr lang="da-DK" sz="1800" dirty="0" err="1" smtClean="0"/>
              <a:t>iteration</a:t>
            </a:r>
            <a:r>
              <a:rPr lang="da-DK" sz="1800" dirty="0" smtClean="0"/>
              <a:t> and </a:t>
            </a:r>
            <a:r>
              <a:rPr lang="da-DK" sz="1800" dirty="0" err="1" smtClean="0"/>
              <a:t>scaled</a:t>
            </a:r>
            <a:r>
              <a:rPr lang="da-DK" sz="1800" dirty="0" smtClean="0"/>
              <a:t> to 1/5 the </a:t>
            </a:r>
            <a:r>
              <a:rPr lang="da-DK" sz="1800" dirty="0" err="1" smtClean="0"/>
              <a:t>size</a:t>
            </a:r>
            <a:r>
              <a:rPr lang="da-DK" sz="1800" dirty="0" smtClean="0"/>
              <a:t>:  q(</a:t>
            </a:r>
            <a:r>
              <a:rPr lang="el-GR" sz="1800" dirty="0" smtClean="0"/>
              <a:t>θ</a:t>
            </a:r>
            <a:r>
              <a:rPr lang="da-DK" sz="1800" baseline="30000" dirty="0" smtClean="0"/>
              <a:t>*</a:t>
            </a:r>
            <a:r>
              <a:rPr lang="da-DK" sz="1800" dirty="0" smtClean="0"/>
              <a:t>|</a:t>
            </a:r>
            <a:r>
              <a:rPr lang="el-GR" sz="1800" dirty="0" smtClean="0"/>
              <a:t> θ</a:t>
            </a:r>
            <a:r>
              <a:rPr lang="da-DK" sz="1800" baseline="30000" dirty="0" smtClean="0"/>
              <a:t>k-1</a:t>
            </a:r>
            <a:r>
              <a:rPr lang="da-DK" sz="1800" dirty="0" smtClean="0"/>
              <a:t>)= N(</a:t>
            </a:r>
            <a:r>
              <a:rPr lang="el-GR" sz="1800" dirty="0" smtClean="0"/>
              <a:t>θ</a:t>
            </a:r>
            <a:r>
              <a:rPr lang="da-DK" sz="1800" baseline="30000" dirty="0" smtClean="0"/>
              <a:t>*</a:t>
            </a:r>
            <a:r>
              <a:rPr lang="da-DK" sz="1800" dirty="0" smtClean="0"/>
              <a:t>|</a:t>
            </a:r>
            <a:r>
              <a:rPr lang="el-GR" sz="1800" dirty="0" smtClean="0"/>
              <a:t>θ</a:t>
            </a:r>
            <a:r>
              <a:rPr lang="da-DK" sz="1800" baseline="30000" dirty="0" smtClean="0"/>
              <a:t>k-1</a:t>
            </a:r>
            <a:r>
              <a:rPr lang="da-DK" sz="1800" dirty="0" smtClean="0"/>
              <a:t>,0.2</a:t>
            </a:r>
            <a:r>
              <a:rPr lang="da-DK" sz="1800" baseline="30000" dirty="0" smtClean="0"/>
              <a:t>2</a:t>
            </a:r>
            <a:r>
              <a:rPr lang="da-DK" sz="1800" dirty="0" smtClean="0"/>
              <a:t>C) </a:t>
            </a:r>
            <a:endParaRPr lang="da-DK" sz="1800" u="sng" dirty="0" smtClean="0"/>
          </a:p>
          <a:p>
            <a:pPr>
              <a:buNone/>
            </a:pPr>
            <a:endParaRPr lang="da-DK" sz="1800" dirty="0" smtClean="0"/>
          </a:p>
          <a:p>
            <a:pPr>
              <a:buNone/>
            </a:pPr>
            <a:r>
              <a:rPr lang="da-DK" sz="1800" dirty="0" err="1" smtClean="0"/>
              <a:t>Matlab</a:t>
            </a:r>
            <a:r>
              <a:rPr lang="da-DK" sz="1800" dirty="0" smtClean="0"/>
              <a:t> </a:t>
            </a:r>
            <a:r>
              <a:rPr lang="da-DK" sz="1800" dirty="0" err="1" smtClean="0"/>
              <a:t>implementation</a:t>
            </a:r>
            <a:r>
              <a:rPr lang="da-DK" sz="1800" dirty="0" smtClean="0"/>
              <a:t> of </a:t>
            </a:r>
            <a:r>
              <a:rPr lang="da-DK" sz="1800" dirty="0" err="1" smtClean="0"/>
              <a:t>metropolis</a:t>
            </a:r>
            <a:r>
              <a:rPr lang="da-DK" sz="1800" dirty="0" smtClean="0"/>
              <a:t> </a:t>
            </a:r>
            <a:r>
              <a:rPr lang="da-DK" sz="1800" dirty="0" err="1" smtClean="0"/>
              <a:t>algorithm</a:t>
            </a:r>
            <a:r>
              <a:rPr lang="da-DK" sz="1800" dirty="0" smtClean="0"/>
              <a:t> </a:t>
            </a:r>
            <a:r>
              <a:rPr lang="da-DK" sz="1800" dirty="0" err="1" smtClean="0"/>
              <a:t>also</a:t>
            </a:r>
            <a:r>
              <a:rPr lang="da-DK" sz="1800" dirty="0" smtClean="0"/>
              <a:t> </a:t>
            </a:r>
            <a:r>
              <a:rPr lang="da-DK" sz="1800" dirty="0" err="1" smtClean="0"/>
              <a:t>known</a:t>
            </a:r>
            <a:r>
              <a:rPr lang="da-DK" sz="1800" dirty="0" smtClean="0"/>
              <a:t> as </a:t>
            </a:r>
            <a:r>
              <a:rPr lang="da-DK" sz="1800" dirty="0" err="1" smtClean="0"/>
              <a:t>random</a:t>
            </a:r>
            <a:r>
              <a:rPr lang="da-DK" sz="1800" dirty="0" smtClean="0"/>
              <a:t> </a:t>
            </a:r>
            <a:r>
              <a:rPr lang="da-DK" sz="1800" dirty="0" err="1" smtClean="0"/>
              <a:t>walk</a:t>
            </a:r>
            <a:r>
              <a:rPr lang="da-DK" sz="1800" dirty="0" smtClean="0"/>
              <a:t> </a:t>
            </a:r>
            <a:r>
              <a:rPr lang="da-DK" sz="1800" dirty="0" err="1" smtClean="0"/>
              <a:t>algorithm</a:t>
            </a:r>
            <a:endParaRPr lang="da-DK" sz="1800" dirty="0" smtClean="0"/>
          </a:p>
          <a:p>
            <a:pPr>
              <a:buNone/>
            </a:pPr>
            <a:endParaRPr lang="da-DK" sz="1800" dirty="0" smtClean="0"/>
          </a:p>
          <a:p>
            <a:pPr>
              <a:buNone/>
            </a:pPr>
            <a:endParaRPr lang="da-DK" sz="1800" dirty="0" smtClean="0"/>
          </a:p>
          <a:p>
            <a:pPr>
              <a:buNone/>
            </a:pPr>
            <a:endParaRPr lang="da-DK" sz="1800" dirty="0" smtClean="0"/>
          </a:p>
          <a:p>
            <a:pPr marL="722312" lvl="1" indent="-342900">
              <a:buFont typeface="+mj-lt"/>
              <a:buAutoNum type="arabicPeriod" startAt="2"/>
            </a:pPr>
            <a:endParaRPr lang="da-DK" sz="1800" dirty="0" smtClean="0">
              <a:latin typeface="Times" pitchFamily="18" charset="0"/>
            </a:endParaRPr>
          </a:p>
          <a:p>
            <a:pPr>
              <a:buNone/>
            </a:pPr>
            <a:endParaRPr lang="da-DK" sz="1800" dirty="0" smtClean="0"/>
          </a:p>
          <a:p>
            <a:pPr>
              <a:buNone/>
            </a:pPr>
            <a:endParaRPr lang="da-DK" sz="1800" dirty="0" smtClean="0"/>
          </a:p>
          <a:p>
            <a:pPr>
              <a:buNone/>
            </a:pPr>
            <a:endParaRPr lang="da-DK" sz="1800" dirty="0" smtClean="0"/>
          </a:p>
          <a:p>
            <a:pPr>
              <a:buNone/>
            </a:pPr>
            <a:endParaRPr lang="da-DK" sz="1800" dirty="0" smtClean="0"/>
          </a:p>
          <a:p>
            <a:pPr>
              <a:buNone/>
            </a:pPr>
            <a:endParaRPr lang="da-DK" sz="1800" dirty="0" smtClean="0"/>
          </a:p>
          <a:p>
            <a:pPr>
              <a:buNone/>
            </a:pPr>
            <a:endParaRPr lang="da-DK" sz="1800" dirty="0" smtClean="0"/>
          </a:p>
          <a:p>
            <a:pPr>
              <a:buNone/>
            </a:pPr>
            <a:endParaRPr lang="da-DK" sz="1800" dirty="0" smtClean="0"/>
          </a:p>
          <a:p>
            <a:pPr>
              <a:buNone/>
            </a:pPr>
            <a:endParaRPr lang="da-DK" sz="1800" dirty="0" smtClean="0"/>
          </a:p>
          <a:p>
            <a:pPr>
              <a:buNone/>
            </a:pPr>
            <a:endParaRPr lang="da-DK" sz="1800" dirty="0" smtClean="0"/>
          </a:p>
          <a:p>
            <a:pPr>
              <a:buNone/>
            </a:pPr>
            <a:endParaRPr lang="da-DK" sz="18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Simple </a:t>
            </a:r>
            <a:r>
              <a:rPr lang="da-DK" dirty="0" err="1" smtClean="0"/>
              <a:t>example</a:t>
            </a:r>
            <a:r>
              <a:rPr lang="da-DK" dirty="0" smtClean="0"/>
              <a:t>: </a:t>
            </a:r>
            <a:r>
              <a:rPr lang="da-DK" dirty="0" err="1" smtClean="0"/>
              <a:t>bivariate</a:t>
            </a:r>
            <a:r>
              <a:rPr lang="da-DK" dirty="0" smtClean="0"/>
              <a:t> unit normal distribution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G.Sin</a:t>
            </a:r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Bayesian inference for Parameter Estimation</a:t>
            </a:r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9B1307-EF86-4EE1-A344-B04FF946CDBA}" type="slidenum">
              <a:rPr lang="da-DK" smtClean="0"/>
              <a:pPr>
                <a:defRPr/>
              </a:pPr>
              <a:t>12</a:t>
            </a:fld>
            <a:endParaRPr lang="da-D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11560" y="980728"/>
            <a:ext cx="7994848" cy="4925690"/>
          </a:xfrm>
        </p:spPr>
        <p:txBody>
          <a:bodyPr/>
          <a:lstStyle/>
          <a:p>
            <a:pPr>
              <a:buNone/>
            </a:pPr>
            <a:r>
              <a:rPr lang="en-US" sz="1600" dirty="0" smtClean="0">
                <a:solidFill>
                  <a:srgbClr val="228B22"/>
                </a:solidFill>
                <a:latin typeface="Courier New"/>
              </a:rPr>
              <a:t>%%step 1 draw a starting point for each chain.</a:t>
            </a:r>
          </a:p>
          <a:p>
            <a:pPr>
              <a:buNone/>
            </a:pPr>
            <a:r>
              <a:rPr lang="da-DK" sz="1600" dirty="0" err="1" smtClean="0">
                <a:solidFill>
                  <a:srgbClr val="000000"/>
                </a:solidFill>
                <a:latin typeface="Courier New"/>
              </a:rPr>
              <a:t>mu</a:t>
            </a:r>
            <a:r>
              <a:rPr lang="da-DK" sz="1600" dirty="0" smtClean="0">
                <a:solidFill>
                  <a:srgbClr val="000000"/>
                </a:solidFill>
                <a:latin typeface="Courier New"/>
              </a:rPr>
              <a:t> = [0 </a:t>
            </a:r>
            <a:r>
              <a:rPr lang="da-DK" sz="1600" dirty="0" err="1" smtClean="0">
                <a:solidFill>
                  <a:srgbClr val="000000"/>
                </a:solidFill>
                <a:latin typeface="Courier New"/>
              </a:rPr>
              <a:t>0</a:t>
            </a:r>
            <a:r>
              <a:rPr lang="da-DK" sz="1600" dirty="0" smtClean="0">
                <a:solidFill>
                  <a:srgbClr val="000000"/>
                </a:solidFill>
                <a:latin typeface="Courier New"/>
              </a:rPr>
              <a:t>]; </a:t>
            </a:r>
            <a:r>
              <a:rPr lang="da-DK" sz="1600" dirty="0" smtClean="0">
                <a:solidFill>
                  <a:srgbClr val="228B22"/>
                </a:solidFill>
                <a:latin typeface="Courier New"/>
              </a:rPr>
              <a:t>% </a:t>
            </a:r>
            <a:r>
              <a:rPr lang="da-DK" sz="1600" dirty="0" smtClean="0">
                <a:solidFill>
                  <a:srgbClr val="000000"/>
                </a:solidFill>
                <a:latin typeface="Courier New"/>
              </a:rPr>
              <a:t>C = </a:t>
            </a:r>
            <a:r>
              <a:rPr lang="da-DK" sz="1600" dirty="0" err="1" smtClean="0">
                <a:solidFill>
                  <a:srgbClr val="000000"/>
                </a:solidFill>
                <a:latin typeface="Courier New"/>
              </a:rPr>
              <a:t>eye</a:t>
            </a:r>
            <a:r>
              <a:rPr lang="da-DK" sz="1600" dirty="0" smtClean="0">
                <a:solidFill>
                  <a:srgbClr val="000000"/>
                </a:solidFill>
                <a:latin typeface="Courier New"/>
              </a:rPr>
              <a:t>(2); </a:t>
            </a:r>
            <a:r>
              <a:rPr lang="da-DK" sz="1600" dirty="0" smtClean="0">
                <a:solidFill>
                  <a:srgbClr val="228B22"/>
                </a:solidFill>
                <a:latin typeface="Courier New"/>
              </a:rPr>
              <a:t>% C is </a:t>
            </a:r>
            <a:r>
              <a:rPr lang="da-DK" sz="1600" dirty="0" err="1" smtClean="0">
                <a:solidFill>
                  <a:srgbClr val="228B22"/>
                </a:solidFill>
                <a:latin typeface="Courier New"/>
              </a:rPr>
              <a:t>identity</a:t>
            </a:r>
            <a:r>
              <a:rPr lang="da-DK" sz="1600" dirty="0" smtClean="0">
                <a:solidFill>
                  <a:srgbClr val="228B22"/>
                </a:solidFill>
                <a:latin typeface="Courier New"/>
              </a:rPr>
              <a:t> matrix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R =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chol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(C); </a:t>
            </a:r>
            <a:r>
              <a:rPr lang="da-DK" sz="1600" dirty="0" err="1" smtClean="0">
                <a:solidFill>
                  <a:srgbClr val="000000"/>
                </a:solidFill>
                <a:latin typeface="Courier New"/>
              </a:rPr>
              <a:t>npar=length</a:t>
            </a:r>
            <a:r>
              <a:rPr lang="da-DK" sz="16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da-DK" sz="1600" dirty="0" err="1" smtClean="0">
                <a:solidFill>
                  <a:srgbClr val="000000"/>
                </a:solidFill>
                <a:latin typeface="Courier New"/>
              </a:rPr>
              <a:t>mu</a:t>
            </a:r>
            <a:r>
              <a:rPr lang="da-DK" sz="1600" dirty="0" smtClean="0">
                <a:solidFill>
                  <a:srgbClr val="000000"/>
                </a:solidFill>
                <a:latin typeface="Courier New"/>
              </a:rPr>
              <a:t>);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covscale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=2.4 /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sqrt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npar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); </a:t>
            </a:r>
            <a:r>
              <a:rPr lang="en-US" sz="1600" dirty="0" smtClean="0">
                <a:solidFill>
                  <a:srgbClr val="228B22"/>
                </a:solidFill>
                <a:latin typeface="Courier New"/>
              </a:rPr>
              <a:t>% important.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x0=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mvnrnd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mu,C,chainnumber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) ; </a:t>
            </a:r>
            <a:r>
              <a:rPr lang="en-US" sz="1600" dirty="0" smtClean="0">
                <a:solidFill>
                  <a:srgbClr val="228B22"/>
                </a:solidFill>
                <a:latin typeface="Courier New"/>
              </a:rPr>
              <a:t>%</a:t>
            </a:r>
            <a:r>
              <a:rPr lang="en-US" sz="1600" dirty="0" err="1" smtClean="0">
                <a:solidFill>
                  <a:srgbClr val="228B22"/>
                </a:solidFill>
                <a:latin typeface="Courier New"/>
              </a:rPr>
              <a:t>bivariate</a:t>
            </a:r>
            <a:r>
              <a:rPr lang="en-US" sz="1600" dirty="0" smtClean="0">
                <a:solidFill>
                  <a:srgbClr val="228B22"/>
                </a:solidFill>
                <a:latin typeface="Courier New"/>
              </a:rPr>
              <a:t> normal</a:t>
            </a:r>
          </a:p>
          <a:p>
            <a:pPr>
              <a:buNone/>
            </a:pPr>
            <a:r>
              <a:rPr lang="en-US" sz="1600" dirty="0" smtClean="0">
                <a:solidFill>
                  <a:srgbClr val="228B22"/>
                </a:solidFill>
                <a:latin typeface="Courier New"/>
              </a:rPr>
              <a:t> %step 2: perform sampling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FF"/>
                </a:solidFill>
                <a:latin typeface="Courier New"/>
              </a:rPr>
              <a:t>for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j=1:chainnumber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  x=x0(j,:);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latin typeface="Courier New"/>
              </a:rPr>
              <a:t>for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i=1:samplingnumber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600" dirty="0" smtClean="0">
                <a:solidFill>
                  <a:srgbClr val="228B22"/>
                </a:solidFill>
                <a:latin typeface="Courier New"/>
              </a:rPr>
              <a:t>%2.1 sample a proposal from jumping distribution</a:t>
            </a:r>
            <a:endParaRPr lang="en-US" sz="1600" dirty="0" smtClean="0">
              <a:solidFill>
                <a:srgbClr val="000000"/>
              </a:solidFill>
              <a:latin typeface="Courier New"/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      u =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randn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(1,npar);  </a:t>
            </a:r>
            <a:r>
              <a:rPr lang="en-US" sz="1600" dirty="0" smtClean="0">
                <a:solidFill>
                  <a:srgbClr val="228B22"/>
                </a:solidFill>
                <a:latin typeface="Courier New"/>
              </a:rPr>
              <a:t>% draw a random number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dx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=u*R*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covscale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; </a:t>
            </a:r>
            <a:r>
              <a:rPr lang="en-US" sz="1600" dirty="0" smtClean="0">
                <a:solidFill>
                  <a:srgbClr val="228B22"/>
                </a:solidFill>
                <a:latin typeface="Courier New"/>
              </a:rPr>
              <a:t>% incremental walk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xp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x+u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*R*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covscale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; </a:t>
            </a:r>
            <a:r>
              <a:rPr lang="en-US" sz="1600" dirty="0" smtClean="0">
                <a:solidFill>
                  <a:srgbClr val="228B22"/>
                </a:solidFill>
                <a:latin typeface="Courier New"/>
              </a:rPr>
              <a:t>% new trial position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600" dirty="0" smtClean="0">
                <a:solidFill>
                  <a:srgbClr val="228B22"/>
                </a:solidFill>
                <a:latin typeface="Courier New"/>
              </a:rPr>
              <a:t>%2.2 calculate the metropolis ratio: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      r=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mvnpdf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xp,mu,C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) ./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mvnpdf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x,mu,C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); ratio(i,:)=r';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600" dirty="0" smtClean="0">
                <a:solidFill>
                  <a:srgbClr val="228B22"/>
                </a:solidFill>
                <a:latin typeface="Courier New"/>
              </a:rPr>
              <a:t>%2.3 reject/accept new sample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600" dirty="0" smtClean="0">
                <a:solidFill>
                  <a:srgbClr val="0000FF"/>
                </a:solidFill>
                <a:latin typeface="Courier New"/>
              </a:rPr>
              <a:t>if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min(r,1) &gt; random(</a:t>
            </a:r>
            <a:r>
              <a:rPr lang="en-US" sz="1600" dirty="0" smtClean="0">
                <a:solidFill>
                  <a:srgbClr val="A020F0"/>
                </a:solidFill>
                <a:latin typeface="Courier New"/>
              </a:rPr>
              <a:t>'unif'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,0,1) </a:t>
            </a:r>
            <a:r>
              <a:rPr lang="en-US" sz="1600" dirty="0" smtClean="0">
                <a:solidFill>
                  <a:srgbClr val="228B22"/>
                </a:solidFill>
                <a:latin typeface="Courier New"/>
              </a:rPr>
              <a:t>% probability min(r,1)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          x=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xp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; </a:t>
            </a:r>
            <a:r>
              <a:rPr lang="en-US" sz="1600" dirty="0" smtClean="0">
                <a:solidFill>
                  <a:srgbClr val="0000FF"/>
                </a:solidFill>
                <a:latin typeface="Courier New"/>
              </a:rPr>
              <a:t>else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x=x;</a:t>
            </a:r>
          </a:p>
          <a:p>
            <a:pPr>
              <a:buNone/>
            </a:pPr>
            <a:r>
              <a:rPr lang="da-DK" sz="1600" dirty="0" smtClean="0">
                <a:solidFill>
                  <a:srgbClr val="0000FF"/>
                </a:solidFill>
                <a:latin typeface="Courier New"/>
              </a:rPr>
              <a:t>   end</a:t>
            </a:r>
            <a:endParaRPr lang="en-US" sz="1600" dirty="0" smtClean="0">
              <a:solidFill>
                <a:srgbClr val="0000FF"/>
              </a:solidFill>
              <a:latin typeface="Courier New"/>
            </a:endParaRPr>
          </a:p>
          <a:p>
            <a:pPr>
              <a:buNone/>
            </a:pPr>
            <a:r>
              <a:rPr lang="da-DK" sz="1600" dirty="0" smtClean="0">
                <a:solidFill>
                  <a:srgbClr val="0000FF"/>
                </a:solidFill>
                <a:latin typeface="Courier New"/>
              </a:rPr>
              <a:t>end</a:t>
            </a:r>
            <a:endParaRPr lang="en-US" sz="1600" dirty="0" smtClean="0">
              <a:solidFill>
                <a:srgbClr val="0000FF"/>
              </a:solidFill>
              <a:latin typeface="Courier New"/>
            </a:endParaRPr>
          </a:p>
          <a:p>
            <a:pPr>
              <a:buNone/>
            </a:pPr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Metropolis </a:t>
            </a:r>
            <a:r>
              <a:rPr lang="da-DK" dirty="0" err="1" smtClean="0"/>
              <a:t>algorithm</a:t>
            </a:r>
            <a:r>
              <a:rPr lang="da-DK" dirty="0" smtClean="0"/>
              <a:t> in </a:t>
            </a:r>
            <a:r>
              <a:rPr lang="da-DK" dirty="0" err="1" smtClean="0"/>
              <a:t>Matlab</a:t>
            </a:r>
            <a:r>
              <a:rPr lang="da-DK" dirty="0" smtClean="0"/>
              <a:t/>
            </a:r>
            <a:br>
              <a:rPr lang="da-DK" dirty="0" smtClean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G.Sin</a:t>
            </a:r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Bayesian inference for Parameter Estimation</a:t>
            </a:r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9B1307-EF86-4EE1-A344-B04FF946CDBA}" type="slidenum">
              <a:rPr lang="da-DK" smtClean="0"/>
              <a:pPr>
                <a:defRPr/>
              </a:pPr>
              <a:t>13</a:t>
            </a:fld>
            <a:endParaRPr lang="da-D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Simple </a:t>
            </a:r>
            <a:r>
              <a:rPr lang="da-DK" dirty="0" err="1" smtClean="0"/>
              <a:t>example</a:t>
            </a:r>
            <a:r>
              <a:rPr lang="da-DK" dirty="0" smtClean="0"/>
              <a:t>: </a:t>
            </a:r>
            <a:r>
              <a:rPr lang="da-DK" dirty="0" err="1" smtClean="0"/>
              <a:t>bivariate</a:t>
            </a:r>
            <a:r>
              <a:rPr lang="da-DK" dirty="0" smtClean="0"/>
              <a:t> normal </a:t>
            </a:r>
            <a:r>
              <a:rPr lang="da-DK" dirty="0" err="1" smtClean="0"/>
              <a:t>density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G.Sin</a:t>
            </a:r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Bayesian inference for Parameter Estimation</a:t>
            </a:r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9B1307-EF86-4EE1-A344-B04FF946CDBA}" type="slidenum">
              <a:rPr lang="da-DK" smtClean="0"/>
              <a:pPr>
                <a:defRPr/>
              </a:pPr>
              <a:t>14</a:t>
            </a:fld>
            <a:endParaRPr lang="da-DK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5" y="3140968"/>
            <a:ext cx="5334000" cy="39989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1010996"/>
            <a:ext cx="5334000" cy="399897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699646" y="2247548"/>
            <a:ext cx="21948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err="1" smtClean="0"/>
              <a:t>Random</a:t>
            </a:r>
            <a:r>
              <a:rPr lang="da-DK" dirty="0" smtClean="0"/>
              <a:t> </a:t>
            </a:r>
            <a:r>
              <a:rPr lang="da-DK" dirty="0" err="1" smtClean="0"/>
              <a:t>walk</a:t>
            </a:r>
            <a:r>
              <a:rPr lang="da-DK" dirty="0" smtClean="0"/>
              <a:t> </a:t>
            </a:r>
          </a:p>
          <a:p>
            <a:r>
              <a:rPr lang="da-DK" dirty="0" smtClean="0"/>
              <a:t>(5000 </a:t>
            </a:r>
            <a:r>
              <a:rPr lang="da-DK" dirty="0" err="1" smtClean="0"/>
              <a:t>mcmc</a:t>
            </a:r>
            <a:r>
              <a:rPr lang="da-DK" dirty="0" smtClean="0"/>
              <a:t> steps)</a:t>
            </a:r>
            <a:endParaRPr lang="da-DK" dirty="0"/>
          </a:p>
        </p:txBody>
      </p:sp>
      <p:sp>
        <p:nvSpPr>
          <p:cNvPr id="15" name="TextBox 14"/>
          <p:cNvSpPr txBox="1"/>
          <p:nvPr/>
        </p:nvSpPr>
        <p:spPr>
          <a:xfrm>
            <a:off x="4448175" y="5202325"/>
            <a:ext cx="536076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the </a:t>
            </a:r>
            <a:r>
              <a:rPr lang="da-DK" dirty="0" err="1" smtClean="0"/>
              <a:t>impact</a:t>
            </a:r>
            <a:r>
              <a:rPr lang="da-DK" dirty="0" smtClean="0"/>
              <a:t> of initial point</a:t>
            </a:r>
          </a:p>
          <a:p>
            <a:r>
              <a:rPr lang="da-DK" dirty="0" smtClean="0"/>
              <a:t>(prior </a:t>
            </a:r>
            <a:r>
              <a:rPr lang="da-DK" dirty="0" err="1" smtClean="0"/>
              <a:t>knowledge</a:t>
            </a:r>
            <a:r>
              <a:rPr lang="da-DK" dirty="0" smtClean="0"/>
              <a:t>).</a:t>
            </a:r>
          </a:p>
          <a:p>
            <a:r>
              <a:rPr lang="da-DK" dirty="0" smtClean="0"/>
              <a:t>It is </a:t>
            </a:r>
            <a:r>
              <a:rPr lang="da-DK" dirty="0" err="1" smtClean="0"/>
              <a:t>quickly</a:t>
            </a:r>
            <a:r>
              <a:rPr lang="da-DK" dirty="0" smtClean="0"/>
              <a:t> </a:t>
            </a:r>
            <a:r>
              <a:rPr lang="da-DK" dirty="0" err="1" smtClean="0"/>
              <a:t>updated</a:t>
            </a:r>
            <a:r>
              <a:rPr lang="da-DK" dirty="0" smtClean="0"/>
              <a:t> (</a:t>
            </a:r>
            <a:r>
              <a:rPr lang="da-DK" dirty="0" err="1" smtClean="0"/>
              <a:t>bayesian</a:t>
            </a:r>
            <a:r>
              <a:rPr lang="da-DK" dirty="0" smtClean="0"/>
              <a:t>)</a:t>
            </a:r>
          </a:p>
          <a:p>
            <a:r>
              <a:rPr lang="da-DK" dirty="0" smtClean="0"/>
              <a:t>With new information.</a:t>
            </a:r>
          </a:p>
          <a:p>
            <a:r>
              <a:rPr lang="da-DK" dirty="0" err="1" smtClean="0"/>
              <a:t>That</a:t>
            </a:r>
            <a:r>
              <a:rPr lang="da-DK" dirty="0" smtClean="0"/>
              <a:t> is the </a:t>
            </a:r>
            <a:r>
              <a:rPr lang="da-DK" dirty="0" err="1" smtClean="0"/>
              <a:t>reason</a:t>
            </a:r>
            <a:r>
              <a:rPr lang="da-DK" dirty="0" smtClean="0"/>
              <a:t> </a:t>
            </a:r>
            <a:r>
              <a:rPr lang="da-DK" dirty="0" err="1" smtClean="0"/>
              <a:t>why</a:t>
            </a:r>
            <a:r>
              <a:rPr lang="da-DK" dirty="0" smtClean="0"/>
              <a:t> </a:t>
            </a:r>
            <a:r>
              <a:rPr lang="da-DK" dirty="0" err="1" smtClean="0"/>
              <a:t>we</a:t>
            </a:r>
            <a:r>
              <a:rPr lang="da-DK" dirty="0" smtClean="0"/>
              <a:t> </a:t>
            </a:r>
            <a:r>
              <a:rPr lang="da-DK" dirty="0" err="1" smtClean="0"/>
              <a:t>use</a:t>
            </a:r>
            <a:r>
              <a:rPr lang="da-DK" dirty="0" smtClean="0"/>
              <a:t> </a:t>
            </a:r>
            <a:r>
              <a:rPr lang="da-DK" dirty="0" err="1" smtClean="0"/>
              <a:t>burn</a:t>
            </a:r>
            <a:r>
              <a:rPr lang="da-DK" dirty="0" smtClean="0"/>
              <a:t> in ratio.</a:t>
            </a:r>
          </a:p>
          <a:p>
            <a:r>
              <a:rPr lang="da-DK" dirty="0" smtClean="0"/>
              <a:t>i.e. </a:t>
            </a:r>
            <a:r>
              <a:rPr lang="da-DK" dirty="0" err="1" smtClean="0"/>
              <a:t>omit</a:t>
            </a:r>
            <a:r>
              <a:rPr lang="da-DK" dirty="0" smtClean="0"/>
              <a:t> </a:t>
            </a:r>
            <a:r>
              <a:rPr lang="da-DK" dirty="0" err="1" smtClean="0"/>
              <a:t>first</a:t>
            </a:r>
            <a:r>
              <a:rPr lang="da-DK" dirty="0" smtClean="0"/>
              <a:t> 20 or 50% of data in </a:t>
            </a:r>
            <a:r>
              <a:rPr lang="da-DK" dirty="0" err="1" smtClean="0"/>
              <a:t>postprocessing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225566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11560" y="4509120"/>
            <a:ext cx="3528392" cy="864096"/>
          </a:xfrm>
        </p:spPr>
        <p:txBody>
          <a:bodyPr/>
          <a:lstStyle/>
          <a:p>
            <a:pPr>
              <a:buNone/>
            </a:pPr>
            <a:r>
              <a:rPr lang="da-DK" sz="1800" dirty="0" smtClean="0"/>
              <a:t>5 </a:t>
            </a:r>
            <a:r>
              <a:rPr lang="da-DK" sz="1800" dirty="0" err="1" smtClean="0"/>
              <a:t>chains</a:t>
            </a:r>
            <a:r>
              <a:rPr lang="da-DK" sz="1800" dirty="0" smtClean="0"/>
              <a:t> and 50 simulations: </a:t>
            </a:r>
            <a:r>
              <a:rPr lang="da-DK" sz="1800" dirty="0" err="1" smtClean="0"/>
              <a:t>random</a:t>
            </a:r>
            <a:r>
              <a:rPr lang="da-DK" sz="1800" dirty="0" smtClean="0"/>
              <a:t> </a:t>
            </a:r>
            <a:r>
              <a:rPr lang="da-DK" sz="1800" dirty="0" err="1" smtClean="0"/>
              <a:t>walk</a:t>
            </a:r>
            <a:r>
              <a:rPr lang="da-DK" sz="1800" dirty="0" smtClean="0"/>
              <a:t> </a:t>
            </a:r>
            <a:r>
              <a:rPr lang="da-DK" sz="1800" dirty="0" err="1" smtClean="0"/>
              <a:t>starting</a:t>
            </a:r>
            <a:r>
              <a:rPr lang="da-DK" sz="1800" dirty="0" smtClean="0"/>
              <a:t> from </a:t>
            </a:r>
            <a:r>
              <a:rPr lang="da-DK" sz="1800" dirty="0" err="1" smtClean="0"/>
              <a:t>different</a:t>
            </a:r>
            <a:r>
              <a:rPr lang="da-DK" sz="1800" dirty="0" smtClean="0"/>
              <a:t> points</a:t>
            </a:r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Simple </a:t>
            </a:r>
            <a:r>
              <a:rPr lang="da-DK" dirty="0" err="1" smtClean="0"/>
              <a:t>example</a:t>
            </a:r>
            <a:r>
              <a:rPr lang="da-DK" dirty="0" smtClean="0"/>
              <a:t>: </a:t>
            </a:r>
            <a:r>
              <a:rPr lang="da-DK" dirty="0" err="1" smtClean="0"/>
              <a:t>bivariate</a:t>
            </a:r>
            <a:r>
              <a:rPr lang="da-DK" dirty="0" smtClean="0"/>
              <a:t> normal </a:t>
            </a:r>
            <a:r>
              <a:rPr lang="da-DK" dirty="0" err="1" smtClean="0"/>
              <a:t>density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G.Sin</a:t>
            </a:r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Bayesian inference for Parameter Estimation</a:t>
            </a:r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9B1307-EF86-4EE1-A344-B04FF946CDBA}" type="slidenum">
              <a:rPr lang="da-DK" smtClean="0"/>
              <a:pPr>
                <a:defRPr/>
              </a:pPr>
              <a:t>15</a:t>
            </a:fld>
            <a:endParaRPr lang="da-DK"/>
          </a:p>
        </p:txBody>
      </p:sp>
      <p:pic>
        <p:nvPicPr>
          <p:cNvPr id="352259" name="Picture 3" descr="C:\DTU\Research\Software\bayesian\gelman book\fig1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556792"/>
            <a:ext cx="3660648" cy="2746248"/>
          </a:xfrm>
          <a:prstGeom prst="rect">
            <a:avLst/>
          </a:prstGeom>
          <a:noFill/>
        </p:spPr>
      </p:pic>
      <p:pic>
        <p:nvPicPr>
          <p:cNvPr id="352261" name="Picture 5" descr="C:\DTU\Research\Software\bayesian\gelman book\fig2.t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27984" y="1556792"/>
            <a:ext cx="3660648" cy="2746248"/>
          </a:xfrm>
          <a:prstGeom prst="rect">
            <a:avLst/>
          </a:prstGeom>
          <a:noFill/>
        </p:spPr>
      </p:pic>
      <p:sp>
        <p:nvSpPr>
          <p:cNvPr id="11" name="Content Placeholder 1"/>
          <p:cNvSpPr txBox="1">
            <a:spLocks/>
          </p:cNvSpPr>
          <p:nvPr/>
        </p:nvSpPr>
        <p:spPr bwMode="auto">
          <a:xfrm>
            <a:off x="4644008" y="4509120"/>
            <a:ext cx="3528392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188913" marR="0" lvl="0" indent="-18891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 </a:t>
            </a:r>
            <a:r>
              <a:rPr kumimoji="0" lang="da-DK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chains</a:t>
            </a:r>
            <a:r>
              <a:rPr kumimoji="0" lang="da-DK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 1000 simulations: </a:t>
            </a:r>
            <a:r>
              <a:rPr kumimoji="0" lang="da-DK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random</a:t>
            </a:r>
            <a:r>
              <a:rPr kumimoji="0" lang="da-DK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a-DK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walk</a:t>
            </a:r>
            <a:r>
              <a:rPr kumimoji="0" lang="da-DK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a-DK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</a:t>
            </a:r>
            <a:r>
              <a:rPr kumimoji="0" lang="da-DK" sz="18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a-DK" sz="1800" b="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hidden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0313" y="5229200"/>
            <a:ext cx="870368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>
                <a:latin typeface="+mj-lt"/>
              </a:rPr>
              <a:t>The </a:t>
            </a:r>
            <a:r>
              <a:rPr lang="da-DK" dirty="0" err="1" smtClean="0">
                <a:latin typeface="+mj-lt"/>
              </a:rPr>
              <a:t>scaling</a:t>
            </a:r>
            <a:r>
              <a:rPr lang="da-DK" dirty="0" smtClean="0">
                <a:latin typeface="+mj-lt"/>
              </a:rPr>
              <a:t> factor </a:t>
            </a:r>
            <a:r>
              <a:rPr lang="da-DK" dirty="0" err="1" smtClean="0">
                <a:latin typeface="+mj-lt"/>
              </a:rPr>
              <a:t>used</a:t>
            </a:r>
            <a:r>
              <a:rPr lang="da-DK" dirty="0" smtClean="0">
                <a:latin typeface="+mj-lt"/>
              </a:rPr>
              <a:t> for </a:t>
            </a:r>
            <a:r>
              <a:rPr lang="da-DK" dirty="0" err="1" smtClean="0">
                <a:latin typeface="+mj-lt"/>
              </a:rPr>
              <a:t>jumping</a:t>
            </a:r>
            <a:r>
              <a:rPr lang="da-DK" dirty="0" smtClean="0">
                <a:latin typeface="+mj-lt"/>
              </a:rPr>
              <a:t> distribution is an </a:t>
            </a:r>
            <a:r>
              <a:rPr lang="da-DK" dirty="0" err="1" smtClean="0">
                <a:latin typeface="+mj-lt"/>
              </a:rPr>
              <a:t>important</a:t>
            </a:r>
            <a:r>
              <a:rPr lang="da-DK" dirty="0" smtClean="0">
                <a:latin typeface="+mj-lt"/>
              </a:rPr>
              <a:t> </a:t>
            </a:r>
            <a:r>
              <a:rPr lang="da-DK" dirty="0" err="1" smtClean="0">
                <a:latin typeface="+mj-lt"/>
              </a:rPr>
              <a:t>property</a:t>
            </a:r>
            <a:r>
              <a:rPr lang="da-DK" dirty="0" smtClean="0">
                <a:latin typeface="+mj-lt"/>
              </a:rPr>
              <a:t>. It </a:t>
            </a:r>
            <a:r>
              <a:rPr lang="da-DK" dirty="0" err="1" smtClean="0">
                <a:latin typeface="+mj-lt"/>
              </a:rPr>
              <a:t>was</a:t>
            </a:r>
            <a:r>
              <a:rPr lang="da-DK" dirty="0" smtClean="0">
                <a:latin typeface="+mj-lt"/>
              </a:rPr>
              <a:t> </a:t>
            </a:r>
            <a:r>
              <a:rPr lang="da-DK" dirty="0" err="1" smtClean="0">
                <a:latin typeface="+mj-lt"/>
              </a:rPr>
              <a:t>purposely</a:t>
            </a:r>
            <a:r>
              <a:rPr lang="da-DK" dirty="0" smtClean="0">
                <a:latin typeface="+mj-lt"/>
              </a:rPr>
              <a:t> </a:t>
            </a:r>
            <a:r>
              <a:rPr lang="da-DK" dirty="0" err="1" smtClean="0">
                <a:latin typeface="+mj-lt"/>
              </a:rPr>
              <a:t>chosen</a:t>
            </a:r>
            <a:r>
              <a:rPr lang="da-DK" dirty="0" smtClean="0">
                <a:latin typeface="+mj-lt"/>
              </a:rPr>
              <a:t> as 0.2 to </a:t>
            </a:r>
            <a:r>
              <a:rPr lang="da-DK" dirty="0" err="1" smtClean="0">
                <a:latin typeface="+mj-lt"/>
              </a:rPr>
              <a:t>make</a:t>
            </a:r>
            <a:r>
              <a:rPr lang="da-DK" dirty="0" smtClean="0">
                <a:latin typeface="+mj-lt"/>
              </a:rPr>
              <a:t> the </a:t>
            </a:r>
            <a:r>
              <a:rPr lang="da-DK" dirty="0" err="1" smtClean="0">
                <a:latin typeface="+mj-lt"/>
              </a:rPr>
              <a:t>jumping</a:t>
            </a:r>
            <a:r>
              <a:rPr lang="da-DK" dirty="0" smtClean="0">
                <a:latin typeface="+mj-lt"/>
              </a:rPr>
              <a:t> </a:t>
            </a:r>
            <a:r>
              <a:rPr lang="da-DK" dirty="0" err="1" smtClean="0">
                <a:latin typeface="+mj-lt"/>
              </a:rPr>
              <a:t>inefficient</a:t>
            </a:r>
            <a:r>
              <a:rPr lang="da-DK" dirty="0" smtClean="0">
                <a:latin typeface="+mj-lt"/>
              </a:rPr>
              <a:t> to </a:t>
            </a:r>
            <a:r>
              <a:rPr lang="da-DK" dirty="0" err="1" smtClean="0">
                <a:latin typeface="+mj-lt"/>
              </a:rPr>
              <a:t>see</a:t>
            </a:r>
            <a:r>
              <a:rPr lang="da-DK" dirty="0" smtClean="0">
                <a:latin typeface="+mj-lt"/>
              </a:rPr>
              <a:t> the </a:t>
            </a:r>
            <a:r>
              <a:rPr lang="da-DK" dirty="0" err="1" smtClean="0">
                <a:latin typeface="+mj-lt"/>
              </a:rPr>
              <a:t>random</a:t>
            </a:r>
            <a:r>
              <a:rPr lang="da-DK" dirty="0" smtClean="0">
                <a:latin typeface="+mj-lt"/>
              </a:rPr>
              <a:t> </a:t>
            </a:r>
            <a:r>
              <a:rPr lang="da-DK" dirty="0" err="1" smtClean="0">
                <a:latin typeface="+mj-lt"/>
              </a:rPr>
              <a:t>walk</a:t>
            </a:r>
            <a:r>
              <a:rPr lang="da-DK" dirty="0" smtClean="0">
                <a:latin typeface="+mj-lt"/>
              </a:rPr>
              <a:t> </a:t>
            </a:r>
            <a:r>
              <a:rPr lang="da-DK" dirty="0" err="1" smtClean="0">
                <a:latin typeface="+mj-lt"/>
              </a:rPr>
              <a:t>aspect</a:t>
            </a:r>
            <a:r>
              <a:rPr lang="da-DK" dirty="0" smtClean="0">
                <a:latin typeface="+mj-lt"/>
              </a:rPr>
              <a:t> in the </a:t>
            </a:r>
            <a:r>
              <a:rPr lang="da-DK" dirty="0" err="1" smtClean="0">
                <a:latin typeface="+mj-lt"/>
              </a:rPr>
              <a:t>figure-left</a:t>
            </a:r>
            <a:r>
              <a:rPr lang="da-DK" dirty="0" smtClean="0">
                <a:latin typeface="+mj-lt"/>
              </a:rPr>
              <a:t>. For a </a:t>
            </a:r>
            <a:r>
              <a:rPr lang="da-DK" dirty="0" err="1" smtClean="0">
                <a:latin typeface="+mj-lt"/>
              </a:rPr>
              <a:t>better</a:t>
            </a:r>
            <a:r>
              <a:rPr lang="da-DK" dirty="0" smtClean="0">
                <a:latin typeface="+mj-lt"/>
              </a:rPr>
              <a:t> performance,  </a:t>
            </a:r>
            <a:r>
              <a:rPr lang="da-DK" dirty="0" err="1" smtClean="0">
                <a:latin typeface="+mj-lt"/>
              </a:rPr>
              <a:t>suggested</a:t>
            </a:r>
            <a:r>
              <a:rPr lang="da-DK" dirty="0" smtClean="0">
                <a:latin typeface="+mj-lt"/>
              </a:rPr>
              <a:t> </a:t>
            </a:r>
            <a:r>
              <a:rPr lang="da-DK" dirty="0" err="1" smtClean="0">
                <a:latin typeface="+mj-lt"/>
              </a:rPr>
              <a:t>efficiency</a:t>
            </a:r>
            <a:r>
              <a:rPr lang="da-DK" dirty="0" smtClean="0">
                <a:latin typeface="+mj-lt"/>
              </a:rPr>
              <a:t> </a:t>
            </a:r>
            <a:r>
              <a:rPr lang="da-DK" dirty="0" err="1" smtClean="0">
                <a:latin typeface="+mj-lt"/>
              </a:rPr>
              <a:t>scaling</a:t>
            </a:r>
            <a:r>
              <a:rPr lang="da-DK" dirty="0" smtClean="0">
                <a:latin typeface="+mj-lt"/>
              </a:rPr>
              <a:t> ~ 2.4/sqrt(d) </a:t>
            </a:r>
            <a:r>
              <a:rPr lang="da-DK" dirty="0" err="1" smtClean="0">
                <a:latin typeface="+mj-lt"/>
              </a:rPr>
              <a:t>where</a:t>
            </a:r>
            <a:r>
              <a:rPr lang="da-DK" dirty="0" smtClean="0">
                <a:latin typeface="+mj-lt"/>
              </a:rPr>
              <a:t> d is the dimension of the </a:t>
            </a:r>
            <a:r>
              <a:rPr lang="da-DK" dirty="0" err="1" smtClean="0">
                <a:latin typeface="+mj-lt"/>
              </a:rPr>
              <a:t>target</a:t>
            </a:r>
            <a:r>
              <a:rPr lang="da-DK" dirty="0" smtClean="0">
                <a:latin typeface="+mj-lt"/>
              </a:rPr>
              <a:t> distribution </a:t>
            </a:r>
            <a:r>
              <a:rPr lang="da-DK" dirty="0" err="1" smtClean="0">
                <a:latin typeface="+mj-lt"/>
              </a:rPr>
              <a:t>function</a:t>
            </a:r>
            <a:r>
              <a:rPr lang="da-DK" dirty="0" smtClean="0">
                <a:latin typeface="+mj-lt"/>
              </a:rPr>
              <a:t> (</a:t>
            </a:r>
            <a:r>
              <a:rPr lang="da-DK" dirty="0" err="1" smtClean="0">
                <a:latin typeface="+mj-lt"/>
              </a:rPr>
              <a:t>Gelman</a:t>
            </a:r>
            <a:r>
              <a:rPr lang="da-DK" dirty="0" smtClean="0">
                <a:latin typeface="+mj-lt"/>
              </a:rPr>
              <a:t> et al. 2004).</a:t>
            </a:r>
            <a:endParaRPr lang="en-US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11560" y="4509120"/>
            <a:ext cx="3528392" cy="864096"/>
          </a:xfrm>
        </p:spPr>
        <p:txBody>
          <a:bodyPr/>
          <a:lstStyle/>
          <a:p>
            <a:pPr algn="ctr">
              <a:buNone/>
            </a:pPr>
            <a:r>
              <a:rPr lang="da-DK" sz="1800" dirty="0" smtClean="0"/>
              <a:t>5 </a:t>
            </a:r>
            <a:r>
              <a:rPr lang="da-DK" sz="1800" dirty="0" err="1" smtClean="0"/>
              <a:t>chains</a:t>
            </a:r>
            <a:r>
              <a:rPr lang="da-DK" sz="1800" dirty="0" smtClean="0"/>
              <a:t> and 1000 simulations: </a:t>
            </a:r>
          </a:p>
          <a:p>
            <a:pPr algn="ctr">
              <a:buNone/>
            </a:pPr>
            <a:r>
              <a:rPr lang="da-DK" sz="1800" dirty="0" err="1" smtClean="0"/>
              <a:t>Scale</a:t>
            </a:r>
            <a:r>
              <a:rPr lang="da-DK" sz="1800" dirty="0" smtClean="0"/>
              <a:t> = 1.2  </a:t>
            </a:r>
            <a:r>
              <a:rPr lang="da-DK" sz="1800" dirty="0" err="1" smtClean="0"/>
              <a:t>vs</a:t>
            </a:r>
            <a:r>
              <a:rPr lang="da-DK" sz="1800" dirty="0" smtClean="0"/>
              <a:t>  AR=0.48</a:t>
            </a:r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Simple </a:t>
            </a:r>
            <a:r>
              <a:rPr lang="da-DK" dirty="0" err="1" smtClean="0"/>
              <a:t>example</a:t>
            </a:r>
            <a:r>
              <a:rPr lang="da-DK" dirty="0" smtClean="0"/>
              <a:t>: </a:t>
            </a:r>
            <a:r>
              <a:rPr lang="da-DK" dirty="0" err="1" smtClean="0"/>
              <a:t>bivariate</a:t>
            </a:r>
            <a:r>
              <a:rPr lang="da-DK" dirty="0" smtClean="0"/>
              <a:t> normal </a:t>
            </a:r>
            <a:r>
              <a:rPr lang="da-DK" dirty="0" err="1" smtClean="0"/>
              <a:t>density</a:t>
            </a: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err="1" smtClean="0"/>
              <a:t>scaling</a:t>
            </a:r>
            <a:r>
              <a:rPr lang="da-DK" dirty="0" smtClean="0"/>
              <a:t> factor versus </a:t>
            </a:r>
            <a:r>
              <a:rPr lang="da-DK" dirty="0" err="1" smtClean="0"/>
              <a:t>acceptance</a:t>
            </a:r>
            <a:r>
              <a:rPr lang="da-DK" dirty="0" smtClean="0"/>
              <a:t> ratio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G.Sin</a:t>
            </a:r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Bayesian inference for Parameter Estimation</a:t>
            </a:r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9B1307-EF86-4EE1-A344-B04FF946CDBA}" type="slidenum">
              <a:rPr lang="da-DK" smtClean="0"/>
              <a:pPr>
                <a:defRPr/>
              </a:pPr>
              <a:t>16</a:t>
            </a:fld>
            <a:endParaRPr lang="da-DK"/>
          </a:p>
        </p:txBody>
      </p:sp>
      <p:sp>
        <p:nvSpPr>
          <p:cNvPr id="11" name="Content Placeholder 1"/>
          <p:cNvSpPr txBox="1">
            <a:spLocks/>
          </p:cNvSpPr>
          <p:nvPr/>
        </p:nvSpPr>
        <p:spPr bwMode="auto">
          <a:xfrm>
            <a:off x="4644008" y="4509120"/>
            <a:ext cx="3528392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188913" lvl="0" indent="-188913" algn="ctr" eaLnBrk="0" hangingPunct="0">
              <a:spcBef>
                <a:spcPct val="20000"/>
              </a:spcBef>
            </a:pPr>
            <a:r>
              <a:rPr kumimoji="0" lang="da-DK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5000 simulations: </a:t>
            </a:r>
          </a:p>
          <a:p>
            <a:pPr marL="188913" lvl="0" indent="-188913" algn="ctr" eaLnBrk="0" hangingPunct="0">
              <a:spcBef>
                <a:spcPct val="20000"/>
              </a:spcBef>
            </a:pPr>
            <a:r>
              <a:rPr lang="da-DK" sz="1800" kern="0" dirty="0" err="1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scale</a:t>
            </a:r>
            <a:r>
              <a:rPr lang="da-DK" sz="1800" kern="0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 2.4/sqrt(d)  v s AR=0.35</a:t>
            </a:r>
            <a:endParaRPr lang="en-US" sz="1800" kern="0" dirty="0" smtClean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  <a:p>
            <a:pPr marL="188913" indent="-188913" eaLnBrk="0" hangingPunct="0">
              <a:spcBef>
                <a:spcPct val="20000"/>
              </a:spcBef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53282" name="Picture 2" descr="C:\DTU\Research\Software\bayesian\gelman book\fig2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1556792"/>
            <a:ext cx="3660648" cy="2746248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827584" y="5589240"/>
            <a:ext cx="73448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smtClean="0"/>
              <a:t>Optimal </a:t>
            </a:r>
            <a:r>
              <a:rPr lang="da-DK" dirty="0" err="1" smtClean="0"/>
              <a:t>acceptance</a:t>
            </a:r>
            <a:r>
              <a:rPr lang="da-DK" dirty="0" smtClean="0"/>
              <a:t> ratio (AR) is 0.44 for d=1 and </a:t>
            </a:r>
            <a:r>
              <a:rPr lang="da-DK" dirty="0" err="1" smtClean="0"/>
              <a:t>decreases</a:t>
            </a:r>
            <a:r>
              <a:rPr lang="da-DK" dirty="0" smtClean="0"/>
              <a:t> to 0.23 for d&gt;5 (</a:t>
            </a:r>
            <a:r>
              <a:rPr lang="da-DK" dirty="0" err="1" smtClean="0"/>
              <a:t>Gelman</a:t>
            </a:r>
            <a:r>
              <a:rPr lang="da-DK" dirty="0" smtClean="0"/>
              <a:t> et al 2004)</a:t>
            </a:r>
            <a:endParaRPr lang="en-US" dirty="0"/>
          </a:p>
        </p:txBody>
      </p:sp>
      <p:pic>
        <p:nvPicPr>
          <p:cNvPr id="353285" name="Picture 5" descr="C:\DTU\Research\Software\bayesian\gelman book\fig2.t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4008" y="1556792"/>
            <a:ext cx="3660648" cy="274624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484784"/>
            <a:ext cx="5334000" cy="3998976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Compare</a:t>
            </a:r>
            <a:r>
              <a:rPr lang="da-DK" dirty="0" smtClean="0"/>
              <a:t> the </a:t>
            </a:r>
            <a:r>
              <a:rPr lang="da-DK" dirty="0" err="1" smtClean="0"/>
              <a:t>accepted</a:t>
            </a:r>
            <a:r>
              <a:rPr lang="da-DK" dirty="0" smtClean="0"/>
              <a:t> versus </a:t>
            </a:r>
            <a:r>
              <a:rPr lang="da-DK" dirty="0" err="1" smtClean="0"/>
              <a:t>rejected</a:t>
            </a:r>
            <a:r>
              <a:rPr lang="da-DK" dirty="0" smtClean="0"/>
              <a:t> samples</a:t>
            </a:r>
            <a:endParaRPr lang="da-DK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G.Sin</a:t>
            </a:r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Bayesian inference for Parameter Estimation</a:t>
            </a:r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9B1307-EF86-4EE1-A344-B04FF946CDBA}" type="slidenum">
              <a:rPr lang="da-DK" smtClean="0"/>
              <a:pPr>
                <a:defRPr/>
              </a:pPr>
              <a:t>17</a:t>
            </a:fld>
            <a:endParaRPr lang="da-DK"/>
          </a:p>
        </p:txBody>
      </p:sp>
      <p:sp>
        <p:nvSpPr>
          <p:cNvPr id="8" name="TextBox 7"/>
          <p:cNvSpPr txBox="1"/>
          <p:nvPr/>
        </p:nvSpPr>
        <p:spPr>
          <a:xfrm>
            <a:off x="754897" y="5750778"/>
            <a:ext cx="76342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err="1" smtClean="0"/>
              <a:t>Random</a:t>
            </a:r>
            <a:r>
              <a:rPr lang="da-DK" dirty="0" smtClean="0"/>
              <a:t> </a:t>
            </a:r>
            <a:r>
              <a:rPr lang="da-DK" dirty="0" err="1" smtClean="0"/>
              <a:t>walk</a:t>
            </a:r>
            <a:r>
              <a:rPr lang="da-DK" dirty="0" smtClean="0"/>
              <a:t> </a:t>
            </a:r>
            <a:r>
              <a:rPr lang="da-DK" dirty="0" err="1" smtClean="0"/>
              <a:t>metropolis</a:t>
            </a:r>
            <a:r>
              <a:rPr lang="da-DK" dirty="0" smtClean="0"/>
              <a:t> </a:t>
            </a:r>
            <a:r>
              <a:rPr lang="da-DK" dirty="0" err="1" smtClean="0"/>
              <a:t>algorithm</a:t>
            </a:r>
            <a:r>
              <a:rPr lang="da-DK" dirty="0" smtClean="0"/>
              <a:t> is simple and </a:t>
            </a:r>
            <a:r>
              <a:rPr lang="da-DK" dirty="0" err="1" smtClean="0"/>
              <a:t>beautiful</a:t>
            </a:r>
            <a:r>
              <a:rPr lang="da-DK" dirty="0" smtClean="0"/>
              <a:t>, i.e. it </a:t>
            </a:r>
            <a:r>
              <a:rPr lang="da-DK" dirty="0" err="1" smtClean="0"/>
              <a:t>works</a:t>
            </a:r>
            <a:r>
              <a:rPr lang="da-DK" dirty="0" smtClean="0"/>
              <a:t>.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19634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4350" y="1228750"/>
            <a:ext cx="7772400" cy="400050"/>
          </a:xfrm>
        </p:spPr>
        <p:txBody>
          <a:bodyPr/>
          <a:lstStyle/>
          <a:p>
            <a:pPr marL="0" indent="0">
              <a:buNone/>
            </a:pPr>
            <a:r>
              <a:rPr lang="da-DK" sz="2000" dirty="0" err="1" smtClean="0"/>
              <a:t>we</a:t>
            </a:r>
            <a:r>
              <a:rPr lang="da-DK" sz="2000" dirty="0" smtClean="0"/>
              <a:t> </a:t>
            </a:r>
            <a:r>
              <a:rPr lang="da-DK" sz="2000" dirty="0" err="1" smtClean="0"/>
              <a:t>update</a:t>
            </a:r>
            <a:r>
              <a:rPr lang="da-DK" sz="2000" dirty="0" smtClean="0"/>
              <a:t> the </a:t>
            </a:r>
            <a:r>
              <a:rPr lang="da-DK" sz="2000" dirty="0" err="1" smtClean="0"/>
              <a:t>covariance</a:t>
            </a:r>
            <a:r>
              <a:rPr lang="da-DK" sz="2000" dirty="0" smtClean="0"/>
              <a:t> matrix  </a:t>
            </a:r>
            <a:r>
              <a:rPr lang="da-DK" sz="2000" dirty="0" err="1" smtClean="0"/>
              <a:t>based</a:t>
            </a:r>
            <a:r>
              <a:rPr lang="da-DK" sz="2000" dirty="0" smtClean="0"/>
              <a:t> on </a:t>
            </a:r>
            <a:r>
              <a:rPr lang="da-DK" sz="2000" dirty="0" err="1" smtClean="0"/>
              <a:t>previous</a:t>
            </a:r>
            <a:r>
              <a:rPr lang="da-DK" sz="2000" dirty="0" smtClean="0"/>
              <a:t> </a:t>
            </a:r>
            <a:r>
              <a:rPr lang="da-DK" sz="2000" dirty="0" err="1" smtClean="0"/>
              <a:t>accepted</a:t>
            </a:r>
            <a:r>
              <a:rPr lang="da-DK" sz="2000" dirty="0" smtClean="0"/>
              <a:t> samples.</a:t>
            </a:r>
            <a:endParaRPr lang="da-DK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Adaptive </a:t>
            </a:r>
            <a:r>
              <a:rPr lang="da-DK" dirty="0" err="1" smtClean="0"/>
              <a:t>metropolis</a:t>
            </a:r>
            <a:r>
              <a:rPr lang="da-DK" dirty="0" smtClean="0"/>
              <a:t> </a:t>
            </a:r>
            <a:r>
              <a:rPr lang="da-DK" dirty="0" err="1" smtClean="0"/>
              <a:t>algorithm</a:t>
            </a:r>
            <a:endParaRPr lang="da-DK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G.Sin</a:t>
            </a:r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Bayesian inference for Parameter Estimation</a:t>
            </a:r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9B1307-EF86-4EE1-A344-B04FF946CDBA}" type="slidenum">
              <a:rPr lang="da-DK" smtClean="0"/>
              <a:pPr>
                <a:defRPr/>
              </a:pPr>
              <a:t>18</a:t>
            </a:fld>
            <a:endParaRPr lang="da-DK"/>
          </a:p>
        </p:txBody>
      </p:sp>
      <p:sp>
        <p:nvSpPr>
          <p:cNvPr id="7" name="Rectangle 6"/>
          <p:cNvSpPr/>
          <p:nvPr/>
        </p:nvSpPr>
        <p:spPr>
          <a:xfrm>
            <a:off x="274465" y="1643112"/>
            <a:ext cx="8856984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dirty="0" err="1">
                <a:solidFill>
                  <a:srgbClr val="0000FF"/>
                </a:solidFill>
                <a:latin typeface="Courier New" panose="02070309020205020404" pitchFamily="49" charset="0"/>
              </a:rPr>
              <a:t>function</a:t>
            </a:r>
            <a:r>
              <a:rPr lang="da-DK" dirty="0">
                <a:solidFill>
                  <a:srgbClr val="000000"/>
                </a:solidFill>
                <a:latin typeface="Courier New" panose="02070309020205020404" pitchFamily="49" charset="0"/>
              </a:rPr>
              <a:t> [x </a:t>
            </a:r>
            <a:r>
              <a:rPr lang="da-DK" dirty="0" err="1">
                <a:solidFill>
                  <a:srgbClr val="000000"/>
                </a:solidFill>
                <a:latin typeface="Courier New" panose="02070309020205020404" pitchFamily="49" charset="0"/>
              </a:rPr>
              <a:t>px</a:t>
            </a:r>
            <a:r>
              <a:rPr lang="da-DK" dirty="0">
                <a:solidFill>
                  <a:srgbClr val="000000"/>
                </a:solidFill>
                <a:latin typeface="Courier New" panose="02070309020205020404" pitchFamily="49" charset="0"/>
              </a:rPr>
              <a:t> R] =am(</a:t>
            </a:r>
            <a:r>
              <a:rPr lang="da-DK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prior,pdf,T,d</a:t>
            </a:r>
            <a:r>
              <a:rPr lang="da-DK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da-DK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q </a:t>
            </a:r>
            <a:r>
              <a:rPr lang="da-DK" dirty="0">
                <a:solidFill>
                  <a:srgbClr val="000000"/>
                </a:solidFill>
                <a:latin typeface="Courier New" panose="02070309020205020404" pitchFamily="49" charset="0"/>
              </a:rPr>
              <a:t>=@(</a:t>
            </a:r>
            <a:r>
              <a:rPr lang="da-DK" dirty="0" err="1">
                <a:solidFill>
                  <a:srgbClr val="000000"/>
                </a:solidFill>
                <a:latin typeface="Courier New" panose="02070309020205020404" pitchFamily="49" charset="0"/>
              </a:rPr>
              <a:t>C,d</a:t>
            </a:r>
            <a:r>
              <a:rPr lang="da-DK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da-DK" dirty="0" err="1">
                <a:solidFill>
                  <a:srgbClr val="000000"/>
                </a:solidFill>
                <a:latin typeface="Courier New" panose="02070309020205020404" pitchFamily="49" charset="0"/>
              </a:rPr>
              <a:t>mvnrnd</a:t>
            </a:r>
            <a:r>
              <a:rPr lang="da-DK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da-DK" dirty="0" err="1">
                <a:solidFill>
                  <a:srgbClr val="000000"/>
                </a:solidFill>
                <a:latin typeface="Courier New" panose="02070309020205020404" pitchFamily="49" charset="0"/>
              </a:rPr>
              <a:t>zeros</a:t>
            </a:r>
            <a:r>
              <a:rPr lang="da-DK" dirty="0">
                <a:solidFill>
                  <a:srgbClr val="000000"/>
                </a:solidFill>
                <a:latin typeface="Courier New" panose="02070309020205020404" pitchFamily="49" charset="0"/>
              </a:rPr>
              <a:t>(1,d),C);  </a:t>
            </a:r>
            <a:r>
              <a:rPr lang="da-DK" dirty="0">
                <a:solidFill>
                  <a:srgbClr val="228B22"/>
                </a:solidFill>
                <a:latin typeface="Courier New" panose="02070309020205020404" pitchFamily="49" charset="0"/>
              </a:rPr>
              <a:t>% </a:t>
            </a:r>
            <a:r>
              <a:rPr lang="da-DK" dirty="0" err="1">
                <a:solidFill>
                  <a:srgbClr val="228B22"/>
                </a:solidFill>
                <a:latin typeface="Courier New" panose="02070309020205020404" pitchFamily="49" charset="0"/>
              </a:rPr>
              <a:t>dvariate</a:t>
            </a:r>
            <a:r>
              <a:rPr lang="da-DK" dirty="0">
                <a:solidFill>
                  <a:srgbClr val="228B22"/>
                </a:solidFill>
                <a:latin typeface="Courier New" panose="02070309020205020404" pitchFamily="49" charset="0"/>
              </a:rPr>
              <a:t> normal </a:t>
            </a:r>
            <a:r>
              <a:rPr lang="da-DK" dirty="0" err="1">
                <a:solidFill>
                  <a:srgbClr val="228B22"/>
                </a:solidFill>
                <a:latin typeface="Courier New" panose="02070309020205020404" pitchFamily="49" charset="0"/>
              </a:rPr>
              <a:t>proposal</a:t>
            </a:r>
            <a:r>
              <a:rPr lang="da-DK" dirty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  <a:r>
              <a:rPr lang="da-DK" dirty="0" err="1" smtClean="0">
                <a:solidFill>
                  <a:srgbClr val="228B22"/>
                </a:solidFill>
                <a:latin typeface="Courier New" panose="02070309020205020404" pitchFamily="49" charset="0"/>
              </a:rPr>
              <a:t>distri</a:t>
            </a:r>
            <a:endParaRPr lang="da-DK" dirty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r>
              <a:rPr lang="da-DK" dirty="0" err="1">
                <a:solidFill>
                  <a:srgbClr val="000000"/>
                </a:solidFill>
                <a:latin typeface="Courier New" panose="02070309020205020404" pitchFamily="49" charset="0"/>
              </a:rPr>
              <a:t>sd</a:t>
            </a:r>
            <a:r>
              <a:rPr lang="da-DK" dirty="0">
                <a:solidFill>
                  <a:srgbClr val="000000"/>
                </a:solidFill>
                <a:latin typeface="Courier New" panose="02070309020205020404" pitchFamily="49" charset="0"/>
              </a:rPr>
              <a:t>=2.38/</a:t>
            </a:r>
            <a:r>
              <a:rPr lang="da-DK" dirty="0" err="1">
                <a:solidFill>
                  <a:srgbClr val="000000"/>
                </a:solidFill>
                <a:latin typeface="Courier New" panose="02070309020205020404" pitchFamily="49" charset="0"/>
              </a:rPr>
              <a:t>sqrt</a:t>
            </a:r>
            <a:r>
              <a:rPr lang="da-DK" dirty="0">
                <a:solidFill>
                  <a:srgbClr val="000000"/>
                </a:solidFill>
                <a:latin typeface="Courier New" panose="02070309020205020404" pitchFamily="49" charset="0"/>
              </a:rPr>
              <a:t>(d); </a:t>
            </a:r>
            <a:r>
              <a:rPr lang="da-DK" dirty="0">
                <a:solidFill>
                  <a:srgbClr val="228B22"/>
                </a:solidFill>
                <a:latin typeface="Courier New" panose="02070309020205020404" pitchFamily="49" charset="0"/>
              </a:rPr>
              <a:t>% </a:t>
            </a:r>
            <a:r>
              <a:rPr lang="da-DK" dirty="0" err="1">
                <a:solidFill>
                  <a:srgbClr val="228B22"/>
                </a:solidFill>
                <a:latin typeface="Courier New" panose="02070309020205020404" pitchFamily="49" charset="0"/>
              </a:rPr>
              <a:t>covariance</a:t>
            </a:r>
            <a:r>
              <a:rPr lang="da-DK" dirty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  <a:r>
              <a:rPr lang="da-DK" dirty="0" err="1">
                <a:solidFill>
                  <a:srgbClr val="228B22"/>
                </a:solidFill>
                <a:latin typeface="Courier New" panose="02070309020205020404" pitchFamily="49" charset="0"/>
              </a:rPr>
              <a:t>scale</a:t>
            </a:r>
            <a:endParaRPr lang="da-DK" dirty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C=sd^2*eye(d); </a:t>
            </a:r>
            <a:r>
              <a:rPr lang="en-US" dirty="0">
                <a:solidFill>
                  <a:srgbClr val="228B22"/>
                </a:solidFill>
                <a:latin typeface="Courier New" panose="02070309020205020404" pitchFamily="49" charset="0"/>
              </a:rPr>
              <a:t>% scaled covariance matrix for proposal distribution</a:t>
            </a:r>
          </a:p>
          <a:p>
            <a:r>
              <a:rPr lang="da-DK" dirty="0">
                <a:solidFill>
                  <a:srgbClr val="000000"/>
                </a:solidFill>
                <a:latin typeface="Courier New" panose="02070309020205020404" pitchFamily="49" charset="0"/>
              </a:rPr>
              <a:t>x=</a:t>
            </a:r>
            <a:r>
              <a:rPr lang="da-DK" dirty="0" err="1">
                <a:solidFill>
                  <a:srgbClr val="000000"/>
                </a:solidFill>
                <a:latin typeface="Courier New" panose="02070309020205020404" pitchFamily="49" charset="0"/>
              </a:rPr>
              <a:t>nan</a:t>
            </a:r>
            <a:r>
              <a:rPr lang="da-DK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da-DK" dirty="0" err="1">
                <a:solidFill>
                  <a:srgbClr val="000000"/>
                </a:solidFill>
                <a:latin typeface="Courier New" panose="02070309020205020404" pitchFamily="49" charset="0"/>
              </a:rPr>
              <a:t>T,d</a:t>
            </a:r>
            <a:r>
              <a:rPr lang="da-DK" dirty="0">
                <a:solidFill>
                  <a:srgbClr val="000000"/>
                </a:solidFill>
                <a:latin typeface="Courier New" panose="02070309020205020404" pitchFamily="49" charset="0"/>
              </a:rPr>
              <a:t>); </a:t>
            </a:r>
            <a:r>
              <a:rPr lang="da-DK" dirty="0" err="1">
                <a:solidFill>
                  <a:srgbClr val="000000"/>
                </a:solidFill>
                <a:latin typeface="Courier New" panose="02070309020205020404" pitchFamily="49" charset="0"/>
              </a:rPr>
              <a:t>px</a:t>
            </a:r>
            <a:r>
              <a:rPr lang="da-DK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da-DK" dirty="0" err="1">
                <a:solidFill>
                  <a:srgbClr val="000000"/>
                </a:solidFill>
                <a:latin typeface="Courier New" panose="02070309020205020404" pitchFamily="49" charset="0"/>
              </a:rPr>
              <a:t>nan</a:t>
            </a:r>
            <a:r>
              <a:rPr lang="da-DK" dirty="0">
                <a:solidFill>
                  <a:srgbClr val="000000"/>
                </a:solidFill>
                <a:latin typeface="Courier New" panose="02070309020205020404" pitchFamily="49" charset="0"/>
              </a:rPr>
              <a:t>(T,1); </a:t>
            </a:r>
            <a:r>
              <a:rPr lang="da-DK" dirty="0">
                <a:solidFill>
                  <a:srgbClr val="228B22"/>
                </a:solidFill>
                <a:latin typeface="Courier New" panose="02070309020205020404" pitchFamily="49" charset="0"/>
              </a:rPr>
              <a:t>%</a:t>
            </a:r>
            <a:r>
              <a:rPr lang="da-DK" dirty="0" err="1">
                <a:solidFill>
                  <a:srgbClr val="228B22"/>
                </a:solidFill>
                <a:latin typeface="Courier New" panose="02070309020205020404" pitchFamily="49" charset="0"/>
              </a:rPr>
              <a:t>preallocate</a:t>
            </a:r>
            <a:r>
              <a:rPr lang="da-DK" dirty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  <a:r>
              <a:rPr lang="da-DK" dirty="0" err="1">
                <a:solidFill>
                  <a:srgbClr val="228B22"/>
                </a:solidFill>
                <a:latin typeface="Courier New" panose="02070309020205020404" pitchFamily="49" charset="0"/>
              </a:rPr>
              <a:t>memory</a:t>
            </a:r>
            <a:endParaRPr lang="da-DK" dirty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x(1,:)=prior(1,d); </a:t>
            </a:r>
            <a:r>
              <a:rPr lang="en-US" dirty="0">
                <a:solidFill>
                  <a:srgbClr val="228B22"/>
                </a:solidFill>
                <a:latin typeface="Courier New" panose="02070309020205020404" pitchFamily="49" charset="0"/>
              </a:rPr>
              <a:t>% initialize chain by sampling from prior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px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(1)=pdf(x(1,:)); </a:t>
            </a:r>
            <a:r>
              <a:rPr lang="en-US" dirty="0">
                <a:solidFill>
                  <a:srgbClr val="228B22"/>
                </a:solidFill>
                <a:latin typeface="Courier New" panose="02070309020205020404" pitchFamily="49" charset="0"/>
              </a:rPr>
              <a:t>% compute density of initial state chain</a:t>
            </a:r>
          </a:p>
          <a:p>
            <a:r>
              <a:rPr lang="da-DK" dirty="0">
                <a:solidFill>
                  <a:srgbClr val="000000"/>
                </a:solidFill>
                <a:latin typeface="Courier New" panose="02070309020205020404" pitchFamily="49" charset="0"/>
              </a:rPr>
              <a:t>R=[]; </a:t>
            </a:r>
            <a:r>
              <a:rPr lang="da-DK" dirty="0">
                <a:solidFill>
                  <a:srgbClr val="228B22"/>
                </a:solidFill>
                <a:latin typeface="Courier New" panose="02070309020205020404" pitchFamily="49" charset="0"/>
              </a:rPr>
              <a:t>% </a:t>
            </a:r>
            <a:r>
              <a:rPr lang="da-DK" dirty="0" err="1">
                <a:solidFill>
                  <a:srgbClr val="228B22"/>
                </a:solidFill>
                <a:latin typeface="Courier New" panose="02070309020205020404" pitchFamily="49" charset="0"/>
              </a:rPr>
              <a:t>initialize</a:t>
            </a:r>
            <a:r>
              <a:rPr lang="da-DK" dirty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  <a:r>
              <a:rPr lang="da-DK" dirty="0" err="1">
                <a:solidFill>
                  <a:srgbClr val="228B22"/>
                </a:solidFill>
                <a:latin typeface="Courier New" panose="02070309020205020404" pitchFamily="49" charset="0"/>
              </a:rPr>
              <a:t>rejected</a:t>
            </a:r>
            <a:r>
              <a:rPr lang="da-DK" dirty="0">
                <a:solidFill>
                  <a:srgbClr val="228B22"/>
                </a:solidFill>
                <a:latin typeface="Courier New" panose="02070309020205020404" pitchFamily="49" charset="0"/>
              </a:rPr>
              <a:t> samples</a:t>
            </a:r>
          </a:p>
          <a:p>
            <a:r>
              <a:rPr lang="da-DK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da-DK" dirty="0">
                <a:solidFill>
                  <a:srgbClr val="000000"/>
                </a:solidFill>
                <a:latin typeface="Courier New" panose="02070309020205020404" pitchFamily="49" charset="0"/>
              </a:rPr>
              <a:t> t=2:T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mod(t,10)==0  </a:t>
            </a:r>
            <a:r>
              <a:rPr lang="en-US" dirty="0">
                <a:solidFill>
                  <a:srgbClr val="228B22"/>
                </a:solidFill>
                <a:latin typeface="Courier New" panose="02070309020205020404" pitchFamily="49" charset="0"/>
              </a:rPr>
              <a:t>% update covariance matrix every 10th iteration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  C=sd^2*(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cov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(x(1:t-1,:))+1e-4*eye(d)); </a:t>
            </a:r>
            <a:r>
              <a:rPr lang="en-US" dirty="0">
                <a:solidFill>
                  <a:srgbClr val="228B22"/>
                </a:solidFill>
                <a:latin typeface="Courier New" panose="02070309020205020404" pitchFamily="49" charset="0"/>
              </a:rPr>
              <a:t>% update the </a:t>
            </a:r>
            <a:r>
              <a:rPr lang="en-US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covariance</a:t>
            </a:r>
            <a:endParaRPr lang="en-US" dirty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r>
              <a:rPr lang="da-DK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da-DK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da-DK" dirty="0">
                <a:solidFill>
                  <a:srgbClr val="000000"/>
                </a:solidFill>
                <a:latin typeface="Courier New" panose="02070309020205020404" pitchFamily="49" charset="0"/>
              </a:rPr>
              <a:t>    xp=x(t-1,:)+q(</a:t>
            </a:r>
            <a:r>
              <a:rPr lang="da-DK" dirty="0" err="1">
                <a:solidFill>
                  <a:srgbClr val="000000"/>
                </a:solidFill>
                <a:latin typeface="Courier New" panose="02070309020205020404" pitchFamily="49" charset="0"/>
              </a:rPr>
              <a:t>C,d</a:t>
            </a:r>
            <a:r>
              <a:rPr lang="da-DK" dirty="0">
                <a:solidFill>
                  <a:srgbClr val="000000"/>
                </a:solidFill>
                <a:latin typeface="Courier New" panose="02070309020205020404" pitchFamily="49" charset="0"/>
              </a:rPr>
              <a:t>); </a:t>
            </a:r>
            <a:r>
              <a:rPr lang="da-DK" dirty="0">
                <a:solidFill>
                  <a:srgbClr val="228B22"/>
                </a:solidFill>
                <a:latin typeface="Courier New" panose="02070309020205020404" pitchFamily="49" charset="0"/>
              </a:rPr>
              <a:t>% generate </a:t>
            </a:r>
            <a:r>
              <a:rPr lang="da-DK" dirty="0" err="1">
                <a:solidFill>
                  <a:srgbClr val="228B22"/>
                </a:solidFill>
                <a:latin typeface="Courier New" panose="02070309020205020404" pitchFamily="49" charset="0"/>
              </a:rPr>
              <a:t>proposal</a:t>
            </a:r>
            <a:endParaRPr lang="da-DK" dirty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pxp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=pdf(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xp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); </a:t>
            </a:r>
            <a:r>
              <a:rPr lang="en-US" dirty="0">
                <a:solidFill>
                  <a:srgbClr val="228B22"/>
                </a:solidFill>
                <a:latin typeface="Courier New" panose="02070309020205020404" pitchFamily="49" charset="0"/>
              </a:rPr>
              <a:t>% calculate density of </a:t>
            </a:r>
            <a:r>
              <a:rPr lang="en-US" dirty="0" err="1">
                <a:solidFill>
                  <a:srgbClr val="228B22"/>
                </a:solidFill>
                <a:latin typeface="Courier New" panose="02070309020205020404" pitchFamily="49" charset="0"/>
              </a:rPr>
              <a:t>hte</a:t>
            </a:r>
            <a:r>
              <a:rPr lang="en-US" dirty="0">
                <a:solidFill>
                  <a:srgbClr val="228B22"/>
                </a:solidFill>
                <a:latin typeface="Courier New" panose="02070309020205020404" pitchFamily="49" charset="0"/>
              </a:rPr>
              <a:t> proposal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pac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=min(1,pxp/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px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(t-1)) ; </a:t>
            </a:r>
            <a:r>
              <a:rPr lang="en-US" dirty="0">
                <a:solidFill>
                  <a:srgbClr val="228B22"/>
                </a:solidFill>
                <a:latin typeface="Courier New" panose="02070309020205020404" pitchFamily="49" charset="0"/>
              </a:rPr>
              <a:t>% compute probability of acceptance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pac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&gt;rand    </a:t>
            </a:r>
            <a:r>
              <a:rPr lang="en-US" dirty="0">
                <a:solidFill>
                  <a:srgbClr val="228B22"/>
                </a:solidFill>
                <a:latin typeface="Courier New" panose="02070309020205020404" pitchFamily="49" charset="0"/>
              </a:rPr>
              <a:t>% </a:t>
            </a:r>
            <a:r>
              <a:rPr lang="en-US" dirty="0" err="1">
                <a:solidFill>
                  <a:srgbClr val="228B22"/>
                </a:solidFill>
                <a:latin typeface="Courier New" panose="02070309020205020404" pitchFamily="49" charset="0"/>
              </a:rPr>
              <a:t>pacc</a:t>
            </a:r>
            <a:r>
              <a:rPr lang="en-US" dirty="0">
                <a:solidFill>
                  <a:srgbClr val="228B22"/>
                </a:solidFill>
                <a:latin typeface="Courier New" panose="02070309020205020404" pitchFamily="49" charset="0"/>
              </a:rPr>
              <a:t> larger than U(0, 1)?</a:t>
            </a:r>
          </a:p>
          <a:p>
            <a:r>
              <a:rPr lang="da-DK" dirty="0">
                <a:solidFill>
                  <a:srgbClr val="000000"/>
                </a:solidFill>
                <a:latin typeface="Courier New" panose="02070309020205020404" pitchFamily="49" charset="0"/>
              </a:rPr>
              <a:t>        x(t,:)=xp; </a:t>
            </a:r>
            <a:r>
              <a:rPr lang="da-DK" dirty="0" err="1">
                <a:solidFill>
                  <a:srgbClr val="000000"/>
                </a:solidFill>
                <a:latin typeface="Courier New" panose="02070309020205020404" pitchFamily="49" charset="0"/>
              </a:rPr>
              <a:t>px</a:t>
            </a:r>
            <a:r>
              <a:rPr lang="da-DK" dirty="0">
                <a:solidFill>
                  <a:srgbClr val="000000"/>
                </a:solidFill>
                <a:latin typeface="Courier New" panose="02070309020205020404" pitchFamily="49" charset="0"/>
              </a:rPr>
              <a:t>(t)=</a:t>
            </a:r>
            <a:r>
              <a:rPr lang="da-DK" dirty="0" err="1">
                <a:solidFill>
                  <a:srgbClr val="000000"/>
                </a:solidFill>
                <a:latin typeface="Courier New" panose="02070309020205020404" pitchFamily="49" charset="0"/>
              </a:rPr>
              <a:t>pxp</a:t>
            </a:r>
            <a:r>
              <a:rPr lang="da-DK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da-DK" dirty="0">
                <a:solidFill>
                  <a:srgbClr val="228B22"/>
                </a:solidFill>
                <a:latin typeface="Courier New" panose="02070309020205020404" pitchFamily="49" charset="0"/>
              </a:rPr>
              <a:t>% true: accept the </a:t>
            </a:r>
            <a:r>
              <a:rPr lang="da-DK" dirty="0" err="1">
                <a:solidFill>
                  <a:srgbClr val="228B22"/>
                </a:solidFill>
                <a:latin typeface="Courier New" panose="02070309020205020404" pitchFamily="49" charset="0"/>
              </a:rPr>
              <a:t>proposal</a:t>
            </a:r>
            <a:endParaRPr lang="da-DK" dirty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r>
              <a:rPr lang="da-DK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da-DK" dirty="0" err="1">
                <a:solidFill>
                  <a:srgbClr val="0000FF"/>
                </a:solidFill>
                <a:latin typeface="Courier New" panose="02070309020205020404" pitchFamily="49" charset="0"/>
              </a:rPr>
              <a:t>else</a:t>
            </a:r>
            <a:endParaRPr lang="da-DK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da-DK" dirty="0">
                <a:solidFill>
                  <a:srgbClr val="000000"/>
                </a:solidFill>
                <a:latin typeface="Courier New" panose="02070309020205020404" pitchFamily="49" charset="0"/>
              </a:rPr>
              <a:t>        x(t,:)=x(t-1,:); </a:t>
            </a:r>
            <a:r>
              <a:rPr lang="da-DK" dirty="0" err="1">
                <a:solidFill>
                  <a:srgbClr val="000000"/>
                </a:solidFill>
                <a:latin typeface="Courier New" panose="02070309020205020404" pitchFamily="49" charset="0"/>
              </a:rPr>
              <a:t>px</a:t>
            </a:r>
            <a:r>
              <a:rPr lang="da-DK" dirty="0">
                <a:solidFill>
                  <a:srgbClr val="000000"/>
                </a:solidFill>
                <a:latin typeface="Courier New" panose="02070309020205020404" pitchFamily="49" charset="0"/>
              </a:rPr>
              <a:t>(t)=</a:t>
            </a:r>
            <a:r>
              <a:rPr lang="da-DK" dirty="0" err="1">
                <a:solidFill>
                  <a:srgbClr val="000000"/>
                </a:solidFill>
                <a:latin typeface="Courier New" panose="02070309020205020404" pitchFamily="49" charset="0"/>
              </a:rPr>
              <a:t>px</a:t>
            </a:r>
            <a:r>
              <a:rPr lang="da-DK" dirty="0">
                <a:solidFill>
                  <a:srgbClr val="000000"/>
                </a:solidFill>
                <a:latin typeface="Courier New" panose="02070309020205020404" pitchFamily="49" charset="0"/>
              </a:rPr>
              <a:t>(t-1);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  R=[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R;xp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];  </a:t>
            </a:r>
            <a:r>
              <a:rPr lang="en-US" dirty="0">
                <a:solidFill>
                  <a:srgbClr val="228B22"/>
                </a:solidFill>
                <a:latin typeface="Courier New" panose="02070309020205020404" pitchFamily="49" charset="0"/>
              </a:rPr>
              <a:t>% store rejected samples</a:t>
            </a:r>
          </a:p>
          <a:p>
            <a:r>
              <a:rPr lang="da-DK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da-DK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da-DK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61166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340768"/>
            <a:ext cx="7994848" cy="4825082"/>
          </a:xfrm>
        </p:spPr>
        <p:txBody>
          <a:bodyPr/>
          <a:lstStyle/>
          <a:p>
            <a:pPr>
              <a:buNone/>
            </a:pPr>
            <a:r>
              <a:rPr lang="da-DK" sz="1800" dirty="0" smtClean="0"/>
              <a:t>Let </a:t>
            </a:r>
            <a:r>
              <a:rPr lang="da-DK" sz="1800" dirty="0" err="1" smtClean="0"/>
              <a:t>us</a:t>
            </a:r>
            <a:r>
              <a:rPr lang="da-DK" sz="1800" dirty="0" smtClean="0"/>
              <a:t> start </a:t>
            </a:r>
            <a:r>
              <a:rPr lang="da-DK" sz="1800" dirty="0" err="1" smtClean="0"/>
              <a:t>with</a:t>
            </a:r>
            <a:r>
              <a:rPr lang="da-DK" sz="1800" dirty="0" smtClean="0"/>
              <a:t> definition of regression model, </a:t>
            </a:r>
            <a:r>
              <a:rPr lang="da-DK" sz="1800" i="1" dirty="0" smtClean="0"/>
              <a:t>f</a:t>
            </a:r>
            <a:r>
              <a:rPr lang="da-DK" sz="1800" dirty="0" smtClean="0"/>
              <a:t>,  and </a:t>
            </a:r>
            <a:r>
              <a:rPr lang="da-DK" sz="1800" dirty="0" err="1" smtClean="0"/>
              <a:t>data,</a:t>
            </a:r>
            <a:r>
              <a:rPr lang="da-DK" sz="1800" i="1" dirty="0" err="1" smtClean="0"/>
              <a:t>y</a:t>
            </a:r>
            <a:r>
              <a:rPr lang="da-DK" sz="1800" dirty="0" smtClean="0"/>
              <a:t>,  </a:t>
            </a:r>
            <a:r>
              <a:rPr lang="da-DK" sz="1800" dirty="0" err="1" smtClean="0"/>
              <a:t>with</a:t>
            </a:r>
            <a:r>
              <a:rPr lang="da-DK" sz="1800" dirty="0" smtClean="0"/>
              <a:t> independent </a:t>
            </a:r>
            <a:r>
              <a:rPr lang="da-DK" sz="1800" dirty="0" err="1" smtClean="0"/>
              <a:t>gaussian</a:t>
            </a:r>
            <a:r>
              <a:rPr lang="da-DK" sz="1800" dirty="0" smtClean="0"/>
              <a:t> </a:t>
            </a:r>
            <a:r>
              <a:rPr lang="da-DK" sz="1800" dirty="0" err="1" smtClean="0"/>
              <a:t>errors</a:t>
            </a:r>
            <a:r>
              <a:rPr lang="da-DK" sz="1800" dirty="0" smtClean="0"/>
              <a:t>, </a:t>
            </a:r>
            <a:r>
              <a:rPr lang="da-DK" sz="1800" i="1" dirty="0" smtClean="0">
                <a:latin typeface="Symbol" pitchFamily="18" charset="2"/>
              </a:rPr>
              <a:t>e</a:t>
            </a:r>
            <a:r>
              <a:rPr lang="da-DK" sz="1800" dirty="0" smtClean="0"/>
              <a:t>,  </a:t>
            </a:r>
            <a:r>
              <a:rPr lang="da-DK" sz="1800" dirty="0" err="1" smtClean="0"/>
              <a:t>with</a:t>
            </a:r>
            <a:r>
              <a:rPr lang="da-DK" sz="1800" dirty="0" smtClean="0"/>
              <a:t> </a:t>
            </a:r>
            <a:r>
              <a:rPr lang="da-DK" sz="1800" dirty="0" err="1" smtClean="0"/>
              <a:t>some</a:t>
            </a:r>
            <a:r>
              <a:rPr lang="da-DK" sz="1800" dirty="0" smtClean="0"/>
              <a:t> </a:t>
            </a:r>
            <a:r>
              <a:rPr lang="da-DK" sz="1800" dirty="0" err="1" smtClean="0"/>
              <a:t>unknown</a:t>
            </a:r>
            <a:r>
              <a:rPr lang="da-DK" sz="1800" dirty="0" smtClean="0"/>
              <a:t> </a:t>
            </a:r>
            <a:r>
              <a:rPr lang="da-DK" sz="1800" dirty="0" err="1" smtClean="0"/>
              <a:t>variance</a:t>
            </a:r>
            <a:r>
              <a:rPr lang="da-DK" sz="1800" dirty="0" smtClean="0"/>
              <a:t>, </a:t>
            </a:r>
            <a:r>
              <a:rPr lang="da-DK" sz="1800" dirty="0" smtClean="0">
                <a:latin typeface="Symbol" pitchFamily="18" charset="2"/>
              </a:rPr>
              <a:t>s</a:t>
            </a:r>
            <a:r>
              <a:rPr lang="da-DK" sz="1800" baseline="30000" dirty="0" smtClean="0">
                <a:latin typeface="Symbol" pitchFamily="18" charset="2"/>
              </a:rPr>
              <a:t>2</a:t>
            </a:r>
            <a:r>
              <a:rPr lang="da-DK" sz="1800" dirty="0" smtClean="0"/>
              <a:t>,:</a:t>
            </a:r>
          </a:p>
          <a:p>
            <a:pPr>
              <a:buNone/>
            </a:pPr>
            <a:endParaRPr lang="da-DK" sz="1800" dirty="0" smtClean="0"/>
          </a:p>
          <a:p>
            <a:pPr>
              <a:buNone/>
            </a:pPr>
            <a:endParaRPr lang="da-DK" sz="1800" dirty="0" smtClean="0"/>
          </a:p>
          <a:p>
            <a:pPr>
              <a:buFont typeface="Symbol"/>
              <a:buChar char="q"/>
            </a:pPr>
            <a:r>
              <a:rPr lang="da-DK" sz="1800" dirty="0" smtClean="0"/>
              <a:t>is a </a:t>
            </a:r>
            <a:r>
              <a:rPr lang="da-DK" sz="1800" dirty="0" err="1" smtClean="0"/>
              <a:t>vector</a:t>
            </a:r>
            <a:r>
              <a:rPr lang="da-DK" sz="1800" dirty="0" smtClean="0"/>
              <a:t> </a:t>
            </a:r>
            <a:r>
              <a:rPr lang="da-DK" sz="1800" dirty="0" err="1" smtClean="0"/>
              <a:t>that</a:t>
            </a:r>
            <a:r>
              <a:rPr lang="da-DK" sz="1800" dirty="0" smtClean="0"/>
              <a:t> </a:t>
            </a:r>
            <a:r>
              <a:rPr lang="da-DK" sz="1800" dirty="0" err="1" smtClean="0"/>
              <a:t>refer</a:t>
            </a:r>
            <a:r>
              <a:rPr lang="da-DK" sz="1800" dirty="0" smtClean="0"/>
              <a:t> to </a:t>
            </a:r>
            <a:r>
              <a:rPr lang="da-DK" sz="1800" dirty="0" err="1" smtClean="0"/>
              <a:t>unknown</a:t>
            </a:r>
            <a:r>
              <a:rPr lang="da-DK" sz="1800" dirty="0" smtClean="0"/>
              <a:t> model parameters, and  </a:t>
            </a:r>
            <a:r>
              <a:rPr lang="da-DK" sz="1800" dirty="0" err="1" smtClean="0"/>
              <a:t>assumed</a:t>
            </a:r>
            <a:r>
              <a:rPr lang="da-DK" sz="1800" dirty="0" smtClean="0"/>
              <a:t> to have </a:t>
            </a:r>
            <a:r>
              <a:rPr lang="da-DK" sz="1800" dirty="0" err="1" smtClean="0"/>
              <a:t>multivariate</a:t>
            </a:r>
            <a:r>
              <a:rPr lang="da-DK" sz="1800" dirty="0" smtClean="0"/>
              <a:t> normal distribution as  prior distribution:</a:t>
            </a:r>
          </a:p>
          <a:p>
            <a:pPr>
              <a:buNone/>
            </a:pPr>
            <a:endParaRPr lang="da-DK" sz="1800" dirty="0" smtClean="0"/>
          </a:p>
          <a:p>
            <a:pPr>
              <a:buNone/>
            </a:pPr>
            <a:endParaRPr lang="da-DK" sz="1800" dirty="0" smtClean="0"/>
          </a:p>
          <a:p>
            <a:pPr>
              <a:buNone/>
            </a:pPr>
            <a:r>
              <a:rPr lang="da-DK" sz="1800" dirty="0" smtClean="0"/>
              <a:t>The  inverse of </a:t>
            </a:r>
            <a:r>
              <a:rPr lang="da-DK" sz="1800" dirty="0" err="1" smtClean="0"/>
              <a:t>variance</a:t>
            </a:r>
            <a:r>
              <a:rPr lang="da-DK" sz="1800" dirty="0" smtClean="0"/>
              <a:t>  of the </a:t>
            </a:r>
            <a:r>
              <a:rPr lang="da-DK" sz="1800" dirty="0" err="1" smtClean="0"/>
              <a:t>residuals</a:t>
            </a:r>
            <a:r>
              <a:rPr lang="da-DK" sz="1800" dirty="0" smtClean="0"/>
              <a:t>  </a:t>
            </a:r>
            <a:r>
              <a:rPr lang="da-DK" sz="1800" dirty="0" err="1" smtClean="0"/>
              <a:t>typically</a:t>
            </a:r>
            <a:r>
              <a:rPr lang="da-DK" sz="1800" dirty="0" smtClean="0"/>
              <a:t> </a:t>
            </a:r>
            <a:r>
              <a:rPr lang="da-DK" sz="1800" dirty="0" err="1" smtClean="0"/>
              <a:t>assumed</a:t>
            </a:r>
            <a:r>
              <a:rPr lang="da-DK" sz="1800" dirty="0" smtClean="0"/>
              <a:t> to </a:t>
            </a:r>
            <a:r>
              <a:rPr lang="da-DK" sz="1800" dirty="0" err="1" smtClean="0"/>
              <a:t>follow</a:t>
            </a:r>
            <a:r>
              <a:rPr lang="da-DK" sz="1800" dirty="0" smtClean="0"/>
              <a:t> gamma distribution </a:t>
            </a:r>
            <a:r>
              <a:rPr lang="da-DK" sz="1800" dirty="0" err="1" smtClean="0"/>
              <a:t>which</a:t>
            </a:r>
            <a:r>
              <a:rPr lang="da-DK" sz="1800" dirty="0" smtClean="0"/>
              <a:t> </a:t>
            </a:r>
            <a:r>
              <a:rPr lang="da-DK" sz="1800" dirty="0" err="1" smtClean="0"/>
              <a:t>approximates</a:t>
            </a:r>
            <a:r>
              <a:rPr lang="da-DK" sz="1800" dirty="0" smtClean="0"/>
              <a:t> </a:t>
            </a:r>
            <a:r>
              <a:rPr lang="da-DK" sz="1800" dirty="0" err="1" smtClean="0"/>
              <a:t>gaussian</a:t>
            </a:r>
            <a:r>
              <a:rPr lang="da-DK" sz="1800" dirty="0" smtClean="0"/>
              <a:t> </a:t>
            </a:r>
            <a:r>
              <a:rPr lang="da-DK" sz="1800" dirty="0" err="1" smtClean="0"/>
              <a:t>error</a:t>
            </a:r>
            <a:r>
              <a:rPr lang="da-DK" sz="1800" dirty="0" smtClean="0"/>
              <a:t> models (</a:t>
            </a:r>
            <a:r>
              <a:rPr lang="da-DK" sz="1800" dirty="0" err="1" smtClean="0"/>
              <a:t>see</a:t>
            </a:r>
            <a:r>
              <a:rPr lang="da-DK" sz="1800" dirty="0" smtClean="0"/>
              <a:t> </a:t>
            </a:r>
            <a:r>
              <a:rPr lang="da-DK" sz="1800" dirty="0" err="1" smtClean="0"/>
              <a:t>Gelman</a:t>
            </a:r>
            <a:r>
              <a:rPr lang="da-DK" sz="1800" dirty="0" smtClean="0"/>
              <a:t> et al., 2004):</a:t>
            </a:r>
          </a:p>
          <a:p>
            <a:pPr>
              <a:buNone/>
            </a:pPr>
            <a:endParaRPr lang="da-DK" sz="1800" dirty="0" smtClean="0"/>
          </a:p>
          <a:p>
            <a:pPr>
              <a:buNone/>
            </a:pPr>
            <a:endParaRPr lang="da-DK" sz="1800" dirty="0" smtClean="0"/>
          </a:p>
          <a:p>
            <a:pPr>
              <a:buNone/>
            </a:pPr>
            <a:endParaRPr lang="da-DK" sz="1800" dirty="0" smtClean="0"/>
          </a:p>
          <a:p>
            <a:pPr>
              <a:buNone/>
            </a:pPr>
            <a:r>
              <a:rPr lang="da-DK" sz="1800" dirty="0" smtClean="0"/>
              <a:t>n</a:t>
            </a:r>
            <a:r>
              <a:rPr lang="da-DK" sz="1800" baseline="-25000" dirty="0" smtClean="0"/>
              <a:t>0</a:t>
            </a:r>
            <a:r>
              <a:rPr lang="da-DK" sz="1800" dirty="0" smtClean="0"/>
              <a:t> is the </a:t>
            </a:r>
            <a:r>
              <a:rPr lang="da-DK" sz="1800" dirty="0" err="1" smtClean="0"/>
              <a:t>degrees</a:t>
            </a:r>
            <a:r>
              <a:rPr lang="da-DK" sz="1800" dirty="0" smtClean="0"/>
              <a:t> of </a:t>
            </a:r>
            <a:r>
              <a:rPr lang="da-DK" sz="1800" dirty="0" err="1" smtClean="0"/>
              <a:t>freedom</a:t>
            </a:r>
            <a:r>
              <a:rPr lang="da-DK" sz="1800" dirty="0" smtClean="0"/>
              <a:t> and s</a:t>
            </a:r>
            <a:r>
              <a:rPr lang="da-DK" sz="1800" baseline="-25000" dirty="0" smtClean="0"/>
              <a:t>0</a:t>
            </a:r>
            <a:r>
              <a:rPr lang="da-DK" sz="1800" baseline="30000" dirty="0" smtClean="0"/>
              <a:t>2</a:t>
            </a:r>
            <a:r>
              <a:rPr lang="da-DK" sz="1800" dirty="0" smtClean="0"/>
              <a:t> is the sample </a:t>
            </a:r>
            <a:r>
              <a:rPr lang="da-DK" sz="1800" dirty="0" err="1" smtClean="0"/>
              <a:t>variance</a:t>
            </a:r>
            <a:r>
              <a:rPr lang="da-DK" sz="1800" dirty="0" smtClean="0"/>
              <a:t>.  Note </a:t>
            </a:r>
            <a:r>
              <a:rPr lang="da-DK" sz="1800" dirty="0" err="1" smtClean="0"/>
              <a:t>that</a:t>
            </a:r>
            <a:r>
              <a:rPr lang="da-DK" sz="1800" dirty="0" smtClean="0"/>
              <a:t> </a:t>
            </a:r>
            <a:r>
              <a:rPr lang="da-DK" sz="1800" dirty="0" err="1" smtClean="0"/>
              <a:t>chi-sq</a:t>
            </a:r>
            <a:r>
              <a:rPr lang="da-DK" sz="1800" dirty="0" smtClean="0"/>
              <a:t> is a </a:t>
            </a:r>
            <a:r>
              <a:rPr lang="da-DK" sz="1800" dirty="0" err="1" smtClean="0"/>
              <a:t>special</a:t>
            </a:r>
            <a:r>
              <a:rPr lang="da-DK" sz="1800" dirty="0" smtClean="0"/>
              <a:t> case of gamma distribution: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Bayesian</a:t>
            </a:r>
            <a:r>
              <a:rPr lang="da-DK" dirty="0" smtClean="0"/>
              <a:t> </a:t>
            </a:r>
            <a:r>
              <a:rPr lang="da-DK" dirty="0" err="1" smtClean="0"/>
              <a:t>inference</a:t>
            </a:r>
            <a:r>
              <a:rPr lang="da-DK" dirty="0" smtClean="0"/>
              <a:t> for nonlinear regression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G.Sin</a:t>
            </a:r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Bayesian inference for Parameter Estimation</a:t>
            </a:r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9B1307-EF86-4EE1-A344-B04FF946CDBA}" type="slidenum">
              <a:rPr lang="da-DK" smtClean="0"/>
              <a:pPr>
                <a:defRPr/>
              </a:pPr>
              <a:t>19</a:t>
            </a:fld>
            <a:endParaRPr lang="da-DK"/>
          </a:p>
        </p:txBody>
      </p:sp>
      <p:graphicFrame>
        <p:nvGraphicFramePr>
          <p:cNvPr id="307207" name="Object 7"/>
          <p:cNvGraphicFramePr>
            <a:graphicFrameLocks noChangeAspect="1"/>
          </p:cNvGraphicFramePr>
          <p:nvPr/>
        </p:nvGraphicFramePr>
        <p:xfrm>
          <a:off x="1547664" y="2132856"/>
          <a:ext cx="3713162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389" name="Equation" r:id="rId4" imgW="2552400" imgH="279360" progId="Equation.DSMT4">
                  <p:embed/>
                </p:oleObj>
              </mc:Choice>
              <mc:Fallback>
                <p:oleObj name="Equation" r:id="rId4" imgW="2552400" imgH="2793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2132856"/>
                        <a:ext cx="3713162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4307" name="Object 3"/>
          <p:cNvGraphicFramePr>
            <a:graphicFrameLocks noChangeAspect="1"/>
          </p:cNvGraphicFramePr>
          <p:nvPr/>
        </p:nvGraphicFramePr>
        <p:xfrm>
          <a:off x="2205038" y="4581525"/>
          <a:ext cx="2106612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390" name="Equation" r:id="rId6" imgW="1447560" imgH="431640" progId="Equation.DSMT4">
                  <p:embed/>
                </p:oleObj>
              </mc:Choice>
              <mc:Fallback>
                <p:oleObj name="Equation" r:id="rId6" imgW="1447560" imgH="4316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5038" y="4581525"/>
                        <a:ext cx="2106612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4309" name="Object 5"/>
          <p:cNvGraphicFramePr>
            <a:graphicFrameLocks noChangeAspect="1"/>
          </p:cNvGraphicFramePr>
          <p:nvPr/>
        </p:nvGraphicFramePr>
        <p:xfrm>
          <a:off x="2411760" y="3284538"/>
          <a:ext cx="131127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391" name="Equation" r:id="rId8" imgW="901440" imgH="279360" progId="Equation.DSMT4">
                  <p:embed/>
                </p:oleObj>
              </mc:Choice>
              <mc:Fallback>
                <p:oleObj name="Equation" r:id="rId8" imgW="901440" imgH="27936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3284538"/>
                        <a:ext cx="1311275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4311" name="AutoShape 7" descr="jar:file:///O:/Matlab_R2009b/help/toolbox/stats/help.jar%21/prob_distributions85.gif"/>
          <p:cNvSpPr>
            <a:spLocks noChangeAspect="1" noChangeArrowheads="1"/>
          </p:cNvSpPr>
          <p:nvPr/>
        </p:nvSpPr>
        <p:spPr bwMode="auto">
          <a:xfrm>
            <a:off x="63500" y="-136525"/>
            <a:ext cx="1133475" cy="3619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354312" name="Object 8"/>
          <p:cNvGraphicFramePr>
            <a:graphicFrameLocks noChangeAspect="1"/>
          </p:cNvGraphicFramePr>
          <p:nvPr/>
        </p:nvGraphicFramePr>
        <p:xfrm>
          <a:off x="4572000" y="5733256"/>
          <a:ext cx="2070100" cy="68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392" name="Equation" r:id="rId10" imgW="1422360" imgH="469800" progId="Equation.DSMT4">
                  <p:embed/>
                </p:oleObj>
              </mc:Choice>
              <mc:Fallback>
                <p:oleObj name="Equation" r:id="rId10" imgW="1422360" imgH="4698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5733256"/>
                        <a:ext cx="2070100" cy="684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ChangeArrowheads="1"/>
          </p:cNvSpPr>
          <p:nvPr>
            <p:ph type="title"/>
          </p:nvPr>
        </p:nvSpPr>
        <p:spPr>
          <a:xfrm>
            <a:off x="609601" y="305001"/>
            <a:ext cx="7774097" cy="1145359"/>
          </a:xfrm>
        </p:spPr>
        <p:txBody>
          <a:bodyPr lIns="75195" tIns="39101" rIns="75195" bIns="39101" anchor="ctr"/>
          <a:lstStyle/>
          <a:p>
            <a:pPr eaLnBrk="1" hangingPunct="1">
              <a:tabLst>
                <a:tab pos="0" algn="l"/>
                <a:tab pos="763981" algn="l"/>
                <a:tab pos="1527962" algn="l"/>
                <a:tab pos="2291944" algn="l"/>
                <a:tab pos="3055925" algn="l"/>
                <a:tab pos="3819906" algn="l"/>
                <a:tab pos="4583887" algn="l"/>
                <a:tab pos="5347868" algn="l"/>
                <a:tab pos="6111850" algn="l"/>
                <a:tab pos="6875831" algn="l"/>
                <a:tab pos="7639812" algn="l"/>
                <a:tab pos="8403793" algn="l"/>
              </a:tabLst>
            </a:pPr>
            <a:r>
              <a:rPr lang="en-GB" dirty="0" smtClean="0"/>
              <a:t>Agenda</a:t>
            </a:r>
          </a:p>
        </p:txBody>
      </p:sp>
      <p:graphicFrame>
        <p:nvGraphicFramePr>
          <p:cNvPr id="5226" name="Group 106"/>
          <p:cNvGraphicFramePr>
            <a:graphicFrameLocks noGrp="1"/>
          </p:cNvGraphicFramePr>
          <p:nvPr/>
        </p:nvGraphicFramePr>
        <p:xfrm>
          <a:off x="1185258" y="1503123"/>
          <a:ext cx="6462574" cy="2259730"/>
        </p:xfrm>
        <a:graphic>
          <a:graphicData uri="http://schemas.openxmlformats.org/drawingml/2006/table">
            <a:tbl>
              <a:tblPr/>
              <a:tblGrid>
                <a:gridCol w="1629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333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7954">
                <a:tc>
                  <a:txBody>
                    <a:bodyPr/>
                    <a:lstStyle/>
                    <a:p>
                      <a:pPr marL="0" marR="0" lvl="0" indent="0" algn="l" defTabSz="1093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-80" charset="-128"/>
                        </a:rPr>
                        <a:t>9:00-12:00</a:t>
                      </a:r>
                      <a:endParaRPr kumimoji="0" lang="en-US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pitchFamily="-80" charset="-128"/>
                      </a:endParaRPr>
                    </a:p>
                  </a:txBody>
                  <a:tcPr marL="78203" marR="78203" marT="37063" marB="37063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93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GB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L2.1 Bayesian framework for  parameter estimation</a:t>
                      </a:r>
                      <a:endParaRPr kumimoji="0" lang="en-US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pitchFamily="-80" charset="-128"/>
                      </a:endParaRPr>
                    </a:p>
                  </a:txBody>
                  <a:tcPr marL="78203" marR="78203" marT="37063" marB="37063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241">
                <a:tc>
                  <a:txBody>
                    <a:bodyPr/>
                    <a:lstStyle/>
                    <a:p>
                      <a:pPr marL="0" marR="0" lvl="0" indent="0" algn="l" defTabSz="1093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pitchFamily="-80" charset="-128"/>
                      </a:endParaRPr>
                    </a:p>
                  </a:txBody>
                  <a:tcPr marL="78203" marR="78203" marT="37063" marB="37063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93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-80" charset="-128"/>
                        </a:rPr>
                        <a:t>Exercises</a:t>
                      </a:r>
                    </a:p>
                  </a:txBody>
                  <a:tcPr marL="78203" marR="78203" marT="37063" marB="37063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241">
                <a:tc>
                  <a:txBody>
                    <a:bodyPr/>
                    <a:lstStyle/>
                    <a:p>
                      <a:pPr marL="0" marR="0" lvl="0" indent="0" algn="l" defTabSz="1093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-80" charset="-128"/>
                        </a:rPr>
                        <a:t>Lunch break</a:t>
                      </a:r>
                    </a:p>
                  </a:txBody>
                  <a:tcPr marL="78203" marR="78203" marT="37063" marB="37063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93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pitchFamily="-80" charset="-128"/>
                      </a:endParaRPr>
                    </a:p>
                  </a:txBody>
                  <a:tcPr marL="78203" marR="78203" marT="37063" marB="37063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9241">
                <a:tc>
                  <a:txBody>
                    <a:bodyPr/>
                    <a:lstStyle/>
                    <a:p>
                      <a:pPr marL="0" marR="0" lvl="0" indent="0" algn="l" defTabSz="1093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-80" charset="-128"/>
                        </a:rPr>
                        <a:t>  1:00-4:00</a:t>
                      </a:r>
                      <a:endParaRPr kumimoji="0" lang="en-US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pitchFamily="-80" charset="-128"/>
                      </a:endParaRPr>
                    </a:p>
                  </a:txBody>
                  <a:tcPr marL="78203" marR="78203" marT="37063" marB="37063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93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GB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L2.2 Monte Carlo procedure</a:t>
                      </a:r>
                      <a:endParaRPr kumimoji="0" lang="en-US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pitchFamily="-80" charset="-128"/>
                      </a:endParaRPr>
                    </a:p>
                  </a:txBody>
                  <a:tcPr marL="78203" marR="78203" marT="37063" marB="37063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9241">
                <a:tc>
                  <a:txBody>
                    <a:bodyPr/>
                    <a:lstStyle/>
                    <a:p>
                      <a:pPr marL="0" marR="0" lvl="0" indent="0" algn="l" defTabSz="1093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pitchFamily="-80" charset="-128"/>
                      </a:endParaRPr>
                    </a:p>
                  </a:txBody>
                  <a:tcPr marL="78203" marR="78203" marT="37063" marB="37063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93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-80" charset="-128"/>
                        </a:rPr>
                        <a:t>Exercises</a:t>
                      </a:r>
                    </a:p>
                  </a:txBody>
                  <a:tcPr marL="78203" marR="78203" marT="37063" marB="37063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G.Sin</a:t>
            </a:r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2728FD-AC43-4B26-9690-BFB6C7703A95}" type="slidenum">
              <a:rPr lang="da-DK" smtClean="0"/>
              <a:pPr>
                <a:defRPr/>
              </a:pPr>
              <a:t>2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Bayesian inference for Parameter Estimation</a:t>
            </a:r>
            <a:endParaRPr lang="da-DK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340768"/>
            <a:ext cx="7994848" cy="4825082"/>
          </a:xfrm>
        </p:spPr>
        <p:txBody>
          <a:bodyPr/>
          <a:lstStyle/>
          <a:p>
            <a:pPr>
              <a:buNone/>
            </a:pPr>
            <a:r>
              <a:rPr lang="da-DK" sz="1800" dirty="0" smtClean="0"/>
              <a:t>Let </a:t>
            </a:r>
            <a:r>
              <a:rPr lang="da-DK" sz="1800" dirty="0" err="1" smtClean="0"/>
              <a:t>us</a:t>
            </a:r>
            <a:r>
              <a:rPr lang="da-DK" sz="1800" dirty="0" smtClean="0"/>
              <a:t> start </a:t>
            </a:r>
            <a:r>
              <a:rPr lang="da-DK" sz="1800" dirty="0" err="1" smtClean="0"/>
              <a:t>with</a:t>
            </a:r>
            <a:r>
              <a:rPr lang="da-DK" sz="1800" dirty="0" smtClean="0"/>
              <a:t> definition of </a:t>
            </a:r>
            <a:r>
              <a:rPr lang="da-DK" sz="1800" dirty="0" err="1" smtClean="0"/>
              <a:t>Monod</a:t>
            </a:r>
            <a:r>
              <a:rPr lang="da-DK" sz="1800" dirty="0" smtClean="0"/>
              <a:t> model </a:t>
            </a:r>
            <a:r>
              <a:rPr lang="da-DK" sz="1800" i="1" dirty="0" smtClean="0"/>
              <a:t>f</a:t>
            </a:r>
            <a:r>
              <a:rPr lang="da-DK" sz="1800" dirty="0" smtClean="0"/>
              <a:t>, </a:t>
            </a:r>
            <a:r>
              <a:rPr lang="da-DK" sz="1800" dirty="0" err="1" smtClean="0"/>
              <a:t>which</a:t>
            </a:r>
            <a:r>
              <a:rPr lang="da-DK" sz="1800" dirty="0" smtClean="0"/>
              <a:t> </a:t>
            </a:r>
            <a:r>
              <a:rPr lang="da-DK" sz="1800" dirty="0" err="1" smtClean="0"/>
              <a:t>describes</a:t>
            </a:r>
            <a:r>
              <a:rPr lang="da-DK" sz="1800" dirty="0" smtClean="0"/>
              <a:t> </a:t>
            </a:r>
            <a:r>
              <a:rPr lang="da-DK" sz="1800" dirty="0" err="1" smtClean="0"/>
              <a:t>substrate</a:t>
            </a:r>
            <a:r>
              <a:rPr lang="da-DK" sz="1800" dirty="0" smtClean="0"/>
              <a:t>  </a:t>
            </a:r>
            <a:r>
              <a:rPr lang="da-DK" sz="1800" dirty="0" err="1" smtClean="0"/>
              <a:t>limited</a:t>
            </a:r>
            <a:r>
              <a:rPr lang="da-DK" sz="1800" dirty="0" smtClean="0"/>
              <a:t> </a:t>
            </a:r>
            <a:r>
              <a:rPr lang="da-DK" sz="1800" dirty="0" err="1" smtClean="0"/>
              <a:t>microbial</a:t>
            </a:r>
            <a:r>
              <a:rPr lang="da-DK" sz="1800" dirty="0" smtClean="0"/>
              <a:t> </a:t>
            </a:r>
            <a:r>
              <a:rPr lang="da-DK" sz="1800" dirty="0" err="1" smtClean="0"/>
              <a:t>growth</a:t>
            </a:r>
            <a:r>
              <a:rPr lang="da-DK" sz="1800" dirty="0" smtClean="0"/>
              <a:t> </a:t>
            </a:r>
            <a:r>
              <a:rPr lang="da-DK" sz="1800" dirty="0" err="1" smtClean="0"/>
              <a:t>kinetics</a:t>
            </a:r>
            <a:r>
              <a:rPr lang="da-DK" sz="1800" dirty="0" smtClean="0"/>
              <a:t>, </a:t>
            </a:r>
            <a:r>
              <a:rPr lang="da-DK" sz="1800" dirty="0" err="1" smtClean="0"/>
              <a:t>where</a:t>
            </a:r>
            <a:r>
              <a:rPr lang="da-DK" sz="1800" dirty="0" smtClean="0"/>
              <a:t> </a:t>
            </a:r>
            <a:r>
              <a:rPr lang="da-DK" sz="1800" dirty="0" smtClean="0">
                <a:latin typeface="Symbol" pitchFamily="18" charset="2"/>
              </a:rPr>
              <a:t>m</a:t>
            </a:r>
            <a:r>
              <a:rPr lang="da-DK" sz="1800" dirty="0" smtClean="0"/>
              <a:t> is the </a:t>
            </a:r>
            <a:r>
              <a:rPr lang="da-DK" sz="1800" dirty="0" err="1" smtClean="0"/>
              <a:t>growth</a:t>
            </a:r>
            <a:r>
              <a:rPr lang="da-DK" sz="1800" dirty="0" smtClean="0"/>
              <a:t> rate (h</a:t>
            </a:r>
            <a:r>
              <a:rPr lang="da-DK" sz="1800" baseline="30000" dirty="0" smtClean="0"/>
              <a:t>-1</a:t>
            </a:r>
            <a:r>
              <a:rPr lang="da-DK" sz="1800" dirty="0" smtClean="0"/>
              <a:t>),</a:t>
            </a:r>
            <a:r>
              <a:rPr lang="da-DK" sz="1800" dirty="0" smtClean="0">
                <a:latin typeface="Symbol" pitchFamily="18" charset="2"/>
              </a:rPr>
              <a:t> </a:t>
            </a:r>
            <a:r>
              <a:rPr lang="da-DK" sz="1800" dirty="0" err="1" smtClean="0">
                <a:latin typeface="Symbol" pitchFamily="18" charset="2"/>
              </a:rPr>
              <a:t>m</a:t>
            </a:r>
            <a:r>
              <a:rPr lang="da-DK" sz="1800" baseline="-25000" dirty="0" err="1" smtClean="0"/>
              <a:t>max</a:t>
            </a:r>
            <a:r>
              <a:rPr lang="da-DK" sz="1800" dirty="0" smtClean="0"/>
              <a:t>, is the </a:t>
            </a:r>
            <a:r>
              <a:rPr lang="da-DK" sz="1800" dirty="0" err="1" smtClean="0"/>
              <a:t>maximum</a:t>
            </a:r>
            <a:r>
              <a:rPr lang="da-DK" sz="1800" dirty="0" smtClean="0"/>
              <a:t> </a:t>
            </a:r>
            <a:r>
              <a:rPr lang="da-DK" sz="1800" dirty="0" err="1" smtClean="0"/>
              <a:t>growth</a:t>
            </a:r>
            <a:r>
              <a:rPr lang="da-DK" sz="1800" dirty="0" smtClean="0"/>
              <a:t> rate (h</a:t>
            </a:r>
            <a:r>
              <a:rPr lang="da-DK" sz="1800" baseline="30000" dirty="0" smtClean="0"/>
              <a:t>-1</a:t>
            </a:r>
            <a:r>
              <a:rPr lang="da-DK" sz="1800" dirty="0" smtClean="0"/>
              <a:t>) and </a:t>
            </a:r>
            <a:r>
              <a:rPr lang="da-DK" sz="1800" dirty="0" err="1" smtClean="0"/>
              <a:t>K</a:t>
            </a:r>
            <a:r>
              <a:rPr lang="da-DK" sz="1800" baseline="-25000" dirty="0" err="1" smtClean="0"/>
              <a:t>s</a:t>
            </a:r>
            <a:r>
              <a:rPr lang="da-DK" sz="1800" dirty="0" smtClean="0"/>
              <a:t> </a:t>
            </a:r>
            <a:r>
              <a:rPr lang="da-DK" sz="1800" dirty="0" err="1" smtClean="0"/>
              <a:t>affinity</a:t>
            </a:r>
            <a:r>
              <a:rPr lang="da-DK" sz="1800" dirty="0" smtClean="0"/>
              <a:t> </a:t>
            </a:r>
            <a:r>
              <a:rPr lang="da-DK" sz="1800" dirty="0" err="1" smtClean="0"/>
              <a:t>coefficient</a:t>
            </a:r>
            <a:r>
              <a:rPr lang="da-DK" sz="1800" dirty="0" smtClean="0"/>
              <a:t> (</a:t>
            </a:r>
            <a:r>
              <a:rPr lang="da-DK" sz="1800" dirty="0" err="1" smtClean="0"/>
              <a:t>mgCOD/L</a:t>
            </a:r>
            <a:r>
              <a:rPr lang="da-DK" sz="1800" dirty="0" smtClean="0"/>
              <a:t>):</a:t>
            </a:r>
          </a:p>
          <a:p>
            <a:pPr>
              <a:buNone/>
            </a:pPr>
            <a:endParaRPr lang="da-DK" sz="1800" dirty="0" smtClean="0"/>
          </a:p>
          <a:p>
            <a:pPr>
              <a:buNone/>
            </a:pPr>
            <a:endParaRPr lang="da-DK" sz="1800" dirty="0" smtClean="0"/>
          </a:p>
          <a:p>
            <a:pPr>
              <a:buNone/>
            </a:pPr>
            <a:endParaRPr lang="da-DK" sz="1800" dirty="0" smtClean="0"/>
          </a:p>
          <a:p>
            <a:pPr>
              <a:buNone/>
            </a:pPr>
            <a:r>
              <a:rPr lang="da-DK" sz="1800" dirty="0" smtClean="0"/>
              <a:t>The parameter </a:t>
            </a:r>
            <a:r>
              <a:rPr lang="da-DK" sz="1800" dirty="0" err="1" smtClean="0"/>
              <a:t>estimation</a:t>
            </a:r>
            <a:r>
              <a:rPr lang="da-DK" sz="1800" dirty="0" smtClean="0"/>
              <a:t> problem is the </a:t>
            </a:r>
            <a:r>
              <a:rPr lang="da-DK" sz="1800" dirty="0" err="1" smtClean="0"/>
              <a:t>following</a:t>
            </a:r>
            <a:r>
              <a:rPr lang="da-DK" sz="1800" dirty="0" smtClean="0"/>
              <a:t>: given a set of </a:t>
            </a:r>
            <a:r>
              <a:rPr lang="da-DK" sz="1800" dirty="0" err="1" smtClean="0"/>
              <a:t>measured</a:t>
            </a:r>
            <a:r>
              <a:rPr lang="da-DK" sz="1800" dirty="0" smtClean="0"/>
              <a:t> </a:t>
            </a:r>
            <a:r>
              <a:rPr lang="da-DK" sz="1800" dirty="0" err="1" smtClean="0"/>
              <a:t>growth</a:t>
            </a:r>
            <a:r>
              <a:rPr lang="da-DK" sz="1800" dirty="0" smtClean="0"/>
              <a:t> </a:t>
            </a:r>
            <a:r>
              <a:rPr lang="da-DK" sz="1800" dirty="0" err="1" smtClean="0"/>
              <a:t>rates,y</a:t>
            </a:r>
            <a:r>
              <a:rPr lang="da-DK" sz="1800" dirty="0" smtClean="0"/>
              <a:t>, under the </a:t>
            </a:r>
            <a:r>
              <a:rPr lang="da-DK" sz="1800" dirty="0" err="1" smtClean="0"/>
              <a:t>following</a:t>
            </a:r>
            <a:r>
              <a:rPr lang="da-DK" sz="1800" dirty="0" smtClean="0"/>
              <a:t> </a:t>
            </a:r>
            <a:r>
              <a:rPr lang="da-DK" sz="1800" dirty="0" err="1" smtClean="0"/>
              <a:t>substrate</a:t>
            </a:r>
            <a:r>
              <a:rPr lang="da-DK" sz="1800" dirty="0" smtClean="0"/>
              <a:t> </a:t>
            </a:r>
            <a:r>
              <a:rPr lang="da-DK" sz="1800" dirty="0" err="1" smtClean="0"/>
              <a:t>conditions</a:t>
            </a:r>
            <a:r>
              <a:rPr lang="da-DK" sz="1800" dirty="0" smtClean="0"/>
              <a:t> ,S, </a:t>
            </a:r>
            <a:r>
              <a:rPr lang="da-DK" sz="1800" dirty="0" err="1" smtClean="0"/>
              <a:t>estimate</a:t>
            </a:r>
            <a:r>
              <a:rPr lang="da-DK" sz="1800" dirty="0" smtClean="0"/>
              <a:t> the </a:t>
            </a:r>
            <a:r>
              <a:rPr lang="da-DK" sz="1800" dirty="0" err="1" smtClean="0"/>
              <a:t>unknown</a:t>
            </a:r>
            <a:r>
              <a:rPr lang="da-DK" sz="1800" dirty="0" smtClean="0"/>
              <a:t> </a:t>
            </a:r>
            <a:r>
              <a:rPr lang="da-DK" sz="1800" dirty="0" err="1" smtClean="0">
                <a:latin typeface="Symbol" pitchFamily="18" charset="2"/>
              </a:rPr>
              <a:t>m</a:t>
            </a:r>
            <a:r>
              <a:rPr lang="da-DK" sz="1800" baseline="-25000" dirty="0" err="1" smtClean="0"/>
              <a:t>max</a:t>
            </a:r>
            <a:r>
              <a:rPr lang="da-DK" sz="1800" dirty="0" smtClean="0"/>
              <a:t>, and </a:t>
            </a:r>
            <a:r>
              <a:rPr lang="da-DK" sz="1800" dirty="0" err="1" smtClean="0"/>
              <a:t>K</a:t>
            </a:r>
            <a:r>
              <a:rPr lang="da-DK" sz="1800" baseline="-25000" dirty="0" err="1" smtClean="0"/>
              <a:t>s</a:t>
            </a:r>
            <a:r>
              <a:rPr lang="da-DK" sz="1800" baseline="-25000" dirty="0" smtClean="0"/>
              <a:t> </a:t>
            </a:r>
            <a:r>
              <a:rPr lang="da-DK" sz="1800" dirty="0" smtClean="0"/>
              <a:t>:</a:t>
            </a:r>
          </a:p>
          <a:p>
            <a:pPr>
              <a:buNone/>
            </a:pPr>
            <a:r>
              <a:rPr lang="en-US" sz="1800" dirty="0" smtClean="0"/>
              <a:t>S = [28      55        83        110      138     225      375];   %  (mg / L COD)</a:t>
            </a:r>
          </a:p>
          <a:p>
            <a:pPr>
              <a:buNone/>
            </a:pPr>
            <a:r>
              <a:rPr lang="en-US" sz="1800" dirty="0" smtClean="0"/>
              <a:t>y= [0.053  0.060  0.112   0.105  0.099   0.122  0.125]; % (h</a:t>
            </a:r>
            <a:r>
              <a:rPr lang="en-US" sz="1800" baseline="30000" dirty="0" smtClean="0"/>
              <a:t>-1</a:t>
            </a:r>
            <a:r>
              <a:rPr lang="en-US" sz="1800" dirty="0" smtClean="0"/>
              <a:t>)</a:t>
            </a:r>
          </a:p>
          <a:p>
            <a:pPr>
              <a:buNone/>
            </a:pPr>
            <a:endParaRPr lang="da-DK" sz="18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Bayesian</a:t>
            </a:r>
            <a:r>
              <a:rPr lang="da-DK" dirty="0" smtClean="0"/>
              <a:t> </a:t>
            </a:r>
            <a:r>
              <a:rPr lang="da-DK" dirty="0" err="1" smtClean="0"/>
              <a:t>inference</a:t>
            </a:r>
            <a:r>
              <a:rPr lang="da-DK" dirty="0" smtClean="0"/>
              <a:t> for nonlinear regression – </a:t>
            </a:r>
            <a:r>
              <a:rPr lang="da-DK" dirty="0" err="1" smtClean="0"/>
              <a:t>Monod</a:t>
            </a:r>
            <a:r>
              <a:rPr lang="da-DK" dirty="0" smtClean="0"/>
              <a:t> </a:t>
            </a:r>
            <a:r>
              <a:rPr lang="da-DK" dirty="0" err="1" smtClean="0"/>
              <a:t>example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G.Sin</a:t>
            </a:r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Bayesian inference for Parameter Estimation</a:t>
            </a:r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9B1307-EF86-4EE1-A344-B04FF946CDBA}" type="slidenum">
              <a:rPr lang="da-DK" smtClean="0"/>
              <a:pPr>
                <a:defRPr/>
              </a:pPr>
              <a:t>20</a:t>
            </a:fld>
            <a:endParaRPr lang="da-DK"/>
          </a:p>
        </p:txBody>
      </p:sp>
      <p:graphicFrame>
        <p:nvGraphicFramePr>
          <p:cNvPr id="307207" name="Object 7"/>
          <p:cNvGraphicFramePr>
            <a:graphicFrameLocks noChangeAspect="1"/>
          </p:cNvGraphicFramePr>
          <p:nvPr/>
        </p:nvGraphicFramePr>
        <p:xfrm>
          <a:off x="2220913" y="2276475"/>
          <a:ext cx="2455862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190" name="Equation" r:id="rId4" imgW="1688760" imgH="431640" progId="Equation.DSMT4">
                  <p:embed/>
                </p:oleObj>
              </mc:Choice>
              <mc:Fallback>
                <p:oleObj name="Equation" r:id="rId4" imgW="1688760" imgH="4316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0913" y="2276475"/>
                        <a:ext cx="2455862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4311" name="AutoShape 7" descr="jar:file:///O:/Matlab_R2009b/help/toolbox/stats/help.jar%21/prob_distributions85.gif"/>
          <p:cNvSpPr>
            <a:spLocks noChangeAspect="1" noChangeArrowheads="1"/>
          </p:cNvSpPr>
          <p:nvPr/>
        </p:nvSpPr>
        <p:spPr bwMode="auto">
          <a:xfrm>
            <a:off x="63500" y="-136525"/>
            <a:ext cx="1133475" cy="3619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340768"/>
            <a:ext cx="7994848" cy="4825082"/>
          </a:xfrm>
        </p:spPr>
        <p:txBody>
          <a:bodyPr/>
          <a:lstStyle/>
          <a:p>
            <a:pPr>
              <a:buNone/>
            </a:pPr>
            <a:r>
              <a:rPr lang="da-DK" sz="1800" b="1" dirty="0" smtClean="0"/>
              <a:t>Step 0. </a:t>
            </a:r>
            <a:r>
              <a:rPr lang="da-DK" sz="1800" b="1" dirty="0" err="1" smtClean="0"/>
              <a:t>Preparatory</a:t>
            </a:r>
            <a:r>
              <a:rPr lang="da-DK" sz="1800" b="1" dirty="0" smtClean="0"/>
              <a:t> </a:t>
            </a:r>
            <a:r>
              <a:rPr lang="da-DK" sz="1800" b="1" dirty="0" err="1" smtClean="0"/>
              <a:t>phase</a:t>
            </a:r>
            <a:r>
              <a:rPr lang="da-DK" sz="1800" b="1" dirty="0" smtClean="0"/>
              <a:t>. </a:t>
            </a:r>
            <a:r>
              <a:rPr lang="da-DK" sz="1800" dirty="0" err="1" smtClean="0"/>
              <a:t>This</a:t>
            </a:r>
            <a:r>
              <a:rPr lang="da-DK" sz="1800" dirty="0" smtClean="0"/>
              <a:t> step to </a:t>
            </a:r>
            <a:r>
              <a:rPr lang="da-DK" sz="1800" dirty="0" err="1" smtClean="0"/>
              <a:t>gain</a:t>
            </a:r>
            <a:r>
              <a:rPr lang="da-DK" sz="1800" dirty="0" smtClean="0"/>
              <a:t> </a:t>
            </a:r>
            <a:r>
              <a:rPr lang="da-DK" sz="1800" dirty="0" err="1" smtClean="0"/>
              <a:t>useful</a:t>
            </a:r>
            <a:r>
              <a:rPr lang="da-DK" sz="1800" dirty="0" smtClean="0"/>
              <a:t> information </a:t>
            </a:r>
            <a:r>
              <a:rPr lang="da-DK" sz="1800" dirty="0" err="1" smtClean="0"/>
              <a:t>about</a:t>
            </a:r>
            <a:r>
              <a:rPr lang="da-DK" sz="1800" dirty="0" smtClean="0"/>
              <a:t> prior distribution </a:t>
            </a:r>
            <a:r>
              <a:rPr lang="da-DK" sz="1800" dirty="0" err="1" smtClean="0"/>
              <a:t>function</a:t>
            </a:r>
            <a:r>
              <a:rPr lang="da-DK" sz="1800" dirty="0" smtClean="0"/>
              <a:t> for the model parameters and to </a:t>
            </a:r>
            <a:r>
              <a:rPr lang="da-DK" sz="1800" dirty="0" err="1" smtClean="0"/>
              <a:t>estimate</a:t>
            </a:r>
            <a:r>
              <a:rPr lang="da-DK" sz="1800" dirty="0" smtClean="0"/>
              <a:t> the </a:t>
            </a:r>
            <a:r>
              <a:rPr lang="da-DK" sz="1800" dirty="0" err="1" smtClean="0"/>
              <a:t>error</a:t>
            </a:r>
            <a:r>
              <a:rPr lang="da-DK" sz="1800" dirty="0" smtClean="0"/>
              <a:t> </a:t>
            </a:r>
            <a:r>
              <a:rPr lang="da-DK" sz="1800" dirty="0" err="1" smtClean="0"/>
              <a:t>variance</a:t>
            </a:r>
            <a:endParaRPr lang="da-DK" sz="1800" dirty="0" smtClean="0"/>
          </a:p>
          <a:p>
            <a:pPr>
              <a:buNone/>
            </a:pPr>
            <a:r>
              <a:rPr lang="da-DK" sz="1800" dirty="0" smtClean="0"/>
              <a:t>Solution: do a </a:t>
            </a:r>
            <a:r>
              <a:rPr lang="da-DK" sz="1800" dirty="0" err="1" smtClean="0"/>
              <a:t>quick</a:t>
            </a:r>
            <a:r>
              <a:rPr lang="da-DK" sz="1800" dirty="0" smtClean="0"/>
              <a:t> MLE </a:t>
            </a:r>
            <a:r>
              <a:rPr lang="da-DK" sz="1800" dirty="0" err="1" smtClean="0"/>
              <a:t>estimation</a:t>
            </a:r>
            <a:r>
              <a:rPr lang="da-DK" sz="1800" dirty="0" smtClean="0"/>
              <a:t> </a:t>
            </a:r>
          </a:p>
          <a:p>
            <a:pPr>
              <a:buNone/>
            </a:pPr>
            <a:endParaRPr lang="en-US" sz="1800" dirty="0" smtClean="0">
              <a:solidFill>
                <a:srgbClr val="228B22"/>
              </a:solidFill>
              <a:latin typeface="Courier New"/>
            </a:endParaRPr>
          </a:p>
          <a:p>
            <a:pPr>
              <a:buNone/>
            </a:pPr>
            <a:endParaRPr lang="da-DK" sz="1800" dirty="0" smtClean="0"/>
          </a:p>
          <a:p>
            <a:pPr>
              <a:buNone/>
            </a:pPr>
            <a:endParaRPr lang="da-DK" sz="1800" dirty="0" smtClean="0"/>
          </a:p>
          <a:p>
            <a:pPr>
              <a:buNone/>
            </a:pPr>
            <a:endParaRPr lang="da-DK" sz="18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Monod</a:t>
            </a:r>
            <a:r>
              <a:rPr lang="da-DK" dirty="0" smtClean="0"/>
              <a:t> </a:t>
            </a:r>
            <a:r>
              <a:rPr lang="da-DK" dirty="0" err="1" smtClean="0"/>
              <a:t>example-</a:t>
            </a:r>
            <a:r>
              <a:rPr lang="da-DK" dirty="0" smtClean="0"/>
              <a:t> </a:t>
            </a:r>
            <a:br>
              <a:rPr lang="da-DK" dirty="0" smtClean="0"/>
            </a:br>
            <a:r>
              <a:rPr lang="da-DK" dirty="0" smtClean="0"/>
              <a:t>MCMC </a:t>
            </a:r>
            <a:r>
              <a:rPr lang="da-DK" dirty="0" err="1" smtClean="0"/>
              <a:t>implementation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G.Sin</a:t>
            </a:r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Bayesian inference for Parameter Estimation</a:t>
            </a:r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9B1307-EF86-4EE1-A344-B04FF946CDBA}" type="slidenum">
              <a:rPr lang="da-DK" smtClean="0"/>
              <a:pPr>
                <a:defRPr/>
              </a:pPr>
              <a:t>21</a:t>
            </a:fld>
            <a:endParaRPr lang="da-DK"/>
          </a:p>
        </p:txBody>
      </p:sp>
      <p:sp>
        <p:nvSpPr>
          <p:cNvPr id="354311" name="AutoShape 7" descr="jar:file:///O:/Matlab_R2009b/help/toolbox/stats/help.jar%21/prob_distributions85.gif"/>
          <p:cNvSpPr>
            <a:spLocks noChangeAspect="1" noChangeArrowheads="1"/>
          </p:cNvSpPr>
          <p:nvPr/>
        </p:nvSpPr>
        <p:spPr bwMode="auto">
          <a:xfrm>
            <a:off x="63500" y="-136525"/>
            <a:ext cx="1133475" cy="3619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11560" y="2492896"/>
            <a:ext cx="853244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 smtClean="0">
                <a:solidFill>
                  <a:srgbClr val="228B22"/>
                </a:solidFill>
                <a:latin typeface="Courier New"/>
              </a:rPr>
              <a:t>% step 0: provide prior information about the unknowns (parameters) and also error function (variance). here we can do an MLE estimation</a:t>
            </a:r>
          </a:p>
          <a:p>
            <a:pPr>
              <a:buNone/>
            </a:pP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Ssfun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= @(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theta,data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) sum((data.mu-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modelfun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data.s,theta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)).^2);</a:t>
            </a: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[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tmin,ssmin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]=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fminsearch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ssfun,theta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*2,[],data);</a:t>
            </a: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n = length(data.mu);</a:t>
            </a: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p = length(theta);</a:t>
            </a: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s2 =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ssmin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/(n-p); </a:t>
            </a:r>
            <a:r>
              <a:rPr lang="en-US" dirty="0" smtClean="0">
                <a:solidFill>
                  <a:srgbClr val="228B22"/>
                </a:solidFill>
                <a:latin typeface="Courier New"/>
              </a:rPr>
              <a:t>% estimate the sample variance</a:t>
            </a: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J = [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data.s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./(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tmin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(2)+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data.s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), </a:t>
            </a:r>
            <a:r>
              <a:rPr lang="en-US" dirty="0" smtClean="0">
                <a:solidFill>
                  <a:srgbClr val="0000FF"/>
                </a:solidFill>
                <a:latin typeface="Courier New"/>
              </a:rPr>
              <a:t>...</a:t>
            </a: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  -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tmin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(1).*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data.s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./(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tmin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(2)+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data.s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).^2];</a:t>
            </a:r>
          </a:p>
          <a:p>
            <a:pPr>
              <a:buNone/>
            </a:pP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tcov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= s2*inv(J'*J) ; </a:t>
            </a:r>
            <a:r>
              <a:rPr lang="en-US" dirty="0" smtClean="0">
                <a:solidFill>
                  <a:srgbClr val="228B22"/>
                </a:solidFill>
                <a:latin typeface="Courier New"/>
              </a:rPr>
              <a:t>%estimate of the covariance matrix for the priors</a:t>
            </a:r>
          </a:p>
          <a:p>
            <a:pPr>
              <a:buNone/>
            </a:pP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tsigma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sqrt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diag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tcov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))';</a:t>
            </a: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theta=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tmin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340768"/>
            <a:ext cx="7994848" cy="4825082"/>
          </a:xfrm>
        </p:spPr>
        <p:txBody>
          <a:bodyPr/>
          <a:lstStyle/>
          <a:p>
            <a:pPr>
              <a:buNone/>
            </a:pPr>
            <a:r>
              <a:rPr lang="da-DK" sz="1800" b="1" dirty="0" smtClean="0"/>
              <a:t>Step 0: </a:t>
            </a:r>
            <a:r>
              <a:rPr lang="da-DK" sz="1800" b="1" dirty="0" err="1" smtClean="0"/>
              <a:t>Preliminary</a:t>
            </a:r>
            <a:r>
              <a:rPr lang="da-DK" sz="1800" b="1" dirty="0" smtClean="0"/>
              <a:t> </a:t>
            </a:r>
            <a:r>
              <a:rPr lang="da-DK" sz="1800" b="1" dirty="0" err="1" smtClean="0"/>
              <a:t>results</a:t>
            </a:r>
            <a:r>
              <a:rPr lang="da-DK" sz="1800" b="1" dirty="0" smtClean="0"/>
              <a:t> for </a:t>
            </a:r>
            <a:r>
              <a:rPr lang="da-DK" sz="1800" b="1" dirty="0" err="1" smtClean="0"/>
              <a:t>initilisation</a:t>
            </a:r>
            <a:r>
              <a:rPr lang="da-DK" sz="1800" b="1" dirty="0" smtClean="0"/>
              <a:t> of MCMC</a:t>
            </a:r>
          </a:p>
          <a:p>
            <a:pPr>
              <a:buNone/>
            </a:pPr>
            <a:endParaRPr lang="en-US" sz="1800" dirty="0" smtClean="0">
              <a:solidFill>
                <a:srgbClr val="228B22"/>
              </a:solidFill>
              <a:latin typeface="Courier New"/>
            </a:endParaRPr>
          </a:p>
          <a:p>
            <a:pPr>
              <a:buNone/>
            </a:pPr>
            <a:endParaRPr lang="da-DK" sz="1800" dirty="0" smtClean="0"/>
          </a:p>
          <a:p>
            <a:pPr>
              <a:buNone/>
            </a:pPr>
            <a:endParaRPr lang="da-DK" sz="1800" dirty="0" smtClean="0"/>
          </a:p>
          <a:p>
            <a:pPr>
              <a:buNone/>
            </a:pPr>
            <a:endParaRPr lang="da-DK" sz="18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Monod</a:t>
            </a:r>
            <a:r>
              <a:rPr lang="da-DK" dirty="0" smtClean="0"/>
              <a:t> </a:t>
            </a:r>
            <a:r>
              <a:rPr lang="da-DK" dirty="0" err="1" smtClean="0"/>
              <a:t>example-</a:t>
            </a:r>
            <a:r>
              <a:rPr lang="da-DK" dirty="0" smtClean="0"/>
              <a:t> </a:t>
            </a:r>
            <a:br>
              <a:rPr lang="da-DK" dirty="0" smtClean="0"/>
            </a:br>
            <a:r>
              <a:rPr lang="da-DK" dirty="0" smtClean="0"/>
              <a:t>MCMC </a:t>
            </a:r>
            <a:r>
              <a:rPr lang="da-DK" dirty="0" err="1" smtClean="0"/>
              <a:t>implementation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G.Sin</a:t>
            </a:r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Bayesian inference for Parameter Estimation</a:t>
            </a:r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9B1307-EF86-4EE1-A344-B04FF946CDBA}" type="slidenum">
              <a:rPr lang="da-DK" smtClean="0"/>
              <a:pPr>
                <a:defRPr/>
              </a:pPr>
              <a:t>22</a:t>
            </a:fld>
            <a:endParaRPr lang="da-DK"/>
          </a:p>
        </p:txBody>
      </p:sp>
      <p:sp>
        <p:nvSpPr>
          <p:cNvPr id="354311" name="AutoShape 7" descr="jar:file:///O:/Matlab_R2009b/help/toolbox/stats/help.jar%21/prob_distributions85.gif"/>
          <p:cNvSpPr>
            <a:spLocks noChangeAspect="1" noChangeArrowheads="1"/>
          </p:cNvSpPr>
          <p:nvPr/>
        </p:nvSpPr>
        <p:spPr bwMode="auto">
          <a:xfrm>
            <a:off x="63500" y="-136525"/>
            <a:ext cx="1133475" cy="3619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93218" name="Picture 2" descr="C:\DTU\Research\Software\bayesian\gelman book\fig1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772816"/>
            <a:ext cx="5490972" cy="4119372"/>
          </a:xfrm>
          <a:prstGeom prst="rect">
            <a:avLst/>
          </a:prstGeom>
          <a:noFill/>
        </p:spPr>
      </p:pic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012160" y="2132856"/>
          <a:ext cx="2615952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79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7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da-DK" b="1" dirty="0" err="1" smtClean="0"/>
                        <a:t>Mean</a:t>
                      </a:r>
                      <a:r>
                        <a:rPr lang="da-DK" b="1" dirty="0" smtClean="0"/>
                        <a:t> </a:t>
                      </a:r>
                      <a:r>
                        <a:rPr lang="da-DK" b="1" dirty="0" err="1" smtClean="0"/>
                        <a:t>estimates</a:t>
                      </a:r>
                      <a:endParaRPr 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1800" dirty="0" err="1" smtClean="0">
                          <a:latin typeface="Symbol" pitchFamily="18" charset="2"/>
                        </a:rPr>
                        <a:t>m</a:t>
                      </a:r>
                      <a:r>
                        <a:rPr lang="da-DK" sz="1800" baseline="-25000" dirty="0" err="1" smtClean="0"/>
                        <a:t>max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dirty="0" err="1" smtClean="0"/>
                        <a:t>K</a:t>
                      </a:r>
                      <a:r>
                        <a:rPr lang="da-DK" sz="1800" baseline="-25000" dirty="0" err="1" smtClean="0"/>
                        <a:t>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0.1454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49.0529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da-DK" b="1" dirty="0" err="1" smtClean="0"/>
                        <a:t>Covariance</a:t>
                      </a:r>
                      <a:r>
                        <a:rPr lang="da-DK" b="1" dirty="0" smtClean="0"/>
                        <a:t>: </a:t>
                      </a:r>
                      <a:r>
                        <a:rPr lang="da-DK" b="1" dirty="0" err="1" smtClean="0"/>
                        <a:t>Cov</a:t>
                      </a:r>
                      <a:endParaRPr 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0.000244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0.25011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0.25011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320.8347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6012160" y="5495632"/>
          <a:ext cx="2615952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15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b="1" dirty="0" smtClean="0"/>
                        <a:t>Sample</a:t>
                      </a:r>
                      <a:r>
                        <a:rPr lang="da-DK" b="1" baseline="0" dirty="0" smtClean="0"/>
                        <a:t> variance,s</a:t>
                      </a:r>
                      <a:r>
                        <a:rPr lang="da-DK" b="1" baseline="30000" dirty="0" smtClean="0"/>
                        <a:t>2</a:t>
                      </a:r>
                      <a:r>
                        <a:rPr lang="da-DK" b="1" baseline="0" dirty="0" smtClean="0"/>
                        <a:t>=</a:t>
                      </a:r>
                      <a:r>
                        <a:rPr lang="da-DK" b="1" baseline="0" dirty="0" smtClean="0">
                          <a:latin typeface="Symbol" pitchFamily="18" charset="2"/>
                        </a:rPr>
                        <a:t>s</a:t>
                      </a:r>
                      <a:r>
                        <a:rPr lang="da-DK" b="1" baseline="30000" dirty="0" smtClean="0"/>
                        <a:t>2</a:t>
                      </a:r>
                      <a:endParaRPr lang="en-US" b="1" baseline="30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1.6335e-04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6372200" y="1772816"/>
            <a:ext cx="18261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dirty="0" smtClean="0"/>
              <a:t>MLE </a:t>
            </a:r>
            <a:r>
              <a:rPr lang="da-DK" dirty="0" err="1" smtClean="0"/>
              <a:t>estimation</a:t>
            </a:r>
            <a:r>
              <a:rPr lang="da-DK" dirty="0" smtClean="0"/>
              <a:t> </a:t>
            </a:r>
            <a:endParaRPr lang="en-US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6012160" y="4365104"/>
          <a:ext cx="261595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79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7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da-DK" b="1" dirty="0" err="1" smtClean="0"/>
                        <a:t>Correlation</a:t>
                      </a:r>
                      <a:r>
                        <a:rPr lang="da-DK" b="1" dirty="0" smtClean="0"/>
                        <a:t>:</a:t>
                      </a:r>
                      <a:r>
                        <a:rPr lang="da-DK" b="1" baseline="0" dirty="0" smtClean="0"/>
                        <a:t> </a:t>
                      </a:r>
                      <a:r>
                        <a:rPr lang="da-DK" b="1" dirty="0" err="1" smtClean="0"/>
                        <a:t>Cor</a:t>
                      </a:r>
                      <a:endParaRPr 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0.8926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0.8926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340768"/>
            <a:ext cx="7994848" cy="4825082"/>
          </a:xfrm>
        </p:spPr>
        <p:txBody>
          <a:bodyPr/>
          <a:lstStyle/>
          <a:p>
            <a:pPr>
              <a:buNone/>
            </a:pPr>
            <a:r>
              <a:rPr lang="da-DK" sz="1800" b="1" dirty="0" smtClean="0"/>
              <a:t>Step 1.  </a:t>
            </a:r>
            <a:r>
              <a:rPr lang="da-DK" sz="1800" b="1" dirty="0" err="1" smtClean="0"/>
              <a:t>select</a:t>
            </a:r>
            <a:r>
              <a:rPr lang="da-DK" sz="1800" b="1" dirty="0" smtClean="0"/>
              <a:t> initial parameter </a:t>
            </a:r>
            <a:r>
              <a:rPr lang="da-DK" sz="1800" b="1" dirty="0" err="1" smtClean="0"/>
              <a:t>vector</a:t>
            </a:r>
            <a:r>
              <a:rPr lang="da-DK" sz="1800" b="1" dirty="0" smtClean="0"/>
              <a:t>,</a:t>
            </a:r>
            <a:r>
              <a:rPr lang="el-GR" sz="1800" b="1" dirty="0" smtClean="0"/>
              <a:t> θ</a:t>
            </a:r>
            <a:r>
              <a:rPr lang="da-DK" sz="1800" b="1" baseline="-25000" dirty="0" smtClean="0">
                <a:latin typeface="Times" pitchFamily="18" charset="0"/>
              </a:rPr>
              <a:t>0</a:t>
            </a:r>
          </a:p>
          <a:p>
            <a:pPr>
              <a:buNone/>
            </a:pPr>
            <a:r>
              <a:rPr lang="da-DK" sz="1800" dirty="0" err="1" smtClean="0">
                <a:latin typeface="+mj-lt"/>
              </a:rPr>
              <a:t>Multivariate</a:t>
            </a:r>
            <a:r>
              <a:rPr lang="da-DK" sz="1800" dirty="0" smtClean="0">
                <a:latin typeface="+mj-lt"/>
              </a:rPr>
              <a:t> normal distribution is </a:t>
            </a:r>
            <a:r>
              <a:rPr lang="da-DK" sz="1800" dirty="0" err="1" smtClean="0">
                <a:latin typeface="+mj-lt"/>
              </a:rPr>
              <a:t>assumed</a:t>
            </a:r>
            <a:r>
              <a:rPr lang="da-DK" sz="1800" dirty="0" smtClean="0">
                <a:latin typeface="+mj-lt"/>
              </a:rPr>
              <a:t> for the parameters </a:t>
            </a:r>
            <a:r>
              <a:rPr lang="da-DK" sz="1800" dirty="0" err="1" smtClean="0">
                <a:latin typeface="+mj-lt"/>
              </a:rPr>
              <a:t>using</a:t>
            </a:r>
            <a:r>
              <a:rPr lang="da-DK" sz="1800" dirty="0" smtClean="0">
                <a:latin typeface="+mj-lt"/>
              </a:rPr>
              <a:t> </a:t>
            </a:r>
            <a:r>
              <a:rPr lang="da-DK" sz="1800" dirty="0" err="1" smtClean="0">
                <a:latin typeface="+mj-lt"/>
              </a:rPr>
              <a:t>covariance</a:t>
            </a:r>
            <a:r>
              <a:rPr lang="da-DK" sz="1800" dirty="0" smtClean="0">
                <a:latin typeface="+mj-lt"/>
              </a:rPr>
              <a:t> matrix </a:t>
            </a:r>
            <a:r>
              <a:rPr lang="da-DK" sz="1800" dirty="0" err="1" smtClean="0">
                <a:latin typeface="+mj-lt"/>
              </a:rPr>
              <a:t>estimated</a:t>
            </a:r>
            <a:r>
              <a:rPr lang="da-DK" sz="1800" dirty="0" smtClean="0">
                <a:latin typeface="+mj-lt"/>
              </a:rPr>
              <a:t> from MLE, C</a:t>
            </a:r>
          </a:p>
          <a:p>
            <a:pPr>
              <a:buNone/>
            </a:pPr>
            <a:endParaRPr lang="en-US" sz="1800" dirty="0" smtClean="0">
              <a:solidFill>
                <a:srgbClr val="228B22"/>
              </a:solidFill>
              <a:latin typeface="Courier New"/>
            </a:endParaRPr>
          </a:p>
          <a:p>
            <a:pPr>
              <a:buNone/>
            </a:pPr>
            <a:endParaRPr lang="da-DK" sz="1800" dirty="0" smtClean="0"/>
          </a:p>
          <a:p>
            <a:pPr>
              <a:buNone/>
            </a:pPr>
            <a:endParaRPr lang="da-DK" sz="1800" dirty="0" smtClean="0"/>
          </a:p>
          <a:p>
            <a:pPr>
              <a:buNone/>
            </a:pPr>
            <a:endParaRPr lang="da-DK" sz="18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Monod</a:t>
            </a:r>
            <a:r>
              <a:rPr lang="da-DK" dirty="0" smtClean="0"/>
              <a:t> </a:t>
            </a:r>
            <a:r>
              <a:rPr lang="da-DK" dirty="0" err="1" smtClean="0"/>
              <a:t>example-</a:t>
            </a:r>
            <a:r>
              <a:rPr lang="da-DK" dirty="0" smtClean="0"/>
              <a:t> </a:t>
            </a:r>
            <a:br>
              <a:rPr lang="da-DK" dirty="0" smtClean="0"/>
            </a:br>
            <a:r>
              <a:rPr lang="da-DK" dirty="0" smtClean="0"/>
              <a:t>MCMC </a:t>
            </a:r>
            <a:r>
              <a:rPr lang="da-DK" dirty="0" err="1" smtClean="0"/>
              <a:t>implementation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G.Sin</a:t>
            </a:r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Bayesian inference for Parameter Estimation</a:t>
            </a:r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9B1307-EF86-4EE1-A344-B04FF946CDBA}" type="slidenum">
              <a:rPr lang="da-DK" smtClean="0"/>
              <a:pPr>
                <a:defRPr/>
              </a:pPr>
              <a:t>23</a:t>
            </a:fld>
            <a:endParaRPr lang="da-DK"/>
          </a:p>
        </p:txBody>
      </p:sp>
      <p:sp>
        <p:nvSpPr>
          <p:cNvPr id="354311" name="AutoShape 7" descr="jar:file:///O:/Matlab_R2009b/help/toolbox/stats/help.jar%21/prob_distributions85.gif"/>
          <p:cNvSpPr>
            <a:spLocks noChangeAspect="1" noChangeArrowheads="1"/>
          </p:cNvSpPr>
          <p:nvPr/>
        </p:nvSpPr>
        <p:spPr bwMode="auto">
          <a:xfrm>
            <a:off x="63500" y="-136525"/>
            <a:ext cx="1133475" cy="3619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115616" y="2420888"/>
            <a:ext cx="7344816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228B22"/>
                </a:solidFill>
                <a:latin typeface="Courier New"/>
              </a:rPr>
              <a:t>%%step 1 initialization: draw a starting point for model </a:t>
            </a:r>
            <a:r>
              <a:rPr lang="en-US" dirty="0" err="1" smtClean="0">
                <a:solidFill>
                  <a:srgbClr val="228B22"/>
                </a:solidFill>
                <a:latin typeface="Courier New"/>
              </a:rPr>
              <a:t>parameters,define</a:t>
            </a:r>
            <a:r>
              <a:rPr lang="en-US" dirty="0" smtClean="0">
                <a:solidFill>
                  <a:srgbClr val="228B22"/>
                </a:solidFill>
                <a:latin typeface="Courier New"/>
              </a:rPr>
              <a:t> error variance and covariance scale for the jumping distribution</a:t>
            </a:r>
          </a:p>
          <a:p>
            <a:r>
              <a:rPr lang="en-US" dirty="0" smtClean="0">
                <a:solidFill>
                  <a:srgbClr val="228B22"/>
                </a:solidFill>
                <a:latin typeface="Courier New"/>
              </a:rPr>
              <a:t> </a:t>
            </a:r>
          </a:p>
          <a:p>
            <a:r>
              <a:rPr lang="da-DK" dirty="0" err="1" smtClean="0">
                <a:solidFill>
                  <a:srgbClr val="000000"/>
                </a:solidFill>
                <a:latin typeface="Courier New"/>
              </a:rPr>
              <a:t>C=tcov</a:t>
            </a:r>
            <a:r>
              <a:rPr lang="da-DK" dirty="0" smtClean="0">
                <a:solidFill>
                  <a:srgbClr val="000000"/>
                </a:solidFill>
                <a:latin typeface="Courier New"/>
              </a:rPr>
              <a:t>;</a:t>
            </a:r>
            <a:endParaRPr lang="en-US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urier New"/>
              </a:rPr>
              <a:t>x0 =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mvnrnd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theta,C,chainnumber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) ; </a:t>
            </a:r>
            <a:r>
              <a:rPr lang="en-US" dirty="0" smtClean="0">
                <a:solidFill>
                  <a:srgbClr val="228B22"/>
                </a:solidFill>
                <a:latin typeface="Courier New"/>
              </a:rPr>
              <a:t>% sampled from joint multivariate normal distribution using covariance C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 New"/>
              </a:rPr>
              <a:t>sigma2=s2; </a:t>
            </a:r>
            <a:r>
              <a:rPr lang="en-US" dirty="0" smtClean="0">
                <a:solidFill>
                  <a:srgbClr val="228B22"/>
                </a:solidFill>
                <a:latin typeface="Courier New"/>
              </a:rPr>
              <a:t>%error variance as estimated from MLE</a:t>
            </a:r>
            <a:endParaRPr lang="en-US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npar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=length(theta);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covscale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=2.4/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sqrt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npar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); </a:t>
            </a:r>
            <a:r>
              <a:rPr lang="en-US" dirty="0" smtClean="0">
                <a:solidFill>
                  <a:srgbClr val="228B22"/>
                </a:solidFill>
                <a:latin typeface="Courier New"/>
              </a:rPr>
              <a:t>%covariance scale</a:t>
            </a:r>
            <a:endParaRPr lang="en-US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urier New"/>
              </a:rPr>
              <a:t> 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340768"/>
            <a:ext cx="7994848" cy="4825082"/>
          </a:xfrm>
        </p:spPr>
        <p:txBody>
          <a:bodyPr/>
          <a:lstStyle/>
          <a:p>
            <a:pPr>
              <a:buNone/>
            </a:pPr>
            <a:r>
              <a:rPr lang="da-DK" sz="1800" b="1" dirty="0" smtClean="0"/>
              <a:t>Step 2.  </a:t>
            </a:r>
            <a:r>
              <a:rPr lang="da-DK" sz="1800" dirty="0" smtClean="0"/>
              <a:t>do </a:t>
            </a:r>
            <a:r>
              <a:rPr lang="da-DK" sz="1800" dirty="0" err="1" smtClean="0"/>
              <a:t>markov</a:t>
            </a:r>
            <a:r>
              <a:rPr lang="da-DK" sz="1800" dirty="0" smtClean="0"/>
              <a:t> </a:t>
            </a:r>
            <a:r>
              <a:rPr lang="da-DK" sz="1800" dirty="0" err="1" smtClean="0"/>
              <a:t>chain</a:t>
            </a:r>
            <a:r>
              <a:rPr lang="da-DK" sz="1800" dirty="0" smtClean="0"/>
              <a:t> simulations  to sample from </a:t>
            </a:r>
            <a:r>
              <a:rPr lang="da-DK" sz="1800" dirty="0" err="1" smtClean="0"/>
              <a:t>target</a:t>
            </a:r>
            <a:r>
              <a:rPr lang="da-DK" sz="1800" dirty="0" smtClean="0"/>
              <a:t> distribution</a:t>
            </a:r>
          </a:p>
          <a:p>
            <a:pPr>
              <a:buNone/>
            </a:pPr>
            <a:r>
              <a:rPr lang="da-DK" sz="1800" dirty="0" err="1" smtClean="0"/>
              <a:t>Recall</a:t>
            </a:r>
            <a:r>
              <a:rPr lang="da-DK" sz="1800" dirty="0" smtClean="0"/>
              <a:t> </a:t>
            </a:r>
            <a:r>
              <a:rPr lang="da-DK" sz="1800" dirty="0" err="1" smtClean="0"/>
              <a:t>that</a:t>
            </a:r>
            <a:r>
              <a:rPr lang="da-DK" sz="1800" dirty="0" smtClean="0"/>
              <a:t> the </a:t>
            </a:r>
            <a:r>
              <a:rPr lang="da-DK" sz="1800" dirty="0" err="1" smtClean="0"/>
              <a:t>target</a:t>
            </a:r>
            <a:r>
              <a:rPr lang="da-DK" sz="1800" dirty="0" smtClean="0"/>
              <a:t> distribution is a </a:t>
            </a:r>
            <a:r>
              <a:rPr lang="da-DK" sz="1800" dirty="0" err="1" smtClean="0"/>
              <a:t>product</a:t>
            </a:r>
            <a:r>
              <a:rPr lang="da-DK" sz="1800" dirty="0" smtClean="0"/>
              <a:t> of prior and </a:t>
            </a:r>
            <a:r>
              <a:rPr lang="da-DK" sz="1800" dirty="0" err="1" smtClean="0"/>
              <a:t>likelihood</a:t>
            </a:r>
            <a:r>
              <a:rPr lang="da-DK" sz="1800" dirty="0" smtClean="0"/>
              <a:t> </a:t>
            </a:r>
            <a:r>
              <a:rPr lang="da-DK" sz="1800" dirty="0" err="1" smtClean="0"/>
              <a:t>functions</a:t>
            </a:r>
            <a:r>
              <a:rPr lang="da-DK" sz="1800" dirty="0" smtClean="0"/>
              <a:t>. </a:t>
            </a:r>
          </a:p>
          <a:p>
            <a:pPr>
              <a:buNone/>
            </a:pPr>
            <a:endParaRPr lang="da-DK" sz="1800" baseline="-25000" dirty="0" smtClean="0">
              <a:latin typeface="Times" pitchFamily="18" charset="0"/>
            </a:endParaRPr>
          </a:p>
          <a:p>
            <a:pPr>
              <a:buNone/>
            </a:pPr>
            <a:endParaRPr lang="da-DK" sz="1800" baseline="-25000" dirty="0" smtClean="0">
              <a:latin typeface="Times" pitchFamily="18" charset="0"/>
            </a:endParaRPr>
          </a:p>
          <a:p>
            <a:pPr>
              <a:buNone/>
            </a:pPr>
            <a:endParaRPr lang="da-DK" sz="1800" baseline="-25000" dirty="0" smtClean="0">
              <a:latin typeface="Times" pitchFamily="18" charset="0"/>
            </a:endParaRPr>
          </a:p>
          <a:p>
            <a:pPr>
              <a:buNone/>
            </a:pPr>
            <a:endParaRPr lang="da-DK" sz="1800" baseline="-25000" dirty="0" smtClean="0">
              <a:latin typeface="Times" pitchFamily="18" charset="0"/>
            </a:endParaRPr>
          </a:p>
          <a:p>
            <a:pPr>
              <a:buNone/>
            </a:pPr>
            <a:r>
              <a:rPr lang="da-DK" sz="1800" dirty="0" smtClean="0">
                <a:latin typeface="Times" pitchFamily="18" charset="0"/>
              </a:rPr>
              <a:t>The </a:t>
            </a:r>
            <a:r>
              <a:rPr lang="da-DK" sz="1800" dirty="0" err="1" smtClean="0">
                <a:latin typeface="Times" pitchFamily="18" charset="0"/>
              </a:rPr>
              <a:t>likelihood</a:t>
            </a:r>
            <a:r>
              <a:rPr lang="da-DK" sz="1800" dirty="0" smtClean="0">
                <a:latin typeface="Times" pitchFamily="18" charset="0"/>
              </a:rPr>
              <a:t> </a:t>
            </a:r>
            <a:r>
              <a:rPr lang="da-DK" sz="1800" dirty="0" err="1" smtClean="0">
                <a:latin typeface="Times" pitchFamily="18" charset="0"/>
              </a:rPr>
              <a:t>function</a:t>
            </a:r>
            <a:r>
              <a:rPr lang="da-DK" sz="1800" dirty="0" smtClean="0">
                <a:latin typeface="Times" pitchFamily="18" charset="0"/>
              </a:rPr>
              <a:t> is </a:t>
            </a:r>
            <a:r>
              <a:rPr lang="da-DK" sz="1800" dirty="0" err="1" smtClean="0">
                <a:latin typeface="Times" pitchFamily="18" charset="0"/>
              </a:rPr>
              <a:t>defined</a:t>
            </a:r>
            <a:r>
              <a:rPr lang="da-DK" sz="1800" dirty="0" smtClean="0">
                <a:latin typeface="Times" pitchFamily="18" charset="0"/>
              </a:rPr>
              <a:t> as </a:t>
            </a:r>
            <a:r>
              <a:rPr lang="da-DK" sz="1800" dirty="0" err="1" smtClean="0">
                <a:latin typeface="Times" pitchFamily="18" charset="0"/>
              </a:rPr>
              <a:t>follows</a:t>
            </a:r>
            <a:r>
              <a:rPr lang="da-DK" sz="1800" dirty="0" smtClean="0">
                <a:latin typeface="Times" pitchFamily="18" charset="0"/>
              </a:rPr>
              <a:t> (prior </a:t>
            </a:r>
            <a:r>
              <a:rPr lang="da-DK" sz="1800" dirty="0" err="1" smtClean="0">
                <a:latin typeface="Times" pitchFamily="18" charset="0"/>
              </a:rPr>
              <a:t>were</a:t>
            </a:r>
            <a:r>
              <a:rPr lang="da-DK" sz="1800" dirty="0" smtClean="0">
                <a:latin typeface="Times" pitchFamily="18" charset="0"/>
              </a:rPr>
              <a:t> as </a:t>
            </a:r>
            <a:r>
              <a:rPr lang="da-DK" sz="1800" dirty="0" err="1" smtClean="0">
                <a:latin typeface="Times" pitchFamily="18" charset="0"/>
              </a:rPr>
              <a:t>defined</a:t>
            </a:r>
            <a:r>
              <a:rPr lang="da-DK" sz="1800" dirty="0" smtClean="0">
                <a:latin typeface="Times" pitchFamily="18" charset="0"/>
              </a:rPr>
              <a:t> </a:t>
            </a:r>
            <a:r>
              <a:rPr lang="da-DK" sz="1800" dirty="0" err="1" smtClean="0">
                <a:latin typeface="Times" pitchFamily="18" charset="0"/>
              </a:rPr>
              <a:t>previously</a:t>
            </a:r>
            <a:r>
              <a:rPr lang="da-DK" sz="1800" dirty="0" smtClean="0">
                <a:latin typeface="Times" pitchFamily="18" charset="0"/>
              </a:rPr>
              <a:t>):</a:t>
            </a:r>
          </a:p>
          <a:p>
            <a:pPr>
              <a:buNone/>
            </a:pPr>
            <a:endParaRPr lang="da-DK" sz="1800" baseline="-25000" dirty="0" smtClean="0">
              <a:latin typeface="Times" pitchFamily="18" charset="0"/>
            </a:endParaRPr>
          </a:p>
          <a:p>
            <a:pPr>
              <a:buNone/>
            </a:pPr>
            <a:endParaRPr lang="da-DK" sz="1800" baseline="-25000" dirty="0" smtClean="0">
              <a:latin typeface="Times" pitchFamily="18" charset="0"/>
            </a:endParaRPr>
          </a:p>
          <a:p>
            <a:pPr>
              <a:buNone/>
            </a:pPr>
            <a:endParaRPr lang="da-DK" sz="1800" baseline="-25000" dirty="0" smtClean="0">
              <a:latin typeface="Times" pitchFamily="18" charset="0"/>
            </a:endParaRPr>
          </a:p>
          <a:p>
            <a:pPr>
              <a:buNone/>
            </a:pPr>
            <a:endParaRPr lang="da-DK" sz="1800" baseline="-25000" dirty="0" smtClean="0">
              <a:latin typeface="Times" pitchFamily="18" charset="0"/>
            </a:endParaRPr>
          </a:p>
          <a:p>
            <a:pPr>
              <a:buNone/>
            </a:pPr>
            <a:r>
              <a:rPr lang="da-DK" sz="1800" dirty="0" err="1" smtClean="0">
                <a:latin typeface="Times" pitchFamily="18" charset="0"/>
              </a:rPr>
              <a:t>Where</a:t>
            </a:r>
            <a:r>
              <a:rPr lang="da-DK" sz="1800" dirty="0" smtClean="0">
                <a:latin typeface="Times" pitchFamily="18" charset="0"/>
              </a:rPr>
              <a:t> </a:t>
            </a:r>
          </a:p>
          <a:p>
            <a:pPr>
              <a:buNone/>
            </a:pPr>
            <a:endParaRPr lang="da-DK" sz="1800" dirty="0" smtClean="0">
              <a:solidFill>
                <a:srgbClr val="228B22"/>
              </a:solidFill>
              <a:latin typeface="Courier New"/>
            </a:endParaRPr>
          </a:p>
          <a:p>
            <a:pPr>
              <a:buNone/>
            </a:pPr>
            <a:r>
              <a:rPr lang="da-DK" sz="1800" dirty="0" smtClean="0">
                <a:latin typeface="+mj-lt"/>
              </a:rPr>
              <a:t>The metropolis ratio </a:t>
            </a:r>
            <a:r>
              <a:rPr lang="da-DK" sz="1800" dirty="0" err="1" smtClean="0">
                <a:latin typeface="+mj-lt"/>
              </a:rPr>
              <a:t>becomes</a:t>
            </a:r>
            <a:r>
              <a:rPr lang="da-DK" sz="1800" dirty="0" smtClean="0">
                <a:latin typeface="+mj-lt"/>
              </a:rPr>
              <a:t> </a:t>
            </a:r>
            <a:r>
              <a:rPr lang="da-DK" sz="1800" dirty="0" err="1" smtClean="0">
                <a:latin typeface="+mj-lt"/>
              </a:rPr>
              <a:t>then</a:t>
            </a:r>
            <a:r>
              <a:rPr lang="da-DK" sz="1800" dirty="0" smtClean="0">
                <a:latin typeface="+mj-lt"/>
              </a:rPr>
              <a:t>:</a:t>
            </a:r>
            <a:endParaRPr lang="en-US" sz="1800" dirty="0" smtClean="0">
              <a:latin typeface="+mj-lt"/>
            </a:endParaRPr>
          </a:p>
          <a:p>
            <a:pPr>
              <a:buNone/>
            </a:pPr>
            <a:endParaRPr lang="da-DK" sz="1800" dirty="0" smtClean="0"/>
          </a:p>
          <a:p>
            <a:pPr>
              <a:buNone/>
            </a:pPr>
            <a:endParaRPr lang="da-DK" sz="1800" dirty="0" smtClean="0"/>
          </a:p>
          <a:p>
            <a:pPr>
              <a:buNone/>
            </a:pPr>
            <a:endParaRPr lang="da-DK" sz="18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Monod</a:t>
            </a:r>
            <a:r>
              <a:rPr lang="da-DK" dirty="0" smtClean="0"/>
              <a:t> </a:t>
            </a:r>
            <a:r>
              <a:rPr lang="da-DK" dirty="0" err="1" smtClean="0"/>
              <a:t>example-</a:t>
            </a:r>
            <a:r>
              <a:rPr lang="da-DK" dirty="0" smtClean="0"/>
              <a:t> </a:t>
            </a:r>
            <a:br>
              <a:rPr lang="da-DK" dirty="0" smtClean="0"/>
            </a:br>
            <a:r>
              <a:rPr lang="da-DK" dirty="0" smtClean="0"/>
              <a:t>MCMC </a:t>
            </a:r>
            <a:r>
              <a:rPr lang="da-DK" dirty="0" err="1" smtClean="0"/>
              <a:t>implementation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G.Sin</a:t>
            </a:r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Bayesian inference for Parameter Estimation</a:t>
            </a:r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9B1307-EF86-4EE1-A344-B04FF946CDBA}" type="slidenum">
              <a:rPr lang="da-DK" smtClean="0"/>
              <a:pPr>
                <a:defRPr/>
              </a:pPr>
              <a:t>24</a:t>
            </a:fld>
            <a:endParaRPr lang="da-DK"/>
          </a:p>
        </p:txBody>
      </p:sp>
      <p:sp>
        <p:nvSpPr>
          <p:cNvPr id="354311" name="AutoShape 7" descr="jar:file:///O:/Matlab_R2009b/help/toolbox/stats/help.jar%21/prob_distributions85.gif"/>
          <p:cNvSpPr>
            <a:spLocks noChangeAspect="1" noChangeArrowheads="1"/>
          </p:cNvSpPr>
          <p:nvPr/>
        </p:nvSpPr>
        <p:spPr bwMode="auto">
          <a:xfrm>
            <a:off x="63500" y="-136525"/>
            <a:ext cx="1133475" cy="3619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394242" name="Object 2"/>
          <p:cNvGraphicFramePr>
            <a:graphicFrameLocks noChangeAspect="1"/>
          </p:cNvGraphicFramePr>
          <p:nvPr/>
        </p:nvGraphicFramePr>
        <p:xfrm>
          <a:off x="1979712" y="2276872"/>
          <a:ext cx="23177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322" name="Equation" r:id="rId4" imgW="1549080" imgH="253800" progId="Equation.DSMT4">
                  <p:embed/>
                </p:oleObj>
              </mc:Choice>
              <mc:Fallback>
                <p:oleObj name="Equation" r:id="rId4" imgW="1549080" imgH="2538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2276872"/>
                        <a:ext cx="231775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4243" name="Object 3"/>
          <p:cNvGraphicFramePr>
            <a:graphicFrameLocks noChangeAspect="1"/>
          </p:cNvGraphicFramePr>
          <p:nvPr/>
        </p:nvGraphicFramePr>
        <p:xfrm>
          <a:off x="1691680" y="3284984"/>
          <a:ext cx="3779838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323" name="Equation" r:id="rId6" imgW="2527200" imgH="431640" progId="Equation.DSMT4">
                  <p:embed/>
                </p:oleObj>
              </mc:Choice>
              <mc:Fallback>
                <p:oleObj name="Equation" r:id="rId6" imgW="2527200" imgH="4316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3284984"/>
                        <a:ext cx="3779838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4244" name="Object 4"/>
          <p:cNvGraphicFramePr>
            <a:graphicFrameLocks noChangeAspect="1"/>
          </p:cNvGraphicFramePr>
          <p:nvPr/>
        </p:nvGraphicFramePr>
        <p:xfrm>
          <a:off x="2195736" y="4005064"/>
          <a:ext cx="2468562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324" name="Equation" r:id="rId8" imgW="1650960" imgH="431640" progId="Equation.DSMT4">
                  <p:embed/>
                </p:oleObj>
              </mc:Choice>
              <mc:Fallback>
                <p:oleObj name="Equation" r:id="rId8" imgW="1650960" imgH="4316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4005064"/>
                        <a:ext cx="2468562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4245" name="Object 5"/>
          <p:cNvGraphicFramePr>
            <a:graphicFrameLocks noChangeAspect="1"/>
          </p:cNvGraphicFramePr>
          <p:nvPr/>
        </p:nvGraphicFramePr>
        <p:xfrm>
          <a:off x="1547664" y="5229200"/>
          <a:ext cx="4994275" cy="79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325" name="Equation" r:id="rId10" imgW="3340080" imgH="533160" progId="Equation.DSMT4">
                  <p:embed/>
                </p:oleObj>
              </mc:Choice>
              <mc:Fallback>
                <p:oleObj name="Equation" r:id="rId10" imgW="3340080" imgH="53316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5229200"/>
                        <a:ext cx="4994275" cy="798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340768"/>
            <a:ext cx="7994848" cy="4825082"/>
          </a:xfrm>
        </p:spPr>
        <p:txBody>
          <a:bodyPr/>
          <a:lstStyle/>
          <a:p>
            <a:pPr>
              <a:buNone/>
            </a:pPr>
            <a:r>
              <a:rPr lang="da-DK" sz="1800" b="1" dirty="0" smtClean="0"/>
              <a:t>Step 2.  </a:t>
            </a:r>
            <a:r>
              <a:rPr lang="da-DK" sz="1800" dirty="0" err="1" smtClean="0"/>
              <a:t>Matlab</a:t>
            </a:r>
            <a:r>
              <a:rPr lang="da-DK" sz="1800" dirty="0" smtClean="0"/>
              <a:t> script of </a:t>
            </a:r>
            <a:r>
              <a:rPr lang="da-DK" sz="1800" dirty="0" err="1" smtClean="0"/>
              <a:t>this</a:t>
            </a:r>
            <a:r>
              <a:rPr lang="da-DK" sz="1800" dirty="0" smtClean="0"/>
              <a:t> part of the </a:t>
            </a:r>
            <a:r>
              <a:rPr lang="da-DK" sz="1800" dirty="0" err="1" smtClean="0"/>
              <a:t>code</a:t>
            </a:r>
            <a:endParaRPr lang="da-DK" sz="1800" dirty="0" smtClean="0"/>
          </a:p>
          <a:p>
            <a:pPr>
              <a:buNone/>
            </a:pPr>
            <a:endParaRPr lang="da-DK" sz="1800" baseline="-25000" dirty="0" smtClean="0">
              <a:latin typeface="Times" pitchFamily="18" charset="0"/>
            </a:endParaRPr>
          </a:p>
          <a:p>
            <a:pPr>
              <a:buNone/>
            </a:pPr>
            <a:endParaRPr lang="da-DK" sz="1800" baseline="-25000" dirty="0" smtClean="0">
              <a:latin typeface="Times" pitchFamily="18" charset="0"/>
            </a:endParaRPr>
          </a:p>
          <a:p>
            <a:pPr>
              <a:buNone/>
            </a:pPr>
            <a:endParaRPr lang="da-DK" sz="18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Monod</a:t>
            </a:r>
            <a:r>
              <a:rPr lang="da-DK" dirty="0" smtClean="0"/>
              <a:t> </a:t>
            </a:r>
            <a:r>
              <a:rPr lang="da-DK" dirty="0" err="1" smtClean="0"/>
              <a:t>example-</a:t>
            </a:r>
            <a:r>
              <a:rPr lang="da-DK" dirty="0" smtClean="0"/>
              <a:t> </a:t>
            </a:r>
            <a:br>
              <a:rPr lang="da-DK" dirty="0" smtClean="0"/>
            </a:br>
            <a:r>
              <a:rPr lang="da-DK" dirty="0" smtClean="0"/>
              <a:t>MCMC </a:t>
            </a:r>
            <a:r>
              <a:rPr lang="da-DK" dirty="0" err="1" smtClean="0"/>
              <a:t>implementation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G.Sin</a:t>
            </a:r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Bayesian inference for Parameter Estimation</a:t>
            </a:r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9B1307-EF86-4EE1-A344-B04FF946CDBA}" type="slidenum">
              <a:rPr lang="da-DK" smtClean="0"/>
              <a:pPr>
                <a:defRPr/>
              </a:pPr>
              <a:t>25</a:t>
            </a:fld>
            <a:endParaRPr lang="da-DK"/>
          </a:p>
        </p:txBody>
      </p:sp>
      <p:sp>
        <p:nvSpPr>
          <p:cNvPr id="354311" name="AutoShape 7" descr="jar:file:///O:/Matlab_R2009b/help/toolbox/stats/help.jar%21/prob_distributions85.gif"/>
          <p:cNvSpPr>
            <a:spLocks noChangeAspect="1" noChangeArrowheads="1"/>
          </p:cNvSpPr>
          <p:nvPr/>
        </p:nvSpPr>
        <p:spPr bwMode="auto">
          <a:xfrm>
            <a:off x="63500" y="-136525"/>
            <a:ext cx="1133475" cy="3619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23528" y="1628800"/>
            <a:ext cx="8496944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228B22"/>
                </a:solidFill>
                <a:latin typeface="Courier New"/>
              </a:rPr>
              <a:t>%%step 2: perform </a:t>
            </a:r>
            <a:r>
              <a:rPr lang="en-US" dirty="0" err="1" smtClean="0">
                <a:solidFill>
                  <a:srgbClr val="228B22"/>
                </a:solidFill>
                <a:latin typeface="Courier New"/>
              </a:rPr>
              <a:t>mcmc</a:t>
            </a:r>
            <a:r>
              <a:rPr lang="en-US" dirty="0" smtClean="0">
                <a:solidFill>
                  <a:srgbClr val="228B22"/>
                </a:solidFill>
                <a:latin typeface="Courier New"/>
              </a:rPr>
              <a:t> sampling</a:t>
            </a:r>
          </a:p>
          <a:p>
            <a:r>
              <a:rPr lang="en-US" dirty="0" smtClean="0">
                <a:solidFill>
                  <a:srgbClr val="0000FF"/>
                </a:solidFill>
                <a:latin typeface="Courier New"/>
              </a:rPr>
              <a:t>for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j=1:chainnumber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 New"/>
              </a:rPr>
              <a:t>    x=x0(j,:);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 New"/>
              </a:rPr>
              <a:t>       </a:t>
            </a:r>
            <a:r>
              <a:rPr lang="en-US" dirty="0" smtClean="0">
                <a:solidFill>
                  <a:srgbClr val="0000FF"/>
                </a:solidFill>
                <a:latin typeface="Courier New"/>
              </a:rPr>
              <a:t>for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i=1:samplingnumber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dirty="0" smtClean="0">
                <a:solidFill>
                  <a:srgbClr val="228B22"/>
                </a:solidFill>
                <a:latin typeface="Courier New"/>
              </a:rPr>
              <a:t>%2.a sample a proposal from jumping distribution </a:t>
            </a:r>
          </a:p>
          <a:p>
            <a:r>
              <a:rPr lang="en-US" dirty="0" smtClean="0">
                <a:solidFill>
                  <a:srgbClr val="228B22"/>
                </a:solidFill>
                <a:latin typeface="Courier New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u =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randn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(1,npar); %random draw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dx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=u*R*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covscale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; </a:t>
            </a:r>
            <a:r>
              <a:rPr lang="en-US" dirty="0" smtClean="0">
                <a:solidFill>
                  <a:srgbClr val="228B22"/>
                </a:solidFill>
                <a:latin typeface="Courier New"/>
              </a:rPr>
              <a:t>% incremental walk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xnew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x+dx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;  </a:t>
            </a:r>
            <a:r>
              <a:rPr lang="en-US" dirty="0" smtClean="0">
                <a:solidFill>
                  <a:srgbClr val="228B22"/>
                </a:solidFill>
                <a:latin typeface="Courier New"/>
              </a:rPr>
              <a:t>%new proposal</a:t>
            </a:r>
          </a:p>
          <a:p>
            <a:r>
              <a:rPr lang="en-US" dirty="0" smtClean="0">
                <a:solidFill>
                  <a:srgbClr val="228B22"/>
                </a:solidFill>
                <a:latin typeface="Courier New"/>
              </a:rPr>
              <a:t>	%2.b calculate the ratio of densities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ssnew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ssfun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xnew,data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);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sscur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ssfun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x,data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rm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= exp(-0.5*((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ssnew-sscur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)./sigma2) ); </a:t>
            </a:r>
            <a:r>
              <a:rPr lang="en-US" dirty="0" smtClean="0">
                <a:solidFill>
                  <a:srgbClr val="228B22"/>
                </a:solidFill>
                <a:latin typeface="Courier New"/>
              </a:rPr>
              <a:t>% metropolis ratio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 New"/>
              </a:rPr>
              <a:t>        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dirty="0" smtClean="0">
                <a:solidFill>
                  <a:srgbClr val="228B22"/>
                </a:solidFill>
                <a:latin typeface="Courier New"/>
              </a:rPr>
              <a:t>%2.c reject/accept new sample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dirty="0" smtClean="0">
                <a:solidFill>
                  <a:srgbClr val="0000FF"/>
                </a:solidFill>
                <a:latin typeface="Courier New"/>
              </a:rPr>
              <a:t>if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min(rm,1) &gt; random(</a:t>
            </a:r>
            <a:r>
              <a:rPr lang="en-US" dirty="0" smtClean="0">
                <a:solidFill>
                  <a:srgbClr val="A020F0"/>
                </a:solidFill>
                <a:latin typeface="Courier New"/>
              </a:rPr>
              <a:t>'unif'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,0,1) </a:t>
            </a:r>
            <a:r>
              <a:rPr lang="en-US" dirty="0" smtClean="0">
                <a:solidFill>
                  <a:srgbClr val="228B22"/>
                </a:solidFill>
                <a:latin typeface="Courier New"/>
              </a:rPr>
              <a:t>% probability min(r,1)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 New"/>
              </a:rPr>
              <a:t>            x=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xnew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;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 New"/>
              </a:rPr>
              <a:t>         </a:t>
            </a:r>
            <a:r>
              <a:rPr lang="en-US" dirty="0" smtClean="0">
                <a:solidFill>
                  <a:srgbClr val="0000FF"/>
                </a:solidFill>
                <a:latin typeface="Courier New"/>
              </a:rPr>
              <a:t>else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 New"/>
              </a:rPr>
              <a:t>            x=x;     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dirty="0" smtClean="0">
                <a:solidFill>
                  <a:srgbClr val="0000FF"/>
                </a:solidFill>
                <a:latin typeface="Courier New"/>
              </a:rPr>
              <a:t>end</a:t>
            </a:r>
          </a:p>
          <a:p>
            <a:r>
              <a:rPr lang="da-DK" dirty="0" smtClean="0">
                <a:solidFill>
                  <a:srgbClr val="0000FF"/>
                </a:solidFill>
                <a:latin typeface="Courier New"/>
              </a:rPr>
              <a:t>end</a:t>
            </a:r>
            <a:endParaRPr lang="en-US" dirty="0" smtClean="0">
              <a:solidFill>
                <a:srgbClr val="0000FF"/>
              </a:solidFill>
              <a:latin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340768"/>
            <a:ext cx="7994848" cy="4825082"/>
          </a:xfrm>
        </p:spPr>
        <p:txBody>
          <a:bodyPr/>
          <a:lstStyle/>
          <a:p>
            <a:pPr marL="0" eaLnBrk="1" fontAlgn="t" hangingPunct="1">
              <a:spcBef>
                <a:spcPts val="0"/>
              </a:spcBef>
              <a:spcAft>
                <a:spcPts val="0"/>
              </a:spcAft>
            </a:pPr>
            <a:r>
              <a:rPr lang="da-DK" sz="1800" b="1" dirty="0" smtClean="0"/>
              <a:t>Step 2.  </a:t>
            </a:r>
            <a:r>
              <a:rPr lang="da-DK" sz="1800" dirty="0" err="1" smtClean="0"/>
              <a:t>Results</a:t>
            </a:r>
            <a:r>
              <a:rPr lang="da-DK" sz="1800" dirty="0" smtClean="0"/>
              <a:t> of </a:t>
            </a:r>
            <a:r>
              <a:rPr lang="da-DK" sz="1800" dirty="0" err="1" smtClean="0"/>
              <a:t>mcmc</a:t>
            </a:r>
            <a:r>
              <a:rPr lang="da-DK" sz="1800" dirty="0" smtClean="0"/>
              <a:t> sampling </a:t>
            </a:r>
            <a:r>
              <a:rPr lang="da-DK" sz="1800" dirty="0" err="1" smtClean="0"/>
              <a:t>using</a:t>
            </a:r>
            <a:r>
              <a:rPr lang="da-DK" sz="1800" dirty="0" smtClean="0"/>
              <a:t> metropolis </a:t>
            </a:r>
            <a:r>
              <a:rPr lang="da-DK" sz="1800" dirty="0" err="1" smtClean="0"/>
              <a:t>algorithm</a:t>
            </a:r>
            <a:r>
              <a:rPr lang="da-DK" sz="1800" dirty="0" smtClean="0"/>
              <a:t>  </a:t>
            </a:r>
            <a:r>
              <a:rPr lang="da-DK" sz="1800" dirty="0" err="1" smtClean="0"/>
              <a:t>what</a:t>
            </a:r>
            <a:r>
              <a:rPr lang="da-DK" sz="1800" dirty="0" smtClean="0"/>
              <a:t> is </a:t>
            </a:r>
            <a:r>
              <a:rPr lang="da-DK" sz="1800" dirty="0" err="1" smtClean="0"/>
              <a:t>shown</a:t>
            </a:r>
            <a:r>
              <a:rPr lang="da-DK" sz="1800" dirty="0" smtClean="0"/>
              <a:t> is </a:t>
            </a:r>
            <a:r>
              <a:rPr lang="da-DK" sz="1800" dirty="0" err="1" smtClean="0"/>
              <a:t>raw</a:t>
            </a:r>
            <a:r>
              <a:rPr lang="da-DK" sz="1800" dirty="0" smtClean="0"/>
              <a:t> data from simulations </a:t>
            </a:r>
            <a:r>
              <a:rPr lang="da-DK" sz="1800" dirty="0" err="1" smtClean="0"/>
              <a:t>using</a:t>
            </a:r>
            <a:r>
              <a:rPr lang="da-DK" sz="1800" dirty="0" smtClean="0"/>
              <a:t> 5 </a:t>
            </a:r>
            <a:r>
              <a:rPr lang="da-DK" sz="1800" dirty="0" err="1" smtClean="0"/>
              <a:t>markov</a:t>
            </a:r>
            <a:r>
              <a:rPr lang="da-DK" sz="1800" dirty="0" smtClean="0"/>
              <a:t> </a:t>
            </a:r>
            <a:r>
              <a:rPr lang="da-DK" sz="1800" dirty="0" err="1" smtClean="0"/>
              <a:t>chains</a:t>
            </a:r>
            <a:r>
              <a:rPr lang="da-DK" sz="1800" dirty="0" smtClean="0"/>
              <a:t> </a:t>
            </a:r>
            <a:r>
              <a:rPr lang="da-DK" sz="1800" dirty="0" err="1" smtClean="0"/>
              <a:t>with</a:t>
            </a:r>
            <a:r>
              <a:rPr lang="da-DK" sz="1800" dirty="0" smtClean="0"/>
              <a:t> 5000 sampling</a:t>
            </a:r>
            <a:endParaRPr lang="en-US" sz="1800" kern="1200" dirty="0" smtClean="0"/>
          </a:p>
          <a:p>
            <a:pPr>
              <a:buNone/>
            </a:pPr>
            <a:endParaRPr lang="da-DK" sz="1800" dirty="0" smtClean="0"/>
          </a:p>
          <a:p>
            <a:pPr>
              <a:buNone/>
            </a:pPr>
            <a:endParaRPr lang="da-DK" sz="1800" baseline="-25000" dirty="0" smtClean="0">
              <a:latin typeface="Times" pitchFamily="18" charset="0"/>
            </a:endParaRPr>
          </a:p>
          <a:p>
            <a:pPr>
              <a:buNone/>
            </a:pPr>
            <a:endParaRPr lang="da-DK" sz="1800" baseline="-25000" dirty="0" smtClean="0">
              <a:latin typeface="Times" pitchFamily="18" charset="0"/>
            </a:endParaRPr>
          </a:p>
          <a:p>
            <a:pPr>
              <a:buNone/>
            </a:pPr>
            <a:endParaRPr lang="da-DK" sz="18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Monod</a:t>
            </a:r>
            <a:r>
              <a:rPr lang="da-DK" dirty="0" smtClean="0"/>
              <a:t> </a:t>
            </a:r>
            <a:r>
              <a:rPr lang="da-DK" dirty="0" err="1" smtClean="0"/>
              <a:t>example-</a:t>
            </a:r>
            <a:r>
              <a:rPr lang="da-DK" dirty="0" smtClean="0"/>
              <a:t> </a:t>
            </a:r>
            <a:br>
              <a:rPr lang="da-DK" dirty="0" smtClean="0"/>
            </a:br>
            <a:r>
              <a:rPr lang="da-DK" dirty="0" smtClean="0"/>
              <a:t>MCMC </a:t>
            </a:r>
            <a:r>
              <a:rPr lang="da-DK" dirty="0" err="1" smtClean="0"/>
              <a:t>implementation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G.Sin</a:t>
            </a:r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Bayesian inference for Parameter Estimation</a:t>
            </a:r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9B1307-EF86-4EE1-A344-B04FF946CDBA}" type="slidenum">
              <a:rPr lang="da-DK" smtClean="0"/>
              <a:pPr>
                <a:defRPr/>
              </a:pPr>
              <a:t>26</a:t>
            </a:fld>
            <a:endParaRPr lang="da-DK"/>
          </a:p>
        </p:txBody>
      </p:sp>
      <p:sp>
        <p:nvSpPr>
          <p:cNvPr id="354311" name="AutoShape 7" descr="jar:file:///O:/Matlab_R2009b/help/toolbox/stats/help.jar%21/prob_distributions85.gif"/>
          <p:cNvSpPr>
            <a:spLocks noChangeAspect="1" noChangeArrowheads="1"/>
          </p:cNvSpPr>
          <p:nvPr/>
        </p:nvSpPr>
        <p:spPr bwMode="auto">
          <a:xfrm>
            <a:off x="63500" y="-136525"/>
            <a:ext cx="1133475" cy="3619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15746" name="Picture 2" descr="C:\DTU\Teaching\28923\2011\lecture 2\L2_1\gelman book\fig2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1680" y="1988840"/>
            <a:ext cx="5857037" cy="439399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3457" name="Picture 1" descr="C:\DTU\Teaching\28923\2011\lecture 2\L2_1\gelman book\fig3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987331"/>
            <a:ext cx="5857037" cy="4393997"/>
          </a:xfrm>
          <a:prstGeom prst="rect">
            <a:avLst/>
          </a:prstGeom>
          <a:noFill/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340768"/>
            <a:ext cx="7994848" cy="4825082"/>
          </a:xfrm>
        </p:spPr>
        <p:txBody>
          <a:bodyPr/>
          <a:lstStyle/>
          <a:p>
            <a:pPr marL="0" eaLnBrk="1" fontAlgn="t" hangingPunct="1">
              <a:spcBef>
                <a:spcPts val="0"/>
              </a:spcBef>
              <a:spcAft>
                <a:spcPts val="0"/>
              </a:spcAft>
            </a:pPr>
            <a:r>
              <a:rPr lang="da-DK" sz="1800" b="1" dirty="0" smtClean="0"/>
              <a:t>Step 2.  </a:t>
            </a:r>
            <a:r>
              <a:rPr lang="da-DK" sz="1800" dirty="0" err="1" smtClean="0"/>
              <a:t>Using</a:t>
            </a:r>
            <a:r>
              <a:rPr lang="da-DK" sz="1800" dirty="0" smtClean="0"/>
              <a:t> standard </a:t>
            </a:r>
            <a:r>
              <a:rPr lang="da-DK" sz="1800" dirty="0" err="1" smtClean="0"/>
              <a:t>statistically</a:t>
            </a:r>
            <a:r>
              <a:rPr lang="da-DK" sz="1800" dirty="0" smtClean="0"/>
              <a:t> </a:t>
            </a:r>
            <a:r>
              <a:rPr lang="da-DK" sz="1800" dirty="0" err="1" smtClean="0"/>
              <a:t>analysis</a:t>
            </a:r>
            <a:r>
              <a:rPr lang="da-DK" sz="1800" dirty="0" smtClean="0"/>
              <a:t> of </a:t>
            </a:r>
            <a:r>
              <a:rPr lang="da-DK" sz="1800" dirty="0" err="1" smtClean="0"/>
              <a:t>markov</a:t>
            </a:r>
            <a:r>
              <a:rPr lang="da-DK" sz="1800" dirty="0" smtClean="0"/>
              <a:t> </a:t>
            </a:r>
            <a:r>
              <a:rPr lang="da-DK" sz="1800" dirty="0" err="1" smtClean="0"/>
              <a:t>chain</a:t>
            </a:r>
            <a:r>
              <a:rPr lang="da-DK" sz="1800" dirty="0" smtClean="0"/>
              <a:t> simulations </a:t>
            </a:r>
            <a:r>
              <a:rPr lang="da-DK" sz="1800" dirty="0" err="1" smtClean="0"/>
              <a:t>provides</a:t>
            </a:r>
            <a:r>
              <a:rPr lang="da-DK" sz="1800" dirty="0" smtClean="0"/>
              <a:t> </a:t>
            </a:r>
            <a:r>
              <a:rPr lang="da-DK" sz="1800" dirty="0" err="1" smtClean="0"/>
              <a:t>plentiful</a:t>
            </a:r>
            <a:r>
              <a:rPr lang="da-DK" sz="1800" dirty="0" smtClean="0"/>
              <a:t> information:  most </a:t>
            </a:r>
            <a:r>
              <a:rPr lang="da-DK" sz="1800" dirty="0" err="1" smtClean="0"/>
              <a:t>importnat</a:t>
            </a:r>
            <a:r>
              <a:rPr lang="da-DK" sz="1800" dirty="0" smtClean="0"/>
              <a:t> is joint </a:t>
            </a:r>
            <a:r>
              <a:rPr lang="da-DK" sz="1800" dirty="0" err="1" smtClean="0"/>
              <a:t>posterior</a:t>
            </a:r>
            <a:r>
              <a:rPr lang="da-DK" sz="1800" dirty="0" smtClean="0"/>
              <a:t> distribution for </a:t>
            </a:r>
            <a:r>
              <a:rPr lang="da-DK" sz="1800" kern="1200" dirty="0" err="1" smtClean="0">
                <a:latin typeface="Symbol"/>
              </a:rPr>
              <a:t>m</a:t>
            </a:r>
            <a:r>
              <a:rPr lang="da-DK" sz="1800" kern="1200" baseline="-25000" dirty="0" err="1" smtClean="0"/>
              <a:t>max</a:t>
            </a:r>
            <a:r>
              <a:rPr lang="en-US" sz="1800" kern="1200" dirty="0" smtClean="0"/>
              <a:t>  and </a:t>
            </a:r>
            <a:r>
              <a:rPr lang="da-DK" sz="1800" kern="1200" dirty="0" err="1" smtClean="0"/>
              <a:t>K</a:t>
            </a:r>
            <a:r>
              <a:rPr lang="da-DK" sz="1800" kern="1200" baseline="-25000" dirty="0" err="1" smtClean="0"/>
              <a:t>s</a:t>
            </a:r>
            <a:endParaRPr lang="en-US" sz="1800" kern="1200" dirty="0" smtClean="0"/>
          </a:p>
          <a:p>
            <a:pPr>
              <a:buNone/>
            </a:pPr>
            <a:endParaRPr lang="da-DK" sz="1800" dirty="0" smtClean="0"/>
          </a:p>
          <a:p>
            <a:pPr>
              <a:buNone/>
            </a:pPr>
            <a:endParaRPr lang="da-DK" sz="1800" baseline="-25000" dirty="0" smtClean="0">
              <a:latin typeface="Times" pitchFamily="18" charset="0"/>
            </a:endParaRPr>
          </a:p>
          <a:p>
            <a:pPr>
              <a:buNone/>
            </a:pPr>
            <a:endParaRPr lang="da-DK" sz="1800" baseline="-25000" dirty="0" smtClean="0">
              <a:latin typeface="Times" pitchFamily="18" charset="0"/>
            </a:endParaRPr>
          </a:p>
          <a:p>
            <a:pPr>
              <a:buNone/>
            </a:pPr>
            <a:endParaRPr lang="da-DK" sz="18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Monod</a:t>
            </a:r>
            <a:r>
              <a:rPr lang="da-DK" dirty="0" smtClean="0"/>
              <a:t> </a:t>
            </a:r>
            <a:r>
              <a:rPr lang="da-DK" dirty="0" err="1" smtClean="0"/>
              <a:t>example-</a:t>
            </a:r>
            <a:r>
              <a:rPr lang="da-DK" dirty="0" smtClean="0"/>
              <a:t> </a:t>
            </a:r>
            <a:br>
              <a:rPr lang="da-DK" dirty="0" smtClean="0"/>
            </a:br>
            <a:r>
              <a:rPr lang="da-DK" dirty="0" smtClean="0"/>
              <a:t>MCMC </a:t>
            </a:r>
            <a:r>
              <a:rPr lang="da-DK" dirty="0" err="1" smtClean="0"/>
              <a:t>implementation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G.Sin</a:t>
            </a:r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Bayesian inference for Parameter Estimation</a:t>
            </a:r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9B1307-EF86-4EE1-A344-B04FF946CDBA}" type="slidenum">
              <a:rPr lang="da-DK" smtClean="0"/>
              <a:pPr>
                <a:defRPr/>
              </a:pPr>
              <a:t>27</a:t>
            </a:fld>
            <a:endParaRPr lang="da-DK"/>
          </a:p>
        </p:txBody>
      </p:sp>
      <p:sp>
        <p:nvSpPr>
          <p:cNvPr id="354311" name="AutoShape 7" descr="jar:file:///O:/Matlab_R2009b/help/toolbox/stats/help.jar%21/prob_distributions85.gif"/>
          <p:cNvSpPr>
            <a:spLocks noChangeAspect="1" noChangeArrowheads="1"/>
          </p:cNvSpPr>
          <p:nvPr/>
        </p:nvSpPr>
        <p:spPr bwMode="auto">
          <a:xfrm>
            <a:off x="63500" y="-136525"/>
            <a:ext cx="1133475" cy="3619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96293" name="Picture 5" descr="C:\DTU\Research\Software\bayesian\gelman book\fig5.t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24128" y="1988840"/>
            <a:ext cx="3019426" cy="4286250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1475656" y="2060848"/>
            <a:ext cx="28985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Joint </a:t>
            </a:r>
            <a:r>
              <a:rPr lang="da-DK" dirty="0" err="1" smtClean="0"/>
              <a:t>posterior</a:t>
            </a:r>
            <a:r>
              <a:rPr lang="da-DK" dirty="0" smtClean="0"/>
              <a:t> distribution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436096" y="1988840"/>
            <a:ext cx="4320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 smtClean="0"/>
              <a:t>posterior</a:t>
            </a:r>
            <a:r>
              <a:rPr lang="da-DK" dirty="0" smtClean="0"/>
              <a:t> marginal</a:t>
            </a:r>
            <a:r>
              <a:rPr lang="en-US" dirty="0" smtClean="0"/>
              <a:t> density</a:t>
            </a:r>
            <a:endParaRPr lang="da-DK" dirty="0" smtClean="0"/>
          </a:p>
        </p:txBody>
      </p:sp>
      <p:sp>
        <p:nvSpPr>
          <p:cNvPr id="14" name="Rounded Rectangle 13"/>
          <p:cNvSpPr/>
          <p:nvPr/>
        </p:nvSpPr>
        <p:spPr bwMode="auto">
          <a:xfrm>
            <a:off x="755576" y="1448780"/>
            <a:ext cx="4104456" cy="122413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800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ＭＳ Ｐゴシック" pitchFamily="-80" charset="-128"/>
              </a:rPr>
              <a:t>Uncertainty</a:t>
            </a:r>
            <a:r>
              <a:rPr kumimoji="0" lang="da-DK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ＭＳ Ｐゴシック" pitchFamily="-80" charset="-128"/>
              </a:rPr>
              <a:t> </a:t>
            </a:r>
            <a:r>
              <a:rPr kumimoji="0" lang="da-DK" sz="1800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ＭＳ Ｐゴシック" pitchFamily="-80" charset="-128"/>
              </a:rPr>
              <a:t>characterised</a:t>
            </a:r>
            <a:r>
              <a:rPr kumimoji="0" lang="da-DK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ＭＳ Ｐゴシック" pitchFamily="-80" charset="-128"/>
              </a:rPr>
              <a:t> </a:t>
            </a:r>
            <a:r>
              <a:rPr kumimoji="0" lang="da-DK" sz="1800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ＭＳ Ｐゴシック" pitchFamily="-80" charset="-128"/>
              </a:rPr>
              <a:t>entirely</a:t>
            </a:r>
            <a:r>
              <a:rPr lang="da-DK" sz="1800" b="1" dirty="0" smtClean="0">
                <a:solidFill>
                  <a:schemeClr val="bg1"/>
                </a:solidFill>
                <a:latin typeface="+mj-lt"/>
                <a:ea typeface="ＭＳ Ｐゴシック" pitchFamily="-80" charset="-128"/>
              </a:rPr>
              <a:t> all relevant </a:t>
            </a:r>
            <a:r>
              <a:rPr lang="da-DK" sz="1800" b="1" dirty="0" err="1" smtClean="0">
                <a:solidFill>
                  <a:schemeClr val="bg1"/>
                </a:solidFill>
                <a:latin typeface="+mj-lt"/>
                <a:ea typeface="ＭＳ Ｐゴシック" pitchFamily="-80" charset="-128"/>
              </a:rPr>
              <a:t>statistics</a:t>
            </a:r>
            <a:r>
              <a:rPr lang="da-DK" sz="1800" b="1" dirty="0" smtClean="0">
                <a:solidFill>
                  <a:schemeClr val="bg1"/>
                </a:solidFill>
                <a:latin typeface="+mj-lt"/>
                <a:ea typeface="ＭＳ Ｐゴシック" pitchFamily="-80" charset="-128"/>
              </a:rPr>
              <a:t> (</a:t>
            </a:r>
            <a:r>
              <a:rPr lang="da-DK" sz="1800" b="1" dirty="0" err="1" smtClean="0">
                <a:solidFill>
                  <a:schemeClr val="bg1"/>
                </a:solidFill>
                <a:latin typeface="+mj-lt"/>
                <a:ea typeface="ＭＳ Ｐゴシック" pitchFamily="-80" charset="-128"/>
              </a:rPr>
              <a:t>mean</a:t>
            </a:r>
            <a:r>
              <a:rPr lang="da-DK" sz="1800" b="1" dirty="0" smtClean="0">
                <a:solidFill>
                  <a:schemeClr val="bg1"/>
                </a:solidFill>
                <a:latin typeface="+mj-lt"/>
                <a:ea typeface="ＭＳ Ｐゴシック" pitchFamily="-80" charset="-128"/>
              </a:rPr>
              <a:t>, standard </a:t>
            </a:r>
            <a:r>
              <a:rPr lang="da-DK" sz="1800" b="1" dirty="0" err="1" smtClean="0">
                <a:solidFill>
                  <a:schemeClr val="bg1"/>
                </a:solidFill>
                <a:latin typeface="+mj-lt"/>
                <a:ea typeface="ＭＳ Ｐゴシック" pitchFamily="-80" charset="-128"/>
              </a:rPr>
              <a:t>dev</a:t>
            </a:r>
            <a:r>
              <a:rPr lang="da-DK" sz="1800" b="1" dirty="0" smtClean="0">
                <a:solidFill>
                  <a:schemeClr val="bg1"/>
                </a:solidFill>
                <a:latin typeface="+mj-lt"/>
                <a:ea typeface="ＭＳ Ｐゴシック" pitchFamily="-80" charset="-128"/>
              </a:rPr>
              <a:t>, </a:t>
            </a:r>
            <a:r>
              <a:rPr lang="da-DK" sz="1800" b="1" dirty="0" err="1" smtClean="0">
                <a:solidFill>
                  <a:schemeClr val="bg1"/>
                </a:solidFill>
                <a:latin typeface="+mj-lt"/>
                <a:ea typeface="ＭＳ Ｐゴシック" pitchFamily="-80" charset="-128"/>
              </a:rPr>
              <a:t>correlation</a:t>
            </a:r>
            <a:r>
              <a:rPr lang="da-DK" sz="1800" b="1" dirty="0" smtClean="0">
                <a:solidFill>
                  <a:schemeClr val="bg1"/>
                </a:solidFill>
                <a:latin typeface="+mj-lt"/>
                <a:ea typeface="ＭＳ Ｐゴシック" pitchFamily="-80" charset="-128"/>
              </a:rPr>
              <a:t> </a:t>
            </a:r>
            <a:r>
              <a:rPr lang="da-DK" sz="1800" b="1" dirty="0" err="1" smtClean="0">
                <a:solidFill>
                  <a:schemeClr val="bg1"/>
                </a:solidFill>
                <a:latin typeface="+mj-lt"/>
                <a:ea typeface="ＭＳ Ｐゴシック" pitchFamily="-80" charset="-128"/>
              </a:rPr>
              <a:t>can</a:t>
            </a:r>
            <a:r>
              <a:rPr lang="da-DK" sz="1800" b="1" dirty="0" smtClean="0">
                <a:solidFill>
                  <a:schemeClr val="bg1"/>
                </a:solidFill>
                <a:latin typeface="+mj-lt"/>
                <a:ea typeface="ＭＳ Ｐゴシック" pitchFamily="-80" charset="-128"/>
              </a:rPr>
              <a:t> </a:t>
            </a:r>
            <a:r>
              <a:rPr lang="da-DK" sz="1800" b="1" dirty="0" err="1" smtClean="0">
                <a:solidFill>
                  <a:schemeClr val="bg1"/>
                </a:solidFill>
                <a:latin typeface="+mj-lt"/>
                <a:ea typeface="ＭＳ Ｐゴシック" pitchFamily="-80" charset="-128"/>
              </a:rPr>
              <a:t>directly</a:t>
            </a:r>
            <a:r>
              <a:rPr lang="da-DK" sz="1800" b="1" dirty="0" smtClean="0">
                <a:solidFill>
                  <a:schemeClr val="bg1"/>
                </a:solidFill>
                <a:latin typeface="+mj-lt"/>
                <a:ea typeface="ＭＳ Ｐゴシック" pitchFamily="-80" charset="-128"/>
              </a:rPr>
              <a:t> </a:t>
            </a:r>
            <a:r>
              <a:rPr lang="da-DK" sz="1800" b="1" dirty="0" err="1" smtClean="0">
                <a:solidFill>
                  <a:schemeClr val="bg1"/>
                </a:solidFill>
                <a:latin typeface="+mj-lt"/>
                <a:ea typeface="ＭＳ Ｐゴシック" pitchFamily="-80" charset="-128"/>
              </a:rPr>
              <a:t>be</a:t>
            </a:r>
            <a:r>
              <a:rPr lang="da-DK" sz="1800" b="1" dirty="0" smtClean="0">
                <a:solidFill>
                  <a:schemeClr val="bg1"/>
                </a:solidFill>
                <a:latin typeface="+mj-lt"/>
                <a:ea typeface="ＭＳ Ｐゴシック" pitchFamily="-80" charset="-128"/>
              </a:rPr>
              <a:t> </a:t>
            </a:r>
            <a:r>
              <a:rPr lang="da-DK" sz="1800" b="1" dirty="0" err="1" smtClean="0">
                <a:solidFill>
                  <a:schemeClr val="bg1"/>
                </a:solidFill>
                <a:latin typeface="+mj-lt"/>
                <a:ea typeface="ＭＳ Ｐゴシック" pitchFamily="-80" charset="-128"/>
              </a:rPr>
              <a:t>estimated</a:t>
            </a:r>
            <a:r>
              <a:rPr lang="da-DK" sz="1800" b="1" dirty="0" smtClean="0">
                <a:solidFill>
                  <a:schemeClr val="bg1"/>
                </a:solidFill>
                <a:latin typeface="+mj-lt"/>
                <a:ea typeface="ＭＳ Ｐゴシック" pitchFamily="-80" charset="-128"/>
              </a:rPr>
              <a:t>…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ＭＳ Ｐゴシック" pitchFamily="-80" charset="-128"/>
              </a:rPr>
              <a:t> 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j-lt"/>
              <a:ea typeface="ＭＳ Ｐゴシック" pitchFamily="-8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sz="1800" dirty="0" err="1" smtClean="0"/>
              <a:t>Posterior</a:t>
            </a:r>
            <a:r>
              <a:rPr lang="da-DK" sz="1800" dirty="0" smtClean="0"/>
              <a:t> simulations for the model </a:t>
            </a:r>
            <a:r>
              <a:rPr lang="da-DK" sz="1800" dirty="0" err="1" smtClean="0"/>
              <a:t>prediction</a:t>
            </a:r>
            <a:r>
              <a:rPr lang="da-DK" sz="1800" dirty="0" smtClean="0"/>
              <a:t> </a:t>
            </a:r>
            <a:r>
              <a:rPr lang="da-DK" sz="1800" dirty="0" err="1" smtClean="0"/>
              <a:t>can</a:t>
            </a:r>
            <a:r>
              <a:rPr lang="da-DK" sz="1800" dirty="0" smtClean="0"/>
              <a:t> </a:t>
            </a:r>
            <a:r>
              <a:rPr lang="da-DK" sz="1800" dirty="0" err="1" smtClean="0"/>
              <a:t>be</a:t>
            </a:r>
            <a:r>
              <a:rPr lang="da-DK" sz="1800" dirty="0" smtClean="0"/>
              <a:t> </a:t>
            </a:r>
            <a:r>
              <a:rPr lang="da-DK" sz="1800" dirty="0" err="1" smtClean="0"/>
              <a:t>performed</a:t>
            </a:r>
            <a:r>
              <a:rPr lang="da-DK" sz="1800" dirty="0" smtClean="0"/>
              <a:t> by </a:t>
            </a:r>
            <a:r>
              <a:rPr lang="da-DK" sz="1800" dirty="0" err="1" smtClean="0"/>
              <a:t>drawing</a:t>
            </a:r>
            <a:r>
              <a:rPr lang="da-DK" sz="1800" dirty="0" smtClean="0"/>
              <a:t> </a:t>
            </a:r>
            <a:r>
              <a:rPr lang="da-DK" sz="1800" dirty="0" err="1" smtClean="0"/>
              <a:t>randomly</a:t>
            </a:r>
            <a:r>
              <a:rPr lang="da-DK" sz="1800" dirty="0" smtClean="0"/>
              <a:t> from </a:t>
            </a:r>
            <a:r>
              <a:rPr lang="da-DK" sz="1800" dirty="0" err="1" smtClean="0"/>
              <a:t>posterior</a:t>
            </a:r>
            <a:r>
              <a:rPr lang="da-DK" sz="1800" dirty="0" smtClean="0"/>
              <a:t> joint distribution of the model parameters (</a:t>
            </a:r>
            <a:r>
              <a:rPr lang="da-DK" sz="1800" dirty="0" err="1" smtClean="0"/>
              <a:t>see</a:t>
            </a:r>
            <a:r>
              <a:rPr lang="da-DK" sz="1800" dirty="0" smtClean="0"/>
              <a:t> </a:t>
            </a:r>
            <a:r>
              <a:rPr lang="da-DK" sz="1800" dirty="0" err="1" smtClean="0"/>
              <a:t>previous</a:t>
            </a:r>
            <a:r>
              <a:rPr lang="da-DK" sz="1800" dirty="0" smtClean="0"/>
              <a:t> slide)</a:t>
            </a:r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Monod</a:t>
            </a:r>
            <a:r>
              <a:rPr lang="da-DK" dirty="0" smtClean="0"/>
              <a:t> </a:t>
            </a:r>
            <a:r>
              <a:rPr lang="da-DK" dirty="0" err="1" smtClean="0"/>
              <a:t>example</a:t>
            </a: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err="1" smtClean="0"/>
              <a:t>posterior</a:t>
            </a:r>
            <a:r>
              <a:rPr lang="da-DK" dirty="0" smtClean="0"/>
              <a:t> simulations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G.Sin</a:t>
            </a:r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Bayesian inference for Parameter Estimation</a:t>
            </a:r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9B1307-EF86-4EE1-A344-B04FF946CDBA}" type="slidenum">
              <a:rPr lang="da-DK" smtClean="0"/>
              <a:pPr>
                <a:defRPr/>
              </a:pPr>
              <a:t>28</a:t>
            </a:fld>
            <a:endParaRPr lang="da-DK"/>
          </a:p>
        </p:txBody>
      </p:sp>
      <p:sp>
        <p:nvSpPr>
          <p:cNvPr id="7" name="Rectangle 6"/>
          <p:cNvSpPr/>
          <p:nvPr/>
        </p:nvSpPr>
        <p:spPr>
          <a:xfrm>
            <a:off x="1331640" y="2276872"/>
            <a:ext cx="732656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228B22"/>
                </a:solidFill>
                <a:latin typeface="Courier New"/>
              </a:rPr>
              <a:t>%% posterior simulations</a:t>
            </a:r>
          </a:p>
          <a:p>
            <a:r>
              <a:rPr lang="en-US" dirty="0" smtClean="0">
                <a:solidFill>
                  <a:srgbClr val="228B22"/>
                </a:solidFill>
                <a:latin typeface="Courier New"/>
              </a:rPr>
              <a:t>% randomly sample from joint posterior distribution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chainb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= [y1b y2b];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postsample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= 1000;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 New"/>
              </a:rPr>
              <a:t>s=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data.s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(1):10:data.s(end)+10; </a:t>
            </a:r>
            <a:r>
              <a:rPr lang="en-US" dirty="0" smtClean="0">
                <a:solidFill>
                  <a:srgbClr val="228B22"/>
                </a:solidFill>
                <a:latin typeface="Courier New"/>
              </a:rPr>
              <a:t>% calculate the function at different substrate </a:t>
            </a:r>
            <a:r>
              <a:rPr lang="en-US" dirty="0" err="1" smtClean="0">
                <a:solidFill>
                  <a:srgbClr val="228B22"/>
                </a:solidFill>
                <a:latin typeface="Courier New"/>
              </a:rPr>
              <a:t>conc</a:t>
            </a:r>
            <a:endParaRPr lang="en-US" dirty="0" smtClean="0">
              <a:solidFill>
                <a:srgbClr val="228B22"/>
              </a:solidFill>
              <a:latin typeface="Courier New"/>
            </a:endParaRPr>
          </a:p>
          <a:p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posttheta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chainb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randi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(length(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chainb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), [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postsample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1]),:); </a:t>
            </a:r>
            <a:r>
              <a:rPr lang="en-US" dirty="0" smtClean="0">
                <a:solidFill>
                  <a:srgbClr val="228B22"/>
                </a:solidFill>
                <a:latin typeface="Courier New"/>
              </a:rPr>
              <a:t>% randomly draw from the chain </a:t>
            </a:r>
            <a:r>
              <a:rPr lang="en-US" dirty="0" err="1" smtClean="0">
                <a:solidFill>
                  <a:srgbClr val="228B22"/>
                </a:solidFill>
                <a:latin typeface="Courier New"/>
              </a:rPr>
              <a:t>nsample</a:t>
            </a:r>
            <a:r>
              <a:rPr lang="en-US" dirty="0" smtClean="0">
                <a:solidFill>
                  <a:srgbClr val="228B22"/>
                </a:solidFill>
                <a:latin typeface="Courier New"/>
              </a:rPr>
              <a:t> values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ypost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=[];</a:t>
            </a:r>
          </a:p>
          <a:p>
            <a:r>
              <a:rPr lang="en-US" dirty="0" smtClean="0">
                <a:solidFill>
                  <a:srgbClr val="0000FF"/>
                </a:solidFill>
                <a:latin typeface="Courier New"/>
              </a:rPr>
              <a:t>for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i=1:postsample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ypost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(i,:) =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modelfun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s,posttheta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(i,:));  </a:t>
            </a:r>
            <a:r>
              <a:rPr lang="en-US" dirty="0" smtClean="0">
                <a:solidFill>
                  <a:srgbClr val="228B22"/>
                </a:solidFill>
                <a:latin typeface="Courier New"/>
              </a:rPr>
              <a:t>% model parameter uncertainty</a:t>
            </a:r>
          </a:p>
          <a:p>
            <a:r>
              <a:rPr lang="en-US" dirty="0" smtClean="0">
                <a:solidFill>
                  <a:srgbClr val="0000FF"/>
                </a:solidFill>
                <a:latin typeface="Courier New"/>
              </a:rPr>
              <a:t>end</a:t>
            </a:r>
          </a:p>
          <a:p>
            <a:r>
              <a:rPr lang="en-US" dirty="0" smtClean="0">
                <a:solidFill>
                  <a:srgbClr val="0000FF"/>
                </a:solidFill>
                <a:latin typeface="Courier New"/>
              </a:rPr>
              <a:t>for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i=1:length(s)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 New"/>
              </a:rPr>
              <a:t>    [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fp,xp,flo,fup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] =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ecdf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ypost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(:,i));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 New"/>
              </a:rPr>
              <a:t>    x95(i,1)=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xp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(find(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fp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&lt;0.95,1,</a:t>
            </a:r>
            <a:r>
              <a:rPr lang="en-US" dirty="0" smtClean="0">
                <a:solidFill>
                  <a:srgbClr val="A020F0"/>
                </a:solidFill>
                <a:latin typeface="Courier New"/>
              </a:rPr>
              <a:t>'last'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)); </a:t>
            </a:r>
            <a:r>
              <a:rPr lang="en-US" dirty="0" smtClean="0">
                <a:solidFill>
                  <a:srgbClr val="228B22"/>
                </a:solidFill>
                <a:latin typeface="Courier New"/>
              </a:rPr>
              <a:t>% Pr(x&lt;X)= 0.95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 New"/>
              </a:rPr>
              <a:t>    x05(i,1)=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xp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(find(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fp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&lt;0.05,1,</a:t>
            </a:r>
            <a:r>
              <a:rPr lang="en-US" dirty="0" smtClean="0">
                <a:solidFill>
                  <a:srgbClr val="A020F0"/>
                </a:solidFill>
                <a:latin typeface="Courier New"/>
              </a:rPr>
              <a:t>'last'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));  </a:t>
            </a:r>
            <a:r>
              <a:rPr lang="en-US" dirty="0" smtClean="0">
                <a:solidFill>
                  <a:srgbClr val="228B22"/>
                </a:solidFill>
                <a:latin typeface="Courier New"/>
              </a:rPr>
              <a:t>% Pr(x&lt;X)=0.05</a:t>
            </a:r>
          </a:p>
          <a:p>
            <a:r>
              <a:rPr lang="en-US" dirty="0" smtClean="0">
                <a:solidFill>
                  <a:srgbClr val="0000FF"/>
                </a:solidFill>
                <a:latin typeface="Courier New"/>
              </a:rPr>
              <a:t>end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340768"/>
            <a:ext cx="7772400" cy="4825082"/>
          </a:xfrm>
        </p:spPr>
        <p:txBody>
          <a:bodyPr/>
          <a:lstStyle/>
          <a:p>
            <a:r>
              <a:rPr lang="da-DK" sz="1800" dirty="0" err="1" smtClean="0"/>
              <a:t>Posterior</a:t>
            </a:r>
            <a:r>
              <a:rPr lang="da-DK" sz="1800" dirty="0" smtClean="0"/>
              <a:t> simulations </a:t>
            </a:r>
            <a:r>
              <a:rPr lang="da-DK" sz="1800" dirty="0" err="1" smtClean="0"/>
              <a:t>with</a:t>
            </a:r>
            <a:r>
              <a:rPr lang="da-DK" sz="1800" dirty="0" smtClean="0"/>
              <a:t> samples </a:t>
            </a:r>
            <a:r>
              <a:rPr lang="da-DK" sz="1800" dirty="0" err="1" smtClean="0"/>
              <a:t>drawn</a:t>
            </a:r>
            <a:r>
              <a:rPr lang="da-DK" sz="1800" dirty="0" smtClean="0"/>
              <a:t> </a:t>
            </a:r>
            <a:r>
              <a:rPr lang="da-DK" sz="1800" dirty="0" err="1" smtClean="0"/>
              <a:t>randomly</a:t>
            </a:r>
            <a:r>
              <a:rPr lang="da-DK" sz="1800" dirty="0" smtClean="0"/>
              <a:t> from the joint distribution of the model parameters</a:t>
            </a:r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Monod</a:t>
            </a:r>
            <a:r>
              <a:rPr lang="da-DK" dirty="0" smtClean="0"/>
              <a:t> </a:t>
            </a:r>
            <a:r>
              <a:rPr lang="da-DK" dirty="0" err="1" smtClean="0"/>
              <a:t>example</a:t>
            </a: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err="1" smtClean="0"/>
              <a:t>posterior</a:t>
            </a:r>
            <a:r>
              <a:rPr lang="da-DK" dirty="0" smtClean="0"/>
              <a:t> simulations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G.Sin</a:t>
            </a:r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Bayesian inference for Parameter Estimation</a:t>
            </a:r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9B1307-EF86-4EE1-A344-B04FF946CDBA}" type="slidenum">
              <a:rPr lang="da-DK" smtClean="0"/>
              <a:pPr>
                <a:defRPr/>
              </a:pPr>
              <a:t>29</a:t>
            </a:fld>
            <a:endParaRPr lang="da-DK"/>
          </a:p>
        </p:txBody>
      </p:sp>
      <p:pic>
        <p:nvPicPr>
          <p:cNvPr id="416770" name="Picture 2" descr="C:\DTU\Teaching\28923\2011\lecture 2\L2_1\gelman book\fig6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916832"/>
            <a:ext cx="5857037" cy="4393997"/>
          </a:xfrm>
          <a:prstGeom prst="rect">
            <a:avLst/>
          </a:prstGeom>
          <a:noFill/>
        </p:spPr>
      </p:pic>
      <p:sp>
        <p:nvSpPr>
          <p:cNvPr id="9" name="Rounded Rectangle 8"/>
          <p:cNvSpPr/>
          <p:nvPr/>
        </p:nvSpPr>
        <p:spPr bwMode="auto">
          <a:xfrm>
            <a:off x="3707904" y="692696"/>
            <a:ext cx="4104456" cy="122413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800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ＭＳ Ｐゴシック" pitchFamily="-80" charset="-128"/>
              </a:rPr>
              <a:t>This</a:t>
            </a:r>
            <a:r>
              <a:rPr kumimoji="0" lang="da-DK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ＭＳ Ｐゴシック" pitchFamily="-80" charset="-128"/>
              </a:rPr>
              <a:t> </a:t>
            </a:r>
            <a:r>
              <a:rPr kumimoji="0" lang="da-DK" sz="1800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ＭＳ Ｐゴシック" pitchFamily="-80" charset="-128"/>
              </a:rPr>
              <a:t>concludes</a:t>
            </a:r>
            <a:r>
              <a:rPr kumimoji="0" lang="da-DK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ＭＳ Ｐゴシック" pitchFamily="-80" charset="-128"/>
              </a:rPr>
              <a:t> the </a:t>
            </a:r>
            <a:r>
              <a:rPr kumimoji="0" lang="da-DK" sz="1800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ＭＳ Ｐゴシック" pitchFamily="-80" charset="-128"/>
              </a:rPr>
              <a:t>uncertainty</a:t>
            </a:r>
            <a:r>
              <a:rPr kumimoji="0" lang="da-DK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ＭＳ Ｐゴシック" pitchFamily="-80" charset="-128"/>
              </a:rPr>
              <a:t> </a:t>
            </a:r>
            <a:r>
              <a:rPr kumimoji="0" lang="da-DK" sz="1800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ＭＳ Ｐゴシック" pitchFamily="-80" charset="-128"/>
              </a:rPr>
              <a:t>analysis</a:t>
            </a:r>
            <a:r>
              <a:rPr kumimoji="0" lang="da-DK" sz="1800" b="1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ＭＳ Ｐゴシック" pitchFamily="-80" charset="-128"/>
              </a:rPr>
              <a:t> of </a:t>
            </a:r>
            <a:r>
              <a:rPr kumimoji="0" lang="da-DK" sz="1800" b="1" i="0" u="none" strike="noStrike" cap="none" normalizeH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ＭＳ Ｐゴシック" pitchFamily="-80" charset="-128"/>
              </a:rPr>
              <a:t>modelling</a:t>
            </a:r>
            <a:r>
              <a:rPr kumimoji="0" lang="da-DK" sz="1800" b="1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ＭＳ Ｐゴシック" pitchFamily="-80" charset="-128"/>
              </a:rPr>
              <a:t> </a:t>
            </a:r>
            <a:r>
              <a:rPr kumimoji="0" lang="da-DK" sz="1800" b="1" i="0" u="none" strike="noStrike" cap="none" normalizeH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ＭＳ Ｐゴシック" pitchFamily="-80" charset="-128"/>
              </a:rPr>
              <a:t>exercise</a:t>
            </a:r>
            <a:r>
              <a:rPr kumimoji="0" lang="da-DK" sz="1800" b="1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ＭＳ Ｐゴシック" pitchFamily="-80" charset="-128"/>
              </a:rPr>
              <a:t> from model parameters to </a:t>
            </a:r>
            <a:r>
              <a:rPr kumimoji="0" lang="da-DK" sz="1800" b="1" i="0" u="none" strike="noStrike" cap="none" normalizeH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ＭＳ Ｐゴシック" pitchFamily="-80" charset="-128"/>
              </a:rPr>
              <a:t>error</a:t>
            </a:r>
            <a:r>
              <a:rPr kumimoji="0" lang="da-DK" sz="1800" b="1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ＭＳ Ｐゴシック" pitchFamily="-80" charset="-128"/>
              </a:rPr>
              <a:t> </a:t>
            </a:r>
            <a:r>
              <a:rPr kumimoji="0" lang="da-DK" sz="1800" b="1" i="0" u="none" strike="noStrike" cap="none" normalizeH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ＭＳ Ｐゴシック" pitchFamily="-80" charset="-128"/>
              </a:rPr>
              <a:t>structure</a:t>
            </a:r>
            <a:r>
              <a:rPr kumimoji="0" lang="da-DK" sz="1800" b="1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ＭＳ Ｐゴシック" pitchFamily="-80" charset="-128"/>
              </a:rPr>
              <a:t> and </a:t>
            </a:r>
            <a:r>
              <a:rPr kumimoji="0" lang="da-DK" sz="1800" b="1" i="0" u="none" strike="noStrike" cap="none" normalizeH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ＭＳ Ｐゴシック" pitchFamily="-80" charset="-128"/>
              </a:rPr>
              <a:t>finally</a:t>
            </a:r>
            <a:r>
              <a:rPr kumimoji="0" lang="da-DK" sz="1800" b="1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ＭＳ Ｐゴシック" pitchFamily="-80" charset="-128"/>
              </a:rPr>
              <a:t> to the </a:t>
            </a:r>
            <a:r>
              <a:rPr kumimoji="0" lang="da-DK" sz="1800" b="1" i="0" u="none" strike="noStrike" cap="none" normalizeH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ＭＳ Ｐゴシック" pitchFamily="-80" charset="-128"/>
              </a:rPr>
              <a:t>predictions</a:t>
            </a:r>
            <a:r>
              <a:rPr kumimoji="0" lang="da-DK" sz="1800" b="1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ＭＳ Ｐゴシック" pitchFamily="-80" charset="-128"/>
              </a:rPr>
              <a:t> of the model….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j-lt"/>
              <a:ea typeface="ＭＳ Ｐゴシック" pitchFamily="-80" charset="-128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012160" y="2132856"/>
          <a:ext cx="2615952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79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7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da-DK" b="1" dirty="0" err="1" smtClean="0"/>
                        <a:t>Mean</a:t>
                      </a:r>
                      <a:r>
                        <a:rPr lang="da-DK" b="1" dirty="0" smtClean="0"/>
                        <a:t> </a:t>
                      </a:r>
                      <a:r>
                        <a:rPr lang="da-DK" b="1" dirty="0" err="1" smtClean="0"/>
                        <a:t>estimates</a:t>
                      </a:r>
                      <a:endParaRPr 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1800" dirty="0" err="1" smtClean="0">
                          <a:latin typeface="Symbol" pitchFamily="18" charset="2"/>
                        </a:rPr>
                        <a:t>m</a:t>
                      </a:r>
                      <a:r>
                        <a:rPr lang="da-DK" sz="1800" baseline="-25000" dirty="0" err="1" smtClean="0"/>
                        <a:t>max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dirty="0" err="1" smtClean="0"/>
                        <a:t>K</a:t>
                      </a:r>
                      <a:r>
                        <a:rPr lang="da-DK" sz="1800" baseline="-25000" dirty="0" err="1" smtClean="0"/>
                        <a:t>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0.1526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59.6541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da-DK" sz="1800" b="1" dirty="0" err="1" smtClean="0"/>
                        <a:t>Covariance</a:t>
                      </a:r>
                      <a:r>
                        <a:rPr lang="da-DK" sz="1800" b="1" dirty="0" smtClean="0"/>
                        <a:t>: </a:t>
                      </a:r>
                      <a:r>
                        <a:rPr lang="da-DK" sz="1800" b="1" dirty="0" err="1" smtClean="0"/>
                        <a:t>Cov</a:t>
                      </a:r>
                      <a:endParaRPr lang="en-US" sz="18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0.0003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0.3211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0.3211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437.7008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6012160" y="5495632"/>
          <a:ext cx="2615952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15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b="1" dirty="0" smtClean="0"/>
                        <a:t>Sample</a:t>
                      </a:r>
                      <a:r>
                        <a:rPr lang="da-DK" b="1" baseline="0" dirty="0" smtClean="0"/>
                        <a:t> variance,s</a:t>
                      </a:r>
                      <a:r>
                        <a:rPr lang="da-DK" b="1" baseline="30000" dirty="0" smtClean="0"/>
                        <a:t>2</a:t>
                      </a:r>
                      <a:r>
                        <a:rPr lang="da-DK" b="1" baseline="0" dirty="0" smtClean="0"/>
                        <a:t>=</a:t>
                      </a:r>
                      <a:r>
                        <a:rPr lang="da-DK" b="1" baseline="0" dirty="0" smtClean="0">
                          <a:latin typeface="Symbol" pitchFamily="18" charset="2"/>
                        </a:rPr>
                        <a:t>s</a:t>
                      </a:r>
                      <a:r>
                        <a:rPr lang="da-DK" b="1" baseline="30000" dirty="0" smtClean="0"/>
                        <a:t>2</a:t>
                      </a:r>
                      <a:endParaRPr lang="en-US" b="1" baseline="30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1.6335e-04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6156176" y="1772816"/>
            <a:ext cx="23308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dirty="0" err="1" smtClean="0"/>
              <a:t>Bayesian</a:t>
            </a:r>
            <a:r>
              <a:rPr lang="da-DK" dirty="0" smtClean="0"/>
              <a:t> </a:t>
            </a:r>
            <a:r>
              <a:rPr lang="da-DK" dirty="0" err="1" smtClean="0"/>
              <a:t>estimation</a:t>
            </a:r>
            <a:r>
              <a:rPr lang="da-DK" dirty="0" smtClean="0"/>
              <a:t> </a:t>
            </a:r>
            <a:endParaRPr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6012160" y="4365104"/>
          <a:ext cx="261595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79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7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da-DK" b="1" dirty="0" err="1" smtClean="0"/>
                        <a:t>Correlation</a:t>
                      </a:r>
                      <a:r>
                        <a:rPr lang="da-DK" b="1" dirty="0" smtClean="0"/>
                        <a:t>:</a:t>
                      </a:r>
                      <a:r>
                        <a:rPr lang="da-DK" b="1" baseline="0" dirty="0" smtClean="0"/>
                        <a:t> </a:t>
                      </a:r>
                      <a:r>
                        <a:rPr lang="da-DK" b="1" dirty="0" err="1" smtClean="0"/>
                        <a:t>Cor</a:t>
                      </a:r>
                      <a:endParaRPr 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0.9005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0.9005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677150" cy="981075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1" hangingPunct="1">
              <a:defRPr/>
            </a:pPr>
            <a:r>
              <a:rPr lang="en-GB" dirty="0" smtClean="0"/>
              <a:t>Objective of this lecture</a:t>
            </a:r>
            <a:endParaRPr lang="en-GB" dirty="0"/>
          </a:p>
        </p:txBody>
      </p:sp>
      <p:sp>
        <p:nvSpPr>
          <p:cNvPr id="1167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fontAlgn="t"/>
            <a:r>
              <a:rPr lang="en-US" sz="2000" dirty="0" smtClean="0"/>
              <a:t>At the end of the lecture, you should be able to:</a:t>
            </a:r>
          </a:p>
          <a:p>
            <a:pPr lvl="1" fontAlgn="t"/>
            <a:r>
              <a:rPr lang="en-US" sz="2000" dirty="0" smtClean="0"/>
              <a:t>Understand and apply in a generic sense </a:t>
            </a:r>
            <a:r>
              <a:rPr lang="en-US" sz="2000" dirty="0" err="1" smtClean="0"/>
              <a:t>bayesian</a:t>
            </a:r>
            <a:r>
              <a:rPr lang="en-US" sz="2000" dirty="0" smtClean="0"/>
              <a:t> inference to the parameter estimation and uncertainty problem for nonlinear models</a:t>
            </a:r>
          </a:p>
          <a:p>
            <a:pPr lvl="1" fontAlgn="t"/>
            <a:r>
              <a:rPr lang="da-DK" sz="2000" dirty="0" smtClean="0"/>
              <a:t>Understand </a:t>
            </a:r>
            <a:r>
              <a:rPr lang="da-DK" sz="2000" dirty="0" err="1" smtClean="0"/>
              <a:t>basic</a:t>
            </a:r>
            <a:r>
              <a:rPr lang="da-DK" sz="2000" dirty="0" smtClean="0"/>
              <a:t> </a:t>
            </a:r>
            <a:r>
              <a:rPr lang="da-DK" sz="2000" dirty="0" err="1" smtClean="0"/>
              <a:t>concept</a:t>
            </a:r>
            <a:r>
              <a:rPr lang="da-DK" sz="2000" dirty="0" smtClean="0"/>
              <a:t> of </a:t>
            </a:r>
            <a:r>
              <a:rPr lang="da-DK" sz="2000" dirty="0" err="1" smtClean="0"/>
              <a:t>numerical</a:t>
            </a:r>
            <a:r>
              <a:rPr lang="da-DK" sz="2000" dirty="0" smtClean="0"/>
              <a:t> </a:t>
            </a:r>
            <a:r>
              <a:rPr lang="da-DK" sz="2000" dirty="0" err="1" smtClean="0"/>
              <a:t>methods</a:t>
            </a:r>
            <a:r>
              <a:rPr lang="da-DK" sz="2000" dirty="0" smtClean="0"/>
              <a:t> for </a:t>
            </a:r>
            <a:r>
              <a:rPr lang="da-DK" sz="2000" dirty="0" err="1" smtClean="0"/>
              <a:t>Bayesian</a:t>
            </a:r>
            <a:r>
              <a:rPr lang="da-DK" sz="2000" dirty="0" smtClean="0"/>
              <a:t> </a:t>
            </a:r>
            <a:r>
              <a:rPr lang="da-DK" sz="2000" dirty="0" err="1" smtClean="0"/>
              <a:t>inference</a:t>
            </a:r>
            <a:r>
              <a:rPr lang="da-DK" sz="2000" dirty="0" smtClean="0"/>
              <a:t> : in </a:t>
            </a:r>
            <a:r>
              <a:rPr lang="da-DK" sz="2000" dirty="0" err="1" smtClean="0"/>
              <a:t>particular</a:t>
            </a:r>
            <a:r>
              <a:rPr lang="da-DK" sz="2000" dirty="0" smtClean="0"/>
              <a:t> </a:t>
            </a:r>
            <a:r>
              <a:rPr lang="da-DK" sz="2000" dirty="0" err="1" smtClean="0"/>
              <a:t>mcmc</a:t>
            </a:r>
            <a:r>
              <a:rPr lang="da-DK" sz="2000" dirty="0" smtClean="0"/>
              <a:t> (</a:t>
            </a:r>
            <a:r>
              <a:rPr lang="da-DK" sz="2000" dirty="0" err="1" smtClean="0"/>
              <a:t>markov-chain</a:t>
            </a:r>
            <a:r>
              <a:rPr lang="da-DK" sz="2000" dirty="0" smtClean="0"/>
              <a:t> </a:t>
            </a:r>
            <a:r>
              <a:rPr lang="da-DK" sz="2000" dirty="0" err="1" smtClean="0"/>
              <a:t>monte</a:t>
            </a:r>
            <a:r>
              <a:rPr lang="da-DK" sz="2000" dirty="0" smtClean="0"/>
              <a:t> </a:t>
            </a:r>
            <a:r>
              <a:rPr lang="da-DK" sz="2000" dirty="0" err="1" smtClean="0"/>
              <a:t>carlo</a:t>
            </a:r>
            <a:r>
              <a:rPr lang="da-DK" sz="2000" dirty="0" smtClean="0"/>
              <a:t>) sampling </a:t>
            </a:r>
            <a:r>
              <a:rPr lang="da-DK" sz="2000" dirty="0" err="1" smtClean="0"/>
              <a:t>methods</a:t>
            </a:r>
            <a:r>
              <a:rPr lang="da-DK" sz="2000" dirty="0" smtClean="0"/>
              <a:t> </a:t>
            </a:r>
            <a:r>
              <a:rPr lang="da-DK" sz="2000" dirty="0" err="1" smtClean="0"/>
              <a:t>such</a:t>
            </a:r>
            <a:r>
              <a:rPr lang="da-DK" sz="2000" dirty="0" smtClean="0"/>
              <a:t> as metropolis </a:t>
            </a:r>
            <a:r>
              <a:rPr lang="da-DK" sz="2000" dirty="0" err="1" smtClean="0"/>
              <a:t>algorithm</a:t>
            </a:r>
            <a:r>
              <a:rPr lang="da-DK" sz="2000" dirty="0" smtClean="0"/>
              <a:t>, </a:t>
            </a:r>
            <a:r>
              <a:rPr lang="da-DK" sz="2000" dirty="0" err="1" smtClean="0"/>
              <a:t>metropolis-hasting</a:t>
            </a:r>
            <a:r>
              <a:rPr lang="da-DK" sz="2000" dirty="0" smtClean="0"/>
              <a:t>, adaptive metropolis, </a:t>
            </a:r>
            <a:r>
              <a:rPr lang="da-DK" sz="2000" dirty="0" err="1" smtClean="0"/>
              <a:t>etc</a:t>
            </a:r>
            <a:r>
              <a:rPr lang="da-DK" sz="2000" dirty="0" smtClean="0"/>
              <a:t> …</a:t>
            </a:r>
          </a:p>
          <a:p>
            <a:pPr lvl="1" fontAlgn="t"/>
            <a:r>
              <a:rPr lang="da-DK" sz="2000" dirty="0" smtClean="0"/>
              <a:t>Calculate &amp; </a:t>
            </a:r>
            <a:r>
              <a:rPr lang="da-DK" sz="2000" dirty="0" err="1" smtClean="0"/>
              <a:t>interpret</a:t>
            </a:r>
            <a:r>
              <a:rPr lang="da-DK" sz="2000" dirty="0" smtClean="0"/>
              <a:t> joint </a:t>
            </a:r>
            <a:r>
              <a:rPr lang="da-DK" sz="2000" dirty="0" err="1" smtClean="0"/>
              <a:t>posterior</a:t>
            </a:r>
            <a:r>
              <a:rPr lang="da-DK" sz="2000" dirty="0" smtClean="0"/>
              <a:t> </a:t>
            </a:r>
            <a:r>
              <a:rPr lang="da-DK" sz="2000" dirty="0" err="1" smtClean="0"/>
              <a:t>probability</a:t>
            </a:r>
            <a:r>
              <a:rPr lang="da-DK" sz="2000" dirty="0" smtClean="0"/>
              <a:t> </a:t>
            </a:r>
            <a:r>
              <a:rPr lang="da-DK" sz="2000" dirty="0" err="1" smtClean="0"/>
              <a:t>density</a:t>
            </a:r>
            <a:r>
              <a:rPr lang="da-DK" sz="2000" dirty="0" smtClean="0"/>
              <a:t>  of model parameters as </a:t>
            </a:r>
            <a:r>
              <a:rPr lang="da-DK" sz="2000" dirty="0" err="1" smtClean="0"/>
              <a:t>well</a:t>
            </a:r>
            <a:r>
              <a:rPr lang="da-DK" sz="2000" dirty="0" smtClean="0"/>
              <a:t> as </a:t>
            </a:r>
            <a:r>
              <a:rPr lang="da-DK" sz="2000" dirty="0" err="1" smtClean="0"/>
              <a:t>make</a:t>
            </a:r>
            <a:r>
              <a:rPr lang="da-DK" sz="2000" dirty="0" smtClean="0"/>
              <a:t> </a:t>
            </a:r>
            <a:r>
              <a:rPr lang="da-DK" sz="2000" dirty="0" err="1" smtClean="0"/>
              <a:t>inferences</a:t>
            </a:r>
            <a:r>
              <a:rPr lang="da-DK" sz="2000" dirty="0" smtClean="0"/>
              <a:t> </a:t>
            </a:r>
            <a:r>
              <a:rPr lang="da-DK" sz="2000" dirty="0" err="1" smtClean="0"/>
              <a:t>about</a:t>
            </a:r>
            <a:r>
              <a:rPr lang="da-DK" sz="2000" dirty="0" smtClean="0"/>
              <a:t> the </a:t>
            </a:r>
            <a:r>
              <a:rPr lang="da-DK" sz="2000" dirty="0" err="1" smtClean="0"/>
              <a:t>uncertainty</a:t>
            </a:r>
            <a:r>
              <a:rPr lang="da-DK" sz="2000" dirty="0" smtClean="0"/>
              <a:t> of model outputs from </a:t>
            </a:r>
            <a:r>
              <a:rPr lang="da-DK" sz="2000" dirty="0" err="1" smtClean="0"/>
              <a:t>mcmc</a:t>
            </a:r>
            <a:r>
              <a:rPr lang="da-DK" sz="2000" dirty="0" smtClean="0"/>
              <a:t> simulations (</a:t>
            </a:r>
            <a:r>
              <a:rPr lang="da-DK" sz="2000" dirty="0" err="1" smtClean="0"/>
              <a:t>including</a:t>
            </a:r>
            <a:r>
              <a:rPr lang="da-DK" sz="2000" dirty="0" smtClean="0"/>
              <a:t> </a:t>
            </a:r>
            <a:r>
              <a:rPr lang="da-DK" sz="2000" dirty="0" err="1" smtClean="0"/>
              <a:t>mean</a:t>
            </a:r>
            <a:r>
              <a:rPr lang="da-DK" sz="2000" dirty="0" smtClean="0"/>
              <a:t>, </a:t>
            </a:r>
            <a:r>
              <a:rPr lang="da-DK" sz="2000" dirty="0" err="1" smtClean="0"/>
              <a:t>variance</a:t>
            </a:r>
            <a:r>
              <a:rPr lang="da-DK" sz="2000" dirty="0" smtClean="0"/>
              <a:t>,…)</a:t>
            </a:r>
            <a:endParaRPr lang="en-US" sz="20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G.Sin</a:t>
            </a:r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73016A-C68C-4262-881F-6A7A590075E8}" type="slidenum">
              <a:rPr lang="da-DK" smtClean="0"/>
              <a:pPr>
                <a:defRPr/>
              </a:pPr>
              <a:t>3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Bayesian inference for Parameter Estimation</a:t>
            </a:r>
            <a:endParaRPr lang="da-D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G.Sin</a:t>
            </a:r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Bayesian inference for Parameter Estimation</a:t>
            </a:r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9B1307-EF86-4EE1-A344-B04FF946CDBA}" type="slidenum">
              <a:rPr lang="da-DK" smtClean="0"/>
              <a:pPr>
                <a:defRPr/>
              </a:pPr>
              <a:t>30</a:t>
            </a:fld>
            <a:endParaRPr lang="da-DK"/>
          </a:p>
        </p:txBody>
      </p:sp>
      <p:pic>
        <p:nvPicPr>
          <p:cNvPr id="7" name="Picture 1" descr="C:\DTU\Teaching\28923\2011\lecture 2\L2_1\gelman book\fig3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468560" y="-171400"/>
            <a:ext cx="5857037" cy="4393997"/>
          </a:xfrm>
          <a:prstGeom prst="rect">
            <a:avLst/>
          </a:prstGeom>
          <a:noFill/>
        </p:spPr>
      </p:pic>
      <p:pic>
        <p:nvPicPr>
          <p:cNvPr id="8" name="Picture 2" descr="C:\DTU\Teaching\28923\2011\lecture 2\L2_1\gelman book\fig6.t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67944" y="2464003"/>
            <a:ext cx="5857037" cy="4393997"/>
          </a:xfrm>
          <a:prstGeom prst="rect">
            <a:avLst/>
          </a:prstGeom>
          <a:noFill/>
        </p:spPr>
      </p:pic>
      <p:sp>
        <p:nvSpPr>
          <p:cNvPr id="9" name="Right Arrow 8"/>
          <p:cNvSpPr/>
          <p:nvPr/>
        </p:nvSpPr>
        <p:spPr bwMode="auto">
          <a:xfrm rot="2137930">
            <a:off x="4067944" y="2924944"/>
            <a:ext cx="1872208" cy="108012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6617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sz="2000" dirty="0" err="1" smtClean="0"/>
              <a:t>Convergence</a:t>
            </a:r>
            <a:r>
              <a:rPr lang="da-DK" sz="2000" dirty="0" smtClean="0"/>
              <a:t> </a:t>
            </a:r>
            <a:r>
              <a:rPr lang="da-DK" sz="2000" dirty="0" err="1" smtClean="0"/>
              <a:t>statistics</a:t>
            </a:r>
            <a:r>
              <a:rPr lang="da-DK" sz="2000" dirty="0" smtClean="0"/>
              <a:t> via potential </a:t>
            </a:r>
            <a:r>
              <a:rPr lang="da-DK" sz="2000" dirty="0" err="1" smtClean="0"/>
              <a:t>scale</a:t>
            </a:r>
            <a:r>
              <a:rPr lang="da-DK" sz="2000" dirty="0" smtClean="0"/>
              <a:t> </a:t>
            </a:r>
            <a:r>
              <a:rPr lang="da-DK" sz="2000" dirty="0" err="1" smtClean="0"/>
              <a:t>reduction</a:t>
            </a:r>
            <a:r>
              <a:rPr lang="da-DK" sz="2000" dirty="0" smtClean="0"/>
              <a:t> factor, R</a:t>
            </a:r>
          </a:p>
          <a:p>
            <a:pPr>
              <a:buNone/>
            </a:pPr>
            <a:r>
              <a:rPr lang="da-DK" sz="2000" dirty="0" err="1" smtClean="0"/>
              <a:t>This</a:t>
            </a:r>
            <a:r>
              <a:rPr lang="da-DK" sz="2000" dirty="0" smtClean="0"/>
              <a:t> </a:t>
            </a:r>
            <a:r>
              <a:rPr lang="da-DK" sz="2000" dirty="0" err="1" smtClean="0"/>
              <a:t>convergence</a:t>
            </a:r>
            <a:r>
              <a:rPr lang="da-DK" sz="2000" dirty="0" smtClean="0"/>
              <a:t> </a:t>
            </a:r>
            <a:r>
              <a:rPr lang="da-DK" sz="2000" dirty="0" err="1" smtClean="0"/>
              <a:t>statistics</a:t>
            </a:r>
            <a:r>
              <a:rPr lang="da-DK" sz="2000" dirty="0" smtClean="0"/>
              <a:t> </a:t>
            </a:r>
            <a:r>
              <a:rPr lang="da-DK" sz="2000" dirty="0" err="1" smtClean="0"/>
              <a:t>indicate</a:t>
            </a:r>
            <a:r>
              <a:rPr lang="da-DK" sz="2000" dirty="0" smtClean="0"/>
              <a:t> the potential </a:t>
            </a:r>
            <a:r>
              <a:rPr lang="da-DK" sz="2000" dirty="0" err="1" smtClean="0"/>
              <a:t>scale</a:t>
            </a:r>
            <a:r>
              <a:rPr lang="da-DK" sz="2000" dirty="0" smtClean="0"/>
              <a:t> </a:t>
            </a:r>
            <a:r>
              <a:rPr lang="da-DK" sz="2000" dirty="0" err="1" smtClean="0"/>
              <a:t>reduction</a:t>
            </a:r>
            <a:r>
              <a:rPr lang="da-DK" sz="2000" dirty="0" smtClean="0"/>
              <a:t> for the </a:t>
            </a:r>
            <a:r>
              <a:rPr lang="da-DK" sz="2000" dirty="0" err="1" smtClean="0"/>
              <a:t>current</a:t>
            </a:r>
            <a:r>
              <a:rPr lang="da-DK" sz="2000" dirty="0" smtClean="0"/>
              <a:t> distribution </a:t>
            </a:r>
            <a:r>
              <a:rPr lang="da-DK" sz="2000" dirty="0" err="1" smtClean="0"/>
              <a:t>if</a:t>
            </a:r>
            <a:r>
              <a:rPr lang="da-DK" sz="2000" dirty="0" smtClean="0"/>
              <a:t> the sampling </a:t>
            </a:r>
            <a:r>
              <a:rPr lang="da-DK" sz="2000" dirty="0" err="1" smtClean="0"/>
              <a:t>were</a:t>
            </a:r>
            <a:r>
              <a:rPr lang="da-DK" sz="2000" dirty="0" smtClean="0"/>
              <a:t> to </a:t>
            </a:r>
            <a:r>
              <a:rPr lang="da-DK" sz="2000" dirty="0" err="1" smtClean="0"/>
              <a:t>continue</a:t>
            </a:r>
            <a:r>
              <a:rPr lang="da-DK" sz="2000" dirty="0" smtClean="0"/>
              <a:t> to </a:t>
            </a:r>
            <a:r>
              <a:rPr lang="da-DK" sz="2000" dirty="0" err="1" smtClean="0"/>
              <a:t>infinity</a:t>
            </a:r>
            <a:r>
              <a:rPr lang="da-DK" sz="2000" dirty="0" smtClean="0"/>
              <a:t> , i.e. n</a:t>
            </a:r>
            <a:r>
              <a:rPr lang="da-DK" sz="2000" dirty="0" smtClean="0">
                <a:sym typeface="Wingdings" pitchFamily="2" charset="2"/>
              </a:rPr>
              <a:t> ∞</a:t>
            </a:r>
            <a:endParaRPr lang="da-DK" sz="2000" dirty="0" smtClean="0"/>
          </a:p>
          <a:p>
            <a:pPr lvl="1"/>
            <a:r>
              <a:rPr lang="en-US" sz="2000" dirty="0" smtClean="0"/>
              <a:t>The sampling is said to converge if R is close to 1                         </a:t>
            </a:r>
          </a:p>
          <a:p>
            <a:r>
              <a:rPr lang="da-DK" sz="2000" dirty="0" smtClean="0"/>
              <a:t>Monte </a:t>
            </a:r>
            <a:r>
              <a:rPr lang="da-DK" sz="2000" dirty="0" err="1" smtClean="0"/>
              <a:t>carlo</a:t>
            </a:r>
            <a:r>
              <a:rPr lang="da-DK" sz="2000" dirty="0" smtClean="0"/>
              <a:t> </a:t>
            </a:r>
            <a:r>
              <a:rPr lang="da-DK" sz="2000" dirty="0" err="1" smtClean="0"/>
              <a:t>error</a:t>
            </a:r>
            <a:r>
              <a:rPr lang="da-DK" sz="2000" dirty="0" smtClean="0"/>
              <a:t> is </a:t>
            </a:r>
            <a:r>
              <a:rPr lang="da-DK" sz="2000" dirty="0" err="1" smtClean="0"/>
              <a:t>defined</a:t>
            </a:r>
            <a:r>
              <a:rPr lang="da-DK" sz="2000" dirty="0" smtClean="0"/>
              <a:t> as the </a:t>
            </a:r>
            <a:r>
              <a:rPr lang="da-DK" sz="2000" dirty="0" err="1" smtClean="0"/>
              <a:t>error</a:t>
            </a:r>
            <a:r>
              <a:rPr lang="da-DK" sz="2000" dirty="0" smtClean="0"/>
              <a:t> of integration </a:t>
            </a:r>
            <a:r>
              <a:rPr lang="da-DK" sz="2000" dirty="0" err="1" smtClean="0"/>
              <a:t>which</a:t>
            </a:r>
            <a:r>
              <a:rPr lang="da-DK" sz="2000" dirty="0" smtClean="0"/>
              <a:t> </a:t>
            </a:r>
            <a:r>
              <a:rPr lang="da-DK" sz="2000" dirty="0" err="1" smtClean="0"/>
              <a:t>tends</a:t>
            </a:r>
            <a:r>
              <a:rPr lang="da-DK" sz="2000" dirty="0" smtClean="0"/>
              <a:t> to 0 as n</a:t>
            </a:r>
            <a:r>
              <a:rPr lang="da-DK" sz="2000" dirty="0" smtClean="0">
                <a:sym typeface="Wingdings" pitchFamily="2" charset="2"/>
              </a:rPr>
              <a:t> ∞. </a:t>
            </a:r>
            <a:r>
              <a:rPr lang="da-DK" sz="2000" dirty="0" err="1" smtClean="0">
                <a:sym typeface="Wingdings" pitchFamily="2" charset="2"/>
              </a:rPr>
              <a:t>Hence</a:t>
            </a:r>
            <a:r>
              <a:rPr lang="da-DK" sz="2000" dirty="0" smtClean="0">
                <a:sym typeface="Wingdings" pitchFamily="2" charset="2"/>
              </a:rPr>
              <a:t> </a:t>
            </a:r>
            <a:r>
              <a:rPr lang="da-DK" sz="2000" dirty="0" err="1" smtClean="0">
                <a:sym typeface="Wingdings" pitchFamily="2" charset="2"/>
              </a:rPr>
              <a:t>error</a:t>
            </a:r>
            <a:r>
              <a:rPr lang="da-DK" sz="2000" dirty="0" smtClean="0">
                <a:sym typeface="Wingdings" pitchFamily="2" charset="2"/>
              </a:rPr>
              <a:t> </a:t>
            </a:r>
            <a:r>
              <a:rPr lang="da-DK" sz="2000" dirty="0" err="1" smtClean="0">
                <a:sym typeface="Wingdings" pitchFamily="2" charset="2"/>
              </a:rPr>
              <a:t>on</a:t>
            </a:r>
            <a:r>
              <a:rPr lang="da-DK" sz="2000" dirty="0" smtClean="0">
                <a:sym typeface="Wingdings" pitchFamily="2" charset="2"/>
              </a:rPr>
              <a:t> the </a:t>
            </a:r>
            <a:r>
              <a:rPr lang="da-DK" sz="2000" dirty="0" err="1" smtClean="0">
                <a:sym typeface="Wingdings" pitchFamily="2" charset="2"/>
              </a:rPr>
              <a:t>mean</a:t>
            </a:r>
            <a:r>
              <a:rPr lang="da-DK" sz="2000" dirty="0" smtClean="0">
                <a:sym typeface="Wingdings" pitchFamily="2" charset="2"/>
              </a:rPr>
              <a:t> </a:t>
            </a:r>
            <a:r>
              <a:rPr lang="da-DK" sz="2000" dirty="0" err="1" smtClean="0">
                <a:sym typeface="Wingdings" pitchFamily="2" charset="2"/>
              </a:rPr>
              <a:t>estimate</a:t>
            </a:r>
            <a:r>
              <a:rPr lang="da-DK" sz="2000" dirty="0" smtClean="0">
                <a:sym typeface="Wingdings" pitchFamily="2" charset="2"/>
              </a:rPr>
              <a:t> of the distribution is </a:t>
            </a:r>
            <a:r>
              <a:rPr lang="el-GR" sz="2000" dirty="0" smtClean="0">
                <a:sym typeface="Wingdings" pitchFamily="2" charset="2"/>
              </a:rPr>
              <a:t>σ</a:t>
            </a:r>
            <a:r>
              <a:rPr lang="da-DK" sz="2000" dirty="0" smtClean="0">
                <a:sym typeface="Wingdings" pitchFamily="2" charset="2"/>
              </a:rPr>
              <a:t>/</a:t>
            </a:r>
            <a:r>
              <a:rPr lang="da-DK" sz="2000" dirty="0" err="1" smtClean="0">
                <a:sym typeface="Wingdings" pitchFamily="2" charset="2"/>
              </a:rPr>
              <a:t>sqrt</a:t>
            </a:r>
            <a:r>
              <a:rPr lang="da-DK" sz="2000" dirty="0" smtClean="0">
                <a:sym typeface="Wingdings" pitchFamily="2" charset="2"/>
              </a:rPr>
              <a:t>(n)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Monod</a:t>
            </a:r>
            <a:r>
              <a:rPr lang="da-DK" dirty="0" smtClean="0"/>
              <a:t> </a:t>
            </a:r>
            <a:r>
              <a:rPr lang="da-DK" dirty="0" err="1" smtClean="0"/>
              <a:t>example</a:t>
            </a: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err="1" smtClean="0"/>
              <a:t>posterior</a:t>
            </a:r>
            <a:r>
              <a:rPr lang="da-DK" dirty="0" smtClean="0"/>
              <a:t> simulations – </a:t>
            </a:r>
            <a:r>
              <a:rPr lang="da-DK" dirty="0" err="1" smtClean="0"/>
              <a:t>convergence</a:t>
            </a:r>
            <a:r>
              <a:rPr lang="da-DK" dirty="0" smtClean="0"/>
              <a:t> </a:t>
            </a:r>
            <a:r>
              <a:rPr lang="da-DK" dirty="0" err="1" smtClean="0"/>
              <a:t>statistics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G.Sin</a:t>
            </a:r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Bayesian inference for Parameter Estimation</a:t>
            </a:r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9B1307-EF86-4EE1-A344-B04FF946CDBA}" type="slidenum">
              <a:rPr lang="da-DK" smtClean="0"/>
              <a:pPr>
                <a:defRPr/>
              </a:pPr>
              <a:t>31</a:t>
            </a:fld>
            <a:endParaRPr lang="da-DK"/>
          </a:p>
        </p:txBody>
      </p:sp>
      <p:sp>
        <p:nvSpPr>
          <p:cNvPr id="7" name="Rounded Rectangle 6"/>
          <p:cNvSpPr/>
          <p:nvPr/>
        </p:nvSpPr>
        <p:spPr bwMode="auto">
          <a:xfrm>
            <a:off x="6588224" y="5229200"/>
            <a:ext cx="2376264" cy="72008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a-DK" sz="1800" b="1" dirty="0" smtClean="0">
                <a:solidFill>
                  <a:schemeClr val="bg1"/>
                </a:solidFill>
                <a:latin typeface="+mj-lt"/>
                <a:ea typeface="ＭＳ Ｐゴシック" pitchFamily="-80" charset="-128"/>
              </a:rPr>
              <a:t> </a:t>
            </a:r>
            <a:r>
              <a:rPr lang="da-DK" sz="1800" b="1" dirty="0" err="1" smtClean="0">
                <a:solidFill>
                  <a:schemeClr val="bg1"/>
                </a:solidFill>
                <a:latin typeface="+mj-lt"/>
                <a:ea typeface="ＭＳ Ｐゴシック" pitchFamily="-80" charset="-128"/>
              </a:rPr>
              <a:t>convergence</a:t>
            </a:r>
            <a:r>
              <a:rPr lang="da-DK" sz="1800" b="1" dirty="0" smtClean="0">
                <a:solidFill>
                  <a:schemeClr val="bg1"/>
                </a:solidFill>
                <a:latin typeface="+mj-lt"/>
                <a:ea typeface="ＭＳ Ｐゴシック" pitchFamily="-80" charset="-128"/>
              </a:rPr>
              <a:t>  </a:t>
            </a:r>
            <a:r>
              <a:rPr lang="da-DK" sz="1800" b="1" dirty="0" err="1" smtClean="0">
                <a:solidFill>
                  <a:schemeClr val="bg1"/>
                </a:solidFill>
                <a:latin typeface="+mj-lt"/>
                <a:ea typeface="ＭＳ Ｐゴシック" pitchFamily="-80" charset="-128"/>
              </a:rPr>
              <a:t>achieved</a:t>
            </a:r>
            <a:r>
              <a:rPr lang="da-DK" sz="1800" b="1" dirty="0" smtClean="0">
                <a:solidFill>
                  <a:schemeClr val="bg1"/>
                </a:solidFill>
                <a:latin typeface="+mj-lt"/>
                <a:ea typeface="ＭＳ Ｐゴシック" pitchFamily="-80" charset="-128"/>
              </a:rPr>
              <a:t> &amp; MC </a:t>
            </a:r>
            <a:r>
              <a:rPr lang="da-DK" sz="1800" b="1" dirty="0" err="1" smtClean="0">
                <a:solidFill>
                  <a:schemeClr val="bg1"/>
                </a:solidFill>
                <a:latin typeface="+mj-lt"/>
                <a:ea typeface="ＭＳ Ｐゴシック" pitchFamily="-80" charset="-128"/>
              </a:rPr>
              <a:t>error</a:t>
            </a:r>
            <a:r>
              <a:rPr lang="da-DK" sz="1800" b="1" dirty="0" smtClean="0">
                <a:solidFill>
                  <a:schemeClr val="bg1"/>
                </a:solidFill>
                <a:latin typeface="+mj-lt"/>
                <a:ea typeface="ＭＳ Ｐゴシック" pitchFamily="-80" charset="-128"/>
              </a:rPr>
              <a:t> is </a:t>
            </a:r>
            <a:r>
              <a:rPr lang="da-DK" sz="1800" b="1" dirty="0" err="1" smtClean="0">
                <a:solidFill>
                  <a:schemeClr val="bg1"/>
                </a:solidFill>
                <a:latin typeface="+mj-lt"/>
                <a:ea typeface="ＭＳ Ｐゴシック" pitchFamily="-80" charset="-128"/>
              </a:rPr>
              <a:t>low</a:t>
            </a:r>
            <a:r>
              <a:rPr lang="da-DK" sz="1800" b="1" dirty="0" smtClean="0">
                <a:solidFill>
                  <a:schemeClr val="bg1"/>
                </a:solidFill>
                <a:latin typeface="+mj-lt"/>
                <a:ea typeface="ＭＳ Ｐゴシック" pitchFamily="-80" charset="-128"/>
              </a:rPr>
              <a:t>!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j-lt"/>
              <a:ea typeface="ＭＳ Ｐゴシック" pitchFamily="-80" charset="-128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987824" y="4581128"/>
          <a:ext cx="3096345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21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21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21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en-US" dirty="0" smtClean="0"/>
                        <a:t>Convergence statistics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dirty="0" err="1" smtClean="0">
                          <a:latin typeface="Symbol" pitchFamily="18" charset="2"/>
                        </a:rPr>
                        <a:t>m</a:t>
                      </a:r>
                      <a:r>
                        <a:rPr lang="da-DK" sz="1800" baseline="-25000" dirty="0" err="1" smtClean="0"/>
                        <a:t>max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dirty="0" err="1" smtClean="0"/>
                        <a:t>K</a:t>
                      </a:r>
                      <a:r>
                        <a:rPr lang="da-DK" sz="1800" baseline="-25000" dirty="0" err="1" smtClean="0"/>
                        <a:t>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a-DK" dirty="0" smtClean="0"/>
                        <a:t>R</a:t>
                      </a:r>
                      <a:endParaRPr lang="en-US" dirty="0" smtClean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smtClean="0"/>
                        <a:t>    1.0132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smtClean="0"/>
                        <a:t>    1.0136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a-DK" dirty="0" smtClean="0"/>
                        <a:t>MC </a:t>
                      </a:r>
                      <a:r>
                        <a:rPr lang="da-DK" dirty="0" err="1" smtClean="0"/>
                        <a:t>error</a:t>
                      </a:r>
                      <a:endParaRPr lang="en-US" dirty="0" smtClean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0.2715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412776"/>
            <a:ext cx="7772400" cy="4753074"/>
          </a:xfrm>
        </p:spPr>
        <p:txBody>
          <a:bodyPr/>
          <a:lstStyle/>
          <a:p>
            <a:pPr>
              <a:buNone/>
            </a:pPr>
            <a:r>
              <a:rPr lang="da-DK" sz="1800" dirty="0" err="1" smtClean="0"/>
              <a:t>Bayesian</a:t>
            </a:r>
            <a:r>
              <a:rPr lang="da-DK" sz="1800" dirty="0" smtClean="0"/>
              <a:t> </a:t>
            </a:r>
            <a:r>
              <a:rPr lang="da-DK" sz="1800" dirty="0" err="1" smtClean="0"/>
              <a:t>inference</a:t>
            </a:r>
            <a:r>
              <a:rPr lang="da-DK" sz="1800" dirty="0" smtClean="0"/>
              <a:t> is a </a:t>
            </a:r>
            <a:r>
              <a:rPr lang="da-DK" sz="1800" dirty="0" err="1" smtClean="0"/>
              <a:t>thriving</a:t>
            </a:r>
            <a:r>
              <a:rPr lang="da-DK" sz="1800" dirty="0" smtClean="0"/>
              <a:t> </a:t>
            </a:r>
            <a:r>
              <a:rPr lang="da-DK" sz="1800" dirty="0" err="1" smtClean="0"/>
              <a:t>area</a:t>
            </a:r>
            <a:r>
              <a:rPr lang="da-DK" sz="1800" dirty="0" smtClean="0"/>
              <a:t> of research </a:t>
            </a:r>
            <a:r>
              <a:rPr lang="da-DK" sz="1800" dirty="0" err="1" smtClean="0"/>
              <a:t>thanks</a:t>
            </a:r>
            <a:r>
              <a:rPr lang="da-DK" sz="1800" dirty="0" smtClean="0"/>
              <a:t> to </a:t>
            </a:r>
            <a:r>
              <a:rPr lang="da-DK" sz="1800" dirty="0" err="1" smtClean="0"/>
              <a:t>increasing</a:t>
            </a:r>
            <a:r>
              <a:rPr lang="da-DK" sz="1800" dirty="0" smtClean="0"/>
              <a:t> </a:t>
            </a:r>
            <a:r>
              <a:rPr lang="da-DK" sz="1800" dirty="0" err="1" smtClean="0"/>
              <a:t>availability</a:t>
            </a:r>
            <a:r>
              <a:rPr lang="da-DK" sz="1800" dirty="0" smtClean="0"/>
              <a:t> of </a:t>
            </a:r>
            <a:r>
              <a:rPr lang="da-DK" sz="1800" dirty="0" err="1" smtClean="0"/>
              <a:t>computational</a:t>
            </a:r>
            <a:r>
              <a:rPr lang="da-DK" sz="1800" dirty="0" smtClean="0"/>
              <a:t> power as </a:t>
            </a:r>
            <a:r>
              <a:rPr lang="da-DK" sz="1800" dirty="0" err="1" smtClean="0"/>
              <a:t>well</a:t>
            </a:r>
            <a:r>
              <a:rPr lang="da-DK" sz="1800" dirty="0" smtClean="0"/>
              <a:t> as </a:t>
            </a:r>
            <a:r>
              <a:rPr lang="da-DK" sz="1800" dirty="0" err="1" smtClean="0"/>
              <a:t>increasing</a:t>
            </a:r>
            <a:r>
              <a:rPr lang="da-DK" sz="1800" dirty="0" smtClean="0"/>
              <a:t> of </a:t>
            </a:r>
            <a:r>
              <a:rPr lang="da-DK" sz="1800" dirty="0" err="1" smtClean="0"/>
              <a:t>size</a:t>
            </a:r>
            <a:r>
              <a:rPr lang="da-DK" sz="1800" dirty="0" smtClean="0"/>
              <a:t> and </a:t>
            </a:r>
            <a:r>
              <a:rPr lang="da-DK" sz="1800" dirty="0" err="1" smtClean="0"/>
              <a:t>diversity</a:t>
            </a:r>
            <a:r>
              <a:rPr lang="da-DK" sz="1800" dirty="0" smtClean="0"/>
              <a:t> of </a:t>
            </a:r>
            <a:r>
              <a:rPr lang="da-DK" sz="1800" dirty="0" err="1" smtClean="0"/>
              <a:t>community</a:t>
            </a:r>
            <a:r>
              <a:rPr lang="da-DK" sz="1800" dirty="0" smtClean="0"/>
              <a:t> (from </a:t>
            </a:r>
            <a:r>
              <a:rPr lang="da-DK" sz="1800" dirty="0" err="1" smtClean="0"/>
              <a:t>statistics</a:t>
            </a:r>
            <a:r>
              <a:rPr lang="da-DK" sz="1800" dirty="0" smtClean="0"/>
              <a:t> to </a:t>
            </a:r>
            <a:r>
              <a:rPr lang="da-DK" sz="1800" dirty="0" err="1" smtClean="0"/>
              <a:t>engineering</a:t>
            </a:r>
            <a:r>
              <a:rPr lang="da-DK" sz="1800" dirty="0" smtClean="0"/>
              <a:t> in </a:t>
            </a:r>
            <a:r>
              <a:rPr lang="da-DK" sz="1800" dirty="0" err="1" smtClean="0"/>
              <a:t>various</a:t>
            </a:r>
            <a:r>
              <a:rPr lang="da-DK" sz="1800" dirty="0" smtClean="0"/>
              <a:t> </a:t>
            </a:r>
            <a:r>
              <a:rPr lang="da-DK" sz="1800" dirty="0" err="1" smtClean="0"/>
              <a:t>fields</a:t>
            </a:r>
            <a:r>
              <a:rPr lang="da-DK" sz="1800" dirty="0" smtClean="0"/>
              <a:t>) </a:t>
            </a:r>
            <a:r>
              <a:rPr lang="da-DK" sz="1800" dirty="0" err="1" smtClean="0"/>
              <a:t>working</a:t>
            </a:r>
            <a:r>
              <a:rPr lang="da-DK" sz="1800" dirty="0" smtClean="0"/>
              <a:t> </a:t>
            </a:r>
            <a:r>
              <a:rPr lang="da-DK" sz="1800" dirty="0" err="1" smtClean="0"/>
              <a:t>on</a:t>
            </a:r>
            <a:r>
              <a:rPr lang="da-DK" sz="1800" dirty="0" smtClean="0"/>
              <a:t> </a:t>
            </a:r>
            <a:r>
              <a:rPr lang="da-DK" sz="1800" dirty="0" err="1" smtClean="0"/>
              <a:t>this</a:t>
            </a:r>
            <a:r>
              <a:rPr lang="da-DK" sz="1800" dirty="0" smtClean="0"/>
              <a:t> </a:t>
            </a:r>
            <a:r>
              <a:rPr lang="da-DK" sz="1800" dirty="0" err="1" smtClean="0"/>
              <a:t>area</a:t>
            </a:r>
            <a:endParaRPr lang="da-DK" sz="1800" dirty="0" smtClean="0"/>
          </a:p>
          <a:p>
            <a:pPr>
              <a:buNone/>
            </a:pPr>
            <a:r>
              <a:rPr lang="da-DK" sz="1800" dirty="0" err="1" smtClean="0"/>
              <a:t>There</a:t>
            </a:r>
            <a:r>
              <a:rPr lang="da-DK" sz="1800" dirty="0" smtClean="0"/>
              <a:t> </a:t>
            </a:r>
            <a:r>
              <a:rPr lang="da-DK" sz="1800" dirty="0" err="1" smtClean="0"/>
              <a:t>are</a:t>
            </a:r>
            <a:r>
              <a:rPr lang="da-DK" sz="1800" dirty="0" smtClean="0"/>
              <a:t> </a:t>
            </a:r>
            <a:r>
              <a:rPr lang="da-DK" sz="1800" dirty="0" err="1" smtClean="0"/>
              <a:t>some</a:t>
            </a:r>
            <a:r>
              <a:rPr lang="da-DK" sz="1800" dirty="0" smtClean="0"/>
              <a:t> software: BUGS a </a:t>
            </a:r>
            <a:r>
              <a:rPr lang="da-DK" sz="1800" dirty="0" err="1" smtClean="0"/>
              <a:t>leading</a:t>
            </a:r>
            <a:r>
              <a:rPr lang="da-DK" sz="1800" dirty="0" smtClean="0"/>
              <a:t> </a:t>
            </a:r>
            <a:r>
              <a:rPr lang="da-DK" sz="1800" dirty="0" err="1" smtClean="0"/>
              <a:t>community</a:t>
            </a:r>
            <a:r>
              <a:rPr lang="da-DK" sz="1800" dirty="0" smtClean="0"/>
              <a:t> in </a:t>
            </a:r>
            <a:r>
              <a:rPr lang="da-DK" sz="1800" dirty="0" err="1" smtClean="0"/>
              <a:t>this</a:t>
            </a:r>
            <a:r>
              <a:rPr lang="da-DK" sz="1800" dirty="0" smtClean="0"/>
              <a:t> </a:t>
            </a:r>
            <a:r>
              <a:rPr lang="da-DK" sz="1800" dirty="0" err="1" smtClean="0"/>
              <a:t>area</a:t>
            </a:r>
            <a:r>
              <a:rPr lang="da-DK" sz="1800" dirty="0" smtClean="0"/>
              <a:t>  (</a:t>
            </a:r>
            <a:r>
              <a:rPr lang="da-DK" sz="1800" dirty="0" err="1" smtClean="0"/>
              <a:t>both</a:t>
            </a:r>
            <a:r>
              <a:rPr lang="da-DK" sz="1800" dirty="0" smtClean="0"/>
              <a:t> </a:t>
            </a:r>
            <a:r>
              <a:rPr lang="da-DK" sz="1800" dirty="0" err="1" smtClean="0"/>
              <a:t>scientifically</a:t>
            </a:r>
            <a:r>
              <a:rPr lang="da-DK" sz="1800" dirty="0" smtClean="0"/>
              <a:t> and software wise).For </a:t>
            </a:r>
            <a:r>
              <a:rPr lang="da-DK" sz="1800" dirty="0" err="1" smtClean="0"/>
              <a:t>engineering</a:t>
            </a:r>
            <a:r>
              <a:rPr lang="da-DK" sz="1800" dirty="0" smtClean="0"/>
              <a:t> PE, </a:t>
            </a:r>
            <a:r>
              <a:rPr lang="da-DK" sz="1800" dirty="0" err="1" smtClean="0"/>
              <a:t>see</a:t>
            </a:r>
            <a:r>
              <a:rPr lang="da-DK" sz="1800" dirty="0" smtClean="0"/>
              <a:t> the r-</a:t>
            </a:r>
            <a:r>
              <a:rPr lang="da-DK" sz="1800" dirty="0" err="1" smtClean="0"/>
              <a:t>project</a:t>
            </a:r>
            <a:r>
              <a:rPr lang="da-DK" sz="1800" dirty="0" smtClean="0"/>
              <a:t> </a:t>
            </a:r>
            <a:r>
              <a:rPr lang="da-DK" sz="1800" dirty="0" err="1" smtClean="0"/>
              <a:t>called</a:t>
            </a:r>
            <a:r>
              <a:rPr lang="da-DK" sz="1800" dirty="0" smtClean="0"/>
              <a:t> DREAM:  </a:t>
            </a:r>
            <a:r>
              <a:rPr lang="da-DK" sz="1800" dirty="0" smtClean="0">
                <a:hlinkClick r:id="rId3"/>
              </a:rPr>
              <a:t>http</a:t>
            </a:r>
            <a:r>
              <a:rPr lang="da-DK" sz="1800" dirty="0">
                <a:hlinkClick r:id="rId3"/>
              </a:rPr>
              <a:t>://dream.r-forge.r-project.org</a:t>
            </a:r>
            <a:r>
              <a:rPr lang="da-DK" sz="1800" dirty="0" smtClean="0">
                <a:hlinkClick r:id="rId3"/>
              </a:rPr>
              <a:t>/</a:t>
            </a:r>
            <a:r>
              <a:rPr lang="da-DK" sz="1800" dirty="0" smtClean="0"/>
              <a:t> </a:t>
            </a:r>
          </a:p>
          <a:p>
            <a:pPr>
              <a:buNone/>
            </a:pPr>
            <a:r>
              <a:rPr lang="da-DK" sz="1800" dirty="0" err="1" smtClean="0"/>
              <a:t>Like</a:t>
            </a:r>
            <a:r>
              <a:rPr lang="da-DK" sz="1800" dirty="0" smtClean="0"/>
              <a:t> </a:t>
            </a:r>
            <a:r>
              <a:rPr lang="da-DK" sz="1800" dirty="0" err="1" smtClean="0"/>
              <a:t>any</a:t>
            </a:r>
            <a:r>
              <a:rPr lang="da-DK" sz="1800" dirty="0" smtClean="0"/>
              <a:t> </a:t>
            </a:r>
            <a:r>
              <a:rPr lang="da-DK" sz="1800" dirty="0" err="1" smtClean="0"/>
              <a:t>other</a:t>
            </a:r>
            <a:r>
              <a:rPr lang="da-DK" sz="1800" dirty="0" smtClean="0"/>
              <a:t> problem </a:t>
            </a:r>
            <a:r>
              <a:rPr lang="da-DK" sz="1800" dirty="0" err="1" smtClean="0"/>
              <a:t>solving</a:t>
            </a:r>
            <a:r>
              <a:rPr lang="da-DK" sz="1800" dirty="0" smtClean="0"/>
              <a:t>, </a:t>
            </a:r>
            <a:r>
              <a:rPr lang="da-DK" sz="1800" dirty="0" err="1" smtClean="0"/>
              <a:t>when</a:t>
            </a:r>
            <a:r>
              <a:rPr lang="da-DK" sz="1800" dirty="0" smtClean="0"/>
              <a:t> </a:t>
            </a:r>
            <a:r>
              <a:rPr lang="da-DK" sz="1800" dirty="0" err="1" smtClean="0"/>
              <a:t>using</a:t>
            </a:r>
            <a:r>
              <a:rPr lang="da-DK" sz="1800" dirty="0" smtClean="0"/>
              <a:t> </a:t>
            </a:r>
            <a:r>
              <a:rPr lang="da-DK" sz="1800" dirty="0" err="1" smtClean="0"/>
              <a:t>Bayesain</a:t>
            </a:r>
            <a:r>
              <a:rPr lang="da-DK" sz="1800" dirty="0" smtClean="0"/>
              <a:t> </a:t>
            </a:r>
            <a:r>
              <a:rPr lang="da-DK" sz="1800" dirty="0" err="1" smtClean="0"/>
              <a:t>inference</a:t>
            </a:r>
            <a:r>
              <a:rPr lang="da-DK" sz="1800" dirty="0" smtClean="0"/>
              <a:t>, </a:t>
            </a:r>
            <a:r>
              <a:rPr lang="da-DK" sz="1800" dirty="0" err="1" smtClean="0"/>
              <a:t>one</a:t>
            </a:r>
            <a:r>
              <a:rPr lang="da-DK" sz="1800" dirty="0" smtClean="0"/>
              <a:t> </a:t>
            </a:r>
            <a:r>
              <a:rPr lang="da-DK" sz="1800" dirty="0" err="1" smtClean="0"/>
              <a:t>needs</a:t>
            </a:r>
            <a:r>
              <a:rPr lang="da-DK" sz="1800" dirty="0" smtClean="0"/>
              <a:t> to </a:t>
            </a:r>
            <a:r>
              <a:rPr lang="da-DK" sz="1800" dirty="0" err="1" smtClean="0"/>
              <a:t>select</a:t>
            </a:r>
            <a:r>
              <a:rPr lang="da-DK" sz="1800" dirty="0" smtClean="0"/>
              <a:t> the relevant </a:t>
            </a:r>
            <a:r>
              <a:rPr lang="da-DK" sz="1800" dirty="0" err="1" smtClean="0"/>
              <a:t>probability</a:t>
            </a:r>
            <a:r>
              <a:rPr lang="da-DK" sz="1800" dirty="0" smtClean="0"/>
              <a:t> models to </a:t>
            </a:r>
            <a:r>
              <a:rPr lang="da-DK" sz="1800" dirty="0" err="1" smtClean="0"/>
              <a:t>carry</a:t>
            </a:r>
            <a:r>
              <a:rPr lang="da-DK" sz="1800" dirty="0" smtClean="0"/>
              <a:t> out the </a:t>
            </a:r>
            <a:r>
              <a:rPr lang="da-DK" sz="1800" dirty="0" err="1" smtClean="0"/>
              <a:t>analysis</a:t>
            </a:r>
            <a:r>
              <a:rPr lang="da-DK" sz="1800" dirty="0" smtClean="0"/>
              <a:t>. </a:t>
            </a:r>
            <a:r>
              <a:rPr lang="da-DK" sz="1800" dirty="0" err="1" smtClean="0"/>
              <a:t>This</a:t>
            </a:r>
            <a:r>
              <a:rPr lang="da-DK" sz="1800" dirty="0" smtClean="0"/>
              <a:t> </a:t>
            </a:r>
            <a:r>
              <a:rPr lang="da-DK" sz="1800" dirty="0" err="1" smtClean="0"/>
              <a:t>includes</a:t>
            </a:r>
            <a:r>
              <a:rPr lang="da-DK" sz="1800" dirty="0" smtClean="0"/>
              <a:t>:</a:t>
            </a:r>
          </a:p>
          <a:p>
            <a:pPr lvl="1"/>
            <a:r>
              <a:rPr lang="da-DK" sz="1800" dirty="0" err="1" smtClean="0"/>
              <a:t>Likelihood</a:t>
            </a:r>
            <a:r>
              <a:rPr lang="da-DK" sz="1800" dirty="0" smtClean="0"/>
              <a:t> </a:t>
            </a:r>
            <a:r>
              <a:rPr lang="da-DK" sz="1800" dirty="0" err="1" smtClean="0"/>
              <a:t>function</a:t>
            </a:r>
            <a:r>
              <a:rPr lang="da-DK" sz="1800" dirty="0" smtClean="0"/>
              <a:t> (a </a:t>
            </a:r>
            <a:r>
              <a:rPr lang="da-DK" sz="1800" dirty="0" err="1" smtClean="0"/>
              <a:t>probability</a:t>
            </a:r>
            <a:r>
              <a:rPr lang="da-DK" sz="1800" dirty="0" smtClean="0"/>
              <a:t> model)</a:t>
            </a:r>
          </a:p>
          <a:p>
            <a:pPr lvl="1"/>
            <a:r>
              <a:rPr lang="da-DK" sz="1800" dirty="0" err="1" smtClean="0"/>
              <a:t>Error</a:t>
            </a:r>
            <a:r>
              <a:rPr lang="da-DK" sz="1800" dirty="0" smtClean="0"/>
              <a:t> models (a </a:t>
            </a:r>
            <a:r>
              <a:rPr lang="da-DK" sz="1800" dirty="0" err="1" smtClean="0"/>
              <a:t>probability</a:t>
            </a:r>
            <a:r>
              <a:rPr lang="da-DK" sz="1800" dirty="0" smtClean="0"/>
              <a:t>  model)</a:t>
            </a:r>
          </a:p>
          <a:p>
            <a:pPr lvl="1"/>
            <a:r>
              <a:rPr lang="da-DK" sz="1800" dirty="0" smtClean="0"/>
              <a:t>Prior </a:t>
            </a:r>
            <a:r>
              <a:rPr lang="da-DK" sz="1800" dirty="0" err="1" smtClean="0"/>
              <a:t>functions</a:t>
            </a:r>
            <a:r>
              <a:rPr lang="da-DK" sz="1800" dirty="0" smtClean="0"/>
              <a:t> (a </a:t>
            </a:r>
            <a:r>
              <a:rPr lang="da-DK" sz="1800" dirty="0" err="1" smtClean="0"/>
              <a:t>probability</a:t>
            </a:r>
            <a:r>
              <a:rPr lang="da-DK" sz="1800" dirty="0" smtClean="0"/>
              <a:t> </a:t>
            </a:r>
            <a:r>
              <a:rPr lang="da-DK" sz="1800" dirty="0" err="1" smtClean="0"/>
              <a:t>function</a:t>
            </a:r>
            <a:r>
              <a:rPr lang="da-DK" sz="1800" dirty="0" smtClean="0"/>
              <a:t>)</a:t>
            </a:r>
          </a:p>
          <a:p>
            <a:pPr lvl="1"/>
            <a:r>
              <a:rPr lang="da-DK" sz="1800" dirty="0" err="1" smtClean="0"/>
              <a:t>Jumping</a:t>
            </a:r>
            <a:r>
              <a:rPr lang="da-DK" sz="1800" dirty="0" smtClean="0"/>
              <a:t> </a:t>
            </a:r>
            <a:r>
              <a:rPr lang="da-DK" sz="1800" dirty="0" err="1" smtClean="0"/>
              <a:t>function</a:t>
            </a:r>
            <a:r>
              <a:rPr lang="da-DK" sz="1800" dirty="0" smtClean="0"/>
              <a:t> and </a:t>
            </a:r>
            <a:r>
              <a:rPr lang="da-DK" sz="1800" dirty="0" err="1" smtClean="0"/>
              <a:t>covariance</a:t>
            </a:r>
            <a:r>
              <a:rPr lang="da-DK" sz="1800" dirty="0" smtClean="0"/>
              <a:t> </a:t>
            </a:r>
            <a:r>
              <a:rPr lang="da-DK" sz="1800" dirty="0" err="1" smtClean="0"/>
              <a:t>scale</a:t>
            </a:r>
            <a:r>
              <a:rPr lang="da-DK" sz="1800" dirty="0" smtClean="0"/>
              <a:t> for the parameters (</a:t>
            </a:r>
            <a:r>
              <a:rPr lang="da-DK" sz="1800" dirty="0" err="1" smtClean="0"/>
              <a:t>update</a:t>
            </a:r>
            <a:r>
              <a:rPr lang="da-DK" sz="1800" dirty="0" smtClean="0"/>
              <a:t> </a:t>
            </a:r>
            <a:r>
              <a:rPr lang="da-DK" sz="1800" dirty="0" err="1" smtClean="0"/>
              <a:t>necessary</a:t>
            </a:r>
            <a:r>
              <a:rPr lang="da-DK" sz="1800" dirty="0" smtClean="0"/>
              <a:t> </a:t>
            </a:r>
            <a:r>
              <a:rPr lang="da-DK" sz="1800" dirty="0" err="1" smtClean="0"/>
              <a:t>or</a:t>
            </a:r>
            <a:r>
              <a:rPr lang="da-DK" sz="1800" dirty="0" smtClean="0"/>
              <a:t> not? </a:t>
            </a:r>
            <a:r>
              <a:rPr lang="da-DK" sz="1800" dirty="0" err="1" smtClean="0"/>
              <a:t>Then</a:t>
            </a:r>
            <a:r>
              <a:rPr lang="da-DK" sz="1800" dirty="0" smtClean="0"/>
              <a:t> </a:t>
            </a:r>
            <a:r>
              <a:rPr lang="da-DK" sz="1800" dirty="0" err="1" smtClean="0"/>
              <a:t>using</a:t>
            </a:r>
            <a:r>
              <a:rPr lang="da-DK" sz="1800" dirty="0" smtClean="0"/>
              <a:t> adaptive </a:t>
            </a:r>
            <a:r>
              <a:rPr lang="da-DK" sz="1800" dirty="0" err="1" smtClean="0"/>
              <a:t>algorithms</a:t>
            </a:r>
            <a:r>
              <a:rPr lang="da-DK" sz="1800" dirty="0" smtClean="0"/>
              <a:t> </a:t>
            </a:r>
            <a:r>
              <a:rPr lang="da-DK" sz="1800" dirty="0" err="1" smtClean="0"/>
              <a:t>such</a:t>
            </a:r>
            <a:r>
              <a:rPr lang="da-DK" sz="1800" dirty="0" smtClean="0"/>
              <a:t> as AM)</a:t>
            </a:r>
          </a:p>
          <a:p>
            <a:pPr lvl="1"/>
            <a:r>
              <a:rPr lang="da-DK" sz="1800" dirty="0" smtClean="0"/>
              <a:t>Check </a:t>
            </a:r>
            <a:r>
              <a:rPr lang="da-DK" sz="1800" dirty="0" err="1" smtClean="0"/>
              <a:t>convergence</a:t>
            </a:r>
            <a:r>
              <a:rPr lang="da-DK" sz="1800" dirty="0" smtClean="0"/>
              <a:t> </a:t>
            </a:r>
            <a:r>
              <a:rPr lang="da-DK" sz="1800" dirty="0" err="1" smtClean="0"/>
              <a:t>statistics</a:t>
            </a:r>
            <a:r>
              <a:rPr lang="da-DK" sz="1800" dirty="0" smtClean="0"/>
              <a:t> (</a:t>
            </a:r>
            <a:r>
              <a:rPr lang="da-DK" sz="1800" dirty="0" err="1" smtClean="0"/>
              <a:t>especially</a:t>
            </a:r>
            <a:r>
              <a:rPr lang="da-DK" sz="1800" dirty="0" smtClean="0"/>
              <a:t> </a:t>
            </a:r>
            <a:r>
              <a:rPr lang="da-DK" sz="1800" dirty="0" err="1" smtClean="0"/>
              <a:t>acceptance</a:t>
            </a:r>
            <a:r>
              <a:rPr lang="da-DK" sz="1800" dirty="0" smtClean="0"/>
              <a:t> ratio and </a:t>
            </a:r>
            <a:r>
              <a:rPr lang="da-DK" sz="1800" dirty="0" err="1" smtClean="0"/>
              <a:t>some</a:t>
            </a:r>
            <a:r>
              <a:rPr lang="da-DK" sz="1800" dirty="0" smtClean="0"/>
              <a:t> </a:t>
            </a:r>
            <a:r>
              <a:rPr lang="da-DK" sz="1800" dirty="0" err="1" smtClean="0"/>
              <a:t>variance</a:t>
            </a:r>
            <a:r>
              <a:rPr lang="da-DK" sz="1800" dirty="0" smtClean="0"/>
              <a:t> </a:t>
            </a:r>
            <a:r>
              <a:rPr lang="da-DK" sz="1800" dirty="0" err="1" smtClean="0"/>
              <a:t>estimation</a:t>
            </a:r>
            <a:r>
              <a:rPr lang="da-DK" sz="1800" dirty="0" smtClean="0"/>
              <a:t> </a:t>
            </a:r>
            <a:r>
              <a:rPr lang="da-DK" sz="1800" dirty="0" err="1" smtClean="0"/>
              <a:t>errors</a:t>
            </a:r>
            <a:r>
              <a:rPr lang="da-DK" sz="1800" dirty="0" smtClean="0"/>
              <a:t> </a:t>
            </a:r>
            <a:r>
              <a:rPr lang="da-DK" sz="1800" dirty="0" err="1" smtClean="0"/>
              <a:t>see</a:t>
            </a:r>
            <a:r>
              <a:rPr lang="da-DK" sz="1800" dirty="0" smtClean="0"/>
              <a:t> </a:t>
            </a:r>
            <a:r>
              <a:rPr lang="da-DK" sz="1800" dirty="0" err="1" smtClean="0"/>
              <a:t>Gelman</a:t>
            </a:r>
            <a:r>
              <a:rPr lang="da-DK" sz="1800" dirty="0" smtClean="0"/>
              <a:t> et al 2004)</a:t>
            </a:r>
          </a:p>
          <a:p>
            <a:pPr>
              <a:buNone/>
            </a:pPr>
            <a:r>
              <a:rPr lang="da-DK" sz="1800" dirty="0" smtClean="0"/>
              <a:t>In </a:t>
            </a:r>
            <a:r>
              <a:rPr lang="da-DK" sz="1800" dirty="0" err="1" smtClean="0"/>
              <a:t>either</a:t>
            </a:r>
            <a:r>
              <a:rPr lang="da-DK" sz="1800" dirty="0" smtClean="0"/>
              <a:t> case,  </a:t>
            </a:r>
            <a:r>
              <a:rPr lang="da-DK" sz="1800" dirty="0" err="1" smtClean="0"/>
              <a:t>Bayesian</a:t>
            </a:r>
            <a:r>
              <a:rPr lang="da-DK" sz="1800" dirty="0" smtClean="0"/>
              <a:t> </a:t>
            </a:r>
            <a:r>
              <a:rPr lang="da-DK" sz="1800" dirty="0" err="1" smtClean="0"/>
              <a:t>inference</a:t>
            </a:r>
            <a:r>
              <a:rPr lang="da-DK" sz="1800" dirty="0" smtClean="0"/>
              <a:t> </a:t>
            </a:r>
            <a:r>
              <a:rPr lang="da-DK" sz="1800" dirty="0" err="1" smtClean="0"/>
              <a:t>provides</a:t>
            </a:r>
            <a:r>
              <a:rPr lang="da-DK" sz="1800" dirty="0" smtClean="0"/>
              <a:t> an </a:t>
            </a:r>
            <a:r>
              <a:rPr lang="da-DK" sz="1800" dirty="0" err="1" smtClean="0"/>
              <a:t>improved</a:t>
            </a:r>
            <a:r>
              <a:rPr lang="da-DK" sz="1800" dirty="0" smtClean="0"/>
              <a:t> </a:t>
            </a:r>
            <a:r>
              <a:rPr lang="da-DK" sz="1800" dirty="0" err="1" smtClean="0"/>
              <a:t>understanding</a:t>
            </a:r>
            <a:r>
              <a:rPr lang="da-DK" sz="1800" dirty="0" smtClean="0"/>
              <a:t> of </a:t>
            </a:r>
            <a:r>
              <a:rPr lang="da-DK" sz="1800" dirty="0" err="1" smtClean="0"/>
              <a:t>sources</a:t>
            </a:r>
            <a:r>
              <a:rPr lang="da-DK" sz="1800" dirty="0" smtClean="0"/>
              <a:t> of </a:t>
            </a:r>
            <a:r>
              <a:rPr lang="da-DK" sz="1800" dirty="0" err="1" smtClean="0"/>
              <a:t>uncertainty</a:t>
            </a:r>
            <a:r>
              <a:rPr lang="da-DK" sz="1800" dirty="0" smtClean="0"/>
              <a:t> and </a:t>
            </a:r>
            <a:r>
              <a:rPr lang="da-DK" sz="1800" dirty="0" err="1" smtClean="0"/>
              <a:t>how</a:t>
            </a:r>
            <a:r>
              <a:rPr lang="da-DK" sz="1800" dirty="0" smtClean="0"/>
              <a:t> </a:t>
            </a:r>
            <a:r>
              <a:rPr lang="da-DK" sz="1800" dirty="0" err="1" smtClean="0"/>
              <a:t>they</a:t>
            </a:r>
            <a:r>
              <a:rPr lang="da-DK" sz="1800" dirty="0" smtClean="0"/>
              <a:t> </a:t>
            </a:r>
            <a:r>
              <a:rPr lang="da-DK" sz="1800" dirty="0" err="1" smtClean="0"/>
              <a:t>can</a:t>
            </a:r>
            <a:r>
              <a:rPr lang="da-DK" sz="1800" dirty="0" smtClean="0"/>
              <a:t> </a:t>
            </a:r>
            <a:r>
              <a:rPr lang="da-DK" sz="1800" dirty="0" err="1" smtClean="0"/>
              <a:t>be</a:t>
            </a:r>
            <a:r>
              <a:rPr lang="da-DK" sz="1800" dirty="0" smtClean="0"/>
              <a:t> </a:t>
            </a:r>
            <a:r>
              <a:rPr lang="da-DK" sz="1800" dirty="0" err="1" smtClean="0"/>
              <a:t>approximated</a:t>
            </a:r>
            <a:r>
              <a:rPr lang="da-DK" sz="1800" dirty="0" smtClean="0"/>
              <a:t>. </a:t>
            </a:r>
            <a:r>
              <a:rPr lang="da-DK" sz="1800" dirty="0" err="1" smtClean="0"/>
              <a:t>This</a:t>
            </a:r>
            <a:r>
              <a:rPr lang="da-DK" sz="1800" dirty="0" smtClean="0"/>
              <a:t> is </a:t>
            </a:r>
            <a:r>
              <a:rPr lang="da-DK" sz="1800" dirty="0" err="1" smtClean="0"/>
              <a:t>quite</a:t>
            </a:r>
            <a:r>
              <a:rPr lang="da-DK" sz="1800" dirty="0" smtClean="0"/>
              <a:t> an </a:t>
            </a:r>
            <a:r>
              <a:rPr lang="da-DK" sz="1800" dirty="0" err="1" smtClean="0"/>
              <a:t>added</a:t>
            </a:r>
            <a:r>
              <a:rPr lang="da-DK" sz="1800" dirty="0" smtClean="0"/>
              <a:t> </a:t>
            </a:r>
            <a:r>
              <a:rPr lang="da-DK" sz="1800" dirty="0" err="1" smtClean="0"/>
              <a:t>value</a:t>
            </a:r>
            <a:r>
              <a:rPr lang="da-DK" sz="1800" dirty="0" smtClean="0"/>
              <a:t>.</a:t>
            </a:r>
          </a:p>
          <a:p>
            <a:endParaRPr lang="da-DK" sz="1800" dirty="0" smtClean="0"/>
          </a:p>
          <a:p>
            <a:endParaRPr lang="da-DK" sz="1800" dirty="0" smtClean="0"/>
          </a:p>
          <a:p>
            <a:pPr>
              <a:buNone/>
            </a:pPr>
            <a:endParaRPr lang="da-DK" sz="1800" dirty="0" smtClean="0"/>
          </a:p>
          <a:p>
            <a:endParaRPr lang="da-DK" sz="1800" dirty="0" smtClean="0"/>
          </a:p>
          <a:p>
            <a:endParaRPr lang="da-DK" sz="18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/>
            </a:r>
            <a:br>
              <a:rPr lang="da-DK" dirty="0" smtClean="0"/>
            </a:br>
            <a:r>
              <a:rPr lang="da-DK" dirty="0" err="1" smtClean="0"/>
              <a:t>Bayesian</a:t>
            </a:r>
            <a:r>
              <a:rPr lang="da-DK" dirty="0" smtClean="0"/>
              <a:t> </a:t>
            </a:r>
            <a:r>
              <a:rPr lang="da-DK" dirty="0" err="1" smtClean="0"/>
              <a:t>inference</a:t>
            </a:r>
            <a:r>
              <a:rPr lang="da-DK" dirty="0" smtClean="0"/>
              <a:t> in </a:t>
            </a:r>
            <a:r>
              <a:rPr lang="da-DK" dirty="0" err="1" smtClean="0"/>
              <a:t>practice</a:t>
            </a:r>
            <a:r>
              <a:rPr lang="da-DK" dirty="0" smtClean="0"/>
              <a:t> – </a:t>
            </a:r>
            <a:r>
              <a:rPr lang="da-DK" dirty="0" err="1" smtClean="0"/>
              <a:t>slowly</a:t>
            </a:r>
            <a:r>
              <a:rPr lang="da-DK" dirty="0" smtClean="0"/>
              <a:t> but </a:t>
            </a:r>
            <a:r>
              <a:rPr lang="da-DK" dirty="0" err="1" smtClean="0"/>
              <a:t>surely</a:t>
            </a:r>
            <a:r>
              <a:rPr lang="da-DK" dirty="0" smtClean="0"/>
              <a:t> </a:t>
            </a:r>
            <a:r>
              <a:rPr lang="da-DK" dirty="0" err="1" smtClean="0"/>
              <a:t>picking</a:t>
            </a:r>
            <a:r>
              <a:rPr lang="da-DK" dirty="0" smtClean="0"/>
              <a:t> up in </a:t>
            </a:r>
            <a:r>
              <a:rPr lang="da-DK" dirty="0" err="1" smtClean="0"/>
              <a:t>engineering</a:t>
            </a:r>
            <a:r>
              <a:rPr lang="da-DK" dirty="0" smtClean="0"/>
              <a:t> </a:t>
            </a:r>
            <a:r>
              <a:rPr lang="da-DK" dirty="0" err="1" smtClean="0"/>
              <a:t>community</a:t>
            </a:r>
            <a:r>
              <a:rPr lang="da-DK" dirty="0" smtClean="0"/>
              <a:t>!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G.Sin</a:t>
            </a:r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Bayesian inference for Parameter Estimation</a:t>
            </a:r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9B1307-EF86-4EE1-A344-B04FF946CDBA}" type="slidenum">
              <a:rPr lang="da-DK" smtClean="0"/>
              <a:pPr>
                <a:defRPr/>
              </a:pPr>
              <a:t>32</a:t>
            </a:fld>
            <a:endParaRPr lang="da-D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da-DK" dirty="0" err="1" smtClean="0"/>
              <a:t>Exercise</a:t>
            </a:r>
            <a:r>
              <a:rPr lang="da-DK" dirty="0" smtClean="0"/>
              <a:t>: AEROBIC GROWTH OF microorganismS </a:t>
            </a:r>
            <a:endParaRPr lang="da-DK" dirty="0"/>
          </a:p>
        </p:txBody>
      </p:sp>
      <p:sp>
        <p:nvSpPr>
          <p:cNvPr id="291842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 smtClean="0"/>
              <a:t>Uncertainty</a:t>
            </a:r>
            <a:r>
              <a:rPr lang="da-DK" dirty="0" smtClean="0"/>
              <a:t> </a:t>
            </a:r>
            <a:r>
              <a:rPr lang="da-DK" dirty="0" err="1" smtClean="0"/>
              <a:t>analysis</a:t>
            </a:r>
            <a:r>
              <a:rPr lang="da-DK" dirty="0" smtClean="0"/>
              <a:t> via </a:t>
            </a:r>
            <a:r>
              <a:rPr lang="da-DK" dirty="0" err="1" smtClean="0"/>
              <a:t>Bayesian</a:t>
            </a:r>
            <a:r>
              <a:rPr lang="da-DK" dirty="0" smtClean="0"/>
              <a:t> </a:t>
            </a:r>
            <a:r>
              <a:rPr lang="da-DK" dirty="0" err="1" smtClean="0"/>
              <a:t>inference</a:t>
            </a:r>
            <a:endParaRPr lang="da-DK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G.Sin</a:t>
            </a:r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Bayesian inference for Parameter Estimation</a:t>
            </a:r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2B9660-0FAA-4F8A-813D-0FACD8744EBB}" type="slidenum">
              <a:rPr lang="da-DK" smtClean="0"/>
              <a:pPr>
                <a:defRPr/>
              </a:pPr>
              <a:t>33</a:t>
            </a:fld>
            <a:endParaRPr lang="da-D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 smtClean="0"/>
              <a:t>Please</a:t>
            </a:r>
            <a:r>
              <a:rPr lang="da-DK" dirty="0" smtClean="0"/>
              <a:t> go step by step </a:t>
            </a:r>
            <a:r>
              <a:rPr lang="da-DK" dirty="0" err="1" smtClean="0"/>
              <a:t>analysis</a:t>
            </a:r>
            <a:r>
              <a:rPr lang="da-DK" dirty="0" smtClean="0"/>
              <a:t> </a:t>
            </a:r>
            <a:r>
              <a:rPr lang="da-DK" dirty="0" err="1" smtClean="0"/>
              <a:t>shown</a:t>
            </a:r>
            <a:r>
              <a:rPr lang="da-DK" dirty="0" smtClean="0"/>
              <a:t> for the </a:t>
            </a:r>
            <a:r>
              <a:rPr lang="da-DK" dirty="0" err="1" smtClean="0"/>
              <a:t>Monod</a:t>
            </a:r>
            <a:r>
              <a:rPr lang="da-DK" dirty="0" smtClean="0"/>
              <a:t> </a:t>
            </a:r>
            <a:r>
              <a:rPr lang="da-DK" dirty="0" err="1" smtClean="0"/>
              <a:t>example</a:t>
            </a:r>
            <a:r>
              <a:rPr lang="da-DK" dirty="0" smtClean="0"/>
              <a:t> </a:t>
            </a:r>
            <a:r>
              <a:rPr lang="da-DK" dirty="0" err="1" smtClean="0"/>
              <a:t>above</a:t>
            </a:r>
            <a:r>
              <a:rPr lang="da-DK" dirty="0" smtClean="0"/>
              <a:t> and </a:t>
            </a:r>
            <a:r>
              <a:rPr lang="da-DK" dirty="0" err="1" smtClean="0"/>
              <a:t>apply</a:t>
            </a:r>
            <a:r>
              <a:rPr lang="da-DK" dirty="0" smtClean="0"/>
              <a:t> </a:t>
            </a:r>
            <a:r>
              <a:rPr lang="da-DK" dirty="0" err="1" smtClean="0"/>
              <a:t>bayesian</a:t>
            </a:r>
            <a:r>
              <a:rPr lang="da-DK" dirty="0" smtClean="0"/>
              <a:t> </a:t>
            </a:r>
            <a:r>
              <a:rPr lang="da-DK" dirty="0" err="1" smtClean="0"/>
              <a:t>inference</a:t>
            </a:r>
            <a:r>
              <a:rPr lang="da-DK" dirty="0" smtClean="0"/>
              <a:t> for the parameter </a:t>
            </a:r>
            <a:r>
              <a:rPr lang="da-DK" dirty="0" err="1" smtClean="0"/>
              <a:t>estimation</a:t>
            </a:r>
            <a:r>
              <a:rPr lang="da-DK" dirty="0" smtClean="0"/>
              <a:t> problem in OUR  case!</a:t>
            </a:r>
          </a:p>
          <a:p>
            <a:r>
              <a:rPr lang="da-DK" dirty="0" err="1" smtClean="0"/>
              <a:t>Use</a:t>
            </a:r>
            <a:r>
              <a:rPr lang="da-DK" dirty="0" smtClean="0"/>
              <a:t> the parameter </a:t>
            </a:r>
            <a:r>
              <a:rPr lang="da-DK" dirty="0" err="1" smtClean="0"/>
              <a:t>estimation</a:t>
            </a:r>
            <a:r>
              <a:rPr lang="da-DK" dirty="0" smtClean="0"/>
              <a:t> </a:t>
            </a:r>
            <a:r>
              <a:rPr lang="da-DK" dirty="0" err="1" smtClean="0"/>
              <a:t>results</a:t>
            </a:r>
            <a:r>
              <a:rPr lang="da-DK" dirty="0" smtClean="0"/>
              <a:t> from </a:t>
            </a:r>
            <a:r>
              <a:rPr lang="da-DK" dirty="0" err="1" smtClean="0"/>
              <a:t>lecture</a:t>
            </a:r>
            <a:r>
              <a:rPr lang="da-DK" dirty="0" smtClean="0"/>
              <a:t> 1.2 as a </a:t>
            </a:r>
            <a:r>
              <a:rPr lang="da-DK" dirty="0" err="1" smtClean="0"/>
              <a:t>starting</a:t>
            </a:r>
            <a:r>
              <a:rPr lang="da-DK" dirty="0" smtClean="0"/>
              <a:t> point for MCMC sampler. </a:t>
            </a:r>
            <a:r>
              <a:rPr lang="da-DK" dirty="0" err="1" smtClean="0"/>
              <a:t>Follow</a:t>
            </a:r>
            <a:r>
              <a:rPr lang="da-DK" dirty="0" smtClean="0"/>
              <a:t> </a:t>
            </a:r>
            <a:r>
              <a:rPr lang="da-DK" dirty="0" err="1" smtClean="0"/>
              <a:t>then</a:t>
            </a:r>
            <a:r>
              <a:rPr lang="da-DK" dirty="0" smtClean="0"/>
              <a:t> the steps </a:t>
            </a:r>
            <a:r>
              <a:rPr lang="da-DK" dirty="0" err="1" smtClean="0"/>
              <a:t>outlined</a:t>
            </a:r>
            <a:r>
              <a:rPr lang="da-DK" dirty="0" smtClean="0"/>
              <a:t> in slide 10.</a:t>
            </a:r>
          </a:p>
          <a:p>
            <a:r>
              <a:rPr lang="da-DK" dirty="0" smtClean="0"/>
              <a:t>The parameter </a:t>
            </a:r>
            <a:r>
              <a:rPr lang="da-DK" dirty="0" err="1" smtClean="0"/>
              <a:t>estimation</a:t>
            </a:r>
            <a:r>
              <a:rPr lang="da-DK" dirty="0" smtClean="0"/>
              <a:t> problem </a:t>
            </a:r>
            <a:r>
              <a:rPr lang="da-DK" dirty="0" err="1" smtClean="0"/>
              <a:t>was</a:t>
            </a:r>
            <a:r>
              <a:rPr lang="da-DK" dirty="0" smtClean="0"/>
              <a:t> given the OUR </a:t>
            </a:r>
            <a:r>
              <a:rPr lang="da-DK" dirty="0" err="1" smtClean="0"/>
              <a:t>example</a:t>
            </a:r>
            <a:r>
              <a:rPr lang="da-DK" dirty="0" smtClean="0"/>
              <a:t> of L1.2. </a:t>
            </a:r>
            <a:r>
              <a:rPr lang="da-DK" dirty="0" err="1" smtClean="0"/>
              <a:t>Please</a:t>
            </a:r>
            <a:r>
              <a:rPr lang="da-DK" dirty="0" smtClean="0"/>
              <a:t> check it for the </a:t>
            </a:r>
            <a:r>
              <a:rPr lang="da-DK" dirty="0" err="1" smtClean="0"/>
              <a:t>necessary</a:t>
            </a:r>
            <a:r>
              <a:rPr lang="da-DK" dirty="0" smtClean="0"/>
              <a:t> information </a:t>
            </a:r>
            <a:r>
              <a:rPr lang="da-DK" dirty="0" err="1" smtClean="0"/>
              <a:t>about</a:t>
            </a:r>
            <a:r>
              <a:rPr lang="da-DK" dirty="0" smtClean="0"/>
              <a:t> data and model to </a:t>
            </a:r>
            <a:r>
              <a:rPr lang="da-DK" dirty="0" err="1" smtClean="0"/>
              <a:t>be</a:t>
            </a:r>
            <a:r>
              <a:rPr lang="da-DK" dirty="0" smtClean="0"/>
              <a:t> </a:t>
            </a:r>
            <a:r>
              <a:rPr lang="da-DK" dirty="0" err="1" smtClean="0"/>
              <a:t>used</a:t>
            </a:r>
            <a:r>
              <a:rPr lang="da-DK" dirty="0" smtClean="0"/>
              <a:t>.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Exercise</a:t>
            </a:r>
            <a:r>
              <a:rPr lang="da-DK" dirty="0" smtClean="0"/>
              <a:t>	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G.Sin</a:t>
            </a:r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Bayesian inference for Parameter Estimation</a:t>
            </a:r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9B1307-EF86-4EE1-A344-B04FF946CDBA}" type="slidenum">
              <a:rPr lang="da-DK" smtClean="0"/>
              <a:pPr>
                <a:defRPr/>
              </a:pPr>
              <a:t>34</a:t>
            </a:fld>
            <a:endParaRPr lang="da-D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71472" y="1285860"/>
            <a:ext cx="8072494" cy="4565650"/>
          </a:xfrm>
        </p:spPr>
        <p:txBody>
          <a:bodyPr/>
          <a:lstStyle/>
          <a:p>
            <a:pPr>
              <a:buNone/>
            </a:pPr>
            <a:r>
              <a:rPr lang="en-US" sz="1800" dirty="0" smtClean="0"/>
              <a:t>Everything contained in this directory and its subdirectories is the property of Department of Chemical and Biochemical Engineering, Technical University of Denmark.</a:t>
            </a:r>
          </a:p>
          <a:p>
            <a:pPr>
              <a:buNone/>
            </a:pPr>
            <a:r>
              <a:rPr lang="en-US" sz="1800" dirty="0" smtClean="0"/>
              <a:t>Copyright notice:</a:t>
            </a:r>
          </a:p>
          <a:p>
            <a:r>
              <a:rPr lang="en-US" sz="1800" dirty="0" smtClean="0"/>
              <a:t>The code of these files is free software. Users may modify and redistribute this code. The sole restrictions are that:</a:t>
            </a:r>
          </a:p>
          <a:p>
            <a:r>
              <a:rPr lang="en-US" sz="1800" dirty="0" smtClean="0"/>
              <a:t>In the academic spirit of collaboration, the source code should be appropriately acknowledged in the resulting scientific disseminations. You may cite this code as follows: "Sin G, Lantz AE, Gernaey KV. Good Modeling Practice for PAT Applications: Propagation of Input Uncertainty and Sensitivity Analysis. Biotechnology progress. </a:t>
            </a:r>
            <a:r>
              <a:rPr lang="da-DK" sz="1800" dirty="0" smtClean="0"/>
              <a:t>Biotechnol. Prog., 25: 1043–1053,2009.</a:t>
            </a:r>
            <a:r>
              <a:rPr lang="en-US" sz="1800" dirty="0" smtClean="0"/>
              <a:t>DOI 10.1021/bp.166." </a:t>
            </a:r>
          </a:p>
          <a:p>
            <a:pPr lvl="1"/>
            <a:r>
              <a:rPr lang="en-US" sz="1800" dirty="0" smtClean="0"/>
              <a:t>(ii) the source code must accompany compiled distributions of this  code, and </a:t>
            </a:r>
          </a:p>
          <a:p>
            <a:pPr lvl="1"/>
            <a:r>
              <a:rPr lang="en-US" sz="1800" dirty="0" smtClean="0"/>
              <a:t>(iii) this notice must remain unchanged.</a:t>
            </a:r>
          </a:p>
          <a:p>
            <a:r>
              <a:rPr lang="en-US" sz="1800" dirty="0" smtClean="0"/>
              <a:t>Please report any bugs related to the code to the following email </a:t>
            </a:r>
            <a:r>
              <a:rPr lang="en-US" sz="1800" dirty="0" smtClean="0">
                <a:hlinkClick r:id="rId3"/>
              </a:rPr>
              <a:t>gsi@kt.dtu.dk</a:t>
            </a:r>
            <a:r>
              <a:rPr lang="en-US" sz="1800" dirty="0" smtClean="0"/>
              <a:t> </a:t>
            </a:r>
          </a:p>
          <a:p>
            <a:r>
              <a:rPr lang="en-US" sz="1800" dirty="0" smtClean="0"/>
              <a:t>Copyright Gürkan </a:t>
            </a:r>
            <a:r>
              <a:rPr lang="en-US" sz="1800" smtClean="0"/>
              <a:t>Sin  DTU </a:t>
            </a:r>
            <a:r>
              <a:rPr lang="en-US" sz="1800" dirty="0" smtClean="0"/>
              <a:t>Chemical Engineering, Lyngby, DK.</a:t>
            </a:r>
          </a:p>
          <a:p>
            <a:endParaRPr lang="da-DK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da-DK" dirty="0" smtClean="0"/>
              <a:t>Copyright notice of Matlab scripts</a:t>
            </a:r>
            <a:br>
              <a:rPr lang="da-DK" dirty="0" smtClean="0"/>
            </a:br>
            <a:endParaRPr lang="da-DK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G.Sin</a:t>
            </a:r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Bayesian inference for Parameter Estimation</a:t>
            </a:r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9B1307-EF86-4EE1-A344-B04FF946CDBA}" type="slidenum">
              <a:rPr lang="da-DK" smtClean="0"/>
              <a:pPr>
                <a:defRPr/>
              </a:pPr>
              <a:t>35</a:t>
            </a:fld>
            <a:endParaRPr lang="da-D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484784"/>
            <a:ext cx="7772400" cy="4681066"/>
          </a:xfrm>
        </p:spPr>
        <p:txBody>
          <a:bodyPr/>
          <a:lstStyle/>
          <a:p>
            <a:r>
              <a:rPr lang="da-DK" sz="2000" dirty="0" err="1" smtClean="0"/>
              <a:t>Foremost</a:t>
            </a:r>
            <a:r>
              <a:rPr lang="da-DK" sz="2000" dirty="0" smtClean="0"/>
              <a:t> </a:t>
            </a:r>
            <a:r>
              <a:rPr lang="da-DK" sz="2000" dirty="0" err="1" smtClean="0"/>
              <a:t>we</a:t>
            </a:r>
            <a:r>
              <a:rPr lang="da-DK" sz="2000" dirty="0" smtClean="0"/>
              <a:t> </a:t>
            </a:r>
            <a:r>
              <a:rPr lang="da-DK" sz="2000" dirty="0" err="1" smtClean="0"/>
              <a:t>choose</a:t>
            </a:r>
            <a:r>
              <a:rPr lang="da-DK" sz="2000" dirty="0" smtClean="0"/>
              <a:t> </a:t>
            </a:r>
            <a:r>
              <a:rPr lang="da-DK" sz="2000" dirty="0" err="1" smtClean="0"/>
              <a:t>our</a:t>
            </a:r>
            <a:r>
              <a:rPr lang="da-DK" sz="2000" dirty="0" smtClean="0"/>
              <a:t> </a:t>
            </a:r>
            <a:r>
              <a:rPr lang="da-DK" sz="2000" dirty="0" err="1" smtClean="0"/>
              <a:t>probability</a:t>
            </a:r>
            <a:r>
              <a:rPr lang="da-DK" sz="2000" dirty="0" smtClean="0"/>
              <a:t> models for </a:t>
            </a:r>
            <a:r>
              <a:rPr lang="da-DK" sz="2000" dirty="0" err="1" smtClean="0"/>
              <a:t>bayesian</a:t>
            </a:r>
            <a:r>
              <a:rPr lang="da-DK" sz="2000" dirty="0" smtClean="0"/>
              <a:t> </a:t>
            </a:r>
            <a:r>
              <a:rPr lang="da-DK" sz="2000" dirty="0" err="1" smtClean="0"/>
              <a:t>inference</a:t>
            </a:r>
            <a:r>
              <a:rPr lang="da-DK" sz="2000" dirty="0" smtClean="0"/>
              <a:t> (</a:t>
            </a:r>
            <a:r>
              <a:rPr lang="da-DK" sz="2000" dirty="0" err="1" smtClean="0"/>
              <a:t>these</a:t>
            </a:r>
            <a:r>
              <a:rPr lang="da-DK" sz="2000" dirty="0" smtClean="0"/>
              <a:t> </a:t>
            </a:r>
            <a:r>
              <a:rPr lang="da-DK" sz="2000" dirty="0" err="1" smtClean="0"/>
              <a:t>are</a:t>
            </a:r>
            <a:r>
              <a:rPr lang="da-DK" sz="2000" dirty="0" smtClean="0"/>
              <a:t> </a:t>
            </a:r>
            <a:r>
              <a:rPr lang="da-DK" sz="2000" dirty="0" err="1" smtClean="0"/>
              <a:t>commonly</a:t>
            </a:r>
            <a:r>
              <a:rPr lang="da-DK" sz="2000" dirty="0" smtClean="0"/>
              <a:t> made </a:t>
            </a:r>
            <a:r>
              <a:rPr lang="da-DK" sz="2000" dirty="0" err="1" smtClean="0"/>
              <a:t>choices</a:t>
            </a:r>
            <a:r>
              <a:rPr lang="da-DK" sz="2000" dirty="0" smtClean="0"/>
              <a:t>. </a:t>
            </a:r>
            <a:r>
              <a:rPr lang="da-DK" sz="2000" dirty="0" err="1" smtClean="0"/>
              <a:t>Other</a:t>
            </a:r>
            <a:r>
              <a:rPr lang="da-DK" sz="2000" dirty="0" smtClean="0"/>
              <a:t> </a:t>
            </a:r>
            <a:r>
              <a:rPr lang="da-DK" sz="2000" dirty="0" err="1" smtClean="0"/>
              <a:t>pdf</a:t>
            </a:r>
            <a:r>
              <a:rPr lang="da-DK" sz="2000" dirty="0" smtClean="0"/>
              <a:t> </a:t>
            </a:r>
            <a:r>
              <a:rPr lang="da-DK" sz="2000" dirty="0" err="1" smtClean="0"/>
              <a:t>can</a:t>
            </a:r>
            <a:r>
              <a:rPr lang="da-DK" sz="2000" dirty="0" smtClean="0"/>
              <a:t> </a:t>
            </a:r>
            <a:r>
              <a:rPr lang="da-DK" sz="2000" dirty="0" err="1" smtClean="0"/>
              <a:t>also</a:t>
            </a:r>
            <a:r>
              <a:rPr lang="da-DK" sz="2000" dirty="0" smtClean="0"/>
              <a:t> </a:t>
            </a:r>
            <a:r>
              <a:rPr lang="da-DK" sz="2000" dirty="0" err="1" smtClean="0"/>
              <a:t>be</a:t>
            </a:r>
            <a:r>
              <a:rPr lang="da-DK" sz="2000" dirty="0" smtClean="0"/>
              <a:t> </a:t>
            </a:r>
            <a:r>
              <a:rPr lang="da-DK" sz="2000" dirty="0" err="1" smtClean="0"/>
              <a:t>assumed</a:t>
            </a:r>
            <a:r>
              <a:rPr lang="da-DK" sz="2000" dirty="0" smtClean="0"/>
              <a:t> and </a:t>
            </a:r>
            <a:r>
              <a:rPr lang="da-DK" sz="2000" dirty="0" err="1" smtClean="0"/>
              <a:t>Bayesian</a:t>
            </a:r>
            <a:r>
              <a:rPr lang="da-DK" sz="2000" dirty="0" smtClean="0"/>
              <a:t> PE </a:t>
            </a:r>
            <a:r>
              <a:rPr lang="da-DK" sz="2000" dirty="0" err="1" smtClean="0"/>
              <a:t>can</a:t>
            </a:r>
            <a:r>
              <a:rPr lang="da-DK" sz="2000" dirty="0" smtClean="0"/>
              <a:t> </a:t>
            </a:r>
            <a:r>
              <a:rPr lang="da-DK" sz="2000" dirty="0" err="1" smtClean="0"/>
              <a:t>be</a:t>
            </a:r>
            <a:r>
              <a:rPr lang="da-DK" sz="2000" dirty="0" smtClean="0"/>
              <a:t> </a:t>
            </a:r>
            <a:r>
              <a:rPr lang="da-DK" sz="2000" dirty="0" err="1" smtClean="0"/>
              <a:t>repeated</a:t>
            </a:r>
            <a:r>
              <a:rPr lang="da-DK" sz="2000" dirty="0" smtClean="0"/>
              <a:t> </a:t>
            </a:r>
            <a:r>
              <a:rPr lang="da-DK" sz="2000" dirty="0" err="1" smtClean="0"/>
              <a:t>several</a:t>
            </a:r>
            <a:r>
              <a:rPr lang="da-DK" sz="2000" dirty="0" smtClean="0"/>
              <a:t> times):</a:t>
            </a:r>
          </a:p>
          <a:p>
            <a:pPr lvl="1"/>
            <a:r>
              <a:rPr lang="da-DK" sz="1800" dirty="0" err="1" smtClean="0"/>
              <a:t>Likelihood</a:t>
            </a:r>
            <a:r>
              <a:rPr lang="da-DK" sz="1800" dirty="0" smtClean="0"/>
              <a:t> </a:t>
            </a:r>
            <a:r>
              <a:rPr lang="da-DK" sz="1800" dirty="0" err="1" smtClean="0"/>
              <a:t>function</a:t>
            </a:r>
            <a:r>
              <a:rPr lang="da-DK" sz="1800" dirty="0" smtClean="0"/>
              <a:t>: </a:t>
            </a:r>
            <a:r>
              <a:rPr lang="da-DK" sz="1800" dirty="0" err="1" smtClean="0"/>
              <a:t>multivariate</a:t>
            </a:r>
            <a:r>
              <a:rPr lang="da-DK" sz="1800" dirty="0" smtClean="0"/>
              <a:t> normal </a:t>
            </a:r>
            <a:r>
              <a:rPr lang="da-DK" sz="1800" dirty="0" err="1" smtClean="0"/>
              <a:t>pdf</a:t>
            </a:r>
            <a:r>
              <a:rPr lang="da-DK" sz="1800" dirty="0" smtClean="0"/>
              <a:t> </a:t>
            </a:r>
          </a:p>
          <a:p>
            <a:pPr lvl="1"/>
            <a:endParaRPr lang="da-DK" sz="1800" dirty="0" smtClean="0"/>
          </a:p>
          <a:p>
            <a:pPr lvl="1"/>
            <a:r>
              <a:rPr lang="da-DK" sz="1800" dirty="0" smtClean="0"/>
              <a:t>Metropolis ratio: </a:t>
            </a:r>
          </a:p>
          <a:p>
            <a:pPr lvl="1"/>
            <a:endParaRPr lang="da-DK" sz="1800" dirty="0" smtClean="0"/>
          </a:p>
          <a:p>
            <a:pPr lvl="1"/>
            <a:r>
              <a:rPr lang="da-DK" sz="1800" dirty="0" err="1" smtClean="0"/>
              <a:t>Error</a:t>
            </a:r>
            <a:r>
              <a:rPr lang="da-DK" sz="1800" dirty="0" smtClean="0"/>
              <a:t> model:  </a:t>
            </a:r>
            <a:r>
              <a:rPr lang="da-DK" sz="1800" dirty="0" err="1" smtClean="0"/>
              <a:t>Chisq</a:t>
            </a:r>
            <a:r>
              <a:rPr lang="da-DK" sz="1800" dirty="0" smtClean="0"/>
              <a:t> distribution</a:t>
            </a:r>
          </a:p>
          <a:p>
            <a:pPr lvl="1">
              <a:buNone/>
            </a:pPr>
            <a:r>
              <a:rPr lang="da-DK" sz="1800" dirty="0" smtClean="0"/>
              <a:t> </a:t>
            </a:r>
          </a:p>
          <a:p>
            <a:pPr lvl="1"/>
            <a:r>
              <a:rPr lang="da-DK" sz="1800" dirty="0" smtClean="0"/>
              <a:t>Prior </a:t>
            </a:r>
            <a:r>
              <a:rPr lang="da-DK" sz="1800" dirty="0" err="1" smtClean="0"/>
              <a:t>functions</a:t>
            </a:r>
            <a:r>
              <a:rPr lang="da-DK" sz="1800" dirty="0" smtClean="0"/>
              <a:t>: </a:t>
            </a:r>
            <a:r>
              <a:rPr lang="da-DK" sz="1800" dirty="0" err="1" smtClean="0"/>
              <a:t>multivariate</a:t>
            </a:r>
            <a:r>
              <a:rPr lang="da-DK" sz="1800" dirty="0" smtClean="0"/>
              <a:t> normal </a:t>
            </a:r>
            <a:r>
              <a:rPr lang="da-DK" sz="1800" dirty="0" err="1" smtClean="0"/>
              <a:t>pdf</a:t>
            </a:r>
            <a:endParaRPr lang="da-DK" sz="1800" dirty="0" smtClean="0"/>
          </a:p>
          <a:p>
            <a:pPr lvl="1"/>
            <a:endParaRPr lang="da-DK" sz="1800" dirty="0" smtClean="0"/>
          </a:p>
          <a:p>
            <a:pPr lvl="1"/>
            <a:endParaRPr lang="da-DK" sz="1800" dirty="0" smtClean="0"/>
          </a:p>
          <a:p>
            <a:pPr lvl="1"/>
            <a:r>
              <a:rPr lang="da-DK" sz="1800" dirty="0" err="1" smtClean="0"/>
              <a:t>Jumping</a:t>
            </a:r>
            <a:r>
              <a:rPr lang="da-DK" sz="1800" dirty="0" smtClean="0"/>
              <a:t> </a:t>
            </a:r>
            <a:r>
              <a:rPr lang="da-DK" sz="1800" dirty="0" err="1" smtClean="0"/>
              <a:t>function</a:t>
            </a:r>
            <a:r>
              <a:rPr lang="da-DK" sz="1800" dirty="0" smtClean="0"/>
              <a:t> : </a:t>
            </a:r>
            <a:r>
              <a:rPr lang="da-DK" sz="1800" dirty="0" err="1" smtClean="0"/>
              <a:t>gaussian</a:t>
            </a:r>
            <a:r>
              <a:rPr lang="da-DK" sz="1800" dirty="0" smtClean="0"/>
              <a:t> normal </a:t>
            </a:r>
            <a:r>
              <a:rPr lang="da-DK" sz="1800" dirty="0" err="1" smtClean="0"/>
              <a:t>pdf</a:t>
            </a:r>
            <a:r>
              <a:rPr lang="da-DK" sz="1800" dirty="0" smtClean="0"/>
              <a:t> </a:t>
            </a:r>
          </a:p>
          <a:p>
            <a:pPr lvl="1"/>
            <a:r>
              <a:rPr lang="da-DK" sz="1800" dirty="0" err="1" smtClean="0"/>
              <a:t>Covariance</a:t>
            </a:r>
            <a:r>
              <a:rPr lang="da-DK" sz="1800" dirty="0" smtClean="0"/>
              <a:t> </a:t>
            </a:r>
            <a:r>
              <a:rPr lang="da-DK" sz="1800" dirty="0" err="1" smtClean="0"/>
              <a:t>scale</a:t>
            </a:r>
            <a:r>
              <a:rPr lang="da-DK" sz="1800" dirty="0" smtClean="0"/>
              <a:t>:</a:t>
            </a:r>
          </a:p>
          <a:p>
            <a:endParaRPr lang="da-DK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Solution to OUR </a:t>
            </a:r>
            <a:r>
              <a:rPr lang="da-DK" dirty="0" err="1" smtClean="0"/>
              <a:t>exercise</a:t>
            </a: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err="1" smtClean="0"/>
              <a:t>setting</a:t>
            </a:r>
            <a:r>
              <a:rPr lang="da-DK" dirty="0" smtClean="0"/>
              <a:t> up </a:t>
            </a:r>
            <a:r>
              <a:rPr lang="da-DK" dirty="0" err="1" smtClean="0"/>
              <a:t>Bayesian</a:t>
            </a:r>
            <a:r>
              <a:rPr lang="da-DK" dirty="0" smtClean="0"/>
              <a:t> PE problem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G.Sin</a:t>
            </a:r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Bayesian inference for Parameter Estimation</a:t>
            </a:r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9B1307-EF86-4EE1-A344-B04FF946CDBA}" type="slidenum">
              <a:rPr lang="da-DK" smtClean="0"/>
              <a:pPr>
                <a:defRPr/>
              </a:pPr>
              <a:t>36</a:t>
            </a:fld>
            <a:endParaRPr lang="da-DK"/>
          </a:p>
        </p:txBody>
      </p:sp>
      <p:graphicFrame>
        <p:nvGraphicFramePr>
          <p:cNvPr id="433154" name="Object 2"/>
          <p:cNvGraphicFramePr>
            <a:graphicFrameLocks noChangeAspect="1"/>
          </p:cNvGraphicFramePr>
          <p:nvPr/>
        </p:nvGraphicFramePr>
        <p:xfrm>
          <a:off x="5364162" y="2276872"/>
          <a:ext cx="3779838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274" name="Equation" r:id="rId4" imgW="2527200" imgH="431640" progId="Equation.DSMT4">
                  <p:embed/>
                </p:oleObj>
              </mc:Choice>
              <mc:Fallback>
                <p:oleObj name="Equation" r:id="rId4" imgW="2527200" imgH="4316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2" y="2276872"/>
                        <a:ext cx="3779838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3155" name="Object 3"/>
          <p:cNvGraphicFramePr>
            <a:graphicFrameLocks noChangeAspect="1"/>
          </p:cNvGraphicFramePr>
          <p:nvPr/>
        </p:nvGraphicFramePr>
        <p:xfrm>
          <a:off x="3419872" y="2924944"/>
          <a:ext cx="4994275" cy="79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275" name="Equation" r:id="rId6" imgW="3340080" imgH="533160" progId="Equation.DSMT4">
                  <p:embed/>
                </p:oleObj>
              </mc:Choice>
              <mc:Fallback>
                <p:oleObj name="Equation" r:id="rId6" imgW="3340080" imgH="53316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872" y="2924944"/>
                        <a:ext cx="4994275" cy="798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3156" name="Object 4"/>
          <p:cNvGraphicFramePr>
            <a:graphicFrameLocks noChangeAspect="1"/>
          </p:cNvGraphicFramePr>
          <p:nvPr/>
        </p:nvGraphicFramePr>
        <p:xfrm>
          <a:off x="5940152" y="3789040"/>
          <a:ext cx="20701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276" name="Equation" r:id="rId8" imgW="1422360" imgH="469800" progId="Equation.DSMT4">
                  <p:embed/>
                </p:oleObj>
              </mc:Choice>
              <mc:Fallback>
                <p:oleObj name="Equation" r:id="rId8" imgW="1422360" imgH="4698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152" y="3789040"/>
                        <a:ext cx="20701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3157" name="Object 5"/>
          <p:cNvGraphicFramePr>
            <a:graphicFrameLocks noChangeAspect="1"/>
          </p:cNvGraphicFramePr>
          <p:nvPr/>
        </p:nvGraphicFramePr>
        <p:xfrm>
          <a:off x="3635896" y="4653136"/>
          <a:ext cx="526097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277" name="Equation" r:id="rId10" imgW="3517560" imgH="431640" progId="Equation.DSMT4">
                  <p:embed/>
                </p:oleObj>
              </mc:Choice>
              <mc:Fallback>
                <p:oleObj name="Equation" r:id="rId10" imgW="3517560" imgH="4316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896" y="4653136"/>
                        <a:ext cx="5260975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3158" name="Object 6"/>
          <p:cNvGraphicFramePr>
            <a:graphicFrameLocks noChangeAspect="1"/>
          </p:cNvGraphicFramePr>
          <p:nvPr/>
        </p:nvGraphicFramePr>
        <p:xfrm>
          <a:off x="5580112" y="5301208"/>
          <a:ext cx="298132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278" name="Equation" r:id="rId12" imgW="1993680" imgH="279360" progId="Equation.DSMT4">
                  <p:embed/>
                </p:oleObj>
              </mc:Choice>
              <mc:Fallback>
                <p:oleObj name="Equation" r:id="rId12" imgW="1993680" imgH="27936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112" y="5301208"/>
                        <a:ext cx="2981325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3159" name="Object 7"/>
          <p:cNvGraphicFramePr>
            <a:graphicFrameLocks noChangeAspect="1"/>
          </p:cNvGraphicFramePr>
          <p:nvPr/>
        </p:nvGraphicFramePr>
        <p:xfrm>
          <a:off x="5495925" y="5789613"/>
          <a:ext cx="170815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279" name="Equation" r:id="rId14" imgW="1143000" imgH="203040" progId="Equation.DSMT4">
                  <p:embed/>
                </p:oleObj>
              </mc:Choice>
              <mc:Fallback>
                <p:oleObj name="Equation" r:id="rId14" imgW="1143000" imgH="20304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5925" y="5789613"/>
                        <a:ext cx="170815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340768"/>
            <a:ext cx="7772400" cy="4825082"/>
          </a:xfrm>
        </p:spPr>
        <p:txBody>
          <a:bodyPr/>
          <a:lstStyle/>
          <a:p>
            <a:r>
              <a:rPr lang="da-DK" sz="2000" dirty="0" smtClean="0"/>
              <a:t>The solution is </a:t>
            </a:r>
            <a:r>
              <a:rPr lang="da-DK" sz="2000" dirty="0" err="1" smtClean="0"/>
              <a:t>coded</a:t>
            </a:r>
            <a:r>
              <a:rPr lang="da-DK" sz="2000" dirty="0" smtClean="0"/>
              <a:t> in the folders </a:t>
            </a:r>
            <a:r>
              <a:rPr lang="da-DK" sz="2000" dirty="0" err="1" smtClean="0"/>
              <a:t>our</a:t>
            </a:r>
            <a:r>
              <a:rPr lang="da-DK" sz="2000" dirty="0" smtClean="0"/>
              <a:t> exercise3par and </a:t>
            </a:r>
            <a:r>
              <a:rPr lang="da-DK" sz="2000" dirty="0" err="1" smtClean="0"/>
              <a:t>our</a:t>
            </a:r>
            <a:r>
              <a:rPr lang="da-DK" sz="2000" dirty="0" smtClean="0"/>
              <a:t> exercise4par</a:t>
            </a:r>
          </a:p>
          <a:p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Solution to OUR </a:t>
            </a:r>
            <a:r>
              <a:rPr lang="da-DK" dirty="0" err="1" smtClean="0"/>
              <a:t>exercise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G.Sin</a:t>
            </a:r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Bayesian inference for Parameter Estimation</a:t>
            </a:r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9B1307-EF86-4EE1-A344-B04FF946CDBA}" type="slidenum">
              <a:rPr lang="da-DK" smtClean="0"/>
              <a:pPr>
                <a:defRPr/>
              </a:pPr>
              <a:t>37</a:t>
            </a:fld>
            <a:endParaRPr lang="da-DK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755576" y="1988840"/>
          <a:ext cx="5805920" cy="2122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7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1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10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73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09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91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91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00778">
                <a:tc>
                  <a:txBody>
                    <a:bodyPr/>
                    <a:lstStyle/>
                    <a:p>
                      <a:r>
                        <a:rPr lang="da-DK" sz="1600" dirty="0" smtClean="0"/>
                        <a:t>Parameters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600" dirty="0" err="1" smtClean="0"/>
                        <a:t>Mean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600" dirty="0" err="1" smtClean="0"/>
                        <a:t>std</a:t>
                      </a:r>
                      <a:endParaRPr lang="en-US" sz="16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da-DK" sz="1600" dirty="0" err="1" smtClean="0"/>
                        <a:t>Correlation</a:t>
                      </a:r>
                      <a:r>
                        <a:rPr lang="da-DK" sz="1600" dirty="0" smtClean="0"/>
                        <a:t> matrix</a:t>
                      </a:r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526">
                <a:tc>
                  <a:txBody>
                    <a:bodyPr/>
                    <a:lstStyle/>
                    <a:p>
                      <a:r>
                        <a:rPr lang="da-DK" sz="1600" dirty="0" smtClean="0"/>
                        <a:t>Y</a:t>
                      </a:r>
                      <a:r>
                        <a:rPr lang="da-DK" sz="1600" baseline="-25000" dirty="0" smtClean="0"/>
                        <a:t>SX</a:t>
                      </a:r>
                      <a:endParaRPr lang="en-US" sz="16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0.4978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0.847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-0.2211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0.833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014">
                <a:tc>
                  <a:txBody>
                    <a:bodyPr/>
                    <a:lstStyle/>
                    <a:p>
                      <a:r>
                        <a:rPr lang="el-GR" sz="1600" dirty="0" smtClean="0"/>
                        <a:t>μ</a:t>
                      </a:r>
                      <a:r>
                        <a:rPr lang="da-DK" sz="1600" baseline="-25000" dirty="0" smtClean="0"/>
                        <a:t>max</a:t>
                      </a:r>
                      <a:endParaRPr lang="en-US" sz="16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0.0502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0.847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0.2632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0.7049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458">
                <a:tc>
                  <a:txBody>
                    <a:bodyPr/>
                    <a:lstStyle/>
                    <a:p>
                      <a:r>
                        <a:rPr lang="da-DK" sz="1600" dirty="0" smtClean="0"/>
                        <a:t>K</a:t>
                      </a:r>
                      <a:r>
                        <a:rPr lang="da-DK" sz="1600" baseline="-25000" dirty="0" smtClean="0"/>
                        <a:t>S</a:t>
                      </a:r>
                      <a:endParaRPr lang="en-US" sz="16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0.0232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-0.2211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0.2632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-0.187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4458">
                <a:tc>
                  <a:txBody>
                    <a:bodyPr/>
                    <a:lstStyle/>
                    <a:p>
                      <a:r>
                        <a:rPr lang="da-DK" sz="1600" baseline="0" dirty="0" err="1" smtClean="0"/>
                        <a:t>kd</a:t>
                      </a:r>
                      <a:endParaRPr lang="en-US" sz="16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0.0004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0.833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0.7049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-0.187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948264" y="2708920"/>
            <a:ext cx="601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MLE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259632" y="5445224"/>
            <a:ext cx="11062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err="1" smtClean="0"/>
              <a:t>Bayesian</a:t>
            </a:r>
            <a:endParaRPr lang="en-US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2771800" y="4221088"/>
          <a:ext cx="5805920" cy="2146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7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1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10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73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09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91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91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77062">
                <a:tc>
                  <a:txBody>
                    <a:bodyPr/>
                    <a:lstStyle/>
                    <a:p>
                      <a:r>
                        <a:rPr lang="da-DK" sz="1600" dirty="0" smtClean="0"/>
                        <a:t>Parameters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600" dirty="0" err="1" smtClean="0"/>
                        <a:t>Mean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600" dirty="0" err="1" smtClean="0"/>
                        <a:t>std</a:t>
                      </a:r>
                      <a:endParaRPr lang="en-US" sz="16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da-DK" sz="1600" dirty="0" err="1" smtClean="0"/>
                        <a:t>Correlation</a:t>
                      </a:r>
                      <a:r>
                        <a:rPr lang="da-DK" sz="1600" dirty="0" smtClean="0"/>
                        <a:t> matrix</a:t>
                      </a:r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017">
                <a:tc>
                  <a:txBody>
                    <a:bodyPr/>
                    <a:lstStyle/>
                    <a:p>
                      <a:r>
                        <a:rPr lang="da-DK" sz="1600" dirty="0" smtClean="0"/>
                        <a:t>Y</a:t>
                      </a:r>
                      <a:r>
                        <a:rPr lang="da-DK" sz="1600" baseline="-25000" dirty="0" smtClean="0"/>
                        <a:t>SX</a:t>
                      </a:r>
                      <a:endParaRPr lang="en-US" sz="16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0.4983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0.8555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-0.3146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0.8456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6117">
                <a:tc>
                  <a:txBody>
                    <a:bodyPr/>
                    <a:lstStyle/>
                    <a:p>
                      <a:r>
                        <a:rPr lang="el-GR" sz="1600" dirty="0" smtClean="0"/>
                        <a:t>μ</a:t>
                      </a:r>
                      <a:r>
                        <a:rPr lang="da-DK" sz="1600" baseline="-25000" dirty="0" smtClean="0"/>
                        <a:t>max</a:t>
                      </a:r>
                      <a:endParaRPr lang="en-US" sz="16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0.0503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0.8555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0.1546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0.7351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1018">
                <a:tc>
                  <a:txBody>
                    <a:bodyPr/>
                    <a:lstStyle/>
                    <a:p>
                      <a:r>
                        <a:rPr lang="da-DK" sz="1600" dirty="0" smtClean="0"/>
                        <a:t>K</a:t>
                      </a:r>
                      <a:r>
                        <a:rPr lang="da-DK" sz="1600" baseline="-25000" dirty="0" smtClean="0"/>
                        <a:t>S</a:t>
                      </a:r>
                      <a:endParaRPr lang="en-US" sz="16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0.0236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-0.3146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0.1546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-0.2772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10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600" baseline="0" dirty="0" err="1" smtClean="0"/>
                        <a:t>kd</a:t>
                      </a:r>
                      <a:endParaRPr lang="en-US" sz="16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0.0004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0.8456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0.7351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-0.2772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Solution to OUR </a:t>
            </a:r>
            <a:r>
              <a:rPr lang="da-DK" dirty="0" err="1" smtClean="0"/>
              <a:t>exercise</a:t>
            </a:r>
            <a:r>
              <a:rPr lang="da-DK" dirty="0" smtClean="0"/>
              <a:t>: MCMC sampling </a:t>
            </a:r>
            <a:r>
              <a:rPr lang="da-DK" dirty="0" err="1" smtClean="0"/>
              <a:t>results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G.Sin</a:t>
            </a:r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Bayesian inference for Parameter Estimation</a:t>
            </a:r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9B1307-EF86-4EE1-A344-B04FF946CDBA}" type="slidenum">
              <a:rPr lang="da-DK" smtClean="0"/>
              <a:pPr>
                <a:defRPr/>
              </a:pPr>
              <a:t>38</a:t>
            </a:fld>
            <a:endParaRPr lang="da-DK"/>
          </a:p>
        </p:txBody>
      </p:sp>
      <p:pic>
        <p:nvPicPr>
          <p:cNvPr id="8" name="Picture 1" descr="C:\DTU\Teaching\28923\2011\lecture 2\L2_1\our exercise4par\fig2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1124744"/>
            <a:ext cx="7321551" cy="54927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Confidence</a:t>
            </a:r>
            <a:r>
              <a:rPr lang="da-DK" dirty="0" smtClean="0"/>
              <a:t> </a:t>
            </a:r>
            <a:r>
              <a:rPr lang="da-DK" dirty="0" err="1" smtClean="0"/>
              <a:t>ellipsoids</a:t>
            </a:r>
            <a:r>
              <a:rPr lang="da-DK" dirty="0" smtClean="0"/>
              <a:t/>
            </a:r>
            <a:br>
              <a:rPr lang="da-DK" dirty="0" smtClean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G.Sin</a:t>
            </a:r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Bayesian inference for Parameter Estimation</a:t>
            </a:r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9B1307-EF86-4EE1-A344-B04FF946CDBA}" type="slidenum">
              <a:rPr lang="da-DK" smtClean="0"/>
              <a:pPr>
                <a:defRPr/>
              </a:pPr>
              <a:t>39</a:t>
            </a:fld>
            <a:endParaRPr lang="da-DK"/>
          </a:p>
        </p:txBody>
      </p:sp>
      <p:pic>
        <p:nvPicPr>
          <p:cNvPr id="408577" name="Picture 1" descr="C:\DTU\Teaching\28923\2011\lecture 2\L2_1\our exercise4par\fig3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124744"/>
            <a:ext cx="7321550" cy="54927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677150" cy="981075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1" hangingPunct="1">
              <a:defRPr/>
            </a:pPr>
            <a:r>
              <a:rPr lang="en-GB" smtClean="0"/>
              <a:t>Outline</a:t>
            </a:r>
            <a:endParaRPr lang="en-GB" dirty="0"/>
          </a:p>
        </p:txBody>
      </p:sp>
      <p:sp>
        <p:nvSpPr>
          <p:cNvPr id="921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Bayesian theorem </a:t>
            </a:r>
          </a:p>
          <a:p>
            <a:pPr eaLnBrk="1" hangingPunct="1"/>
            <a:r>
              <a:rPr lang="en-GB" dirty="0" smtClean="0"/>
              <a:t>Bayesian analysis for nonlinear regression</a:t>
            </a:r>
          </a:p>
          <a:p>
            <a:pPr eaLnBrk="1" hangingPunct="1"/>
            <a:r>
              <a:rPr lang="en-GB" dirty="0" smtClean="0"/>
              <a:t>Numerical methods for solving Bayesian PE problems</a:t>
            </a:r>
          </a:p>
          <a:p>
            <a:pPr eaLnBrk="1" hangingPunct="1"/>
            <a:r>
              <a:rPr lang="en-GB" dirty="0" smtClean="0"/>
              <a:t>Example 1: </a:t>
            </a:r>
            <a:r>
              <a:rPr lang="en-GB" dirty="0" err="1" smtClean="0"/>
              <a:t>Bivariate</a:t>
            </a:r>
            <a:r>
              <a:rPr lang="en-GB" dirty="0" smtClean="0"/>
              <a:t> distribution function</a:t>
            </a:r>
          </a:p>
          <a:p>
            <a:pPr eaLnBrk="1" hangingPunct="1"/>
            <a:r>
              <a:rPr lang="en-GB" dirty="0" smtClean="0"/>
              <a:t>Example 2: Monod model</a:t>
            </a:r>
          </a:p>
          <a:p>
            <a:pPr eaLnBrk="1" hangingPunct="1"/>
            <a:r>
              <a:rPr lang="en-GB" dirty="0" smtClean="0"/>
              <a:t>Exercise: OUR model</a:t>
            </a:r>
          </a:p>
          <a:p>
            <a:pPr eaLnBrk="1" hangingPunct="1"/>
            <a:r>
              <a:rPr lang="en-GB" dirty="0" smtClean="0"/>
              <a:t>Recap</a:t>
            </a:r>
          </a:p>
          <a:p>
            <a:pPr eaLnBrk="1" hangingPunct="1"/>
            <a:r>
              <a:rPr lang="en-GB" dirty="0" smtClean="0"/>
              <a:t>Copyright notice related to </a:t>
            </a:r>
            <a:r>
              <a:rPr lang="en-GB" dirty="0" err="1" smtClean="0"/>
              <a:t>Matlab</a:t>
            </a:r>
            <a:r>
              <a:rPr lang="en-GB" dirty="0" smtClean="0"/>
              <a:t> scripts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G.Sin</a:t>
            </a:r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E59E4A-ADFE-49AA-8C77-EF4585A0356C}" type="slidenum">
              <a:rPr lang="da-DK" smtClean="0"/>
              <a:pPr>
                <a:defRPr/>
              </a:pPr>
              <a:t>4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Bayesian inference for Parameter Estimation</a:t>
            </a:r>
            <a:endParaRPr lang="da-D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6529" name="Picture 1" descr="C:\DTU\Teaching\28923\2011\lecture 2\L2_1\our exercise4par\fig4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836712"/>
            <a:ext cx="7321551" cy="5492750"/>
          </a:xfrm>
          <a:prstGeom prst="rect">
            <a:avLst/>
          </a:prstGeom>
          <a:noFill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Posterior</a:t>
            </a:r>
            <a:r>
              <a:rPr lang="da-DK" dirty="0" smtClean="0"/>
              <a:t> </a:t>
            </a:r>
            <a:r>
              <a:rPr lang="da-DK" dirty="0" err="1" smtClean="0"/>
              <a:t>densities</a:t>
            </a:r>
            <a:r>
              <a:rPr lang="da-DK" dirty="0" smtClean="0"/>
              <a:t> of parameter </a:t>
            </a:r>
            <a:r>
              <a:rPr lang="da-DK" dirty="0" err="1" smtClean="0"/>
              <a:t>estimates</a:t>
            </a:r>
            <a:r>
              <a:rPr lang="da-DK" dirty="0" smtClean="0"/>
              <a:t/>
            </a:r>
            <a:br>
              <a:rPr lang="da-DK" dirty="0" smtClean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G.Sin</a:t>
            </a:r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Bayesian inference for Parameter Estimation</a:t>
            </a:r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9B1307-EF86-4EE1-A344-B04FF946CDBA}" type="slidenum">
              <a:rPr lang="da-DK" smtClean="0"/>
              <a:pPr>
                <a:defRPr/>
              </a:pPr>
              <a:t>40</a:t>
            </a:fld>
            <a:endParaRPr lang="da-D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Posterior</a:t>
            </a:r>
            <a:r>
              <a:rPr lang="da-DK" dirty="0" smtClean="0"/>
              <a:t> simulations</a:t>
            </a:r>
            <a:br>
              <a:rPr lang="da-DK" dirty="0" smtClean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G.Sin</a:t>
            </a:r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Bayesian inference for Parameter Estimation</a:t>
            </a:r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9B1307-EF86-4EE1-A344-B04FF946CDBA}" type="slidenum">
              <a:rPr lang="da-DK" smtClean="0"/>
              <a:pPr>
                <a:defRPr/>
              </a:pPr>
              <a:t>41</a:t>
            </a:fld>
            <a:endParaRPr lang="da-DK"/>
          </a:p>
        </p:txBody>
      </p:sp>
      <p:pic>
        <p:nvPicPr>
          <p:cNvPr id="8" name="Picture 2" descr="C:\DTU\Teaching\28923\2011\lecture 2\L2_1\our exercise4par\fig5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1124744"/>
            <a:ext cx="7321550" cy="54927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340768"/>
            <a:ext cx="7994848" cy="4825082"/>
          </a:xfrm>
        </p:spPr>
        <p:txBody>
          <a:bodyPr/>
          <a:lstStyle/>
          <a:p>
            <a:pPr>
              <a:buNone/>
            </a:pPr>
            <a:r>
              <a:rPr lang="da-DK" sz="2000" dirty="0" err="1" smtClean="0"/>
              <a:t>Unlike</a:t>
            </a:r>
            <a:r>
              <a:rPr lang="da-DK" sz="2000" dirty="0" smtClean="0"/>
              <a:t> </a:t>
            </a:r>
            <a:r>
              <a:rPr lang="da-DK" sz="2000" dirty="0" err="1" smtClean="0"/>
              <a:t>other</a:t>
            </a:r>
            <a:r>
              <a:rPr lang="da-DK" sz="2000" dirty="0" smtClean="0"/>
              <a:t> </a:t>
            </a:r>
            <a:r>
              <a:rPr lang="da-DK" sz="2000" dirty="0" err="1" smtClean="0"/>
              <a:t>statistical</a:t>
            </a:r>
            <a:r>
              <a:rPr lang="da-DK" sz="2000" dirty="0" smtClean="0"/>
              <a:t> </a:t>
            </a:r>
            <a:r>
              <a:rPr lang="da-DK" sz="2000" dirty="0" err="1" smtClean="0"/>
              <a:t>inference</a:t>
            </a:r>
            <a:r>
              <a:rPr lang="da-DK" sz="2000" dirty="0" smtClean="0"/>
              <a:t> </a:t>
            </a:r>
            <a:r>
              <a:rPr lang="da-DK" sz="2000" dirty="0" err="1" smtClean="0"/>
              <a:t>methods</a:t>
            </a:r>
            <a:r>
              <a:rPr lang="da-DK" sz="2000" dirty="0" smtClean="0"/>
              <a:t> </a:t>
            </a:r>
            <a:r>
              <a:rPr lang="da-DK" sz="2000" dirty="0" err="1" smtClean="0"/>
              <a:t>such</a:t>
            </a:r>
            <a:r>
              <a:rPr lang="da-DK" sz="2000" dirty="0" smtClean="0"/>
              <a:t> as </a:t>
            </a:r>
            <a:r>
              <a:rPr lang="da-DK" sz="2000" dirty="0" err="1" smtClean="0"/>
              <a:t>Frequentists</a:t>
            </a:r>
            <a:r>
              <a:rPr lang="da-DK" sz="2000" dirty="0" smtClean="0"/>
              <a:t>, </a:t>
            </a:r>
            <a:r>
              <a:rPr lang="da-DK" sz="2000" dirty="0" err="1" smtClean="0"/>
              <a:t>Bayesian</a:t>
            </a:r>
            <a:r>
              <a:rPr lang="da-DK" sz="2000" dirty="0" smtClean="0"/>
              <a:t> </a:t>
            </a:r>
            <a:r>
              <a:rPr lang="da-DK" sz="2000" dirty="0" err="1" smtClean="0"/>
              <a:t>statistics</a:t>
            </a:r>
            <a:r>
              <a:rPr lang="da-DK" sz="2000" dirty="0" smtClean="0"/>
              <a:t> </a:t>
            </a:r>
            <a:r>
              <a:rPr lang="da-DK" sz="2000" dirty="0" err="1" smtClean="0"/>
              <a:t>treats</a:t>
            </a:r>
            <a:r>
              <a:rPr lang="da-DK" sz="2000" dirty="0" smtClean="0"/>
              <a:t> parameters,</a:t>
            </a:r>
            <a:r>
              <a:rPr lang="el-GR" sz="2000" dirty="0" smtClean="0"/>
              <a:t> θ</a:t>
            </a:r>
            <a:r>
              <a:rPr lang="da-DK" sz="2000" dirty="0" smtClean="0"/>
              <a:t>, and, model variables</a:t>
            </a:r>
            <a:r>
              <a:rPr lang="da-DK" sz="2000" b="1" dirty="0" smtClean="0"/>
              <a:t>,</a:t>
            </a:r>
            <a:r>
              <a:rPr lang="da-DK" sz="2000" dirty="0" smtClean="0"/>
              <a:t> </a:t>
            </a:r>
            <a:r>
              <a:rPr lang="da-DK" sz="2000" dirty="0" err="1" smtClean="0"/>
              <a:t>y</a:t>
            </a:r>
            <a:r>
              <a:rPr lang="da-DK" sz="2000" baseline="-25000" dirty="0" err="1" smtClean="0"/>
              <a:t>model</a:t>
            </a:r>
            <a:r>
              <a:rPr lang="da-DK" sz="2000" dirty="0" smtClean="0"/>
              <a:t>,  as  variables </a:t>
            </a:r>
            <a:r>
              <a:rPr lang="da-DK" sz="2000" dirty="0" err="1" smtClean="0"/>
              <a:t>described</a:t>
            </a:r>
            <a:r>
              <a:rPr lang="da-DK" sz="2000" dirty="0" smtClean="0"/>
              <a:t> by </a:t>
            </a:r>
            <a:r>
              <a:rPr lang="da-DK" sz="2000" i="1" dirty="0" err="1" smtClean="0"/>
              <a:t>probability</a:t>
            </a:r>
            <a:r>
              <a:rPr lang="da-DK" sz="2000" i="1" dirty="0" smtClean="0"/>
              <a:t> </a:t>
            </a:r>
            <a:r>
              <a:rPr lang="da-DK" sz="2000" dirty="0" smtClean="0"/>
              <a:t>statements</a:t>
            </a:r>
            <a:endParaRPr lang="en-US" sz="2000" dirty="0" smtClean="0"/>
          </a:p>
          <a:p>
            <a:pPr>
              <a:buNone/>
            </a:pPr>
            <a:r>
              <a:rPr lang="da-DK" sz="2000" dirty="0" smtClean="0"/>
              <a:t>The </a:t>
            </a:r>
            <a:r>
              <a:rPr lang="da-DK" sz="2000" dirty="0" err="1" smtClean="0"/>
              <a:t>probability</a:t>
            </a:r>
            <a:r>
              <a:rPr lang="da-DK" sz="2000" dirty="0" smtClean="0"/>
              <a:t> statements </a:t>
            </a:r>
            <a:r>
              <a:rPr lang="da-DK" sz="2000" dirty="0" err="1" smtClean="0"/>
              <a:t>are</a:t>
            </a:r>
            <a:r>
              <a:rPr lang="da-DK" sz="2000" dirty="0" smtClean="0"/>
              <a:t> </a:t>
            </a:r>
            <a:r>
              <a:rPr lang="da-DK" sz="2000" dirty="0" err="1" smtClean="0"/>
              <a:t>conditioned</a:t>
            </a:r>
            <a:r>
              <a:rPr lang="da-DK" sz="2000" dirty="0" smtClean="0"/>
              <a:t> </a:t>
            </a:r>
            <a:r>
              <a:rPr lang="da-DK" sz="2000" dirty="0" err="1" smtClean="0"/>
              <a:t>on</a:t>
            </a:r>
            <a:r>
              <a:rPr lang="da-DK" sz="2000" dirty="0" smtClean="0"/>
              <a:t> the </a:t>
            </a:r>
            <a:r>
              <a:rPr lang="da-DK" sz="2000" dirty="0" err="1" smtClean="0"/>
              <a:t>measurements</a:t>
            </a:r>
            <a:r>
              <a:rPr lang="da-DK" sz="2000" dirty="0" smtClean="0"/>
              <a:t>, y :</a:t>
            </a:r>
          </a:p>
          <a:p>
            <a:pPr>
              <a:buNone/>
            </a:pPr>
            <a:endParaRPr lang="da-DK" sz="2000" dirty="0" smtClean="0"/>
          </a:p>
          <a:p>
            <a:pPr>
              <a:buNone/>
            </a:pPr>
            <a:endParaRPr lang="da-DK" sz="2000" dirty="0" smtClean="0"/>
          </a:p>
          <a:p>
            <a:pPr>
              <a:buNone/>
            </a:pPr>
            <a:r>
              <a:rPr lang="da-DK" sz="2000" dirty="0" err="1" smtClean="0"/>
              <a:t>Probability</a:t>
            </a:r>
            <a:r>
              <a:rPr lang="da-DK" sz="2000" dirty="0" smtClean="0"/>
              <a:t> notation:</a:t>
            </a:r>
          </a:p>
          <a:p>
            <a:pPr>
              <a:buNone/>
            </a:pPr>
            <a:endParaRPr lang="da-DK" sz="2000" dirty="0" smtClean="0"/>
          </a:p>
          <a:p>
            <a:pPr>
              <a:buNone/>
            </a:pPr>
            <a:endParaRPr lang="da-DK" sz="2000" dirty="0" smtClean="0"/>
          </a:p>
          <a:p>
            <a:pPr>
              <a:buNone/>
            </a:pPr>
            <a:r>
              <a:rPr lang="da-DK" sz="2000" dirty="0" smtClean="0"/>
              <a:t>The terms ’distribution’ and ’</a:t>
            </a:r>
            <a:r>
              <a:rPr lang="da-DK" sz="2000" dirty="0" err="1" smtClean="0"/>
              <a:t>density</a:t>
            </a:r>
            <a:r>
              <a:rPr lang="da-DK" sz="2000" dirty="0" smtClean="0"/>
              <a:t>’ </a:t>
            </a:r>
            <a:r>
              <a:rPr lang="da-DK" sz="2000" dirty="0" err="1" smtClean="0"/>
              <a:t>are</a:t>
            </a:r>
            <a:r>
              <a:rPr lang="da-DK" sz="2000" dirty="0" smtClean="0"/>
              <a:t> </a:t>
            </a:r>
            <a:r>
              <a:rPr lang="da-DK" sz="2000" dirty="0" err="1" smtClean="0"/>
              <a:t>used</a:t>
            </a:r>
            <a:r>
              <a:rPr lang="da-DK" sz="2000" dirty="0" smtClean="0"/>
              <a:t>  </a:t>
            </a:r>
            <a:r>
              <a:rPr lang="da-DK" sz="2000" dirty="0" err="1" smtClean="0"/>
              <a:t>interchangeably</a:t>
            </a:r>
            <a:r>
              <a:rPr lang="da-DK" sz="2000" dirty="0" smtClean="0"/>
              <a:t>. </a:t>
            </a:r>
          </a:p>
          <a:p>
            <a:pPr>
              <a:buNone/>
            </a:pPr>
            <a:r>
              <a:rPr lang="da-DK" sz="2000" dirty="0" smtClean="0"/>
              <a:t>Standard distributions </a:t>
            </a:r>
            <a:r>
              <a:rPr lang="da-DK" sz="2000" dirty="0" err="1" smtClean="0"/>
              <a:t>are</a:t>
            </a:r>
            <a:r>
              <a:rPr lang="da-DK" sz="2000" dirty="0" smtClean="0"/>
              <a:t> </a:t>
            </a:r>
            <a:r>
              <a:rPr lang="da-DK" sz="2000" dirty="0" err="1" smtClean="0"/>
              <a:t>identified</a:t>
            </a:r>
            <a:r>
              <a:rPr lang="da-DK" sz="2000" dirty="0" smtClean="0"/>
              <a:t> </a:t>
            </a:r>
            <a:r>
              <a:rPr lang="da-DK" sz="2000" dirty="0" err="1" smtClean="0"/>
              <a:t>with</a:t>
            </a:r>
            <a:r>
              <a:rPr lang="da-DK" sz="2000" dirty="0" smtClean="0"/>
              <a:t> </a:t>
            </a:r>
            <a:r>
              <a:rPr lang="da-DK" sz="2000" dirty="0" err="1" smtClean="0"/>
              <a:t>their</a:t>
            </a:r>
            <a:r>
              <a:rPr lang="da-DK" sz="2000" dirty="0" smtClean="0"/>
              <a:t> </a:t>
            </a:r>
            <a:r>
              <a:rPr lang="da-DK" sz="2000" dirty="0" err="1" smtClean="0"/>
              <a:t>names</a:t>
            </a:r>
            <a:r>
              <a:rPr lang="da-DK" sz="2000" dirty="0" smtClean="0"/>
              <a:t>. </a:t>
            </a:r>
            <a:r>
              <a:rPr lang="da-DK" sz="2000" dirty="0" err="1" smtClean="0"/>
              <a:t>E.g</a:t>
            </a:r>
            <a:r>
              <a:rPr lang="da-DK" sz="2000" dirty="0" smtClean="0"/>
              <a:t>. </a:t>
            </a:r>
            <a:r>
              <a:rPr lang="da-DK" sz="2000" dirty="0" err="1" smtClean="0"/>
              <a:t>if</a:t>
            </a:r>
            <a:r>
              <a:rPr lang="da-DK" sz="2000" dirty="0" smtClean="0"/>
              <a:t> </a:t>
            </a:r>
            <a:r>
              <a:rPr lang="el-GR" sz="2000" dirty="0" smtClean="0"/>
              <a:t>θ</a:t>
            </a:r>
            <a:r>
              <a:rPr lang="da-DK" sz="2000" dirty="0" smtClean="0"/>
              <a:t> has a normal distribution </a:t>
            </a:r>
            <a:r>
              <a:rPr lang="da-DK" sz="2000" dirty="0" err="1" smtClean="0"/>
              <a:t>with</a:t>
            </a:r>
            <a:r>
              <a:rPr lang="da-DK" sz="2000" dirty="0" smtClean="0"/>
              <a:t> </a:t>
            </a:r>
            <a:r>
              <a:rPr lang="da-DK" sz="2000" dirty="0" err="1" smtClean="0"/>
              <a:t>mean</a:t>
            </a:r>
            <a:r>
              <a:rPr lang="da-DK" sz="2000" dirty="0" smtClean="0"/>
              <a:t>, </a:t>
            </a:r>
            <a:r>
              <a:rPr lang="el-GR" sz="2000" dirty="0" smtClean="0"/>
              <a:t>μ </a:t>
            </a:r>
            <a:r>
              <a:rPr lang="da-DK" sz="2000" dirty="0" smtClean="0"/>
              <a:t>and </a:t>
            </a:r>
            <a:r>
              <a:rPr lang="da-DK" sz="2000" dirty="0" err="1" smtClean="0"/>
              <a:t>variance</a:t>
            </a:r>
            <a:r>
              <a:rPr lang="da-DK" sz="2000" dirty="0" smtClean="0"/>
              <a:t>, </a:t>
            </a:r>
            <a:r>
              <a:rPr lang="el-GR" sz="2000" dirty="0" smtClean="0"/>
              <a:t>σ</a:t>
            </a:r>
            <a:r>
              <a:rPr lang="da-DK" sz="2000" baseline="30000" dirty="0" smtClean="0"/>
              <a:t>2</a:t>
            </a:r>
            <a:r>
              <a:rPr lang="da-DK" sz="2000" dirty="0" smtClean="0"/>
              <a:t>, </a:t>
            </a:r>
            <a:r>
              <a:rPr lang="da-DK" sz="2000" dirty="0" err="1" smtClean="0"/>
              <a:t>one</a:t>
            </a:r>
            <a:r>
              <a:rPr lang="da-DK" sz="2000" dirty="0" smtClean="0"/>
              <a:t> </a:t>
            </a:r>
            <a:r>
              <a:rPr lang="da-DK" sz="2000" dirty="0" err="1" smtClean="0"/>
              <a:t>writes</a:t>
            </a:r>
            <a:r>
              <a:rPr lang="da-DK" sz="2000" dirty="0" smtClean="0"/>
              <a:t> </a:t>
            </a:r>
            <a:r>
              <a:rPr lang="da-DK" sz="2000" dirty="0" err="1" smtClean="0"/>
              <a:t>this</a:t>
            </a:r>
            <a:r>
              <a:rPr lang="da-DK" sz="2000" dirty="0" smtClean="0"/>
              <a:t> as </a:t>
            </a:r>
            <a:r>
              <a:rPr lang="da-DK" sz="2000" dirty="0" err="1" smtClean="0"/>
              <a:t>follows</a:t>
            </a:r>
            <a:r>
              <a:rPr lang="da-DK" sz="2000" dirty="0" smtClean="0"/>
              <a:t>:</a:t>
            </a:r>
          </a:p>
          <a:p>
            <a:pPr>
              <a:buNone/>
            </a:pPr>
            <a:endParaRPr lang="da-DK" sz="2000" dirty="0" smtClean="0"/>
          </a:p>
          <a:p>
            <a:pPr>
              <a:buNone/>
            </a:pPr>
            <a:endParaRPr lang="da-DK" sz="20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Bayesian</a:t>
            </a:r>
            <a:r>
              <a:rPr lang="da-DK" dirty="0" smtClean="0"/>
              <a:t> </a:t>
            </a:r>
            <a:r>
              <a:rPr lang="da-DK" dirty="0" err="1" smtClean="0"/>
              <a:t>inference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G.Sin</a:t>
            </a:r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Bayesian inference for Parameter Estimation</a:t>
            </a:r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9B1307-EF86-4EE1-A344-B04FF946CDBA}" type="slidenum">
              <a:rPr lang="da-DK" smtClean="0"/>
              <a:pPr>
                <a:defRPr/>
              </a:pPr>
              <a:t>5</a:t>
            </a:fld>
            <a:endParaRPr lang="da-DK"/>
          </a:p>
        </p:txBody>
      </p:sp>
      <p:graphicFrame>
        <p:nvGraphicFramePr>
          <p:cNvPr id="307202" name="Object 2"/>
          <p:cNvGraphicFramePr>
            <a:graphicFrameLocks noChangeAspect="1"/>
          </p:cNvGraphicFramePr>
          <p:nvPr/>
        </p:nvGraphicFramePr>
        <p:xfrm>
          <a:off x="2859088" y="2781300"/>
          <a:ext cx="2506662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86" name="Equation" r:id="rId4" imgW="1676160" imgH="253800" progId="Equation.DSMT4">
                  <p:embed/>
                </p:oleObj>
              </mc:Choice>
              <mc:Fallback>
                <p:oleObj name="Equation" r:id="rId4" imgW="1676160" imgH="2538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9088" y="2781300"/>
                        <a:ext cx="2506662" cy="379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03" name="Object 3"/>
          <p:cNvGraphicFramePr>
            <a:graphicFrameLocks noChangeAspect="1"/>
          </p:cNvGraphicFramePr>
          <p:nvPr/>
        </p:nvGraphicFramePr>
        <p:xfrm>
          <a:off x="2915816" y="3717032"/>
          <a:ext cx="3625850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87" name="Equation" r:id="rId6" imgW="2425680" imgH="507960" progId="Equation.DSMT4">
                  <p:embed/>
                </p:oleObj>
              </mc:Choice>
              <mc:Fallback>
                <p:oleObj name="Equation" r:id="rId6" imgW="2425680" imgH="50796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3717032"/>
                        <a:ext cx="3625850" cy="758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04" name="Object 4"/>
          <p:cNvGraphicFramePr>
            <a:graphicFrameLocks noChangeAspect="1"/>
          </p:cNvGraphicFramePr>
          <p:nvPr/>
        </p:nvGraphicFramePr>
        <p:xfrm>
          <a:off x="1115616" y="5589240"/>
          <a:ext cx="6948487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88" name="Equation" r:id="rId8" imgW="4647960" imgH="279360" progId="Equation.DSMT4">
                  <p:embed/>
                </p:oleObj>
              </mc:Choice>
              <mc:Fallback>
                <p:oleObj name="Equation" r:id="rId8" imgW="4647960" imgH="27936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5589240"/>
                        <a:ext cx="6948487" cy="417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340768"/>
            <a:ext cx="7994848" cy="4825082"/>
          </a:xfrm>
        </p:spPr>
        <p:txBody>
          <a:bodyPr/>
          <a:lstStyle/>
          <a:p>
            <a:pPr>
              <a:buNone/>
            </a:pPr>
            <a:r>
              <a:rPr lang="da-DK" sz="1600" dirty="0" err="1" smtClean="0">
                <a:latin typeface="+mj-lt"/>
              </a:rPr>
              <a:t>Bayes</a:t>
            </a:r>
            <a:r>
              <a:rPr lang="da-DK" sz="1600" dirty="0" smtClean="0">
                <a:latin typeface="+mj-lt"/>
              </a:rPr>
              <a:t>’ </a:t>
            </a:r>
            <a:r>
              <a:rPr lang="da-DK" sz="1600" dirty="0" err="1" smtClean="0">
                <a:latin typeface="+mj-lt"/>
              </a:rPr>
              <a:t>rule</a:t>
            </a:r>
            <a:r>
              <a:rPr lang="da-DK" sz="1600" dirty="0" smtClean="0">
                <a:latin typeface="+mj-lt"/>
              </a:rPr>
              <a:t> </a:t>
            </a:r>
            <a:r>
              <a:rPr lang="da-DK" sz="1600" dirty="0" err="1" smtClean="0">
                <a:latin typeface="+mj-lt"/>
              </a:rPr>
              <a:t>provides</a:t>
            </a:r>
            <a:r>
              <a:rPr lang="da-DK" sz="1600" dirty="0" smtClean="0">
                <a:latin typeface="+mj-lt"/>
              </a:rPr>
              <a:t> a </a:t>
            </a:r>
            <a:r>
              <a:rPr lang="da-DK" sz="1600" dirty="0" err="1" smtClean="0">
                <a:latin typeface="+mj-lt"/>
              </a:rPr>
              <a:t>mathematical</a:t>
            </a:r>
            <a:r>
              <a:rPr lang="da-DK" sz="1600" dirty="0" smtClean="0">
                <a:latin typeface="+mj-lt"/>
              </a:rPr>
              <a:t> </a:t>
            </a:r>
            <a:r>
              <a:rPr lang="da-DK" sz="1600" dirty="0" err="1" smtClean="0">
                <a:latin typeface="+mj-lt"/>
              </a:rPr>
              <a:t>framework</a:t>
            </a:r>
            <a:r>
              <a:rPr lang="da-DK" sz="1600" dirty="0" smtClean="0">
                <a:latin typeface="+mj-lt"/>
              </a:rPr>
              <a:t> to </a:t>
            </a:r>
            <a:r>
              <a:rPr lang="da-DK" sz="1600" dirty="0" err="1" smtClean="0">
                <a:latin typeface="+mj-lt"/>
              </a:rPr>
              <a:t>update</a:t>
            </a:r>
            <a:r>
              <a:rPr lang="da-DK" sz="1600" dirty="0" smtClean="0">
                <a:latin typeface="+mj-lt"/>
              </a:rPr>
              <a:t> </a:t>
            </a:r>
            <a:r>
              <a:rPr lang="da-DK" sz="1600" dirty="0" err="1" smtClean="0">
                <a:latin typeface="+mj-lt"/>
              </a:rPr>
              <a:t>your</a:t>
            </a:r>
            <a:r>
              <a:rPr lang="da-DK" sz="1600" dirty="0" smtClean="0">
                <a:latin typeface="+mj-lt"/>
              </a:rPr>
              <a:t> </a:t>
            </a:r>
            <a:r>
              <a:rPr lang="da-DK" sz="1600" dirty="0" err="1" smtClean="0">
                <a:latin typeface="+mj-lt"/>
              </a:rPr>
              <a:t>beliefs</a:t>
            </a:r>
            <a:r>
              <a:rPr lang="da-DK" sz="1600" dirty="0" smtClean="0">
                <a:latin typeface="+mj-lt"/>
              </a:rPr>
              <a:t> (prior information)  </a:t>
            </a:r>
            <a:r>
              <a:rPr lang="da-DK" sz="1600" dirty="0" err="1" smtClean="0">
                <a:latin typeface="+mj-lt"/>
              </a:rPr>
              <a:t>about</a:t>
            </a:r>
            <a:r>
              <a:rPr lang="da-DK" sz="1600" dirty="0" smtClean="0">
                <a:latin typeface="+mj-lt"/>
              </a:rPr>
              <a:t> a variable, </a:t>
            </a:r>
            <a:r>
              <a:rPr lang="el-GR" sz="1600" dirty="0" smtClean="0">
                <a:latin typeface="+mj-lt"/>
              </a:rPr>
              <a:t>θ </a:t>
            </a:r>
            <a:r>
              <a:rPr lang="da-DK" sz="1600" dirty="0" smtClean="0">
                <a:latin typeface="+mj-lt"/>
              </a:rPr>
              <a:t>, given observations, y.  </a:t>
            </a:r>
            <a:r>
              <a:rPr lang="da-DK" sz="1600" dirty="0" err="1" smtClean="0">
                <a:latin typeface="+mj-lt"/>
              </a:rPr>
              <a:t>Mathematically</a:t>
            </a:r>
            <a:r>
              <a:rPr lang="da-DK" sz="1600" dirty="0" smtClean="0">
                <a:latin typeface="+mj-lt"/>
              </a:rPr>
              <a:t>, </a:t>
            </a:r>
            <a:r>
              <a:rPr lang="da-DK" sz="1600" dirty="0" err="1" smtClean="0">
                <a:latin typeface="+mj-lt"/>
              </a:rPr>
              <a:t>Bayes</a:t>
            </a:r>
            <a:r>
              <a:rPr lang="da-DK" sz="1600" dirty="0" smtClean="0">
                <a:latin typeface="+mj-lt"/>
              </a:rPr>
              <a:t>’ </a:t>
            </a:r>
            <a:r>
              <a:rPr lang="da-DK" sz="1600" dirty="0" err="1" smtClean="0">
                <a:latin typeface="+mj-lt"/>
              </a:rPr>
              <a:t>rule</a:t>
            </a:r>
            <a:r>
              <a:rPr lang="da-DK" sz="1600" dirty="0" smtClean="0">
                <a:latin typeface="+mj-lt"/>
              </a:rPr>
              <a:t> </a:t>
            </a:r>
            <a:r>
              <a:rPr lang="da-DK" sz="1600" dirty="0" err="1" smtClean="0">
                <a:latin typeface="+mj-lt"/>
              </a:rPr>
              <a:t>calculates</a:t>
            </a:r>
            <a:r>
              <a:rPr lang="da-DK" sz="1600" dirty="0" smtClean="0">
                <a:latin typeface="+mj-lt"/>
              </a:rPr>
              <a:t> the </a:t>
            </a:r>
            <a:r>
              <a:rPr lang="da-DK" sz="1600" dirty="0" err="1" smtClean="0">
                <a:latin typeface="+mj-lt"/>
              </a:rPr>
              <a:t>posterior</a:t>
            </a:r>
            <a:r>
              <a:rPr lang="da-DK" sz="1600" dirty="0" smtClean="0">
                <a:latin typeface="+mj-lt"/>
              </a:rPr>
              <a:t> </a:t>
            </a:r>
            <a:r>
              <a:rPr lang="da-DK" sz="1600" dirty="0" err="1" smtClean="0">
                <a:latin typeface="+mj-lt"/>
              </a:rPr>
              <a:t>probability</a:t>
            </a:r>
            <a:r>
              <a:rPr lang="da-DK" sz="1600" dirty="0" smtClean="0">
                <a:latin typeface="+mj-lt"/>
              </a:rPr>
              <a:t> of </a:t>
            </a:r>
            <a:r>
              <a:rPr lang="el-GR" sz="1600" dirty="0" smtClean="0">
                <a:latin typeface="+mj-lt"/>
              </a:rPr>
              <a:t>θ </a:t>
            </a:r>
            <a:r>
              <a:rPr lang="da-DK" sz="1600" dirty="0" smtClean="0">
                <a:latin typeface="+mj-lt"/>
              </a:rPr>
              <a:t>given observations, p(</a:t>
            </a:r>
            <a:r>
              <a:rPr lang="el-GR" sz="1600" dirty="0" smtClean="0">
                <a:latin typeface="+mj-lt"/>
              </a:rPr>
              <a:t>θ</a:t>
            </a:r>
            <a:r>
              <a:rPr lang="da-DK" sz="1600" dirty="0" smtClean="0">
                <a:latin typeface="+mj-lt"/>
              </a:rPr>
              <a:t>|y), as </a:t>
            </a:r>
            <a:r>
              <a:rPr lang="da-DK" sz="1600" dirty="0" err="1" smtClean="0">
                <a:latin typeface="+mj-lt"/>
              </a:rPr>
              <a:t>follows</a:t>
            </a:r>
            <a:r>
              <a:rPr lang="da-DK" sz="1600" dirty="0" smtClean="0">
                <a:latin typeface="+mj-lt"/>
              </a:rPr>
              <a:t>:</a:t>
            </a:r>
          </a:p>
          <a:p>
            <a:pPr>
              <a:buNone/>
            </a:pPr>
            <a:endParaRPr lang="da-DK" sz="1600" dirty="0" smtClean="0">
              <a:latin typeface="+mj-lt"/>
            </a:endParaRPr>
          </a:p>
          <a:p>
            <a:pPr>
              <a:buNone/>
            </a:pPr>
            <a:endParaRPr lang="da-DK" sz="1600" dirty="0" smtClean="0">
              <a:latin typeface="+mj-lt"/>
            </a:endParaRPr>
          </a:p>
          <a:p>
            <a:pPr>
              <a:buNone/>
            </a:pPr>
            <a:endParaRPr lang="da-DK" sz="1600" dirty="0" smtClean="0">
              <a:latin typeface="+mj-lt"/>
            </a:endParaRPr>
          </a:p>
          <a:p>
            <a:pPr>
              <a:buNone/>
            </a:pPr>
            <a:endParaRPr lang="da-DK" sz="1600" dirty="0" smtClean="0">
              <a:latin typeface="+mj-lt"/>
            </a:endParaRPr>
          </a:p>
          <a:p>
            <a:pPr>
              <a:buNone/>
            </a:pPr>
            <a:endParaRPr lang="da-DK" sz="1600" dirty="0" smtClean="0">
              <a:latin typeface="+mj-lt"/>
            </a:endParaRPr>
          </a:p>
          <a:p>
            <a:pPr>
              <a:buNone/>
            </a:pPr>
            <a:endParaRPr lang="da-DK" sz="1600" dirty="0" smtClean="0">
              <a:latin typeface="+mj-lt"/>
            </a:endParaRPr>
          </a:p>
          <a:p>
            <a:pPr>
              <a:buNone/>
            </a:pPr>
            <a:endParaRPr lang="da-DK" sz="1600" dirty="0" smtClean="0">
              <a:latin typeface="+mj-lt"/>
            </a:endParaRPr>
          </a:p>
          <a:p>
            <a:pPr>
              <a:buNone/>
            </a:pPr>
            <a:r>
              <a:rPr lang="da-DK" sz="1600" dirty="0" err="1" smtClean="0">
                <a:latin typeface="+mj-lt"/>
              </a:rPr>
              <a:t>Where</a:t>
            </a:r>
            <a:r>
              <a:rPr lang="da-DK" sz="1600" dirty="0" smtClean="0">
                <a:latin typeface="+mj-lt"/>
              </a:rPr>
              <a:t>                                                  is </a:t>
            </a:r>
            <a:r>
              <a:rPr lang="da-DK" sz="1600" dirty="0" err="1" smtClean="0">
                <a:latin typeface="+mj-lt"/>
              </a:rPr>
              <a:t>also</a:t>
            </a:r>
            <a:r>
              <a:rPr lang="da-DK" sz="1600" dirty="0" smtClean="0">
                <a:latin typeface="+mj-lt"/>
              </a:rPr>
              <a:t> </a:t>
            </a:r>
            <a:r>
              <a:rPr lang="da-DK" sz="1600" dirty="0" err="1" smtClean="0">
                <a:latin typeface="+mj-lt"/>
              </a:rPr>
              <a:t>called</a:t>
            </a:r>
            <a:r>
              <a:rPr lang="da-DK" sz="1600" dirty="0" smtClean="0">
                <a:latin typeface="+mj-lt"/>
              </a:rPr>
              <a:t> a </a:t>
            </a:r>
            <a:r>
              <a:rPr lang="da-DK" sz="1600" dirty="0" err="1" smtClean="0">
                <a:latin typeface="+mj-lt"/>
              </a:rPr>
              <a:t>normalizing</a:t>
            </a:r>
            <a:r>
              <a:rPr lang="da-DK" sz="1600" dirty="0" smtClean="0">
                <a:latin typeface="+mj-lt"/>
              </a:rPr>
              <a:t> </a:t>
            </a:r>
            <a:r>
              <a:rPr lang="da-DK" sz="1600" dirty="0" err="1" smtClean="0">
                <a:latin typeface="+mj-lt"/>
              </a:rPr>
              <a:t>constant</a:t>
            </a:r>
            <a:r>
              <a:rPr lang="da-DK" sz="1600" dirty="0" smtClean="0">
                <a:latin typeface="+mj-lt"/>
              </a:rPr>
              <a:t> </a:t>
            </a:r>
            <a:r>
              <a:rPr lang="da-DK" sz="1600" dirty="0" err="1" smtClean="0">
                <a:latin typeface="+mj-lt"/>
              </a:rPr>
              <a:t>that</a:t>
            </a:r>
            <a:r>
              <a:rPr lang="da-DK" sz="1600" dirty="0" smtClean="0">
                <a:latin typeface="+mj-lt"/>
              </a:rPr>
              <a:t> </a:t>
            </a:r>
            <a:r>
              <a:rPr lang="da-DK" sz="1600" dirty="0" err="1" smtClean="0">
                <a:latin typeface="+mj-lt"/>
              </a:rPr>
              <a:t>make</a:t>
            </a:r>
            <a:r>
              <a:rPr lang="da-DK" sz="1600" dirty="0" smtClean="0">
                <a:latin typeface="+mj-lt"/>
              </a:rPr>
              <a:t> sure the sum of integral of </a:t>
            </a:r>
            <a:r>
              <a:rPr lang="da-DK" sz="1600" dirty="0" err="1" smtClean="0">
                <a:latin typeface="+mj-lt"/>
              </a:rPr>
              <a:t>posterior</a:t>
            </a:r>
            <a:r>
              <a:rPr lang="da-DK" sz="1600" dirty="0" smtClean="0">
                <a:latin typeface="+mj-lt"/>
              </a:rPr>
              <a:t> </a:t>
            </a:r>
            <a:r>
              <a:rPr lang="da-DK" sz="1600" dirty="0" err="1" smtClean="0">
                <a:latin typeface="+mj-lt"/>
              </a:rPr>
              <a:t>density</a:t>
            </a:r>
            <a:r>
              <a:rPr lang="da-DK" sz="1600" dirty="0" smtClean="0">
                <a:latin typeface="+mj-lt"/>
              </a:rPr>
              <a:t> is </a:t>
            </a:r>
            <a:r>
              <a:rPr lang="da-DK" sz="1600" dirty="0" err="1" smtClean="0">
                <a:latin typeface="+mj-lt"/>
              </a:rPr>
              <a:t>equal</a:t>
            </a:r>
            <a:r>
              <a:rPr lang="da-DK" sz="1600" dirty="0" smtClean="0">
                <a:latin typeface="+mj-lt"/>
              </a:rPr>
              <a:t> to 1. An </a:t>
            </a:r>
            <a:r>
              <a:rPr lang="da-DK" sz="1600" dirty="0" err="1" smtClean="0">
                <a:latin typeface="+mj-lt"/>
              </a:rPr>
              <a:t>equivalent</a:t>
            </a:r>
            <a:r>
              <a:rPr lang="da-DK" sz="1600" dirty="0" smtClean="0">
                <a:latin typeface="+mj-lt"/>
              </a:rPr>
              <a:t> form of </a:t>
            </a:r>
            <a:r>
              <a:rPr lang="da-DK" sz="1600" dirty="0" err="1" smtClean="0">
                <a:latin typeface="+mj-lt"/>
              </a:rPr>
              <a:t>this</a:t>
            </a:r>
            <a:r>
              <a:rPr lang="da-DK" sz="1600" dirty="0" smtClean="0">
                <a:latin typeface="+mj-lt"/>
              </a:rPr>
              <a:t>  </a:t>
            </a:r>
            <a:r>
              <a:rPr lang="da-DK" sz="1600" dirty="0" err="1" smtClean="0">
                <a:latin typeface="+mj-lt"/>
              </a:rPr>
              <a:t>rule</a:t>
            </a:r>
            <a:r>
              <a:rPr lang="da-DK" sz="1600" dirty="0" smtClean="0">
                <a:latin typeface="+mj-lt"/>
              </a:rPr>
              <a:t> is the </a:t>
            </a:r>
            <a:r>
              <a:rPr lang="da-DK" sz="1600" dirty="0" err="1" smtClean="0">
                <a:latin typeface="+mj-lt"/>
              </a:rPr>
              <a:t>following</a:t>
            </a:r>
            <a:r>
              <a:rPr lang="da-DK" sz="1600" dirty="0" smtClean="0">
                <a:latin typeface="+mj-lt"/>
              </a:rPr>
              <a:t> </a:t>
            </a:r>
            <a:r>
              <a:rPr lang="da-DK" sz="1600" dirty="0" err="1" smtClean="0">
                <a:latin typeface="+mj-lt"/>
              </a:rPr>
              <a:t>which</a:t>
            </a:r>
            <a:r>
              <a:rPr lang="da-DK" sz="1600" dirty="0" smtClean="0">
                <a:latin typeface="+mj-lt"/>
              </a:rPr>
              <a:t> </a:t>
            </a:r>
            <a:r>
              <a:rPr lang="da-DK" sz="1600" dirty="0" err="1" smtClean="0">
                <a:latin typeface="+mj-lt"/>
              </a:rPr>
              <a:t>yields</a:t>
            </a:r>
            <a:r>
              <a:rPr lang="da-DK" sz="1600" dirty="0" smtClean="0">
                <a:latin typeface="+mj-lt"/>
              </a:rPr>
              <a:t> </a:t>
            </a:r>
            <a:r>
              <a:rPr lang="da-DK" sz="1600" dirty="0" err="1" smtClean="0">
                <a:latin typeface="+mj-lt"/>
              </a:rPr>
              <a:t>unnormalized</a:t>
            </a:r>
            <a:r>
              <a:rPr lang="da-DK" sz="1600" dirty="0" smtClean="0">
                <a:latin typeface="+mj-lt"/>
              </a:rPr>
              <a:t> </a:t>
            </a:r>
            <a:r>
              <a:rPr lang="da-DK" sz="1600" dirty="0" err="1" smtClean="0">
                <a:latin typeface="+mj-lt"/>
              </a:rPr>
              <a:t>posterior</a:t>
            </a:r>
            <a:r>
              <a:rPr lang="da-DK" sz="1600" dirty="0" smtClean="0">
                <a:latin typeface="+mj-lt"/>
              </a:rPr>
              <a:t> </a:t>
            </a:r>
            <a:r>
              <a:rPr lang="da-DK" sz="1600" dirty="0" err="1" smtClean="0">
                <a:latin typeface="+mj-lt"/>
              </a:rPr>
              <a:t>density</a:t>
            </a:r>
            <a:r>
              <a:rPr lang="da-DK" sz="1600" dirty="0" smtClean="0">
                <a:latin typeface="+mj-lt"/>
              </a:rPr>
              <a:t>:</a:t>
            </a:r>
          </a:p>
          <a:p>
            <a:pPr>
              <a:buNone/>
            </a:pPr>
            <a:endParaRPr lang="da-DK" sz="1600" dirty="0" smtClean="0">
              <a:latin typeface="+mj-lt"/>
            </a:endParaRPr>
          </a:p>
          <a:p>
            <a:pPr>
              <a:buNone/>
            </a:pPr>
            <a:endParaRPr lang="da-DK" sz="1600" dirty="0" smtClean="0">
              <a:latin typeface="+mj-lt"/>
            </a:endParaRPr>
          </a:p>
          <a:p>
            <a:pPr>
              <a:buNone/>
            </a:pPr>
            <a:r>
              <a:rPr lang="da-DK" sz="1600" dirty="0" err="1" smtClean="0">
                <a:latin typeface="+mj-lt"/>
              </a:rPr>
              <a:t>This</a:t>
            </a:r>
            <a:r>
              <a:rPr lang="da-DK" sz="1600" dirty="0" smtClean="0">
                <a:latin typeface="+mj-lt"/>
              </a:rPr>
              <a:t> </a:t>
            </a:r>
            <a:r>
              <a:rPr lang="da-DK" sz="1600" dirty="0" err="1" smtClean="0">
                <a:latin typeface="+mj-lt"/>
              </a:rPr>
              <a:t>summarizes</a:t>
            </a:r>
            <a:r>
              <a:rPr lang="da-DK" sz="1600" dirty="0" smtClean="0">
                <a:latin typeface="+mj-lt"/>
              </a:rPr>
              <a:t> the </a:t>
            </a:r>
            <a:r>
              <a:rPr lang="da-DK" sz="1600" dirty="0" err="1" smtClean="0">
                <a:latin typeface="+mj-lt"/>
              </a:rPr>
              <a:t>technical</a:t>
            </a:r>
            <a:r>
              <a:rPr lang="da-DK" sz="1600" dirty="0" smtClean="0">
                <a:latin typeface="+mj-lt"/>
              </a:rPr>
              <a:t> </a:t>
            </a:r>
            <a:r>
              <a:rPr lang="da-DK" sz="1600" dirty="0" err="1" smtClean="0">
                <a:latin typeface="+mj-lt"/>
              </a:rPr>
              <a:t>core</a:t>
            </a:r>
            <a:r>
              <a:rPr lang="da-DK" sz="1600" dirty="0" smtClean="0">
                <a:latin typeface="+mj-lt"/>
              </a:rPr>
              <a:t> of </a:t>
            </a:r>
            <a:r>
              <a:rPr lang="da-DK" sz="1600" dirty="0" err="1" smtClean="0">
                <a:latin typeface="+mj-lt"/>
              </a:rPr>
              <a:t>Bayesian</a:t>
            </a:r>
            <a:r>
              <a:rPr lang="da-DK" sz="1600" dirty="0" smtClean="0">
                <a:latin typeface="+mj-lt"/>
              </a:rPr>
              <a:t> </a:t>
            </a:r>
            <a:r>
              <a:rPr lang="da-DK" sz="1600" dirty="0" err="1" smtClean="0">
                <a:latin typeface="+mj-lt"/>
              </a:rPr>
              <a:t>inference</a:t>
            </a:r>
            <a:r>
              <a:rPr lang="da-DK" sz="1600" dirty="0" smtClean="0">
                <a:latin typeface="+mj-lt"/>
              </a:rPr>
              <a:t>.  The </a:t>
            </a:r>
            <a:r>
              <a:rPr lang="da-DK" sz="1600" dirty="0" err="1" smtClean="0">
                <a:latin typeface="+mj-lt"/>
              </a:rPr>
              <a:t>primary</a:t>
            </a:r>
            <a:r>
              <a:rPr lang="da-DK" sz="1600" dirty="0" smtClean="0">
                <a:latin typeface="+mj-lt"/>
              </a:rPr>
              <a:t> </a:t>
            </a:r>
            <a:r>
              <a:rPr lang="da-DK" sz="1600" dirty="0" err="1" smtClean="0">
                <a:latin typeface="+mj-lt"/>
              </a:rPr>
              <a:t>task</a:t>
            </a:r>
            <a:r>
              <a:rPr lang="da-DK" sz="1600" dirty="0" smtClean="0">
                <a:latin typeface="+mj-lt"/>
              </a:rPr>
              <a:t> of </a:t>
            </a:r>
            <a:r>
              <a:rPr lang="da-DK" sz="1600" dirty="0" err="1" smtClean="0">
                <a:latin typeface="+mj-lt"/>
              </a:rPr>
              <a:t>any</a:t>
            </a:r>
            <a:r>
              <a:rPr lang="da-DK" sz="1600" dirty="0" smtClean="0">
                <a:latin typeface="+mj-lt"/>
              </a:rPr>
              <a:t>  </a:t>
            </a:r>
            <a:r>
              <a:rPr lang="da-DK" sz="1600" dirty="0" err="1" smtClean="0">
                <a:latin typeface="+mj-lt"/>
              </a:rPr>
              <a:t>application</a:t>
            </a:r>
            <a:r>
              <a:rPr lang="da-DK" sz="1600" dirty="0" smtClean="0">
                <a:latin typeface="+mj-lt"/>
              </a:rPr>
              <a:t> is to </a:t>
            </a:r>
            <a:r>
              <a:rPr lang="da-DK" sz="1600" dirty="0" err="1" smtClean="0">
                <a:latin typeface="+mj-lt"/>
              </a:rPr>
              <a:t>develop</a:t>
            </a:r>
            <a:r>
              <a:rPr lang="da-DK" sz="1600" dirty="0" smtClean="0">
                <a:latin typeface="+mj-lt"/>
              </a:rPr>
              <a:t> a model and </a:t>
            </a:r>
            <a:r>
              <a:rPr lang="da-DK" sz="1600" dirty="0" err="1" smtClean="0">
                <a:latin typeface="+mj-lt"/>
              </a:rPr>
              <a:t>make</a:t>
            </a:r>
            <a:r>
              <a:rPr lang="da-DK" sz="1600" dirty="0" smtClean="0">
                <a:latin typeface="+mj-lt"/>
              </a:rPr>
              <a:t> </a:t>
            </a:r>
            <a:r>
              <a:rPr lang="da-DK" sz="1600" dirty="0" err="1" smtClean="0">
                <a:latin typeface="+mj-lt"/>
              </a:rPr>
              <a:t>necessary</a:t>
            </a:r>
            <a:r>
              <a:rPr lang="da-DK" sz="1600" dirty="0" smtClean="0">
                <a:latin typeface="+mj-lt"/>
              </a:rPr>
              <a:t> </a:t>
            </a:r>
            <a:r>
              <a:rPr lang="da-DK" sz="1600" dirty="0" err="1" smtClean="0">
                <a:latin typeface="+mj-lt"/>
              </a:rPr>
              <a:t>computations</a:t>
            </a:r>
            <a:r>
              <a:rPr lang="da-DK" sz="1600" dirty="0" smtClean="0">
                <a:latin typeface="+mj-lt"/>
              </a:rPr>
              <a:t> for p(</a:t>
            </a:r>
            <a:r>
              <a:rPr lang="el-GR" sz="1600" dirty="0" smtClean="0">
                <a:latin typeface="+mj-lt"/>
              </a:rPr>
              <a:t>θ</a:t>
            </a:r>
            <a:r>
              <a:rPr lang="da-DK" sz="1600" dirty="0" smtClean="0">
                <a:latin typeface="+mj-lt"/>
              </a:rPr>
              <a:t>|y)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Bayesian</a:t>
            </a:r>
            <a:r>
              <a:rPr lang="da-DK" dirty="0" smtClean="0"/>
              <a:t> </a:t>
            </a:r>
            <a:r>
              <a:rPr lang="da-DK" dirty="0" err="1" smtClean="0"/>
              <a:t>theorem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G.Sin</a:t>
            </a:r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Bayesian inference for Parameter Estimation</a:t>
            </a:r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9B1307-EF86-4EE1-A344-B04FF946CDBA}" type="slidenum">
              <a:rPr lang="da-DK" smtClean="0"/>
              <a:pPr>
                <a:defRPr/>
              </a:pPr>
              <a:t>6</a:t>
            </a:fld>
            <a:endParaRPr lang="da-DK"/>
          </a:p>
        </p:txBody>
      </p:sp>
      <p:graphicFrame>
        <p:nvGraphicFramePr>
          <p:cNvPr id="307207" name="Object 7"/>
          <p:cNvGraphicFramePr>
            <a:graphicFrameLocks noChangeAspect="1"/>
          </p:cNvGraphicFramePr>
          <p:nvPr/>
        </p:nvGraphicFramePr>
        <p:xfrm>
          <a:off x="1331640" y="4102150"/>
          <a:ext cx="1962150" cy="33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67" name="Equation" r:id="rId4" imgW="1638000" imgH="279360" progId="Equation.DSMT4">
                  <p:embed/>
                </p:oleObj>
              </mc:Choice>
              <mc:Fallback>
                <p:oleObj name="Equation" r:id="rId4" imgW="1638000" imgH="27936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4102150"/>
                        <a:ext cx="1962150" cy="334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08" name="Object 8"/>
          <p:cNvGraphicFramePr>
            <a:graphicFrameLocks noChangeAspect="1"/>
          </p:cNvGraphicFramePr>
          <p:nvPr/>
        </p:nvGraphicFramePr>
        <p:xfrm>
          <a:off x="3059832" y="5013176"/>
          <a:ext cx="23177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68" name="Equation" r:id="rId6" imgW="1549080" imgH="253800" progId="Equation.DSMT4">
                  <p:embed/>
                </p:oleObj>
              </mc:Choice>
              <mc:Fallback>
                <p:oleObj name="Equation" r:id="rId6" imgW="1549080" imgH="2538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2" y="5013176"/>
                        <a:ext cx="231775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6"/>
          <p:cNvGraphicFramePr>
            <a:graphicFrameLocks noChangeAspect="1"/>
          </p:cNvGraphicFramePr>
          <p:nvPr/>
        </p:nvGraphicFramePr>
        <p:xfrm>
          <a:off x="2843808" y="2780928"/>
          <a:ext cx="2316163" cy="703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69" name="Equation" r:id="rId8" imgW="1549080" imgH="469800" progId="Equation.DSMT4">
                  <p:embed/>
                </p:oleObj>
              </mc:Choice>
              <mc:Fallback>
                <p:oleObj name="Equation" r:id="rId8" imgW="1549080" imgH="4698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808" y="2780928"/>
                        <a:ext cx="2316163" cy="703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Straight Arrow Connector 11"/>
          <p:cNvCxnSpPr>
            <a:stCxn id="13" idx="3"/>
          </p:cNvCxnSpPr>
          <p:nvPr/>
        </p:nvCxnSpPr>
        <p:spPr bwMode="auto">
          <a:xfrm>
            <a:off x="1775600" y="3022213"/>
            <a:ext cx="852184" cy="11875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827584" y="2852936"/>
            <a:ext cx="9480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err="1" smtClean="0">
                <a:solidFill>
                  <a:srgbClr val="00B0F0"/>
                </a:solidFill>
                <a:latin typeface="+mj-lt"/>
              </a:rPr>
              <a:t>posterior</a:t>
            </a:r>
            <a:endParaRPr lang="en-US" dirty="0">
              <a:solidFill>
                <a:srgbClr val="00B0F0"/>
              </a:solidFill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491880" y="2276872"/>
            <a:ext cx="5918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>
                <a:solidFill>
                  <a:srgbClr val="00B0F0"/>
                </a:solidFill>
                <a:latin typeface="+mj-lt"/>
              </a:rPr>
              <a:t>prior</a:t>
            </a:r>
            <a:endParaRPr lang="en-US" dirty="0">
              <a:solidFill>
                <a:srgbClr val="00B0F0"/>
              </a:solidFill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724128" y="2420888"/>
            <a:ext cx="9923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err="1" smtClean="0">
                <a:solidFill>
                  <a:srgbClr val="00B0F0"/>
                </a:solidFill>
                <a:latin typeface="+mj-lt"/>
              </a:rPr>
              <a:t>likelihood</a:t>
            </a:r>
            <a:endParaRPr lang="en-US" dirty="0">
              <a:solidFill>
                <a:srgbClr val="00B0F0"/>
              </a:solidFill>
              <a:latin typeface="+mj-lt"/>
            </a:endParaRPr>
          </a:p>
        </p:txBody>
      </p:sp>
      <p:cxnSp>
        <p:nvCxnSpPr>
          <p:cNvPr id="16" name="Straight Arrow Connector 15"/>
          <p:cNvCxnSpPr>
            <a:stCxn id="15" idx="1"/>
          </p:cNvCxnSpPr>
          <p:nvPr/>
        </p:nvCxnSpPr>
        <p:spPr bwMode="auto">
          <a:xfrm rot="10800000" flipV="1">
            <a:off x="4644008" y="2590165"/>
            <a:ext cx="1080120" cy="26277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4716016" y="3645024"/>
            <a:ext cx="2048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>
                <a:solidFill>
                  <a:srgbClr val="00B0F0"/>
                </a:solidFill>
                <a:latin typeface="+mj-lt"/>
              </a:rPr>
              <a:t>(</a:t>
            </a:r>
            <a:r>
              <a:rPr lang="da-DK" dirty="0" err="1" smtClean="0">
                <a:solidFill>
                  <a:srgbClr val="00B0F0"/>
                </a:solidFill>
                <a:latin typeface="+mj-lt"/>
              </a:rPr>
              <a:t>normalizing</a:t>
            </a:r>
            <a:r>
              <a:rPr lang="da-DK" dirty="0" smtClean="0">
                <a:solidFill>
                  <a:srgbClr val="00B0F0"/>
                </a:solidFill>
                <a:latin typeface="+mj-lt"/>
              </a:rPr>
              <a:t>) </a:t>
            </a:r>
            <a:r>
              <a:rPr lang="da-DK" dirty="0" err="1" smtClean="0">
                <a:solidFill>
                  <a:srgbClr val="00B0F0"/>
                </a:solidFill>
                <a:latin typeface="+mj-lt"/>
              </a:rPr>
              <a:t>constant</a:t>
            </a:r>
            <a:endParaRPr lang="en-US" dirty="0">
              <a:solidFill>
                <a:srgbClr val="00B0F0"/>
              </a:solidFill>
              <a:latin typeface="+mj-lt"/>
            </a:endParaRPr>
          </a:p>
        </p:txBody>
      </p:sp>
      <p:cxnSp>
        <p:nvCxnSpPr>
          <p:cNvPr id="18" name="Straight Arrow Connector 17"/>
          <p:cNvCxnSpPr>
            <a:stCxn id="17" idx="0"/>
          </p:cNvCxnSpPr>
          <p:nvPr/>
        </p:nvCxnSpPr>
        <p:spPr bwMode="auto">
          <a:xfrm rot="16200000" flipV="1">
            <a:off x="5048124" y="2952876"/>
            <a:ext cx="144016" cy="124027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>
            <a:stCxn id="14" idx="2"/>
          </p:cNvCxnSpPr>
          <p:nvPr/>
        </p:nvCxnSpPr>
        <p:spPr bwMode="auto">
          <a:xfrm rot="16200000" flipH="1">
            <a:off x="3701102" y="2702118"/>
            <a:ext cx="237510" cy="6412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340768"/>
            <a:ext cx="7994848" cy="4825082"/>
          </a:xfrm>
        </p:spPr>
        <p:txBody>
          <a:bodyPr/>
          <a:lstStyle/>
          <a:p>
            <a:pPr>
              <a:buNone/>
            </a:pPr>
            <a:r>
              <a:rPr lang="en-US" sz="1800" dirty="0" smtClean="0"/>
              <a:t>Given the observations y and the model p(y|</a:t>
            </a:r>
            <a:r>
              <a:rPr lang="el-GR" sz="1800" dirty="0" smtClean="0"/>
              <a:t>θ</a:t>
            </a:r>
            <a:r>
              <a:rPr lang="en-US" sz="1800" dirty="0" smtClean="0"/>
              <a:t>), predictive distribution of y*, p(y*|</a:t>
            </a:r>
            <a:r>
              <a:rPr lang="da-DK" sz="1800" dirty="0" smtClean="0"/>
              <a:t>y</a:t>
            </a:r>
            <a:r>
              <a:rPr lang="en-US" sz="1800" dirty="0" smtClean="0"/>
              <a:t>), can be calculated once the posterior probability , </a:t>
            </a:r>
            <a:r>
              <a:rPr lang="da-DK" sz="1800" dirty="0" smtClean="0"/>
              <a:t>p(</a:t>
            </a:r>
            <a:r>
              <a:rPr lang="el-GR" sz="1800" dirty="0" smtClean="0"/>
              <a:t>θ</a:t>
            </a:r>
            <a:r>
              <a:rPr lang="da-DK" sz="1800" dirty="0" smtClean="0"/>
              <a:t>|y), is </a:t>
            </a:r>
            <a:r>
              <a:rPr lang="da-DK" sz="1800" dirty="0" err="1" smtClean="0"/>
              <a:t>obtained</a:t>
            </a:r>
            <a:r>
              <a:rPr lang="da-DK" sz="1800" dirty="0" smtClean="0"/>
              <a:t> as </a:t>
            </a:r>
            <a:r>
              <a:rPr lang="da-DK" sz="1800" dirty="0" err="1" smtClean="0"/>
              <a:t>follows</a:t>
            </a:r>
            <a:r>
              <a:rPr lang="da-DK" sz="1800" dirty="0" smtClean="0"/>
              <a:t>: </a:t>
            </a:r>
          </a:p>
          <a:p>
            <a:pPr>
              <a:buNone/>
            </a:pPr>
            <a:endParaRPr lang="da-DK" sz="1800" dirty="0" smtClean="0"/>
          </a:p>
          <a:p>
            <a:pPr>
              <a:buNone/>
            </a:pPr>
            <a:endParaRPr lang="da-DK" sz="1800" dirty="0" smtClean="0"/>
          </a:p>
          <a:p>
            <a:pPr>
              <a:buNone/>
            </a:pPr>
            <a:endParaRPr lang="da-DK" sz="1800" dirty="0" smtClean="0"/>
          </a:p>
          <a:p>
            <a:pPr>
              <a:buNone/>
            </a:pPr>
            <a:endParaRPr lang="da-DK" sz="1800" dirty="0" smtClean="0"/>
          </a:p>
          <a:p>
            <a:pPr>
              <a:buNone/>
            </a:pPr>
            <a:r>
              <a:rPr lang="da-DK" sz="1800" dirty="0" smtClean="0"/>
              <a:t>In simple </a:t>
            </a:r>
            <a:r>
              <a:rPr lang="da-DK" sz="1800" dirty="0" err="1" smtClean="0"/>
              <a:t>words</a:t>
            </a:r>
            <a:r>
              <a:rPr lang="da-DK" sz="1800" dirty="0" smtClean="0"/>
              <a:t>, future </a:t>
            </a:r>
            <a:r>
              <a:rPr lang="da-DK" sz="1800" dirty="0" err="1" smtClean="0"/>
              <a:t>prediction</a:t>
            </a:r>
            <a:r>
              <a:rPr lang="da-DK" sz="1800" dirty="0" smtClean="0"/>
              <a:t> </a:t>
            </a:r>
            <a:r>
              <a:rPr lang="da-DK" sz="1800" dirty="0" err="1" smtClean="0"/>
              <a:t>are</a:t>
            </a:r>
            <a:r>
              <a:rPr lang="da-DK" sz="1800" dirty="0" smtClean="0"/>
              <a:t> </a:t>
            </a:r>
            <a:r>
              <a:rPr lang="da-DK" sz="1800" dirty="0" err="1" smtClean="0"/>
              <a:t>calculated</a:t>
            </a:r>
            <a:r>
              <a:rPr lang="da-DK" sz="1800" dirty="0" smtClean="0"/>
              <a:t> </a:t>
            </a:r>
            <a:r>
              <a:rPr lang="da-DK" sz="1800" dirty="0" err="1" smtClean="0"/>
              <a:t>using</a:t>
            </a:r>
            <a:r>
              <a:rPr lang="da-DK" sz="1800" dirty="0" smtClean="0"/>
              <a:t> the </a:t>
            </a:r>
            <a:r>
              <a:rPr lang="da-DK" sz="1800" dirty="0" err="1" smtClean="0"/>
              <a:t>updated</a:t>
            </a:r>
            <a:r>
              <a:rPr lang="da-DK" sz="1800" dirty="0" smtClean="0"/>
              <a:t> </a:t>
            </a:r>
            <a:r>
              <a:rPr lang="da-DK" sz="1800" dirty="0" err="1" smtClean="0"/>
              <a:t>probability</a:t>
            </a:r>
            <a:r>
              <a:rPr lang="da-DK" sz="1800" dirty="0" smtClean="0"/>
              <a:t> of p(</a:t>
            </a:r>
            <a:r>
              <a:rPr lang="el-GR" sz="1800" dirty="0" smtClean="0"/>
              <a:t>θ</a:t>
            </a:r>
            <a:r>
              <a:rPr lang="da-DK" sz="1800" dirty="0" smtClean="0"/>
              <a:t>|y) </a:t>
            </a:r>
            <a:r>
              <a:rPr lang="da-DK" sz="1800" dirty="0" err="1" smtClean="0"/>
              <a:t>similar</a:t>
            </a:r>
            <a:r>
              <a:rPr lang="da-DK" sz="1800" dirty="0" smtClean="0"/>
              <a:t> to </a:t>
            </a:r>
            <a:r>
              <a:rPr lang="da-DK" sz="1800" dirty="0" err="1" smtClean="0"/>
              <a:t>making</a:t>
            </a:r>
            <a:r>
              <a:rPr lang="da-DK" sz="1800" dirty="0" smtClean="0"/>
              <a:t> a </a:t>
            </a:r>
            <a:r>
              <a:rPr lang="da-DK" sz="1800" dirty="0" err="1" smtClean="0"/>
              <a:t>prediction</a:t>
            </a:r>
            <a:r>
              <a:rPr lang="da-DK" sz="1800" dirty="0" smtClean="0"/>
              <a:t> for y* </a:t>
            </a:r>
            <a:r>
              <a:rPr lang="da-DK" sz="1800" dirty="0" err="1" smtClean="0"/>
              <a:t>using</a:t>
            </a:r>
            <a:r>
              <a:rPr lang="da-DK" sz="1800" dirty="0" smtClean="0"/>
              <a:t> single </a:t>
            </a:r>
            <a:r>
              <a:rPr lang="da-DK" sz="1800" dirty="0" err="1" smtClean="0"/>
              <a:t>value</a:t>
            </a:r>
            <a:r>
              <a:rPr lang="da-DK" sz="1800" dirty="0" smtClean="0"/>
              <a:t> of </a:t>
            </a:r>
            <a:r>
              <a:rPr lang="el-GR" sz="1800" dirty="0" smtClean="0"/>
              <a:t>θ</a:t>
            </a:r>
            <a:r>
              <a:rPr lang="da-DK" sz="1800" dirty="0" smtClean="0"/>
              <a:t> in </a:t>
            </a:r>
            <a:r>
              <a:rPr lang="da-DK" sz="1800" dirty="0" err="1" smtClean="0"/>
              <a:t>traditional</a:t>
            </a:r>
            <a:r>
              <a:rPr lang="da-DK" sz="1800" dirty="0" smtClean="0"/>
              <a:t> </a:t>
            </a:r>
            <a:r>
              <a:rPr lang="da-DK" sz="1800" dirty="0" err="1" smtClean="0"/>
              <a:t>sense</a:t>
            </a:r>
            <a:r>
              <a:rPr lang="da-DK" sz="1800" dirty="0" smtClean="0"/>
              <a:t>.  </a:t>
            </a:r>
          </a:p>
          <a:p>
            <a:pPr>
              <a:buNone/>
            </a:pPr>
            <a:endParaRPr lang="da-DK" sz="1800" dirty="0" smtClean="0"/>
          </a:p>
          <a:p>
            <a:pPr>
              <a:buNone/>
            </a:pPr>
            <a:r>
              <a:rPr lang="da-DK" sz="1800" dirty="0" err="1" smtClean="0"/>
              <a:t>This</a:t>
            </a:r>
            <a:r>
              <a:rPr lang="da-DK" sz="1800" dirty="0" smtClean="0"/>
              <a:t> integral is </a:t>
            </a:r>
            <a:r>
              <a:rPr lang="da-DK" sz="1800" dirty="0" err="1" smtClean="0"/>
              <a:t>caculated</a:t>
            </a:r>
            <a:r>
              <a:rPr lang="da-DK" sz="1800" dirty="0" smtClean="0"/>
              <a:t> </a:t>
            </a:r>
            <a:r>
              <a:rPr lang="da-DK" sz="1800" dirty="0" err="1" smtClean="0"/>
              <a:t>using</a:t>
            </a:r>
            <a:r>
              <a:rPr lang="da-DK" sz="1800" dirty="0" smtClean="0"/>
              <a:t> </a:t>
            </a:r>
            <a:r>
              <a:rPr lang="da-DK" sz="1800" dirty="0" err="1" smtClean="0"/>
              <a:t>monte</a:t>
            </a:r>
            <a:r>
              <a:rPr lang="da-DK" sz="1800" dirty="0" smtClean="0"/>
              <a:t> </a:t>
            </a:r>
            <a:r>
              <a:rPr lang="da-DK" sz="1800" dirty="0" err="1" smtClean="0"/>
              <a:t>carlo</a:t>
            </a:r>
            <a:r>
              <a:rPr lang="da-DK" sz="1800" dirty="0" smtClean="0"/>
              <a:t> simulation </a:t>
            </a:r>
            <a:r>
              <a:rPr lang="da-DK" sz="1800" dirty="0" err="1" smtClean="0"/>
              <a:t>strategies</a:t>
            </a:r>
            <a:r>
              <a:rPr lang="da-DK" sz="1800" dirty="0" smtClean="0"/>
              <a:t> </a:t>
            </a:r>
            <a:r>
              <a:rPr lang="da-DK" sz="1800" dirty="0" err="1" smtClean="0"/>
              <a:t>such</a:t>
            </a:r>
            <a:r>
              <a:rPr lang="da-DK" sz="1800" dirty="0" smtClean="0"/>
              <a:t> as </a:t>
            </a:r>
            <a:r>
              <a:rPr lang="da-DK" sz="1800" dirty="0" err="1" smtClean="0"/>
              <a:t>markov-chain</a:t>
            </a:r>
            <a:r>
              <a:rPr lang="da-DK" sz="1800" dirty="0" smtClean="0"/>
              <a:t> </a:t>
            </a:r>
            <a:r>
              <a:rPr lang="da-DK" sz="1800" dirty="0" err="1" smtClean="0"/>
              <a:t>monte-carlo</a:t>
            </a:r>
            <a:r>
              <a:rPr lang="da-DK" sz="1800" dirty="0" smtClean="0"/>
              <a:t> </a:t>
            </a:r>
            <a:r>
              <a:rPr lang="da-DK" sz="1800" dirty="0" err="1" smtClean="0"/>
              <a:t>algorithms</a:t>
            </a:r>
            <a:r>
              <a:rPr lang="da-DK" sz="1800" dirty="0" smtClean="0"/>
              <a:t>.</a:t>
            </a:r>
          </a:p>
          <a:p>
            <a:pPr>
              <a:buNone/>
            </a:pPr>
            <a:endParaRPr lang="da-DK" sz="1800" dirty="0" smtClean="0"/>
          </a:p>
          <a:p>
            <a:pPr>
              <a:buNone/>
            </a:pPr>
            <a:endParaRPr lang="da-DK" sz="1800" dirty="0" smtClean="0"/>
          </a:p>
          <a:p>
            <a:pPr>
              <a:buNone/>
            </a:pPr>
            <a:endParaRPr lang="da-DK" sz="1800" dirty="0" smtClean="0"/>
          </a:p>
          <a:p>
            <a:pPr>
              <a:buNone/>
            </a:pPr>
            <a:endParaRPr lang="da-DK" sz="1800" dirty="0" smtClean="0"/>
          </a:p>
          <a:p>
            <a:pPr>
              <a:buNone/>
            </a:pPr>
            <a:endParaRPr lang="da-DK" sz="1800" dirty="0" smtClean="0"/>
          </a:p>
          <a:p>
            <a:pPr>
              <a:buNone/>
            </a:pPr>
            <a:endParaRPr lang="da-DK" sz="1800" dirty="0" smtClean="0"/>
          </a:p>
          <a:p>
            <a:pPr>
              <a:buNone/>
            </a:pPr>
            <a:endParaRPr lang="da-DK" sz="18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Bayesian</a:t>
            </a:r>
            <a:r>
              <a:rPr lang="da-DK" dirty="0" smtClean="0"/>
              <a:t> </a:t>
            </a:r>
            <a:r>
              <a:rPr lang="da-DK" dirty="0" err="1" smtClean="0"/>
              <a:t>inference</a:t>
            </a:r>
            <a:r>
              <a:rPr lang="da-DK" dirty="0" smtClean="0"/>
              <a:t> for </a:t>
            </a:r>
            <a:r>
              <a:rPr lang="da-DK" dirty="0" err="1" smtClean="0"/>
              <a:t>predictive</a:t>
            </a:r>
            <a:r>
              <a:rPr lang="da-DK" dirty="0" smtClean="0"/>
              <a:t> distributions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G.Sin</a:t>
            </a:r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Bayesian inference for Parameter Estimation</a:t>
            </a:r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9B1307-EF86-4EE1-A344-B04FF946CDBA}" type="slidenum">
              <a:rPr lang="da-DK" smtClean="0"/>
              <a:pPr>
                <a:defRPr/>
              </a:pPr>
              <a:t>7</a:t>
            </a:fld>
            <a:endParaRPr lang="da-DK"/>
          </a:p>
        </p:txBody>
      </p:sp>
      <p:graphicFrame>
        <p:nvGraphicFramePr>
          <p:cNvPr id="309254" name="Object 6"/>
          <p:cNvGraphicFramePr>
            <a:graphicFrameLocks noChangeAspect="1"/>
          </p:cNvGraphicFramePr>
          <p:nvPr/>
        </p:nvGraphicFramePr>
        <p:xfrm>
          <a:off x="1993900" y="2347913"/>
          <a:ext cx="3151188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74" name="Equation" r:id="rId4" imgW="2108160" imgH="279360" progId="Equation.DSMT4">
                  <p:embed/>
                </p:oleObj>
              </mc:Choice>
              <mc:Fallback>
                <p:oleObj name="Equation" r:id="rId4" imgW="2108160" imgH="27936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3900" y="2347913"/>
                        <a:ext cx="3151188" cy="417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340768"/>
            <a:ext cx="7994848" cy="4825082"/>
          </a:xfrm>
        </p:spPr>
        <p:txBody>
          <a:bodyPr/>
          <a:lstStyle/>
          <a:p>
            <a:pPr>
              <a:buNone/>
            </a:pPr>
            <a:r>
              <a:rPr lang="da-DK" sz="1800" dirty="0" smtClean="0"/>
              <a:t>The </a:t>
            </a:r>
            <a:r>
              <a:rPr lang="da-DK" sz="1800" dirty="0" err="1" smtClean="0"/>
              <a:t>functions</a:t>
            </a:r>
            <a:r>
              <a:rPr lang="da-DK" sz="1800" dirty="0" smtClean="0"/>
              <a:t>  </a:t>
            </a:r>
            <a:r>
              <a:rPr lang="da-DK" sz="1800" dirty="0" err="1" smtClean="0"/>
              <a:t>involved</a:t>
            </a:r>
            <a:r>
              <a:rPr lang="da-DK" sz="1800" dirty="0" smtClean="0"/>
              <a:t> in </a:t>
            </a:r>
            <a:r>
              <a:rPr lang="da-DK" sz="1800" dirty="0" err="1" smtClean="0"/>
              <a:t>bayesian</a:t>
            </a:r>
            <a:r>
              <a:rPr lang="da-DK" sz="1800" dirty="0" smtClean="0"/>
              <a:t> </a:t>
            </a:r>
            <a:r>
              <a:rPr lang="da-DK" sz="1800" dirty="0" err="1" smtClean="0"/>
              <a:t>theorem</a:t>
            </a:r>
            <a:r>
              <a:rPr lang="da-DK" sz="1800" dirty="0" smtClean="0"/>
              <a:t> (</a:t>
            </a:r>
            <a:r>
              <a:rPr lang="da-DK" sz="1800" dirty="0" err="1" smtClean="0"/>
              <a:t>likelihood</a:t>
            </a:r>
            <a:r>
              <a:rPr lang="da-DK" sz="1800" dirty="0" smtClean="0"/>
              <a:t> , the integral of </a:t>
            </a:r>
            <a:r>
              <a:rPr lang="da-DK" sz="1800" dirty="0" err="1" smtClean="0"/>
              <a:t>normalizing</a:t>
            </a:r>
            <a:r>
              <a:rPr lang="da-DK" sz="1800" dirty="0" smtClean="0"/>
              <a:t> </a:t>
            </a:r>
            <a:r>
              <a:rPr lang="da-DK" sz="1800" dirty="0" err="1" smtClean="0"/>
              <a:t>constant</a:t>
            </a:r>
            <a:r>
              <a:rPr lang="da-DK" sz="1800" dirty="0" smtClean="0"/>
              <a:t>) </a:t>
            </a:r>
            <a:r>
              <a:rPr lang="da-DK" sz="1800" dirty="0" err="1" smtClean="0"/>
              <a:t>are</a:t>
            </a:r>
            <a:r>
              <a:rPr lang="da-DK" sz="1800" dirty="0" smtClean="0"/>
              <a:t> </a:t>
            </a:r>
            <a:r>
              <a:rPr lang="da-DK" sz="1800" dirty="0" err="1" smtClean="0"/>
              <a:t>higher</a:t>
            </a:r>
            <a:r>
              <a:rPr lang="da-DK" sz="1800" dirty="0" smtClean="0"/>
              <a:t> dimensional </a:t>
            </a:r>
            <a:r>
              <a:rPr lang="da-DK" sz="1800" dirty="0" err="1" smtClean="0"/>
              <a:t>functions</a:t>
            </a:r>
            <a:r>
              <a:rPr lang="da-DK" sz="1800" dirty="0" smtClean="0"/>
              <a:t> for </a:t>
            </a:r>
            <a:r>
              <a:rPr lang="da-DK" sz="1800" dirty="0" err="1" smtClean="0"/>
              <a:t>which</a:t>
            </a:r>
            <a:r>
              <a:rPr lang="da-DK" sz="1800" dirty="0" smtClean="0"/>
              <a:t> </a:t>
            </a:r>
            <a:r>
              <a:rPr lang="da-DK" sz="1800" dirty="0" err="1" smtClean="0"/>
              <a:t>analytical</a:t>
            </a:r>
            <a:r>
              <a:rPr lang="da-DK" sz="1800" dirty="0" smtClean="0"/>
              <a:t> solutions </a:t>
            </a:r>
            <a:r>
              <a:rPr lang="da-DK" sz="1800" dirty="0" err="1" smtClean="0"/>
              <a:t>rarely</a:t>
            </a:r>
            <a:r>
              <a:rPr lang="da-DK" sz="1800" dirty="0" smtClean="0"/>
              <a:t> </a:t>
            </a:r>
            <a:r>
              <a:rPr lang="da-DK" sz="1800" dirty="0" err="1" smtClean="0"/>
              <a:t>exist</a:t>
            </a:r>
            <a:r>
              <a:rPr lang="da-DK" sz="1800" dirty="0" smtClean="0"/>
              <a:t>. </a:t>
            </a:r>
            <a:r>
              <a:rPr lang="da-DK" sz="1800" dirty="0" err="1" smtClean="0"/>
              <a:t>Instead</a:t>
            </a:r>
            <a:r>
              <a:rPr lang="da-DK" sz="1800" dirty="0" smtClean="0"/>
              <a:t> simulation </a:t>
            </a:r>
            <a:r>
              <a:rPr lang="da-DK" sz="1800" dirty="0" err="1" smtClean="0"/>
              <a:t>methods</a:t>
            </a:r>
            <a:r>
              <a:rPr lang="da-DK" sz="1800" dirty="0" smtClean="0"/>
              <a:t> </a:t>
            </a:r>
            <a:r>
              <a:rPr lang="da-DK" sz="1800" dirty="0" err="1" smtClean="0"/>
              <a:t>known</a:t>
            </a:r>
            <a:r>
              <a:rPr lang="da-DK" sz="1800" dirty="0" smtClean="0"/>
              <a:t> as sampling </a:t>
            </a:r>
            <a:r>
              <a:rPr lang="da-DK" sz="1800" dirty="0" err="1" smtClean="0"/>
              <a:t>are</a:t>
            </a:r>
            <a:r>
              <a:rPr lang="da-DK" sz="1800" dirty="0" smtClean="0"/>
              <a:t> </a:t>
            </a:r>
            <a:r>
              <a:rPr lang="da-DK" sz="1800" dirty="0" err="1" smtClean="0"/>
              <a:t>used</a:t>
            </a:r>
            <a:r>
              <a:rPr lang="da-DK" sz="1800" dirty="0" smtClean="0"/>
              <a:t> .</a:t>
            </a:r>
          </a:p>
          <a:p>
            <a:pPr>
              <a:buNone/>
            </a:pPr>
            <a:endParaRPr lang="da-DK" sz="1800" dirty="0" smtClean="0"/>
          </a:p>
          <a:p>
            <a:pPr>
              <a:buNone/>
            </a:pPr>
            <a:r>
              <a:rPr lang="da-DK" sz="1800" dirty="0" err="1" smtClean="0"/>
              <a:t>Some</a:t>
            </a:r>
            <a:r>
              <a:rPr lang="da-DK" sz="1800" dirty="0" smtClean="0"/>
              <a:t> simulations </a:t>
            </a:r>
            <a:r>
              <a:rPr lang="da-DK" sz="1800" dirty="0" err="1" smtClean="0"/>
              <a:t>methods</a:t>
            </a:r>
            <a:r>
              <a:rPr lang="da-DK" sz="1800" dirty="0" smtClean="0"/>
              <a:t> </a:t>
            </a:r>
            <a:r>
              <a:rPr lang="da-DK" sz="1800" dirty="0" err="1" smtClean="0"/>
              <a:t>are</a:t>
            </a:r>
            <a:r>
              <a:rPr lang="da-DK" sz="1800" dirty="0" smtClean="0"/>
              <a:t>:</a:t>
            </a:r>
          </a:p>
          <a:p>
            <a:r>
              <a:rPr lang="da-DK" sz="1800" dirty="0" err="1" smtClean="0"/>
              <a:t>Rejection</a:t>
            </a:r>
            <a:r>
              <a:rPr lang="da-DK" sz="1800" dirty="0" smtClean="0"/>
              <a:t> sampling</a:t>
            </a:r>
          </a:p>
          <a:p>
            <a:r>
              <a:rPr lang="da-DK" sz="1800" dirty="0" err="1" smtClean="0"/>
              <a:t>Importance</a:t>
            </a:r>
            <a:r>
              <a:rPr lang="da-DK" sz="1800" dirty="0" smtClean="0"/>
              <a:t> sampling</a:t>
            </a:r>
          </a:p>
          <a:p>
            <a:r>
              <a:rPr lang="da-DK" sz="1800" dirty="0" err="1" smtClean="0"/>
              <a:t>Gibbs</a:t>
            </a:r>
            <a:r>
              <a:rPr lang="da-DK" sz="1800" dirty="0" smtClean="0"/>
              <a:t> sampling</a:t>
            </a:r>
          </a:p>
          <a:p>
            <a:r>
              <a:rPr lang="da-DK" sz="1800" dirty="0" err="1" smtClean="0"/>
              <a:t>Markov</a:t>
            </a:r>
            <a:r>
              <a:rPr lang="da-DK" sz="1800" dirty="0" smtClean="0"/>
              <a:t> </a:t>
            </a:r>
            <a:r>
              <a:rPr lang="da-DK" sz="1800" dirty="0" err="1" smtClean="0"/>
              <a:t>Chain</a:t>
            </a:r>
            <a:r>
              <a:rPr lang="da-DK" sz="1800" dirty="0" smtClean="0"/>
              <a:t> Monte Carlo (MCMC) simulation</a:t>
            </a:r>
          </a:p>
          <a:p>
            <a:pPr>
              <a:buNone/>
            </a:pPr>
            <a:endParaRPr lang="da-DK" sz="1800" dirty="0" smtClean="0"/>
          </a:p>
          <a:p>
            <a:pPr>
              <a:buNone/>
            </a:pPr>
            <a:endParaRPr lang="da-DK" sz="1800" dirty="0" smtClean="0"/>
          </a:p>
          <a:p>
            <a:pPr>
              <a:buNone/>
            </a:pPr>
            <a:endParaRPr lang="da-DK" sz="1800" dirty="0" smtClean="0"/>
          </a:p>
          <a:p>
            <a:pPr>
              <a:buNone/>
            </a:pPr>
            <a:endParaRPr lang="da-DK" sz="1800" dirty="0" smtClean="0"/>
          </a:p>
          <a:p>
            <a:pPr>
              <a:buNone/>
            </a:pPr>
            <a:endParaRPr lang="da-DK" sz="1800" dirty="0" smtClean="0"/>
          </a:p>
          <a:p>
            <a:pPr>
              <a:buNone/>
            </a:pPr>
            <a:endParaRPr lang="da-DK" sz="1800" dirty="0" smtClean="0"/>
          </a:p>
          <a:p>
            <a:pPr>
              <a:buNone/>
            </a:pPr>
            <a:endParaRPr lang="da-DK" sz="1800" dirty="0" smtClean="0"/>
          </a:p>
          <a:p>
            <a:pPr>
              <a:buNone/>
            </a:pPr>
            <a:endParaRPr lang="da-DK" sz="1800" dirty="0" smtClean="0"/>
          </a:p>
          <a:p>
            <a:pPr>
              <a:buNone/>
            </a:pPr>
            <a:endParaRPr lang="da-DK" sz="18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Numerical</a:t>
            </a:r>
            <a:r>
              <a:rPr lang="da-DK" dirty="0" smtClean="0"/>
              <a:t> </a:t>
            </a:r>
            <a:r>
              <a:rPr lang="da-DK" dirty="0" err="1" smtClean="0"/>
              <a:t>methods</a:t>
            </a:r>
            <a:r>
              <a:rPr lang="da-DK" dirty="0" smtClean="0"/>
              <a:t> for </a:t>
            </a:r>
            <a:r>
              <a:rPr lang="da-DK" dirty="0" err="1" smtClean="0"/>
              <a:t>bayesian</a:t>
            </a:r>
            <a:r>
              <a:rPr lang="da-DK" dirty="0" smtClean="0"/>
              <a:t> </a:t>
            </a:r>
            <a:r>
              <a:rPr lang="da-DK" dirty="0" err="1" smtClean="0"/>
              <a:t>inference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G.Sin</a:t>
            </a:r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Bayesian inference for Parameter Estimation</a:t>
            </a:r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9B1307-EF86-4EE1-A344-B04FF946CDBA}" type="slidenum">
              <a:rPr lang="da-DK" smtClean="0"/>
              <a:pPr>
                <a:defRPr/>
              </a:pPr>
              <a:t>8</a:t>
            </a:fld>
            <a:endParaRPr lang="da-D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340768"/>
            <a:ext cx="7994848" cy="4825082"/>
          </a:xfrm>
        </p:spPr>
        <p:txBody>
          <a:bodyPr/>
          <a:lstStyle/>
          <a:p>
            <a:pPr>
              <a:buNone/>
            </a:pPr>
            <a:r>
              <a:rPr lang="da-DK" sz="1800" dirty="0" err="1" smtClean="0"/>
              <a:t>Markov</a:t>
            </a:r>
            <a:r>
              <a:rPr lang="da-DK" sz="1800" dirty="0" smtClean="0"/>
              <a:t> </a:t>
            </a:r>
            <a:r>
              <a:rPr lang="da-DK" sz="1800" dirty="0" err="1" smtClean="0"/>
              <a:t>chain</a:t>
            </a:r>
            <a:r>
              <a:rPr lang="da-DK" sz="1800" dirty="0" smtClean="0"/>
              <a:t> simulation </a:t>
            </a:r>
            <a:r>
              <a:rPr lang="da-DK" sz="1800" dirty="0" err="1" smtClean="0"/>
              <a:t>draw</a:t>
            </a:r>
            <a:r>
              <a:rPr lang="da-DK" sz="1800" dirty="0" smtClean="0"/>
              <a:t> samples from </a:t>
            </a:r>
            <a:r>
              <a:rPr lang="da-DK" sz="1800" i="1" dirty="0" smtClean="0"/>
              <a:t>a </a:t>
            </a:r>
            <a:r>
              <a:rPr lang="da-DK" sz="1800" i="1" dirty="0" err="1" smtClean="0"/>
              <a:t>target</a:t>
            </a:r>
            <a:r>
              <a:rPr lang="da-DK" sz="1800" i="1" dirty="0" smtClean="0"/>
              <a:t> distribution</a:t>
            </a:r>
            <a:r>
              <a:rPr lang="da-DK" sz="1800" dirty="0" smtClean="0"/>
              <a:t>, </a:t>
            </a:r>
            <a:r>
              <a:rPr lang="el-GR" sz="1800" dirty="0" smtClean="0"/>
              <a:t>π</a:t>
            </a:r>
            <a:r>
              <a:rPr lang="da-DK" sz="1800" dirty="0" smtClean="0"/>
              <a:t>(</a:t>
            </a:r>
            <a:r>
              <a:rPr lang="el-GR" sz="1800" dirty="0" smtClean="0"/>
              <a:t>θ</a:t>
            </a:r>
            <a:r>
              <a:rPr lang="da-DK" sz="1800" dirty="0" smtClean="0"/>
              <a:t>), </a:t>
            </a:r>
            <a:r>
              <a:rPr lang="da-DK" sz="1800" dirty="0" err="1" smtClean="0"/>
              <a:t>which</a:t>
            </a:r>
            <a:r>
              <a:rPr lang="da-DK" sz="1800" dirty="0" smtClean="0"/>
              <a:t> </a:t>
            </a:r>
            <a:r>
              <a:rPr lang="da-DK" sz="1800" dirty="0" err="1" smtClean="0"/>
              <a:t>after</a:t>
            </a:r>
            <a:r>
              <a:rPr lang="da-DK" sz="1800" dirty="0" smtClean="0"/>
              <a:t> a </a:t>
            </a:r>
            <a:r>
              <a:rPr lang="da-DK" sz="1800" dirty="0" err="1" smtClean="0"/>
              <a:t>sequence</a:t>
            </a:r>
            <a:r>
              <a:rPr lang="da-DK" sz="1800" dirty="0" smtClean="0"/>
              <a:t> of </a:t>
            </a:r>
            <a:r>
              <a:rPr lang="da-DK" sz="1800" dirty="0" err="1" smtClean="0"/>
              <a:t>iteration</a:t>
            </a:r>
            <a:r>
              <a:rPr lang="da-DK" sz="1800" dirty="0" smtClean="0"/>
              <a:t> (simulations) </a:t>
            </a:r>
            <a:r>
              <a:rPr lang="da-DK" sz="1800" dirty="0" err="1" smtClean="0"/>
              <a:t>will</a:t>
            </a:r>
            <a:r>
              <a:rPr lang="da-DK" sz="1800" dirty="0" smtClean="0"/>
              <a:t> </a:t>
            </a:r>
            <a:r>
              <a:rPr lang="da-DK" sz="1800" dirty="0" err="1" smtClean="0"/>
              <a:t>converge</a:t>
            </a:r>
            <a:r>
              <a:rPr lang="da-DK" sz="1800" dirty="0" smtClean="0"/>
              <a:t> to </a:t>
            </a:r>
            <a:r>
              <a:rPr lang="da-DK" sz="1800" dirty="0" err="1" smtClean="0"/>
              <a:t>posterior</a:t>
            </a:r>
            <a:r>
              <a:rPr lang="da-DK" sz="1800" dirty="0" smtClean="0"/>
              <a:t> </a:t>
            </a:r>
            <a:r>
              <a:rPr lang="da-DK" sz="1800" dirty="0" smtClean="0"/>
              <a:t>distribution</a:t>
            </a:r>
            <a:r>
              <a:rPr lang="en-US" sz="1800" dirty="0" smtClean="0"/>
              <a:t>,</a:t>
            </a:r>
            <a:r>
              <a:rPr lang="da-DK" sz="1800" dirty="0" smtClean="0"/>
              <a:t>p(</a:t>
            </a:r>
            <a:r>
              <a:rPr lang="el-GR" sz="1800" dirty="0" smtClean="0"/>
              <a:t>θ</a:t>
            </a:r>
            <a:r>
              <a:rPr lang="da-DK" sz="1800" dirty="0" smtClean="0"/>
              <a:t>|y).</a:t>
            </a:r>
          </a:p>
          <a:p>
            <a:pPr>
              <a:buNone/>
            </a:pPr>
            <a:endParaRPr lang="da-DK" sz="1800" dirty="0" smtClean="0"/>
          </a:p>
          <a:p>
            <a:pPr>
              <a:buNone/>
            </a:pPr>
            <a:r>
              <a:rPr lang="da-DK" sz="1800" dirty="0" smtClean="0"/>
              <a:t>By definition, </a:t>
            </a:r>
            <a:r>
              <a:rPr lang="da-DK" sz="1800" dirty="0" err="1" smtClean="0"/>
              <a:t>Markov</a:t>
            </a:r>
            <a:r>
              <a:rPr lang="da-DK" sz="1800" dirty="0" smtClean="0"/>
              <a:t> </a:t>
            </a:r>
            <a:r>
              <a:rPr lang="da-DK" sz="1800" dirty="0" err="1" smtClean="0"/>
              <a:t>chain</a:t>
            </a:r>
            <a:r>
              <a:rPr lang="da-DK" sz="1800" dirty="0" smtClean="0"/>
              <a:t> is a </a:t>
            </a:r>
            <a:r>
              <a:rPr lang="da-DK" sz="1800" dirty="0" err="1" smtClean="0"/>
              <a:t>sequence</a:t>
            </a:r>
            <a:r>
              <a:rPr lang="da-DK" sz="1800" dirty="0" smtClean="0"/>
              <a:t> of </a:t>
            </a:r>
            <a:r>
              <a:rPr lang="da-DK" sz="1800" dirty="0" err="1" smtClean="0"/>
              <a:t>random</a:t>
            </a:r>
            <a:r>
              <a:rPr lang="da-DK" sz="1800" dirty="0" smtClean="0"/>
              <a:t> variables </a:t>
            </a:r>
            <a:r>
              <a:rPr lang="el-GR" sz="1800" dirty="0" smtClean="0"/>
              <a:t>θ</a:t>
            </a:r>
            <a:r>
              <a:rPr lang="da-DK" sz="1800" baseline="30000" dirty="0" smtClean="0"/>
              <a:t>1</a:t>
            </a:r>
            <a:r>
              <a:rPr lang="el-GR" sz="1800" dirty="0" smtClean="0"/>
              <a:t> </a:t>
            </a:r>
            <a:r>
              <a:rPr lang="da-DK" sz="1800" dirty="0" smtClean="0"/>
              <a:t>,</a:t>
            </a:r>
            <a:r>
              <a:rPr lang="el-GR" sz="1800" dirty="0" smtClean="0"/>
              <a:t>θ</a:t>
            </a:r>
            <a:r>
              <a:rPr lang="da-DK" sz="1800" baseline="30000" dirty="0" smtClean="0"/>
              <a:t>2</a:t>
            </a:r>
            <a:r>
              <a:rPr lang="da-DK" sz="1800" dirty="0" smtClean="0"/>
              <a:t>,</a:t>
            </a:r>
            <a:r>
              <a:rPr lang="el-GR" sz="1800" dirty="0" smtClean="0"/>
              <a:t> θ</a:t>
            </a:r>
            <a:r>
              <a:rPr lang="da-DK" sz="1800" baseline="30000" dirty="0" smtClean="0"/>
              <a:t>3</a:t>
            </a:r>
            <a:r>
              <a:rPr lang="da-DK" sz="1800" dirty="0" smtClean="0"/>
              <a:t>,… for </a:t>
            </a:r>
            <a:r>
              <a:rPr lang="da-DK" sz="1800" dirty="0" err="1" smtClean="0"/>
              <a:t>which</a:t>
            </a:r>
            <a:r>
              <a:rPr lang="da-DK" sz="1800" dirty="0" smtClean="0"/>
              <a:t>, for </a:t>
            </a:r>
            <a:r>
              <a:rPr lang="da-DK" sz="1800" dirty="0" err="1" smtClean="0"/>
              <a:t>any</a:t>
            </a:r>
            <a:r>
              <a:rPr lang="da-DK" sz="1800" dirty="0" smtClean="0"/>
              <a:t> k, the distribution of </a:t>
            </a:r>
            <a:r>
              <a:rPr lang="el-GR" sz="1800" dirty="0" smtClean="0"/>
              <a:t>θ</a:t>
            </a:r>
            <a:r>
              <a:rPr lang="da-DK" sz="1800" baseline="30000" dirty="0" smtClean="0"/>
              <a:t>k </a:t>
            </a:r>
            <a:r>
              <a:rPr lang="da-DK" sz="1800" dirty="0" err="1" smtClean="0"/>
              <a:t>depends</a:t>
            </a:r>
            <a:r>
              <a:rPr lang="da-DK" sz="1800" dirty="0" smtClean="0"/>
              <a:t> </a:t>
            </a:r>
            <a:r>
              <a:rPr lang="da-DK" sz="1800" dirty="0" err="1" smtClean="0"/>
              <a:t>only</a:t>
            </a:r>
            <a:r>
              <a:rPr lang="da-DK" sz="1800" dirty="0" smtClean="0"/>
              <a:t> </a:t>
            </a:r>
            <a:r>
              <a:rPr lang="da-DK" sz="1800" dirty="0" err="1" smtClean="0"/>
              <a:t>on</a:t>
            </a:r>
            <a:r>
              <a:rPr lang="da-DK" sz="1800" dirty="0" smtClean="0"/>
              <a:t> the most recent </a:t>
            </a:r>
            <a:r>
              <a:rPr lang="da-DK" sz="1800" dirty="0" err="1" smtClean="0"/>
              <a:t>one</a:t>
            </a:r>
            <a:r>
              <a:rPr lang="da-DK" sz="1800" dirty="0" smtClean="0"/>
              <a:t>,</a:t>
            </a:r>
            <a:r>
              <a:rPr lang="el-GR" sz="1800" dirty="0" smtClean="0"/>
              <a:t> θ</a:t>
            </a:r>
            <a:r>
              <a:rPr lang="da-DK" sz="1800" baseline="30000" dirty="0" smtClean="0"/>
              <a:t>k-1</a:t>
            </a:r>
            <a:r>
              <a:rPr lang="da-DK" sz="1800" dirty="0" smtClean="0"/>
              <a:t>.</a:t>
            </a:r>
          </a:p>
          <a:p>
            <a:pPr>
              <a:buNone/>
            </a:pPr>
            <a:endParaRPr lang="da-DK" sz="1800" dirty="0" smtClean="0"/>
          </a:p>
          <a:p>
            <a:pPr>
              <a:buNone/>
            </a:pPr>
            <a:r>
              <a:rPr lang="da-DK" sz="1800" dirty="0" smtClean="0"/>
              <a:t>In </a:t>
            </a:r>
            <a:r>
              <a:rPr lang="da-DK" sz="1800" dirty="0" err="1" smtClean="0"/>
              <a:t>practice</a:t>
            </a:r>
            <a:r>
              <a:rPr lang="da-DK" sz="1800" dirty="0" smtClean="0"/>
              <a:t>, </a:t>
            </a:r>
            <a:r>
              <a:rPr lang="da-DK" sz="1800" dirty="0" err="1" smtClean="0"/>
              <a:t>several</a:t>
            </a:r>
            <a:r>
              <a:rPr lang="da-DK" sz="1800" dirty="0" smtClean="0"/>
              <a:t> independent </a:t>
            </a:r>
            <a:r>
              <a:rPr lang="da-DK" sz="1800" dirty="0" err="1" smtClean="0"/>
              <a:t>sequences</a:t>
            </a:r>
            <a:r>
              <a:rPr lang="da-DK" sz="1800" dirty="0" smtClean="0"/>
              <a:t> of </a:t>
            </a:r>
            <a:r>
              <a:rPr lang="da-DK" sz="1800" dirty="0" err="1" smtClean="0"/>
              <a:t>Markov</a:t>
            </a:r>
            <a:r>
              <a:rPr lang="da-DK" sz="1800" dirty="0" smtClean="0"/>
              <a:t> </a:t>
            </a:r>
            <a:r>
              <a:rPr lang="da-DK" sz="1800" dirty="0" err="1" smtClean="0"/>
              <a:t>chain</a:t>
            </a:r>
            <a:r>
              <a:rPr lang="da-DK" sz="1800" dirty="0" smtClean="0"/>
              <a:t> simulation </a:t>
            </a:r>
            <a:r>
              <a:rPr lang="da-DK" sz="1800" dirty="0" err="1" smtClean="0"/>
              <a:t>are</a:t>
            </a:r>
            <a:r>
              <a:rPr lang="da-DK" sz="1800" dirty="0" smtClean="0"/>
              <a:t> </a:t>
            </a:r>
            <a:r>
              <a:rPr lang="da-DK" sz="1800" dirty="0" err="1" smtClean="0"/>
              <a:t>created</a:t>
            </a:r>
            <a:r>
              <a:rPr lang="da-DK" sz="1800" dirty="0" smtClean="0"/>
              <a:t>:</a:t>
            </a:r>
          </a:p>
          <a:p>
            <a:pPr>
              <a:buNone/>
            </a:pPr>
            <a:r>
              <a:rPr lang="el-GR" sz="1800" dirty="0" smtClean="0"/>
              <a:t>θ </a:t>
            </a:r>
            <a:r>
              <a:rPr lang="da-DK" sz="1800" baseline="30000" dirty="0" smtClean="0"/>
              <a:t>k </a:t>
            </a:r>
            <a:r>
              <a:rPr lang="da-DK" sz="1800" dirty="0" smtClean="0"/>
              <a:t>k=1,2,3… by </a:t>
            </a:r>
            <a:r>
              <a:rPr lang="da-DK" sz="1800" dirty="0" err="1" smtClean="0"/>
              <a:t>starting</a:t>
            </a:r>
            <a:r>
              <a:rPr lang="da-DK" sz="1800" dirty="0" smtClean="0"/>
              <a:t> at </a:t>
            </a:r>
            <a:r>
              <a:rPr lang="da-DK" sz="1800" dirty="0" err="1" smtClean="0"/>
              <a:t>some</a:t>
            </a:r>
            <a:r>
              <a:rPr lang="da-DK" sz="1800" dirty="0" smtClean="0"/>
              <a:t> point </a:t>
            </a:r>
            <a:r>
              <a:rPr lang="el-GR" sz="1800" dirty="0" smtClean="0"/>
              <a:t>θ</a:t>
            </a:r>
            <a:r>
              <a:rPr lang="da-DK" sz="1800" baseline="30000" dirty="0" smtClean="0"/>
              <a:t>0</a:t>
            </a:r>
            <a:r>
              <a:rPr lang="da-DK" sz="1800" dirty="0" smtClean="0"/>
              <a:t>, and </a:t>
            </a:r>
            <a:r>
              <a:rPr lang="da-DK" sz="1800" dirty="0" err="1" smtClean="0"/>
              <a:t>then</a:t>
            </a:r>
            <a:r>
              <a:rPr lang="da-DK" sz="1800" dirty="0" smtClean="0"/>
              <a:t> for </a:t>
            </a:r>
            <a:r>
              <a:rPr lang="da-DK" sz="1800" dirty="0" err="1" smtClean="0"/>
              <a:t>each</a:t>
            </a:r>
            <a:r>
              <a:rPr lang="da-DK" sz="1800" dirty="0" smtClean="0"/>
              <a:t> k a sample,</a:t>
            </a:r>
            <a:r>
              <a:rPr lang="el-GR" sz="1800" dirty="0" smtClean="0"/>
              <a:t> θ</a:t>
            </a:r>
            <a:r>
              <a:rPr lang="da-DK" sz="1800" baseline="30000" dirty="0" smtClean="0"/>
              <a:t>k</a:t>
            </a:r>
            <a:r>
              <a:rPr lang="da-DK" sz="1800" dirty="0" smtClean="0"/>
              <a:t> , is </a:t>
            </a:r>
            <a:r>
              <a:rPr lang="da-DK" sz="1800" dirty="0" err="1" smtClean="0"/>
              <a:t>drawn</a:t>
            </a:r>
            <a:r>
              <a:rPr lang="da-DK" sz="1800" dirty="0" smtClean="0"/>
              <a:t> from a transition distribution T(</a:t>
            </a:r>
            <a:r>
              <a:rPr lang="el-GR" sz="1800" dirty="0" smtClean="0"/>
              <a:t>θ</a:t>
            </a:r>
            <a:r>
              <a:rPr lang="da-DK" sz="1800" baseline="30000" dirty="0" smtClean="0"/>
              <a:t>k</a:t>
            </a:r>
            <a:r>
              <a:rPr lang="da-DK" sz="1800" dirty="0" smtClean="0"/>
              <a:t>|</a:t>
            </a:r>
            <a:r>
              <a:rPr lang="el-GR" sz="1800" dirty="0" smtClean="0"/>
              <a:t> θ</a:t>
            </a:r>
            <a:r>
              <a:rPr lang="da-DK" sz="1800" baseline="30000" dirty="0" smtClean="0"/>
              <a:t> k-1</a:t>
            </a:r>
            <a:r>
              <a:rPr lang="da-DK" sz="1800" dirty="0" smtClean="0"/>
              <a:t>) </a:t>
            </a:r>
            <a:r>
              <a:rPr lang="da-DK" sz="1800" dirty="0" err="1" smtClean="0"/>
              <a:t>which</a:t>
            </a:r>
            <a:r>
              <a:rPr lang="da-DK" sz="1800" dirty="0" smtClean="0"/>
              <a:t> </a:t>
            </a:r>
            <a:r>
              <a:rPr lang="da-DK" sz="1800" dirty="0" err="1" smtClean="0"/>
              <a:t>depends</a:t>
            </a:r>
            <a:r>
              <a:rPr lang="da-DK" sz="1800" dirty="0" smtClean="0"/>
              <a:t> </a:t>
            </a:r>
            <a:r>
              <a:rPr lang="da-DK" sz="1800" dirty="0" err="1" smtClean="0"/>
              <a:t>on</a:t>
            </a:r>
            <a:r>
              <a:rPr lang="da-DK" sz="1800" dirty="0" smtClean="0"/>
              <a:t> </a:t>
            </a:r>
            <a:r>
              <a:rPr lang="da-DK" sz="1800" dirty="0" err="1" smtClean="0"/>
              <a:t>previous</a:t>
            </a:r>
            <a:r>
              <a:rPr lang="da-DK" sz="1800" dirty="0" smtClean="0"/>
              <a:t> </a:t>
            </a:r>
            <a:r>
              <a:rPr lang="da-DK" sz="1800" dirty="0" err="1" smtClean="0"/>
              <a:t>value</a:t>
            </a:r>
            <a:r>
              <a:rPr lang="da-DK" sz="1800" dirty="0" smtClean="0"/>
              <a:t>.</a:t>
            </a:r>
          </a:p>
          <a:p>
            <a:pPr>
              <a:buNone/>
            </a:pPr>
            <a:endParaRPr lang="da-DK" sz="1800" dirty="0" smtClean="0"/>
          </a:p>
          <a:p>
            <a:pPr>
              <a:buNone/>
            </a:pPr>
            <a:r>
              <a:rPr lang="da-DK" sz="1800" dirty="0" err="1" smtClean="0"/>
              <a:t>Many</a:t>
            </a:r>
            <a:r>
              <a:rPr lang="da-DK" sz="1800" dirty="0" smtClean="0"/>
              <a:t> sampling </a:t>
            </a:r>
            <a:r>
              <a:rPr lang="da-DK" sz="1800" dirty="0" err="1" smtClean="0"/>
              <a:t>methods</a:t>
            </a:r>
            <a:r>
              <a:rPr lang="da-DK" sz="1800" dirty="0" smtClean="0"/>
              <a:t> have </a:t>
            </a:r>
            <a:r>
              <a:rPr lang="da-DK" sz="1800" dirty="0" err="1" smtClean="0"/>
              <a:t>been</a:t>
            </a:r>
            <a:r>
              <a:rPr lang="da-DK" sz="1800" dirty="0" smtClean="0"/>
              <a:t> </a:t>
            </a:r>
            <a:r>
              <a:rPr lang="da-DK" sz="1800" dirty="0" err="1" smtClean="0"/>
              <a:t>developed</a:t>
            </a:r>
            <a:r>
              <a:rPr lang="da-DK" sz="1800" dirty="0" smtClean="0"/>
              <a:t> for sampling from transition distributions and </a:t>
            </a:r>
            <a:r>
              <a:rPr lang="da-DK" sz="1800" dirty="0" err="1" smtClean="0"/>
              <a:t>are</a:t>
            </a:r>
            <a:r>
              <a:rPr lang="da-DK" sz="1800" dirty="0" smtClean="0"/>
              <a:t> still </a:t>
            </a:r>
            <a:r>
              <a:rPr lang="da-DK" sz="1800" dirty="0" err="1" smtClean="0"/>
              <a:t>being</a:t>
            </a:r>
            <a:r>
              <a:rPr lang="da-DK" sz="1800" dirty="0" smtClean="0"/>
              <a:t> </a:t>
            </a:r>
            <a:r>
              <a:rPr lang="da-DK" sz="1800" dirty="0" err="1" smtClean="0"/>
              <a:t>developed</a:t>
            </a:r>
            <a:r>
              <a:rPr lang="da-DK" sz="1800" dirty="0" smtClean="0"/>
              <a:t> (</a:t>
            </a:r>
            <a:r>
              <a:rPr lang="da-DK" sz="1800" dirty="0" err="1" smtClean="0"/>
              <a:t>active</a:t>
            </a:r>
            <a:r>
              <a:rPr lang="da-DK" sz="1800" dirty="0" smtClean="0"/>
              <a:t> research </a:t>
            </a:r>
            <a:r>
              <a:rPr lang="da-DK" sz="1800" dirty="0" err="1" smtClean="0"/>
              <a:t>area</a:t>
            </a:r>
            <a:r>
              <a:rPr lang="da-DK" sz="1800" dirty="0" smtClean="0"/>
              <a:t>). </a:t>
            </a:r>
            <a:r>
              <a:rPr lang="da-DK" sz="1800" dirty="0" err="1" smtClean="0"/>
              <a:t>We</a:t>
            </a:r>
            <a:r>
              <a:rPr lang="da-DK" sz="1800" dirty="0" smtClean="0"/>
              <a:t> </a:t>
            </a:r>
            <a:r>
              <a:rPr lang="da-DK" sz="1800" dirty="0" err="1" smtClean="0"/>
              <a:t>will</a:t>
            </a:r>
            <a:r>
              <a:rPr lang="da-DK" sz="1800" dirty="0" smtClean="0"/>
              <a:t> look at metropolis and </a:t>
            </a:r>
            <a:r>
              <a:rPr lang="da-DK" sz="1800" dirty="0" err="1" smtClean="0"/>
              <a:t>metropolis-hasting</a:t>
            </a:r>
            <a:r>
              <a:rPr lang="da-DK" sz="1800" dirty="0" smtClean="0"/>
              <a:t> </a:t>
            </a:r>
            <a:r>
              <a:rPr lang="da-DK" sz="1800" dirty="0" err="1" smtClean="0"/>
              <a:t>algorithms</a:t>
            </a:r>
            <a:r>
              <a:rPr lang="da-DK" sz="1800" dirty="0" smtClean="0"/>
              <a:t> </a:t>
            </a:r>
            <a:r>
              <a:rPr lang="da-DK" sz="1800" dirty="0" err="1" smtClean="0"/>
              <a:t>developed</a:t>
            </a:r>
            <a:r>
              <a:rPr lang="da-DK" sz="1800" dirty="0" smtClean="0"/>
              <a:t> </a:t>
            </a:r>
            <a:r>
              <a:rPr lang="da-DK" sz="1800" dirty="0" err="1" smtClean="0"/>
              <a:t>early</a:t>
            </a:r>
            <a:r>
              <a:rPr lang="da-DK" sz="1800" dirty="0" smtClean="0"/>
              <a:t> </a:t>
            </a:r>
            <a:r>
              <a:rPr lang="da-DK" sz="1800" dirty="0" err="1" smtClean="0"/>
              <a:t>on</a:t>
            </a:r>
            <a:r>
              <a:rPr lang="da-DK" sz="1800" dirty="0" smtClean="0"/>
              <a:t> </a:t>
            </a:r>
            <a:r>
              <a:rPr lang="da-DK" sz="1800" dirty="0" err="1" smtClean="0"/>
              <a:t>giving</a:t>
            </a:r>
            <a:r>
              <a:rPr lang="da-DK" sz="1800" dirty="0" smtClean="0"/>
              <a:t> </a:t>
            </a:r>
            <a:r>
              <a:rPr lang="da-DK" sz="1800" dirty="0" err="1" smtClean="0"/>
              <a:t>birth</a:t>
            </a:r>
            <a:r>
              <a:rPr lang="da-DK" sz="1800" dirty="0" smtClean="0"/>
              <a:t> to </a:t>
            </a:r>
            <a:r>
              <a:rPr lang="da-DK" sz="1800" dirty="0" err="1" smtClean="0"/>
              <a:t>this</a:t>
            </a:r>
            <a:r>
              <a:rPr lang="da-DK" sz="1800" dirty="0" smtClean="0"/>
              <a:t> </a:t>
            </a:r>
            <a:r>
              <a:rPr lang="da-DK" sz="1800" dirty="0" err="1" smtClean="0"/>
              <a:t>field</a:t>
            </a:r>
            <a:r>
              <a:rPr lang="da-DK" sz="1800" dirty="0" smtClean="0"/>
              <a:t>.</a:t>
            </a:r>
          </a:p>
          <a:p>
            <a:pPr>
              <a:buNone/>
            </a:pPr>
            <a:endParaRPr lang="da-DK" sz="1800" dirty="0" smtClean="0"/>
          </a:p>
          <a:p>
            <a:pPr>
              <a:buNone/>
            </a:pPr>
            <a:endParaRPr lang="da-DK" sz="1800" dirty="0" smtClean="0"/>
          </a:p>
          <a:p>
            <a:pPr>
              <a:buNone/>
            </a:pPr>
            <a:endParaRPr lang="da-DK" sz="1800" dirty="0" smtClean="0"/>
          </a:p>
          <a:p>
            <a:pPr>
              <a:buNone/>
            </a:pPr>
            <a:endParaRPr lang="da-DK" sz="1800" dirty="0" smtClean="0"/>
          </a:p>
          <a:p>
            <a:pPr>
              <a:buNone/>
            </a:pPr>
            <a:endParaRPr lang="da-DK" sz="1800" dirty="0" smtClean="0"/>
          </a:p>
          <a:p>
            <a:pPr>
              <a:buNone/>
            </a:pPr>
            <a:endParaRPr lang="da-DK" sz="1800" dirty="0" smtClean="0"/>
          </a:p>
          <a:p>
            <a:pPr>
              <a:buNone/>
            </a:pPr>
            <a:endParaRPr lang="da-DK" sz="1800" dirty="0" smtClean="0"/>
          </a:p>
          <a:p>
            <a:pPr>
              <a:buNone/>
            </a:pPr>
            <a:endParaRPr lang="da-DK" sz="18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Markov</a:t>
            </a:r>
            <a:r>
              <a:rPr lang="da-DK" dirty="0" smtClean="0"/>
              <a:t> </a:t>
            </a:r>
            <a:r>
              <a:rPr lang="da-DK" dirty="0" err="1" smtClean="0"/>
              <a:t>chain</a:t>
            </a:r>
            <a:r>
              <a:rPr lang="da-DK" dirty="0" smtClean="0"/>
              <a:t> simulation –in brief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G.Sin</a:t>
            </a:r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Bayesian inference for Parameter Estimation</a:t>
            </a:r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9B1307-EF86-4EE1-A344-B04FF946CDBA}" type="slidenum">
              <a:rPr lang="da-DK" smtClean="0"/>
              <a:pPr>
                <a:defRPr/>
              </a:pPr>
              <a:t>9</a:t>
            </a:fld>
            <a:endParaRPr lang="da-D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TU_Kemiteknik[1]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a-DK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ＭＳ Ｐゴシック" pitchFamily="-8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a-DK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ＭＳ Ｐゴシック" pitchFamily="-80" charset="-128"/>
          </a:defRPr>
        </a:defPPr>
      </a:lstStyle>
    </a:lnDef>
  </a:objectDefaults>
  <a:extraClrSchemeLst>
    <a:extraClrScheme>
      <a:clrScheme name="DTU_Kemiteknik[1]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TU_Kemiteknik[1]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TU_Kemiteknik[1]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TU_Kemiteknik[1]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TU_Kemiteknik[1]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TU_Kemiteknik[1]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TU_Kemiteknik[1]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TU_Kemiteknik[1]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TU_Kemiteknik[1]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TU_Kemiteknik[1]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TU_Kemiteknik[1]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TU_Kemiteknik[1]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TU_Kemiteknik[1] 13">
        <a:dk1>
          <a:srgbClr val="000000"/>
        </a:dk1>
        <a:lt1>
          <a:srgbClr val="FFFFFF"/>
        </a:lt1>
        <a:dk2>
          <a:srgbClr val="990000"/>
        </a:dk2>
        <a:lt2>
          <a:srgbClr val="999999"/>
        </a:lt2>
        <a:accent1>
          <a:srgbClr val="FF9900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5C00"/>
        </a:accent6>
        <a:hlink>
          <a:srgbClr val="FF00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4877</TotalTime>
  <Words>3372</Words>
  <Application>Microsoft Office PowerPoint</Application>
  <PresentationFormat>On-screen Show (4:3)</PresentationFormat>
  <Paragraphs>669</Paragraphs>
  <Slides>41</Slides>
  <Notes>39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1" baseType="lpstr">
      <vt:lpstr>ＭＳ Ｐゴシック</vt:lpstr>
      <vt:lpstr>Arial</vt:lpstr>
      <vt:lpstr>Calibri</vt:lpstr>
      <vt:lpstr>Courier New</vt:lpstr>
      <vt:lpstr>Symbol</vt:lpstr>
      <vt:lpstr>Times</vt:lpstr>
      <vt:lpstr>Verdana</vt:lpstr>
      <vt:lpstr>Wingdings</vt:lpstr>
      <vt:lpstr>DTU_Kemiteknik[1]</vt:lpstr>
      <vt:lpstr>Equation</vt:lpstr>
      <vt:lpstr>L2_1 Bayesian framework for uncertainty analysis </vt:lpstr>
      <vt:lpstr>Agenda</vt:lpstr>
      <vt:lpstr>Objective of this lecture</vt:lpstr>
      <vt:lpstr>Outline</vt:lpstr>
      <vt:lpstr>Bayesian inference</vt:lpstr>
      <vt:lpstr>Bayesian theorem</vt:lpstr>
      <vt:lpstr>Bayesian inference for predictive distributions</vt:lpstr>
      <vt:lpstr>Numerical methods for bayesian inference</vt:lpstr>
      <vt:lpstr>Markov chain simulation –in brief</vt:lpstr>
      <vt:lpstr>Metropolis algorithm</vt:lpstr>
      <vt:lpstr>Metropolis-hasting algorithm</vt:lpstr>
      <vt:lpstr>Simple example: bivariate unit normal distribution</vt:lpstr>
      <vt:lpstr>Metropolis algorithm in Matlab </vt:lpstr>
      <vt:lpstr>Simple example: bivariate normal density</vt:lpstr>
      <vt:lpstr>Simple example: bivariate normal density</vt:lpstr>
      <vt:lpstr>Simple example: bivariate normal density scaling factor versus acceptance ratio</vt:lpstr>
      <vt:lpstr>Compare the accepted versus rejected samples</vt:lpstr>
      <vt:lpstr>Adaptive metropolis algorithm</vt:lpstr>
      <vt:lpstr>Bayesian inference for nonlinear regression</vt:lpstr>
      <vt:lpstr>Bayesian inference for nonlinear regression – Monod example</vt:lpstr>
      <vt:lpstr>Monod example-  MCMC implementation</vt:lpstr>
      <vt:lpstr>Monod example-  MCMC implementation</vt:lpstr>
      <vt:lpstr>Monod example-  MCMC implementation</vt:lpstr>
      <vt:lpstr>Monod example-  MCMC implementation</vt:lpstr>
      <vt:lpstr>Monod example-  MCMC implementation</vt:lpstr>
      <vt:lpstr>Monod example-  MCMC implementation</vt:lpstr>
      <vt:lpstr>Monod example-  MCMC implementation</vt:lpstr>
      <vt:lpstr>Monod example posterior simulations</vt:lpstr>
      <vt:lpstr>Monod example posterior simulations</vt:lpstr>
      <vt:lpstr>PowerPoint Presentation</vt:lpstr>
      <vt:lpstr>Monod example posterior simulations – convergence statistics</vt:lpstr>
      <vt:lpstr> Bayesian inference in practice – slowly but surely picking up in engineering community!</vt:lpstr>
      <vt:lpstr>Exercise: AEROBIC GROWTH OF microorganismS </vt:lpstr>
      <vt:lpstr>Exercise </vt:lpstr>
      <vt:lpstr>Copyright notice of Matlab scripts </vt:lpstr>
      <vt:lpstr>Solution to OUR exercise setting up Bayesian PE problem</vt:lpstr>
      <vt:lpstr>Solution to OUR exercise</vt:lpstr>
      <vt:lpstr>Solution to OUR exercise: MCMC sampling results</vt:lpstr>
      <vt:lpstr>Confidence ellipsoids </vt:lpstr>
      <vt:lpstr>Posterior densities of parameter estimates </vt:lpstr>
      <vt:lpstr>Posterior simulations </vt:lpstr>
    </vt:vector>
  </TitlesOfParts>
  <Company> KT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Anne Katrine Landbo</dc:creator>
  <cp:lastModifiedBy>Gürkan Sin</cp:lastModifiedBy>
  <cp:revision>1142</cp:revision>
  <dcterms:created xsi:type="dcterms:W3CDTF">2008-08-12T11:19:43Z</dcterms:created>
  <dcterms:modified xsi:type="dcterms:W3CDTF">2018-08-13T19:41:24Z</dcterms:modified>
</cp:coreProperties>
</file>