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6" r:id="rId3"/>
    <p:sldId id="292" r:id="rId4"/>
    <p:sldId id="295" r:id="rId5"/>
    <p:sldId id="347" r:id="rId6"/>
    <p:sldId id="330" r:id="rId7"/>
    <p:sldId id="329" r:id="rId8"/>
    <p:sldId id="348" r:id="rId9"/>
    <p:sldId id="349" r:id="rId10"/>
    <p:sldId id="350" r:id="rId11"/>
    <p:sldId id="351" r:id="rId12"/>
    <p:sldId id="354" r:id="rId13"/>
    <p:sldId id="353" r:id="rId14"/>
    <p:sldId id="356" r:id="rId15"/>
    <p:sldId id="357" r:id="rId16"/>
    <p:sldId id="355" r:id="rId17"/>
  </p:sldIdLst>
  <p:sldSz cx="9144000" cy="6858000" type="screen4x3"/>
  <p:notesSz cx="6810375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rkan Si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CC33"/>
    <a:srgbClr val="33CCFF"/>
    <a:srgbClr val="660099"/>
    <a:srgbClr val="660066"/>
    <a:srgbClr val="990066"/>
    <a:srgbClr val="CC3399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233" autoAdjust="0"/>
    <p:restoredTop sz="88649" autoAdjust="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470" y="-96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37" y="0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662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20" tIns="47860" rIns="95720" bIns="4786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37" y="9443662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20" tIns="47860" rIns="95720" bIns="4786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98ACFF76-6491-4EBC-9D14-0373C082D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3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1" y="4722694"/>
            <a:ext cx="4994275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387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5387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50857668-9267-4439-AB11-1061571203F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676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12DF2-5E0B-4A8B-8864-2766A7D0E8B7}" type="slidenum">
              <a:rPr lang="da-DK" smtClean="0">
                <a:ea typeface="ＭＳ Ｐゴシック"/>
                <a:cs typeface="ＭＳ Ｐゴシック"/>
              </a:rPr>
              <a:pPr/>
              <a:t>1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D98E7-5FB6-4109-8316-C87B015E5F2B}" type="slidenum">
              <a:rPr lang="da-DK" smtClean="0">
                <a:ea typeface="ＭＳ Ｐゴシック"/>
                <a:cs typeface="ＭＳ Ｐゴシック"/>
              </a:rPr>
              <a:pPr/>
              <a:t>12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33B7B-6740-4DA9-B7AE-0BBBA7D826AA}" type="slidenum">
              <a:rPr lang="da-DK" smtClean="0">
                <a:ea typeface="ＭＳ Ｐゴシック"/>
                <a:cs typeface="ＭＳ Ｐゴシック"/>
              </a:rPr>
              <a:pPr/>
              <a:t>13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4139" indent="-28620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4829" indent="-22896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2760" indent="-22896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60692" indent="-22896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8623" indent="-22896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6555" indent="-22896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34486" indent="-22896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92418" indent="-22896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1EA1ADB-3CF2-4D0A-BE07-F94113941CEB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8875" cy="3727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6" y="4722416"/>
            <a:ext cx="4997244" cy="44743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z="1800" dirty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8812C-863E-49A2-9FE1-DD28950B01A8}" type="slidenum">
              <a:rPr lang="da-DK" smtClean="0">
                <a:ea typeface="ＭＳ Ｐゴシック"/>
                <a:cs typeface="ＭＳ Ｐゴシック"/>
              </a:rPr>
              <a:pPr/>
              <a:t>3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99561-E70B-4635-9643-53BA718CB4F8}" type="slidenum">
              <a:rPr lang="da-DK" smtClean="0">
                <a:ea typeface="ＭＳ Ｐゴシック"/>
                <a:cs typeface="ＭＳ Ｐゴシック"/>
              </a:rPr>
              <a:pPr/>
              <a:t>4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99561-E70B-4635-9643-53BA718CB4F8}" type="slidenum">
              <a:rPr lang="da-DK" smtClean="0">
                <a:ea typeface="ＭＳ Ｐゴシック"/>
                <a:cs typeface="ＭＳ Ｐゴシック"/>
              </a:rPr>
              <a:pPr/>
              <a:t>5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57668-9267-4439-AB11-1061571203F4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112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57668-9267-4439-AB11-1061571203F4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95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88309-A697-4C93-BB4A-661402E4BBA0}" type="slidenum">
              <a:rPr lang="da-DK" smtClean="0">
                <a:ea typeface="ＭＳ Ｐゴシック"/>
                <a:cs typeface="ＭＳ Ｐゴシック"/>
              </a:rPr>
              <a:pPr/>
              <a:t>9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88309-A697-4C93-BB4A-661402E4BBA0}" type="slidenum">
              <a:rPr lang="da-DK" smtClean="0">
                <a:ea typeface="ＭＳ Ｐゴシック"/>
                <a:cs typeface="ＭＳ Ｐゴシック"/>
              </a:rPr>
              <a:pPr/>
              <a:t>10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 cstate="print"/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TU frise RGB"/>
          <p:cNvPicPr>
            <a:picLocks noChangeAspect="1" noChangeArrowheads="1"/>
          </p:cNvPicPr>
          <p:nvPr/>
        </p:nvPicPr>
        <p:blipFill>
          <a:blip r:embed="rId3" cstate="print"/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" descr="C:\Users\cls\Desktop\DTU_ppt\Til PAW\DTU_LOGOS\Done\DTU Kemiteknik A.png"/>
          <p:cNvPicPr>
            <a:picLocks noChangeAspect="1" noChangeArrowheads="1"/>
          </p:cNvPicPr>
          <p:nvPr/>
        </p:nvPicPr>
        <p:blipFill>
          <a:blip r:embed="rId4" cstate="print"/>
          <a:srcRect l="10336" t="34251" b="14568"/>
          <a:stretch>
            <a:fillRect/>
          </a:stretch>
        </p:blipFill>
        <p:spPr bwMode="auto">
          <a:xfrm>
            <a:off x="619125" y="6029325"/>
            <a:ext cx="52133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CCD08-FD63-4162-BB30-A63DB344B81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69ED7-4282-4E77-A94A-38B0D1C44A0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A10AD-3913-42F8-BDCB-7314F8E4B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8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677150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028" name="Picture 8" descr="DTU-DK-A1"/>
          <p:cNvPicPr>
            <a:picLocks noChangeAspect="1" noChangeArrowheads="1"/>
          </p:cNvPicPr>
          <p:nvPr/>
        </p:nvPicPr>
        <p:blipFill>
          <a:blip r:embed="rId6" cstate="print"/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50000"/>
              </a:spcBef>
              <a:defRPr sz="1200" smtClean="0">
                <a:solidFill>
                  <a:schemeClr val="tx1">
                    <a:tint val="75000"/>
                  </a:schemeClr>
                </a:solidFill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50000"/>
              </a:spcBef>
              <a:defRPr sz="1200" smtClean="0">
                <a:solidFill>
                  <a:schemeClr val="tx1">
                    <a:tint val="75000"/>
                  </a:schemeClr>
                </a:solidFill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AFF0BB6D-4CB0-47E5-96CD-C8F0F701ECF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si@kt.dt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921625" cy="18034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Sampling strategies for uncertainty &amp; sensitivity analysis</a:t>
            </a:r>
            <a:br>
              <a:rPr lang="en-GB" sz="3600" dirty="0" smtClean="0"/>
            </a:br>
            <a:endParaRPr lang="en-GB" sz="3600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684463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Gürkan Sin, Associate Professor</a:t>
            </a:r>
          </a:p>
          <a:p>
            <a:pPr eaLnBrk="1" hangingPunct="1">
              <a:defRPr/>
            </a:pPr>
            <a:r>
              <a:rPr lang="en-US" smtClean="0"/>
              <a:t>PROSYS research </a:t>
            </a:r>
            <a:r>
              <a:rPr lang="en-US" dirty="0"/>
              <a:t>center</a:t>
            </a:r>
          </a:p>
          <a:p>
            <a:pPr eaLnBrk="1" hangingPunct="1">
              <a:defRPr/>
            </a:pPr>
            <a:r>
              <a:rPr lang="en-US" dirty="0"/>
              <a:t>DTU Chemical Engineering </a:t>
            </a:r>
          </a:p>
          <a:p>
            <a:pPr eaLnBrk="1" hangingPunct="1">
              <a:defRPr/>
            </a:pPr>
            <a:r>
              <a:rPr lang="da-DK" dirty="0">
                <a:hlinkClick r:id="rId3"/>
              </a:rPr>
              <a:t>gsi@kt.dtu.dk</a:t>
            </a:r>
            <a:r>
              <a:rPr lang="da-DK" dirty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77150" cy="981075"/>
          </a:xfr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da-DK" dirty="0" smtClean="0">
                <a:solidFill>
                  <a:schemeClr val="tx1"/>
                </a:solidFill>
              </a:rPr>
              <a:t>More on </a:t>
            </a:r>
            <a:r>
              <a:rPr lang="da-DK" dirty="0" err="1" smtClean="0">
                <a:solidFill>
                  <a:schemeClr val="tx1"/>
                </a:solidFill>
              </a:rPr>
              <a:t>Quasi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random</a:t>
            </a:r>
            <a:r>
              <a:rPr lang="da-DK" dirty="0" smtClean="0">
                <a:solidFill>
                  <a:schemeClr val="tx1"/>
                </a:solidFill>
              </a:rPr>
              <a:t> sampling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274768" cy="1396752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da-DK" sz="1600" dirty="0" smtClean="0"/>
              <a:t>Therese </a:t>
            </a:r>
            <a:r>
              <a:rPr lang="da-DK" sz="1600" dirty="0" err="1" smtClean="0"/>
              <a:t>are</a:t>
            </a:r>
            <a:r>
              <a:rPr lang="da-DK" sz="1600" dirty="0" smtClean="0"/>
              <a:t> </a:t>
            </a:r>
            <a:r>
              <a:rPr lang="da-DK" sz="1600" dirty="0" err="1" smtClean="0"/>
              <a:t>many</a:t>
            </a:r>
            <a:r>
              <a:rPr lang="da-DK" sz="1600" dirty="0" smtClean="0"/>
              <a:t> </a:t>
            </a:r>
            <a:r>
              <a:rPr lang="da-DK" sz="1600" dirty="0" err="1" smtClean="0"/>
              <a:t>sequences</a:t>
            </a:r>
            <a:r>
              <a:rPr lang="da-DK" sz="1600" dirty="0" smtClean="0"/>
              <a:t> </a:t>
            </a:r>
            <a:r>
              <a:rPr lang="da-DK" sz="1600" dirty="0" err="1" smtClean="0"/>
              <a:t>that</a:t>
            </a:r>
            <a:r>
              <a:rPr lang="da-DK" sz="1600" dirty="0" smtClean="0"/>
              <a:t> generates </a:t>
            </a:r>
            <a:r>
              <a:rPr lang="da-DK" sz="1600" dirty="0" err="1" smtClean="0"/>
              <a:t>quasi</a:t>
            </a:r>
            <a:r>
              <a:rPr lang="da-DK" sz="1600" dirty="0" smtClean="0"/>
              <a:t> </a:t>
            </a:r>
            <a:r>
              <a:rPr lang="da-DK" sz="1600" dirty="0" err="1" smtClean="0"/>
              <a:t>random</a:t>
            </a:r>
            <a:r>
              <a:rPr lang="da-DK" sz="1600" dirty="0" smtClean="0"/>
              <a:t> sampling. </a:t>
            </a:r>
            <a:r>
              <a:rPr lang="da-DK" sz="1600" dirty="0" err="1" smtClean="0"/>
              <a:t>We</a:t>
            </a:r>
            <a:r>
              <a:rPr lang="da-DK" sz="1600" dirty="0" smtClean="0"/>
              <a:t> </a:t>
            </a:r>
            <a:r>
              <a:rPr lang="da-DK" sz="1600" dirty="0" err="1" smtClean="0"/>
              <a:t>focus</a:t>
            </a:r>
            <a:r>
              <a:rPr lang="da-DK" sz="1600" dirty="0" smtClean="0"/>
              <a:t> on  </a:t>
            </a:r>
            <a:r>
              <a:rPr lang="da-DK" sz="1600" dirty="0" err="1" smtClean="0"/>
              <a:t>Sobol</a:t>
            </a:r>
            <a:r>
              <a:rPr lang="da-DK" sz="1600" dirty="0" smtClean="0"/>
              <a:t> </a:t>
            </a:r>
            <a:r>
              <a:rPr lang="da-DK" sz="1600" dirty="0" err="1" smtClean="0"/>
              <a:t>sequences</a:t>
            </a:r>
            <a:r>
              <a:rPr lang="da-DK" sz="1600" dirty="0" smtClean="0"/>
              <a:t>. </a:t>
            </a:r>
            <a:r>
              <a:rPr lang="en-US" sz="1600" dirty="0" smtClean="0"/>
              <a:t>These </a:t>
            </a:r>
            <a:r>
              <a:rPr lang="en-US" sz="1600" dirty="0"/>
              <a:t>sequences use a base of two to form successively finer uniform partitions of the unit </a:t>
            </a:r>
            <a:r>
              <a:rPr lang="en-US" sz="1600" dirty="0" smtClean="0"/>
              <a:t>interval.  Let us some examples for k=2 with N=32, 62 and 128.</a:t>
            </a:r>
            <a:endParaRPr lang="da-DK" sz="1600" baseline="30000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da-DK" sz="1600" baseline="30000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79599-9F90-4774-AE16-140C90107ED2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/>
          </a:p>
        </p:txBody>
      </p:sp>
      <p:pic>
        <p:nvPicPr>
          <p:cNvPr id="320514" name="Picture 2" descr="C:\dtu\Teaching\28923\new\day2\L2_2\sampling\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515" name="Picture 3" descr="C:\dtu\Teaching\28923\new\day2\L2_2\sampling\4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6912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For large k’s N has to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large </a:t>
            </a:r>
            <a:r>
              <a:rPr lang="da-DK" dirty="0" err="1" smtClean="0"/>
              <a:t>otherwise</a:t>
            </a:r>
            <a:r>
              <a:rPr lang="da-DK" dirty="0" smtClean="0"/>
              <a:t> the </a:t>
            </a:r>
            <a:r>
              <a:rPr lang="da-DK" dirty="0" err="1" smtClean="0"/>
              <a:t>discrepancy</a:t>
            </a:r>
            <a:r>
              <a:rPr lang="da-DK" dirty="0" smtClean="0"/>
              <a:t> is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high</a:t>
            </a:r>
            <a:r>
              <a:rPr lang="da-DK" dirty="0" smtClean="0"/>
              <a:t>. See </a:t>
            </a:r>
            <a:r>
              <a:rPr lang="da-DK" dirty="0" err="1" smtClean="0"/>
              <a:t>below</a:t>
            </a:r>
            <a:r>
              <a:rPr lang="da-DK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Drawbacks</a:t>
            </a:r>
            <a:r>
              <a:rPr lang="da-DK" dirty="0" smtClean="0"/>
              <a:t> of </a:t>
            </a:r>
            <a:r>
              <a:rPr lang="da-DK" dirty="0" err="1" smtClean="0"/>
              <a:t>quasi</a:t>
            </a:r>
            <a:r>
              <a:rPr lang="da-DK" dirty="0" smtClean="0"/>
              <a:t> </a:t>
            </a:r>
            <a:r>
              <a:rPr lang="da-DK" dirty="0" err="1" smtClean="0"/>
              <a:t>random</a:t>
            </a:r>
            <a:r>
              <a:rPr lang="da-DK" dirty="0" smtClean="0"/>
              <a:t> sampling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CCD08-FD63-4162-BB30-A63DB344B815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  <p:pic>
        <p:nvPicPr>
          <p:cNvPr id="321538" name="Picture 2" descr="C:\dtu\Teaching\28923\new\day2\L2_2\sampling\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20025" cy="4686300"/>
          </a:xfrm>
        </p:spPr>
        <p:txBody>
          <a:bodyPr/>
          <a:lstStyle/>
          <a:p>
            <a:pPr>
              <a:buFontTx/>
              <a:buNone/>
            </a:pPr>
            <a:r>
              <a:rPr lang="da-DK" sz="1800" dirty="0" smtClean="0"/>
              <a:t>There are many more sampling techniques...</a:t>
            </a:r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r>
              <a:rPr lang="da-DK" sz="1800" dirty="0" smtClean="0"/>
              <a:t>Bottom line: obtain representative samples to cover parameter space !</a:t>
            </a:r>
          </a:p>
          <a:p>
            <a:pPr>
              <a:buFontTx/>
              <a:buNone/>
            </a:pPr>
            <a:r>
              <a:rPr lang="da-DK" sz="1800" dirty="0" smtClean="0"/>
              <a:t>For most engineering applications, this is not a critical step. </a:t>
            </a:r>
          </a:p>
          <a:p>
            <a:pPr>
              <a:buFontTx/>
              <a:buNone/>
            </a:pPr>
            <a:r>
              <a:rPr lang="da-DK" sz="1800" dirty="0" smtClean="0"/>
              <a:t>Double check the reproducibility of the results using different sampling techniques or repeat the same technique.</a:t>
            </a:r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2.2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FED8E-6056-4E0C-BA5D-1C7E990F9A0A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/>
          </a:p>
        </p:txBody>
      </p:sp>
      <p:pic>
        <p:nvPicPr>
          <p:cNvPr id="2601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2357438"/>
            <a:ext cx="2392362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010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8" y="2357438"/>
            <a:ext cx="2392362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28688" y="2019300"/>
            <a:ext cx="23685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a-DK" dirty="0">
                <a:latin typeface="+mj-lt"/>
              </a:rPr>
              <a:t>Random sampling (n=500)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1938" y="2000250"/>
            <a:ext cx="27162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a-DK" dirty="0">
                <a:latin typeface="+mj-lt"/>
              </a:rPr>
              <a:t>Hammersley sampling (n=500)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quasi</a:t>
            </a:r>
            <a:r>
              <a:rPr lang="da-DK" dirty="0" smtClean="0"/>
              <a:t> </a:t>
            </a:r>
            <a:r>
              <a:rPr lang="da-DK" dirty="0" err="1" smtClean="0"/>
              <a:t>random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hammersley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20025" cy="4686300"/>
          </a:xfrm>
        </p:spPr>
        <p:txBody>
          <a:bodyPr/>
          <a:lstStyle/>
          <a:p>
            <a:pPr>
              <a:buFontTx/>
              <a:buNone/>
            </a:pPr>
            <a:r>
              <a:rPr lang="da-DK" sz="1800" dirty="0" smtClean="0"/>
              <a:t>Sometimes (actually most of the time), parameters/inputs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correlated</a:t>
            </a:r>
            <a:r>
              <a:rPr lang="da-DK" sz="1800" dirty="0" smtClean="0"/>
              <a:t> or dependent (</a:t>
            </a:r>
            <a:r>
              <a:rPr lang="da-DK" sz="1800" dirty="0" err="1" smtClean="0"/>
              <a:t>depending</a:t>
            </a:r>
            <a:r>
              <a:rPr lang="da-DK" sz="1800" dirty="0" smtClean="0"/>
              <a:t> </a:t>
            </a:r>
            <a:r>
              <a:rPr lang="da-DK" sz="1800" dirty="0" err="1" smtClean="0"/>
              <a:t>lexicon</a:t>
            </a:r>
            <a:r>
              <a:rPr lang="da-DK" sz="1800" dirty="0" smtClean="0"/>
              <a:t> </a:t>
            </a:r>
            <a:r>
              <a:rPr lang="da-DK" sz="1800" dirty="0" err="1" smtClean="0"/>
              <a:t>used</a:t>
            </a:r>
            <a:r>
              <a:rPr lang="da-DK" sz="1800" dirty="0" smtClean="0"/>
              <a:t> in </a:t>
            </a:r>
            <a:r>
              <a:rPr lang="da-DK" sz="1800" dirty="0" err="1" smtClean="0"/>
              <a:t>your</a:t>
            </a:r>
            <a:r>
              <a:rPr lang="da-DK" sz="1800" dirty="0" smtClean="0"/>
              <a:t> </a:t>
            </a:r>
            <a:r>
              <a:rPr lang="da-DK" sz="1800" dirty="0" err="1" smtClean="0"/>
              <a:t>community</a:t>
            </a:r>
            <a:r>
              <a:rPr lang="da-DK" sz="1800" dirty="0" smtClean="0"/>
              <a:t>). When sampling correlated parameters, one needs to preserve the original correlation structure.</a:t>
            </a:r>
          </a:p>
          <a:p>
            <a:pPr>
              <a:buFontTx/>
              <a:buNone/>
            </a:pPr>
            <a:r>
              <a:rPr lang="da-DK" sz="1800" dirty="0" smtClean="0"/>
              <a:t>Several methods exist to generate dependent samples:</a:t>
            </a:r>
          </a:p>
          <a:p>
            <a:pPr marL="342900" indent="-342900">
              <a:buFontTx/>
              <a:buAutoNum type="arabicParenR"/>
            </a:pPr>
            <a:r>
              <a:rPr lang="da-DK" sz="1800" dirty="0" err="1" smtClean="0"/>
              <a:t>Copula</a:t>
            </a:r>
            <a:r>
              <a:rPr lang="da-DK" sz="1800" dirty="0" smtClean="0"/>
              <a:t> </a:t>
            </a:r>
            <a:r>
              <a:rPr lang="da-DK" sz="1800" dirty="0" err="1" smtClean="0"/>
              <a:t>family</a:t>
            </a:r>
            <a:r>
              <a:rPr lang="da-DK" sz="1800" dirty="0" smtClean="0"/>
              <a:t>: </a:t>
            </a:r>
            <a:r>
              <a:rPr lang="da-DK" sz="1800" dirty="0" err="1" smtClean="0"/>
              <a:t>e.g</a:t>
            </a:r>
            <a:r>
              <a:rPr lang="da-DK" sz="1800" dirty="0" smtClean="0"/>
              <a:t>. </a:t>
            </a:r>
            <a:r>
              <a:rPr lang="da-DK" sz="1800" dirty="0" err="1" smtClean="0"/>
              <a:t>Gaussian</a:t>
            </a:r>
            <a:r>
              <a:rPr lang="da-DK" sz="1800" dirty="0" smtClean="0"/>
              <a:t> </a:t>
            </a:r>
            <a:r>
              <a:rPr lang="da-DK" sz="1800" dirty="0" err="1" smtClean="0"/>
              <a:t>copula</a:t>
            </a:r>
            <a:r>
              <a:rPr lang="da-DK" sz="1800" dirty="0" smtClean="0"/>
              <a:t>, t-</a:t>
            </a:r>
            <a:r>
              <a:rPr lang="da-DK" sz="1800" dirty="0" err="1" smtClean="0"/>
              <a:t>copula</a:t>
            </a:r>
            <a:r>
              <a:rPr lang="da-DK" sz="1800" dirty="0" smtClean="0"/>
              <a:t>, </a:t>
            </a:r>
            <a:r>
              <a:rPr lang="da-DK" sz="1800" dirty="0" err="1" smtClean="0"/>
              <a:t>etc</a:t>
            </a:r>
            <a:endParaRPr lang="da-DK" sz="1800" dirty="0" smtClean="0"/>
          </a:p>
          <a:p>
            <a:pPr marL="342900" indent="-342900">
              <a:buFontTx/>
              <a:buAutoNum type="arabicParenR"/>
            </a:pPr>
            <a:r>
              <a:rPr lang="da-DK" sz="1800" dirty="0" smtClean="0"/>
              <a:t>Iman – </a:t>
            </a:r>
            <a:r>
              <a:rPr lang="da-DK" sz="1800" dirty="0" err="1" smtClean="0"/>
              <a:t>Conover</a:t>
            </a:r>
            <a:r>
              <a:rPr lang="da-DK" sz="1800" dirty="0" smtClean="0"/>
              <a:t> rank </a:t>
            </a:r>
            <a:r>
              <a:rPr lang="da-DK" sz="1800" dirty="0" err="1" smtClean="0"/>
              <a:t>correlation</a:t>
            </a:r>
            <a:r>
              <a:rPr lang="da-DK" sz="1800" dirty="0" smtClean="0"/>
              <a:t> </a:t>
            </a:r>
            <a:r>
              <a:rPr lang="da-DK" sz="1800" dirty="0" err="1" smtClean="0"/>
              <a:t>method</a:t>
            </a:r>
            <a:endParaRPr lang="da-DK" sz="1800" dirty="0" smtClean="0"/>
          </a:p>
          <a:p>
            <a:pPr marL="342900" indent="-342900">
              <a:buFontTx/>
              <a:buAutoNum type="arabicParenR"/>
            </a:pPr>
            <a:endParaRPr lang="da-DK" sz="1800" dirty="0"/>
          </a:p>
          <a:p>
            <a:pPr marL="0" indent="0">
              <a:buNone/>
            </a:pPr>
            <a:r>
              <a:rPr lang="da-DK" sz="1800" dirty="0" err="1" smtClean="0"/>
              <a:t>Important</a:t>
            </a:r>
            <a:r>
              <a:rPr lang="da-DK" sz="1800" dirty="0" smtClean="0"/>
              <a:t> is </a:t>
            </a:r>
            <a:r>
              <a:rPr lang="da-DK" sz="1800" dirty="0" err="1" smtClean="0"/>
              <a:t>that</a:t>
            </a:r>
            <a:r>
              <a:rPr lang="da-DK" sz="1800" dirty="0" smtClean="0"/>
              <a:t> </a:t>
            </a:r>
            <a:r>
              <a:rPr lang="da-DK" sz="1800" dirty="0" err="1" smtClean="0"/>
              <a:t>linear</a:t>
            </a:r>
            <a:r>
              <a:rPr lang="da-DK" sz="1800" dirty="0" smtClean="0"/>
              <a:t> </a:t>
            </a:r>
            <a:r>
              <a:rPr lang="da-DK" sz="1800" dirty="0" err="1" smtClean="0"/>
              <a:t>correlation</a:t>
            </a:r>
            <a:r>
              <a:rPr lang="da-DK" sz="1800" dirty="0" smtClean="0"/>
              <a:t> </a:t>
            </a:r>
            <a:r>
              <a:rPr lang="da-DK" sz="1800" dirty="0" err="1" smtClean="0"/>
              <a:t>coefficient</a:t>
            </a:r>
            <a:r>
              <a:rPr lang="da-DK" sz="1800" dirty="0" smtClean="0"/>
              <a:t>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preserved</a:t>
            </a:r>
            <a:r>
              <a:rPr lang="da-DK" sz="1800" dirty="0" smtClean="0"/>
              <a:t> in the </a:t>
            </a:r>
            <a:r>
              <a:rPr lang="da-DK" sz="1800" dirty="0" err="1" smtClean="0"/>
              <a:t>generated</a:t>
            </a:r>
            <a:r>
              <a:rPr lang="da-DK" sz="1800" dirty="0" smtClean="0"/>
              <a:t> samples. </a:t>
            </a:r>
          </a:p>
          <a:p>
            <a:pPr>
              <a:buFontTx/>
              <a:buNone/>
            </a:pPr>
            <a:endParaRPr lang="da-DK" sz="1800" dirty="0" smtClean="0"/>
          </a:p>
          <a:p>
            <a:pPr>
              <a:buFontTx/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9D944-92C6-44F3-AB2A-679B1E22CB6D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Sampling for dependent/</a:t>
            </a:r>
            <a:r>
              <a:rPr lang="da-DK" dirty="0" err="1"/>
              <a:t>correlated</a:t>
            </a:r>
            <a:r>
              <a:rPr lang="da-DK" dirty="0"/>
              <a:t>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Strategies to generate dependent samples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CCD08-FD63-4162-BB30-A63DB344B815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  <p:pic>
        <p:nvPicPr>
          <p:cNvPr id="319491" name="Picture 3" descr="C:\dtu\Teaching\28923\new\day2\L2_2\sampling\dependent samples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8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Strategies to generate dependent samples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CCD08-FD63-4162-BB30-A63DB344B815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  <p:pic>
        <p:nvPicPr>
          <p:cNvPr id="320514" name="Picture 2" descr="C:\dtu\Teaching\28923\new\day2\L2_2\sampling\dependent samples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3152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Halton</a:t>
            </a:r>
            <a:r>
              <a:rPr lang="da-DK" dirty="0" smtClean="0"/>
              <a:t> </a:t>
            </a:r>
            <a:r>
              <a:rPr lang="da-DK" dirty="0" err="1" smtClean="0"/>
              <a:t>sequence</a:t>
            </a:r>
            <a:r>
              <a:rPr lang="da-DK" dirty="0" smtClean="0"/>
              <a:t>, </a:t>
            </a:r>
            <a:r>
              <a:rPr lang="da-DK" dirty="0" err="1" smtClean="0"/>
              <a:t>sobol</a:t>
            </a:r>
            <a:r>
              <a:rPr lang="da-DK" dirty="0" smtClean="0"/>
              <a:t> </a:t>
            </a:r>
            <a:r>
              <a:rPr lang="da-DK" dirty="0" err="1" smtClean="0"/>
              <a:t>sequence</a:t>
            </a:r>
            <a:r>
              <a:rPr lang="da-DK" dirty="0" smtClean="0"/>
              <a:t>, </a:t>
            </a:r>
            <a:r>
              <a:rPr lang="da-DK" dirty="0" err="1" smtClean="0"/>
              <a:t>lhsdesign</a:t>
            </a:r>
            <a:r>
              <a:rPr lang="da-DK" dirty="0" smtClean="0"/>
              <a:t>, rand, </a:t>
            </a:r>
            <a:r>
              <a:rPr lang="da-DK" dirty="0" err="1" smtClean="0"/>
              <a:t>etc</a:t>
            </a:r>
            <a:r>
              <a:rPr lang="da-DK" dirty="0" smtClean="0"/>
              <a:t>…</a:t>
            </a:r>
          </a:p>
          <a:p>
            <a:endParaRPr lang="da-DK" dirty="0"/>
          </a:p>
          <a:p>
            <a:r>
              <a:rPr lang="da-DK" dirty="0" smtClean="0"/>
              <a:t>Generation of dependent samples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Gaussian</a:t>
            </a:r>
            <a:r>
              <a:rPr lang="da-DK" dirty="0" smtClean="0"/>
              <a:t> </a:t>
            </a:r>
            <a:r>
              <a:rPr lang="da-DK" dirty="0" err="1" smtClean="0"/>
              <a:t>copula</a:t>
            </a:r>
            <a:r>
              <a:rPr lang="da-DK" dirty="0" smtClean="0"/>
              <a:t>, Iman </a:t>
            </a:r>
            <a:r>
              <a:rPr lang="da-DK" dirty="0" err="1" smtClean="0"/>
              <a:t>Conover</a:t>
            </a:r>
            <a:r>
              <a:rPr lang="da-DK" dirty="0" smtClean="0"/>
              <a:t> </a:t>
            </a:r>
            <a:r>
              <a:rPr lang="da-DK" dirty="0" err="1" smtClean="0"/>
              <a:t>method</a:t>
            </a:r>
            <a:r>
              <a:rPr lang="da-DK" dirty="0" smtClean="0"/>
              <a:t>, </a:t>
            </a:r>
            <a:r>
              <a:rPr lang="da-DK" dirty="0" err="1" smtClean="0"/>
              <a:t>etc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basis of sampling (Monte Carlo) </a:t>
            </a:r>
            <a:r>
              <a:rPr lang="da-DK" dirty="0" err="1" smtClean="0"/>
              <a:t>techniques</a:t>
            </a:r>
            <a:r>
              <a:rPr lang="da-DK" smtClean="0"/>
              <a:t> for UA/SA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explore</a:t>
            </a:r>
            <a:r>
              <a:rPr lang="da-DK" dirty="0" smtClean="0"/>
              <a:t> </a:t>
            </a:r>
            <a:r>
              <a:rPr lang="da-DK" dirty="0" err="1" smtClean="0"/>
              <a:t>them</a:t>
            </a:r>
            <a:r>
              <a:rPr lang="da-DK" dirty="0" smtClean="0"/>
              <a:t> in the </a:t>
            </a:r>
            <a:r>
              <a:rPr lang="da-DK" dirty="0" err="1" smtClean="0"/>
              <a:t>next</a:t>
            </a:r>
            <a:r>
              <a:rPr lang="da-DK" dirty="0" smtClean="0"/>
              <a:t> </a:t>
            </a:r>
            <a:r>
              <a:rPr lang="da-DK" dirty="0" err="1" smtClean="0"/>
              <a:t>lectures</a:t>
            </a:r>
            <a:r>
              <a:rPr lang="da-DK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Many</a:t>
            </a:r>
            <a:r>
              <a:rPr lang="da-DK" dirty="0" smtClean="0"/>
              <a:t> sampling </a:t>
            </a:r>
            <a:r>
              <a:rPr lang="da-DK" dirty="0" err="1" smtClean="0"/>
              <a:t>techniques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 in </a:t>
            </a:r>
            <a:r>
              <a:rPr lang="da-DK" dirty="0" err="1" smtClean="0"/>
              <a:t>Matlab</a:t>
            </a:r>
            <a:r>
              <a:rPr lang="da-DK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CCD08-FD63-4162-BB30-A63DB344B815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6724" y="1731294"/>
            <a:ext cx="8208963" cy="430887"/>
          </a:xfrm>
        </p:spPr>
        <p:txBody>
          <a:bodyPr/>
          <a:lstStyle/>
          <a:p>
            <a:r>
              <a:rPr lang="en-US" dirty="0" smtClean="0"/>
              <a:t>Quantifying uncertainty: context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78020" y="2441224"/>
            <a:ext cx="1346550" cy="609908"/>
          </a:xfrm>
          <a:prstGeom prst="roundRect">
            <a:avLst/>
          </a:prstGeom>
          <a:solidFill>
            <a:srgbClr val="BDDEFF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Uncertainty frameworks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47864" y="3754120"/>
            <a:ext cx="1011683" cy="416575"/>
          </a:xfrm>
          <a:prstGeom prst="roundRect">
            <a:avLst/>
          </a:prstGeom>
          <a:solidFill>
            <a:srgbClr val="BDDEFF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Probability theory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11560" y="3754120"/>
            <a:ext cx="1011683" cy="416575"/>
          </a:xfrm>
          <a:prstGeom prst="roundRect">
            <a:avLst/>
          </a:prstGeom>
          <a:solidFill>
            <a:srgbClr val="BDDEFF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Interval theory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79712" y="3754120"/>
            <a:ext cx="1011683" cy="416575"/>
          </a:xfrm>
          <a:prstGeom prst="roundRect">
            <a:avLst/>
          </a:prstGeom>
          <a:solidFill>
            <a:srgbClr val="BDDEFF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Possibility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theory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716016" y="3754120"/>
            <a:ext cx="1011683" cy="416575"/>
          </a:xfrm>
          <a:prstGeom prst="roundRect">
            <a:avLst/>
          </a:prstGeom>
          <a:solidFill>
            <a:srgbClr val="BDDEFF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Fuzzy sets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33583" y="3754120"/>
            <a:ext cx="1490745" cy="416575"/>
          </a:xfrm>
          <a:prstGeom prst="roundRect">
            <a:avLst/>
          </a:prstGeom>
          <a:solidFill>
            <a:srgbClr val="BDDEFF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D.S.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Evidence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 theory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 bwMode="auto">
          <a:xfrm rot="5400000">
            <a:off x="2132855" y="2035680"/>
            <a:ext cx="702988" cy="2733893"/>
          </a:xfrm>
          <a:prstGeom prst="bentConnector3">
            <a:avLst/>
          </a:prstGeom>
          <a:noFill/>
          <a:ln w="9525" cap="flat" cmpd="sng" algn="ctr">
            <a:solidFill>
              <a:srgbClr val="33AC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 bwMode="auto">
          <a:xfrm rot="5400000">
            <a:off x="2816931" y="2719756"/>
            <a:ext cx="702988" cy="1365741"/>
          </a:xfrm>
          <a:prstGeom prst="bentConnector3">
            <a:avLst/>
          </a:prstGeom>
          <a:noFill/>
          <a:ln w="9525" cap="flat" cmpd="sng" algn="ctr">
            <a:solidFill>
              <a:srgbClr val="33AC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 bwMode="auto">
          <a:xfrm rot="16200000" flipH="1">
            <a:off x="3501006" y="3401420"/>
            <a:ext cx="702988" cy="2411"/>
          </a:xfrm>
          <a:prstGeom prst="bentConnector3">
            <a:avLst/>
          </a:prstGeom>
          <a:noFill/>
          <a:ln w="28575" cap="flat" cmpd="sng" algn="ctr">
            <a:solidFill>
              <a:srgbClr val="33AC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Elbow Connector 12"/>
          <p:cNvCxnSpPr>
            <a:stCxn id="4" idx="2"/>
            <a:endCxn id="8" idx="0"/>
          </p:cNvCxnSpPr>
          <p:nvPr/>
        </p:nvCxnSpPr>
        <p:spPr bwMode="auto">
          <a:xfrm rot="16200000" flipH="1">
            <a:off x="4185082" y="2717344"/>
            <a:ext cx="702988" cy="1370563"/>
          </a:xfrm>
          <a:prstGeom prst="bentConnector3">
            <a:avLst/>
          </a:prstGeom>
          <a:noFill/>
          <a:ln w="9525" cap="flat" cmpd="sng" algn="ctr">
            <a:solidFill>
              <a:srgbClr val="33AC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4" idx="2"/>
            <a:endCxn id="9" idx="0"/>
          </p:cNvCxnSpPr>
          <p:nvPr/>
        </p:nvCxnSpPr>
        <p:spPr bwMode="auto">
          <a:xfrm rot="16200000" flipH="1">
            <a:off x="4963631" y="1938795"/>
            <a:ext cx="702988" cy="2927661"/>
          </a:xfrm>
          <a:prstGeom prst="bentConnector3">
            <a:avLst/>
          </a:prstGeom>
          <a:noFill/>
          <a:ln w="9525" cap="flat" cmpd="sng" algn="ctr">
            <a:solidFill>
              <a:srgbClr val="33AC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/>
          <p:nvPr/>
        </p:nvCxnSpPr>
        <p:spPr bwMode="auto">
          <a:xfrm rot="16200000" flipH="1">
            <a:off x="5946630" y="964053"/>
            <a:ext cx="343598" cy="4539990"/>
          </a:xfrm>
          <a:prstGeom prst="bentConnector2">
            <a:avLst/>
          </a:prstGeom>
          <a:noFill/>
          <a:ln w="9525" cap="flat" cmpd="sng" algn="ctr">
            <a:solidFill>
              <a:srgbClr val="33ACE3"/>
            </a:solidFill>
            <a:prstDash val="dash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ounded Rectangle 15"/>
          <p:cNvSpPr/>
          <p:nvPr/>
        </p:nvSpPr>
        <p:spPr bwMode="auto">
          <a:xfrm>
            <a:off x="1331639" y="4753448"/>
            <a:ext cx="1452747" cy="619768"/>
          </a:xfrm>
          <a:prstGeom prst="roundRect">
            <a:avLst/>
          </a:prstGeom>
          <a:solidFill>
            <a:srgbClr val="BDDEFF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Contribution to sample mean/variance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231556" y="4753448"/>
            <a:ext cx="1249726" cy="619768"/>
          </a:xfrm>
          <a:prstGeom prst="roundRect">
            <a:avLst/>
          </a:prstGeom>
          <a:solidFill>
            <a:srgbClr val="BDDEFF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Moment-independent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 measures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906450" y="4753448"/>
            <a:ext cx="1249726" cy="619768"/>
          </a:xfrm>
          <a:prstGeom prst="roundRect">
            <a:avLst/>
          </a:prstGeom>
          <a:solidFill>
            <a:srgbClr val="BDDEFF"/>
          </a:solidFill>
          <a:ln w="15875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175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Variance-based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rPr>
              <a:t> measures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cxnSp>
        <p:nvCxnSpPr>
          <p:cNvPr id="19" name="Elbow Connector 18"/>
          <p:cNvCxnSpPr>
            <a:stCxn id="5" idx="2"/>
            <a:endCxn id="16" idx="0"/>
          </p:cNvCxnSpPr>
          <p:nvPr/>
        </p:nvCxnSpPr>
        <p:spPr bwMode="auto">
          <a:xfrm rot="5400000">
            <a:off x="2664484" y="3564225"/>
            <a:ext cx="582753" cy="1795693"/>
          </a:xfrm>
          <a:prstGeom prst="bentConnector3">
            <a:avLst/>
          </a:prstGeom>
          <a:noFill/>
          <a:ln w="9525" cap="flat" cmpd="sng" algn="ctr">
            <a:solidFill>
              <a:srgbClr val="33AC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5" idx="2"/>
            <a:endCxn id="18" idx="0"/>
          </p:cNvCxnSpPr>
          <p:nvPr/>
        </p:nvCxnSpPr>
        <p:spPr bwMode="auto">
          <a:xfrm rot="16200000" flipH="1">
            <a:off x="4401133" y="3623267"/>
            <a:ext cx="582753" cy="1677607"/>
          </a:xfrm>
          <a:prstGeom prst="bentConnector3">
            <a:avLst/>
          </a:prstGeom>
          <a:noFill/>
          <a:ln w="9525" cap="flat" cmpd="sng" algn="ctr">
            <a:solidFill>
              <a:srgbClr val="33AC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Elbow Connector 20"/>
          <p:cNvCxnSpPr>
            <a:stCxn id="5" idx="2"/>
            <a:endCxn id="17" idx="0"/>
          </p:cNvCxnSpPr>
          <p:nvPr/>
        </p:nvCxnSpPr>
        <p:spPr bwMode="auto">
          <a:xfrm rot="16200000" flipH="1">
            <a:off x="3563686" y="4460714"/>
            <a:ext cx="582753" cy="2713"/>
          </a:xfrm>
          <a:prstGeom prst="bentConnector3">
            <a:avLst/>
          </a:prstGeom>
          <a:noFill/>
          <a:ln w="9525" cap="flat" cmpd="sng" algn="ctr">
            <a:solidFill>
              <a:srgbClr val="33AC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Elbow Connector 21"/>
          <p:cNvCxnSpPr>
            <a:stCxn id="5" idx="2"/>
          </p:cNvCxnSpPr>
          <p:nvPr/>
        </p:nvCxnSpPr>
        <p:spPr bwMode="auto">
          <a:xfrm rot="16200000" flipH="1">
            <a:off x="5497312" y="2527088"/>
            <a:ext cx="291379" cy="3578591"/>
          </a:xfrm>
          <a:prstGeom prst="bentConnector2">
            <a:avLst/>
          </a:prstGeom>
          <a:noFill/>
          <a:ln w="9525" cap="flat" cmpd="sng" algn="ctr">
            <a:solidFill>
              <a:srgbClr val="33ACE3"/>
            </a:solidFill>
            <a:prstDash val="dash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4" idx="2"/>
            <a:endCxn id="16" idx="1"/>
          </p:cNvCxnSpPr>
          <p:nvPr/>
        </p:nvCxnSpPr>
        <p:spPr bwMode="auto">
          <a:xfrm rot="5400000">
            <a:off x="1585367" y="2797404"/>
            <a:ext cx="2012200" cy="2519656"/>
          </a:xfrm>
          <a:prstGeom prst="curvedConnector4">
            <a:avLst>
              <a:gd name="adj1" fmla="val 58530"/>
              <a:gd name="adj2" fmla="val 109073"/>
            </a:avLst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urved Connector 30"/>
          <p:cNvCxnSpPr>
            <a:stCxn id="4" idx="2"/>
            <a:endCxn id="18" idx="3"/>
          </p:cNvCxnSpPr>
          <p:nvPr/>
        </p:nvCxnSpPr>
        <p:spPr bwMode="auto">
          <a:xfrm rot="16200000" flipH="1">
            <a:off x="3997635" y="2904791"/>
            <a:ext cx="2012200" cy="2304881"/>
          </a:xfrm>
          <a:prstGeom prst="curvedConnector4">
            <a:avLst>
              <a:gd name="adj1" fmla="val 56095"/>
              <a:gd name="adj2" fmla="val 109918"/>
            </a:avLst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Date Placeholder 2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A10AD-3913-42F8-BDCB-7314F8E4B6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77150" cy="98107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GB" dirty="0" smtClean="0"/>
              <a:t>Monte Carlo Method – definition</a:t>
            </a:r>
            <a:endParaRPr lang="en-GB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000" dirty="0" smtClean="0"/>
              <a:t>General definition</a:t>
            </a:r>
          </a:p>
          <a:p>
            <a:pPr lvl="1" eaLnBrk="1" hangingPunct="1">
              <a:buFontTx/>
              <a:buNone/>
            </a:pPr>
            <a:r>
              <a:rPr lang="en-GB" sz="2000" i="1" dirty="0" smtClean="0"/>
              <a:t>“Monte Carlo Method” refers in general to solution techniques that uses random numbers and probability statistics to investigate problems</a:t>
            </a:r>
            <a:r>
              <a:rPr lang="en-GB" sz="2000" dirty="0" smtClean="0"/>
              <a:t> (and hopefully come up with approximate solutions.)</a:t>
            </a:r>
          </a:p>
          <a:p>
            <a:pPr lvl="1" eaLnBrk="1" hangingPunct="1">
              <a:buFontTx/>
              <a:buNone/>
            </a:pPr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/>
              <a:t>Statistical definition (</a:t>
            </a:r>
            <a:r>
              <a:rPr lang="en-GB" sz="2000" dirty="0" err="1" smtClean="0"/>
              <a:t>Halton</a:t>
            </a:r>
            <a:r>
              <a:rPr lang="en-GB" sz="2000" dirty="0" smtClean="0"/>
              <a:t>, 1970)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	</a:t>
            </a:r>
            <a:r>
              <a:rPr lang="en-GB" sz="2000" i="1" dirty="0" smtClean="0"/>
              <a:t>Representing the solution of a problem as a hypothetical population, and using a random sequence of numbers to construct a sample of the population, from which statistical estimates of the parameter is possible! </a:t>
            </a:r>
            <a:r>
              <a:rPr lang="en-GB" sz="2000" dirty="0" smtClean="0"/>
              <a:t>	</a:t>
            </a:r>
          </a:p>
          <a:p>
            <a:pPr lvl="1" eaLnBrk="1" hangingPunct="1">
              <a:buFontTx/>
              <a:buNone/>
            </a:pPr>
            <a:endParaRPr lang="en-GB" sz="2000" dirty="0" smtClean="0"/>
          </a:p>
          <a:p>
            <a:pPr lvl="1" eaLnBrk="1" hangingPunct="1">
              <a:buFontTx/>
              <a:buNone/>
            </a:pPr>
            <a:endParaRPr lang="en-GB" sz="2000" dirty="0" smtClean="0"/>
          </a:p>
          <a:p>
            <a:pPr eaLnBrk="1" hangingPunct="1">
              <a:buFontTx/>
              <a:buNone/>
            </a:pPr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4426A-384F-4D85-9186-597A660E428C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77150" cy="98107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GB" dirty="0" smtClean="0"/>
              <a:t>RANDOM NUMBERS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1DBA4-1242-4DDB-8DF8-1C823BEC61E8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Monte </a:t>
            </a:r>
            <a:r>
              <a:rPr lang="da-DK" sz="2000" dirty="0" err="1" smtClean="0"/>
              <a:t>carlo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– </a:t>
            </a:r>
            <a:r>
              <a:rPr lang="da-DK" sz="2000" dirty="0" err="1" smtClean="0"/>
              <a:t>used</a:t>
            </a:r>
            <a:r>
              <a:rPr lang="da-DK" sz="2000" dirty="0" smtClean="0"/>
              <a:t> for </a:t>
            </a:r>
            <a:r>
              <a:rPr lang="da-DK" sz="2000" dirty="0" err="1" smtClean="0"/>
              <a:t>any</a:t>
            </a:r>
            <a:r>
              <a:rPr lang="da-DK" sz="2000" dirty="0" smtClean="0"/>
              <a:t> purpose – </a:t>
            </a:r>
            <a:r>
              <a:rPr lang="da-DK" sz="2000" dirty="0" err="1" smtClean="0"/>
              <a:t>relies</a:t>
            </a:r>
            <a:r>
              <a:rPr lang="da-DK" sz="2000" dirty="0" smtClean="0"/>
              <a:t> on </a:t>
            </a:r>
            <a:r>
              <a:rPr lang="da-DK" sz="2000" dirty="0" err="1" smtClean="0"/>
              <a:t>random</a:t>
            </a:r>
            <a:r>
              <a:rPr lang="da-DK" sz="2000" dirty="0" smtClean="0"/>
              <a:t> </a:t>
            </a:r>
            <a:r>
              <a:rPr lang="da-DK" sz="2000" dirty="0" err="1" smtClean="0"/>
              <a:t>numbers</a:t>
            </a:r>
            <a:endParaRPr lang="da-DK" sz="2000" dirty="0" smtClean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 smtClean="0"/>
              <a:t>It is </a:t>
            </a:r>
            <a:r>
              <a:rPr lang="da-DK" sz="2000" dirty="0" err="1" smtClean="0"/>
              <a:t>important</a:t>
            </a:r>
            <a:r>
              <a:rPr lang="da-DK" sz="2000" dirty="0" smtClean="0"/>
              <a:t> and </a:t>
            </a:r>
            <a:r>
              <a:rPr lang="da-DK" sz="2000" dirty="0" err="1" smtClean="0"/>
              <a:t>matters</a:t>
            </a:r>
            <a:r>
              <a:rPr lang="da-DK" sz="2000" dirty="0" smtClean="0"/>
              <a:t> </a:t>
            </a:r>
            <a:r>
              <a:rPr lang="da-DK" sz="2000" dirty="0" err="1" smtClean="0"/>
              <a:t>how</a:t>
            </a:r>
            <a:r>
              <a:rPr lang="da-DK" sz="2000" dirty="0" smtClean="0"/>
              <a:t> </a:t>
            </a:r>
            <a:r>
              <a:rPr lang="da-DK" sz="2000" dirty="0" err="1" smtClean="0"/>
              <a:t>these</a:t>
            </a:r>
            <a:r>
              <a:rPr lang="da-DK" sz="2000" dirty="0" smtClean="0"/>
              <a:t> </a:t>
            </a:r>
            <a:r>
              <a:rPr lang="da-DK" sz="2000" dirty="0" err="1" smtClean="0"/>
              <a:t>numbers</a:t>
            </a:r>
            <a:r>
              <a:rPr lang="da-DK" sz="2000" dirty="0" smtClean="0"/>
              <a:t> </a:t>
            </a:r>
            <a:r>
              <a:rPr lang="da-DK" sz="2000" dirty="0" err="1" smtClean="0"/>
              <a:t>generated</a:t>
            </a:r>
            <a:r>
              <a:rPr lang="da-DK" sz="2000" dirty="0" smtClean="0"/>
              <a:t>. </a:t>
            </a:r>
            <a:r>
              <a:rPr lang="da-DK" sz="2000" dirty="0" err="1" smtClean="0"/>
              <a:t>Many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</a:t>
            </a:r>
            <a:r>
              <a:rPr lang="da-DK" sz="2000" dirty="0" err="1" smtClean="0"/>
              <a:t>developed</a:t>
            </a:r>
            <a:r>
              <a:rPr lang="da-DK" sz="2000" dirty="0" smtClean="0"/>
              <a:t>.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 smtClean="0"/>
              <a:t>The </a:t>
            </a:r>
            <a:r>
              <a:rPr lang="da-DK" sz="2000" dirty="0" err="1" smtClean="0"/>
              <a:t>first</a:t>
            </a:r>
            <a:r>
              <a:rPr lang="da-DK" sz="2000" dirty="0" smtClean="0"/>
              <a:t> step is to generate </a:t>
            </a:r>
            <a:r>
              <a:rPr lang="da-DK" sz="2000" dirty="0" err="1" smtClean="0"/>
              <a:t>random</a:t>
            </a:r>
            <a:r>
              <a:rPr lang="da-DK" sz="2000" dirty="0" smtClean="0"/>
              <a:t> </a:t>
            </a:r>
            <a:r>
              <a:rPr lang="da-DK" sz="2000" dirty="0" err="1" smtClean="0"/>
              <a:t>numbers</a:t>
            </a:r>
            <a:r>
              <a:rPr lang="da-DK" sz="2000" dirty="0" smtClean="0"/>
              <a:t>. </a:t>
            </a:r>
            <a:r>
              <a:rPr lang="da-DK" sz="2000" dirty="0" err="1" smtClean="0"/>
              <a:t>Many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r>
              <a:rPr lang="da-DK" sz="2000" dirty="0" smtClean="0"/>
              <a:t> </a:t>
            </a:r>
            <a:r>
              <a:rPr lang="da-DK" sz="2000" dirty="0" err="1" smtClean="0"/>
              <a:t>exist</a:t>
            </a:r>
            <a:r>
              <a:rPr lang="da-DK" sz="2000" dirty="0" smtClean="0"/>
              <a:t> (in </a:t>
            </a:r>
            <a:r>
              <a:rPr lang="da-DK" sz="2000" dirty="0" err="1" smtClean="0"/>
              <a:t>Matlab</a:t>
            </a:r>
            <a:r>
              <a:rPr lang="da-DK" sz="2000" dirty="0" smtClean="0"/>
              <a:t> </a:t>
            </a:r>
            <a:r>
              <a:rPr lang="da-DK" sz="2000" dirty="0" err="1" smtClean="0"/>
              <a:t>etc</a:t>
            </a:r>
            <a:r>
              <a:rPr lang="da-DK" sz="2000" dirty="0" smtClean="0"/>
              <a:t> </a:t>
            </a:r>
            <a:r>
              <a:rPr lang="da-DK" sz="2000" dirty="0" err="1" smtClean="0"/>
              <a:t>etc</a:t>
            </a:r>
            <a:r>
              <a:rPr lang="da-DK" sz="2000" dirty="0" smtClean="0"/>
              <a:t>)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 smtClean="0"/>
              <a:t>Second is to do </a:t>
            </a:r>
            <a:r>
              <a:rPr lang="da-DK" sz="2000" dirty="0" err="1" smtClean="0"/>
              <a:t>improvements</a:t>
            </a:r>
            <a:r>
              <a:rPr lang="da-DK" sz="2000" dirty="0"/>
              <a:t> </a:t>
            </a:r>
            <a:r>
              <a:rPr lang="da-DK" sz="2000" dirty="0" smtClean="0"/>
              <a:t>to </a:t>
            </a:r>
            <a:r>
              <a:rPr lang="da-DK" sz="2000" dirty="0" err="1" smtClean="0"/>
              <a:t>optimize</a:t>
            </a:r>
            <a:r>
              <a:rPr lang="da-DK" sz="2000" dirty="0" smtClean="0"/>
              <a:t> a </a:t>
            </a:r>
            <a:r>
              <a:rPr lang="da-DK" sz="2000" dirty="0" err="1" smtClean="0"/>
              <a:t>certain</a:t>
            </a:r>
            <a:r>
              <a:rPr lang="da-DK" sz="2000" dirty="0" smtClean="0"/>
              <a:t> </a:t>
            </a:r>
            <a:r>
              <a:rPr lang="da-DK" sz="2000" dirty="0" err="1" smtClean="0"/>
              <a:t>criteria</a:t>
            </a:r>
            <a:r>
              <a:rPr lang="da-DK" sz="2000" dirty="0" smtClean="0"/>
              <a:t>: </a:t>
            </a:r>
            <a:r>
              <a:rPr lang="da-DK" sz="2000" dirty="0" err="1" smtClean="0"/>
              <a:t>e.g</a:t>
            </a:r>
            <a:r>
              <a:rPr lang="da-DK" sz="2000" dirty="0" smtClean="0"/>
              <a:t>. </a:t>
            </a:r>
            <a:r>
              <a:rPr lang="da-DK" sz="2000" dirty="0" err="1" smtClean="0"/>
              <a:t>improve</a:t>
            </a:r>
            <a:r>
              <a:rPr lang="da-DK" sz="2000" dirty="0" smtClean="0"/>
              <a:t> uniform </a:t>
            </a:r>
            <a:r>
              <a:rPr lang="da-DK" sz="2000" dirty="0" err="1" smtClean="0"/>
              <a:t>coverage</a:t>
            </a:r>
            <a:r>
              <a:rPr lang="da-DK" sz="2000" dirty="0" smtClean="0"/>
              <a:t> of input </a:t>
            </a:r>
            <a:r>
              <a:rPr lang="da-DK" sz="2000" dirty="0" err="1" smtClean="0"/>
              <a:t>space</a:t>
            </a:r>
            <a:r>
              <a:rPr lang="da-DK" sz="2000" dirty="0" smtClean="0"/>
              <a:t> or </a:t>
            </a:r>
            <a:r>
              <a:rPr lang="da-DK" sz="2000" dirty="0" err="1" smtClean="0"/>
              <a:t>minimize</a:t>
            </a:r>
            <a:r>
              <a:rPr lang="da-DK" sz="2000" dirty="0" smtClean="0"/>
              <a:t> </a:t>
            </a:r>
            <a:r>
              <a:rPr lang="da-DK" sz="2000" dirty="0" err="1" smtClean="0"/>
              <a:t>discprepancies</a:t>
            </a:r>
            <a:endParaRPr lang="da-D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77150" cy="98107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GB" dirty="0" smtClean="0"/>
              <a:t>RANDOM NUMBERS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1DBA4-1242-4DDB-8DF8-1C823BEC61E8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The </a:t>
            </a:r>
            <a:r>
              <a:rPr lang="da-DK" sz="2000" dirty="0" err="1" smtClean="0"/>
              <a:t>following</a:t>
            </a:r>
            <a:r>
              <a:rPr lang="da-DK" sz="2000" dirty="0" smtClean="0"/>
              <a:t> </a:t>
            </a:r>
            <a:r>
              <a:rPr lang="da-DK" sz="2000" dirty="0" err="1" smtClean="0"/>
              <a:t>represents</a:t>
            </a:r>
            <a:r>
              <a:rPr lang="da-DK" sz="2000" dirty="0" smtClean="0"/>
              <a:t> relevant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/</a:t>
            </a:r>
            <a:r>
              <a:rPr lang="da-DK" sz="2000" dirty="0" err="1" smtClean="0"/>
              <a:t>class</a:t>
            </a:r>
            <a:r>
              <a:rPr lang="da-DK" sz="2000" dirty="0" smtClean="0"/>
              <a:t> of sampling:</a:t>
            </a:r>
          </a:p>
          <a:p>
            <a:pPr marL="457200" indent="-457200">
              <a:buAutoNum type="arabicParenR"/>
            </a:pPr>
            <a:r>
              <a:rPr lang="da-DK" sz="2000" dirty="0" err="1" smtClean="0"/>
              <a:t>Random</a:t>
            </a:r>
            <a:r>
              <a:rPr lang="da-DK" sz="2000" dirty="0" smtClean="0"/>
              <a:t> sampling – </a:t>
            </a:r>
            <a:r>
              <a:rPr lang="da-DK" sz="2000" dirty="0" err="1" smtClean="0"/>
              <a:t>relies</a:t>
            </a:r>
            <a:r>
              <a:rPr lang="da-DK" sz="2000" dirty="0" smtClean="0"/>
              <a:t> on the </a:t>
            </a:r>
            <a:r>
              <a:rPr lang="da-DK" sz="2000" dirty="0" err="1" smtClean="0"/>
              <a:t>algorithm</a:t>
            </a:r>
            <a:r>
              <a:rPr lang="da-DK" sz="2000" dirty="0" smtClean="0"/>
              <a:t> </a:t>
            </a:r>
            <a:r>
              <a:rPr lang="da-DK" sz="2000" dirty="0" err="1" smtClean="0"/>
              <a:t>implemented</a:t>
            </a:r>
            <a:r>
              <a:rPr lang="da-DK" sz="2000" dirty="0" smtClean="0"/>
              <a:t> in </a:t>
            </a:r>
            <a:r>
              <a:rPr lang="da-DK" sz="2000" dirty="0" err="1" smtClean="0"/>
              <a:t>your</a:t>
            </a:r>
            <a:r>
              <a:rPr lang="da-DK" sz="2000" dirty="0" smtClean="0"/>
              <a:t> computer. </a:t>
            </a:r>
            <a:r>
              <a:rPr lang="da-DK" sz="2000" dirty="0" err="1" smtClean="0"/>
              <a:t>That</a:t>
            </a:r>
            <a:r>
              <a:rPr lang="da-DK" sz="2000" dirty="0" smtClean="0"/>
              <a:t> the </a:t>
            </a:r>
            <a:r>
              <a:rPr lang="da-DK" sz="2000" dirty="0" err="1" smtClean="0"/>
              <a:t>sequence</a:t>
            </a:r>
            <a:r>
              <a:rPr lang="da-DK" sz="2000" dirty="0" smtClean="0"/>
              <a:t> </a:t>
            </a:r>
            <a:r>
              <a:rPr lang="da-DK" sz="2000" dirty="0" err="1" smtClean="0"/>
              <a:t>generated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not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predicted</a:t>
            </a:r>
            <a:r>
              <a:rPr lang="da-DK" sz="2000" dirty="0" smtClean="0"/>
              <a:t> by </a:t>
            </a:r>
            <a:r>
              <a:rPr lang="da-DK" sz="2000" dirty="0" err="1" smtClean="0"/>
              <a:t>any</a:t>
            </a:r>
            <a:r>
              <a:rPr lang="da-DK" sz="2000" dirty="0" smtClean="0"/>
              <a:t> model </a:t>
            </a:r>
            <a:r>
              <a:rPr lang="da-DK" sz="2000" dirty="0" err="1" smtClean="0"/>
              <a:t>better</a:t>
            </a:r>
            <a:r>
              <a:rPr lang="da-DK" sz="2000" dirty="0" smtClean="0"/>
              <a:t> </a:t>
            </a:r>
            <a:r>
              <a:rPr lang="da-DK" sz="2000" dirty="0" err="1" smtClean="0"/>
              <a:t>than</a:t>
            </a:r>
            <a:r>
              <a:rPr lang="da-DK" sz="2000" dirty="0" smtClean="0"/>
              <a:t> a chance.</a:t>
            </a:r>
          </a:p>
          <a:p>
            <a:pPr marL="457200" indent="-457200">
              <a:buAutoNum type="arabicParenR"/>
            </a:pPr>
            <a:endParaRPr lang="da-DK" sz="2000" dirty="0"/>
          </a:p>
          <a:p>
            <a:pPr marL="457200" indent="-457200">
              <a:buAutoNum type="arabicParenR"/>
            </a:pPr>
            <a:r>
              <a:rPr lang="da-DK" sz="2000" dirty="0" err="1" smtClean="0"/>
              <a:t>Stratified</a:t>
            </a:r>
            <a:r>
              <a:rPr lang="da-DK" sz="2000" dirty="0" smtClean="0"/>
              <a:t> sampling: Latin </a:t>
            </a:r>
            <a:r>
              <a:rPr lang="da-DK" sz="2000" dirty="0" err="1" smtClean="0"/>
              <a:t>Hypercupe</a:t>
            </a:r>
            <a:r>
              <a:rPr lang="da-DK" sz="2000" dirty="0" smtClean="0"/>
              <a:t> Sampling (LHS)</a:t>
            </a:r>
          </a:p>
          <a:p>
            <a:pPr marL="457200" indent="-457200">
              <a:buAutoNum type="arabicParenR"/>
            </a:pPr>
            <a:endParaRPr lang="da-DK" sz="2000" dirty="0"/>
          </a:p>
          <a:p>
            <a:pPr marL="457200" indent="-457200">
              <a:buAutoNum type="arabicParenR"/>
            </a:pPr>
            <a:r>
              <a:rPr lang="da-DK" sz="2000" dirty="0" smtClean="0"/>
              <a:t>Low </a:t>
            </a:r>
            <a:r>
              <a:rPr lang="da-DK" sz="2000" dirty="0" err="1" smtClean="0"/>
              <a:t>discrepancy</a:t>
            </a:r>
            <a:r>
              <a:rPr lang="da-DK" sz="2000" dirty="0" smtClean="0"/>
              <a:t> sampling (</a:t>
            </a:r>
            <a:r>
              <a:rPr lang="da-DK" sz="2000" dirty="0" err="1" smtClean="0"/>
              <a:t>Quasi-random</a:t>
            </a:r>
            <a:r>
              <a:rPr lang="da-DK" sz="2000" dirty="0" smtClean="0"/>
              <a:t> sampling): </a:t>
            </a:r>
            <a:r>
              <a:rPr lang="da-DK" sz="2000" dirty="0" err="1" smtClean="0"/>
              <a:t>Halton</a:t>
            </a:r>
            <a:r>
              <a:rPr lang="da-DK" sz="2000" dirty="0" smtClean="0"/>
              <a:t> </a:t>
            </a:r>
            <a:r>
              <a:rPr lang="da-DK" sz="2000" dirty="0" err="1" smtClean="0"/>
              <a:t>sequence</a:t>
            </a:r>
            <a:r>
              <a:rPr lang="da-DK" sz="2000" dirty="0" smtClean="0"/>
              <a:t>, </a:t>
            </a:r>
            <a:r>
              <a:rPr lang="da-DK" sz="2000" dirty="0" err="1" smtClean="0"/>
              <a:t>Sobol</a:t>
            </a:r>
            <a:r>
              <a:rPr lang="da-DK" sz="2000" dirty="0" smtClean="0"/>
              <a:t> </a:t>
            </a:r>
            <a:r>
              <a:rPr lang="da-DK" sz="2000" dirty="0" err="1" smtClean="0"/>
              <a:t>sequence</a:t>
            </a:r>
            <a:r>
              <a:rPr lang="da-DK" sz="2000" dirty="0" smtClean="0"/>
              <a:t>, </a:t>
            </a:r>
            <a:r>
              <a:rPr lang="da-DK" sz="2000" dirty="0" err="1" smtClean="0"/>
              <a:t>lattices</a:t>
            </a:r>
            <a:r>
              <a:rPr lang="da-DK" sz="20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087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Examples</a:t>
            </a:r>
            <a:r>
              <a:rPr lang="da-DK" dirty="0" smtClean="0"/>
              <a:t> of sampling </a:t>
            </a:r>
            <a:r>
              <a:rPr lang="da-DK" dirty="0" err="1" smtClean="0"/>
              <a:t>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sampling strategies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69ED7-4282-4E77-A94A-38B0D1C44A0C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178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In this example, we wish to </a:t>
            </a:r>
            <a:r>
              <a:rPr lang="da-DK" sz="1800" dirty="0" err="1" smtClean="0"/>
              <a:t>compare</a:t>
            </a:r>
            <a:r>
              <a:rPr lang="da-DK" sz="1800" dirty="0" smtClean="0"/>
              <a:t> </a:t>
            </a:r>
            <a:r>
              <a:rPr lang="da-DK" sz="1800" dirty="0" err="1" smtClean="0"/>
              <a:t>three</a:t>
            </a:r>
            <a:r>
              <a:rPr lang="da-DK" sz="1800" dirty="0" smtClean="0"/>
              <a:t> </a:t>
            </a:r>
            <a:r>
              <a:rPr lang="da-DK" sz="1800" dirty="0" err="1" smtClean="0"/>
              <a:t>different</a:t>
            </a:r>
            <a:r>
              <a:rPr lang="da-DK" sz="1800" dirty="0" smtClean="0"/>
              <a:t> </a:t>
            </a:r>
            <a:r>
              <a:rPr lang="da-DK" sz="1800" dirty="0" err="1" smtClean="0"/>
              <a:t>strategies</a:t>
            </a:r>
            <a:r>
              <a:rPr lang="da-DK" sz="1800" dirty="0" smtClean="0"/>
              <a:t> for </a:t>
            </a:r>
            <a:r>
              <a:rPr lang="da-DK" sz="1800" dirty="0" err="1" smtClean="0"/>
              <a:t>generating</a:t>
            </a:r>
            <a:r>
              <a:rPr lang="da-DK" sz="1800" dirty="0" smtClean="0"/>
              <a:t> </a:t>
            </a:r>
            <a:r>
              <a:rPr lang="da-DK" sz="1800" dirty="0" err="1" smtClean="0"/>
              <a:t>random</a:t>
            </a:r>
            <a:r>
              <a:rPr lang="da-DK" sz="1800" dirty="0" smtClean="0"/>
              <a:t> samples</a:t>
            </a:r>
          </a:p>
          <a:p>
            <a:r>
              <a:rPr lang="da-DK" sz="1800" dirty="0" err="1" smtClean="0"/>
              <a:t>You</a:t>
            </a:r>
            <a:r>
              <a:rPr lang="da-DK" sz="1800" dirty="0" smtClean="0"/>
              <a:t>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easily</a:t>
            </a:r>
            <a:r>
              <a:rPr lang="da-DK" sz="1800" dirty="0" smtClean="0"/>
              <a:t> </a:t>
            </a:r>
            <a:r>
              <a:rPr lang="da-DK" sz="1800" dirty="0" err="1" smtClean="0"/>
              <a:t>change</a:t>
            </a:r>
            <a:r>
              <a:rPr lang="da-DK" sz="1800" dirty="0" smtClean="0"/>
              <a:t> sample </a:t>
            </a:r>
            <a:r>
              <a:rPr lang="da-DK" sz="1800" dirty="0" err="1" smtClean="0"/>
              <a:t>number</a:t>
            </a:r>
            <a:r>
              <a:rPr lang="da-DK" sz="1800" dirty="0" smtClean="0"/>
              <a:t> N in the </a:t>
            </a:r>
            <a:r>
              <a:rPr lang="da-DK" sz="1800" dirty="0" err="1" smtClean="0"/>
              <a:t>matlab</a:t>
            </a:r>
            <a:r>
              <a:rPr lang="da-DK" sz="1800" dirty="0" smtClean="0"/>
              <a:t> script and </a:t>
            </a:r>
            <a:r>
              <a:rPr lang="da-DK" sz="1800" dirty="0" err="1" smtClean="0"/>
              <a:t>see</a:t>
            </a:r>
            <a:r>
              <a:rPr lang="da-DK" sz="1800" dirty="0" smtClean="0"/>
              <a:t> the </a:t>
            </a:r>
            <a:r>
              <a:rPr lang="da-DK" sz="1800" dirty="0" err="1" smtClean="0"/>
              <a:t>effect</a:t>
            </a:r>
            <a:r>
              <a:rPr lang="da-DK" sz="1800" dirty="0" smtClean="0"/>
              <a:t> for </a:t>
            </a:r>
            <a:r>
              <a:rPr lang="da-DK" sz="1800" dirty="0" err="1" smtClean="0"/>
              <a:t>yourself</a:t>
            </a:r>
            <a:r>
              <a:rPr lang="da-DK" sz="1800" dirty="0" smtClean="0"/>
              <a:t>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CCD08-FD63-4162-BB30-A63DB344B815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10698"/>
              </p:ext>
            </p:extLst>
          </p:nvPr>
        </p:nvGraphicFramePr>
        <p:xfrm>
          <a:off x="5436096" y="2708920"/>
          <a:ext cx="3008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9" name="Packager Shell Object" showAsIcon="1" r:id="rId4" imgW="3008520" imgH="685440" progId="Package">
                  <p:embed/>
                </p:oleObj>
              </mc:Choice>
              <mc:Fallback>
                <p:oleObj name="Packager Shell Object" showAsIcon="1" r:id="rId4" imgW="300852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2708920"/>
                        <a:ext cx="30083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30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Random</a:t>
            </a:r>
            <a:r>
              <a:rPr lang="da-DK" dirty="0" smtClean="0"/>
              <a:t> sampling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A10AD-3913-42F8-BDCB-7314F8E4B6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en-US"/>
          </a:p>
        </p:txBody>
      </p:sp>
      <p:pic>
        <p:nvPicPr>
          <p:cNvPr id="319490" name="Picture 2" descr="C:\dtu\Teaching\28923\new\day2\L2_2\sampling\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491" name="Picture 3" descr="C:\dtu\Teaching\28923\new\day2\L2_2\sampling\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0020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493" name="Picture 5" descr="C:\dtu\Teaching\28923\new\day2\L2_2\sampling\6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475" y="4114195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08104" y="1083604"/>
            <a:ext cx="1820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coverage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1232733"/>
            <a:ext cx="309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Not </a:t>
            </a:r>
            <a:r>
              <a:rPr lang="da-DK" dirty="0" err="1" smtClean="0"/>
              <a:t>represenative</a:t>
            </a:r>
            <a:r>
              <a:rPr lang="da-DK" dirty="0" smtClean="0"/>
              <a:t> </a:t>
            </a:r>
            <a:r>
              <a:rPr lang="da-DK" dirty="0" err="1" smtClean="0"/>
              <a:t>coverage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56784" y="5013176"/>
            <a:ext cx="2441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</a:p>
          <a:p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low</a:t>
            </a:r>
            <a:r>
              <a:rPr lang="da-DK" dirty="0" smtClean="0"/>
              <a:t> </a:t>
            </a:r>
            <a:r>
              <a:rPr lang="da-DK" dirty="0" err="1" smtClean="0"/>
              <a:t>discrepancy</a:t>
            </a:r>
            <a:r>
              <a:rPr lang="da-DK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695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77150" cy="981075"/>
          </a:xfr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da-DK" dirty="0" smtClean="0">
                <a:solidFill>
                  <a:schemeClr val="tx1"/>
                </a:solidFill>
              </a:rPr>
              <a:t>More on Latin Hypercube Sampling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4033838" cy="456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GB" sz="1800" dirty="0" smtClean="0"/>
              <a:t>Assume a model with 2 parameters. Each has uniform distributions with upper and lower bounds [0.5 3.5] and [0.1 2] respectively. </a:t>
            </a:r>
          </a:p>
          <a:p>
            <a:pPr>
              <a:buFontTx/>
              <a:buNone/>
              <a:defRPr/>
            </a:pPr>
            <a:r>
              <a:rPr lang="en-GB" sz="1800" dirty="0" smtClean="0"/>
              <a:t>To draw a certain number of samples, say </a:t>
            </a:r>
            <a:r>
              <a:rPr lang="en-GB" sz="1800" i="1" dirty="0" smtClean="0"/>
              <a:t>n</a:t>
            </a:r>
            <a:r>
              <a:rPr lang="en-GB" sz="1800" dirty="0" smtClean="0"/>
              <a:t>, from the 2X2 parameter space formed by </a:t>
            </a:r>
            <a:r>
              <a:rPr lang="en-GB" sz="1800" dirty="0" smtClean="0">
                <a:latin typeface="Symbol" pitchFamily="18" charset="2"/>
              </a:rPr>
              <a:t>q</a:t>
            </a:r>
            <a:r>
              <a:rPr lang="en-GB" sz="1800" baseline="-25000" dirty="0" smtClean="0"/>
              <a:t>1</a:t>
            </a:r>
            <a:r>
              <a:rPr lang="en-GB" sz="1800" dirty="0" smtClean="0"/>
              <a:t> and </a:t>
            </a:r>
            <a:r>
              <a:rPr lang="en-GB" sz="1800" dirty="0" smtClean="0">
                <a:latin typeface="Symbol" pitchFamily="18" charset="2"/>
              </a:rPr>
              <a:t>q</a:t>
            </a:r>
            <a:r>
              <a:rPr lang="en-GB" sz="1800" baseline="-25000" dirty="0" smtClean="0"/>
              <a:t>2</a:t>
            </a:r>
            <a:r>
              <a:rPr lang="en-GB" sz="1800" dirty="0" smtClean="0"/>
              <a:t> :</a:t>
            </a:r>
            <a:endParaRPr lang="da-DK" sz="18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 smtClean="0"/>
              <a:t>The range of each parameter is divided into </a:t>
            </a:r>
            <a:r>
              <a:rPr lang="en-GB" sz="1800" i="1" dirty="0" smtClean="0"/>
              <a:t>n</a:t>
            </a:r>
            <a:r>
              <a:rPr lang="en-GB" sz="1800" dirty="0" smtClean="0"/>
              <a:t> intervals of equal probability (1/n). Then select one value at random in each interval.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 smtClean="0"/>
              <a:t>The LHS is then completed by randomly pairing the values of </a:t>
            </a:r>
            <a:r>
              <a:rPr lang="en-GB" sz="1800" dirty="0" smtClean="0">
                <a:latin typeface="Symbol" pitchFamily="18" charset="2"/>
              </a:rPr>
              <a:t>q</a:t>
            </a:r>
            <a:r>
              <a:rPr lang="en-GB" sz="1800" baseline="-25000" dirty="0" smtClean="0"/>
              <a:t>1</a:t>
            </a:r>
            <a:r>
              <a:rPr lang="en-GB" sz="1800" dirty="0" smtClean="0"/>
              <a:t> and </a:t>
            </a:r>
            <a:r>
              <a:rPr lang="en-GB" sz="1800" dirty="0" smtClean="0">
                <a:latin typeface="Symbol" pitchFamily="18" charset="2"/>
              </a:rPr>
              <a:t>q</a:t>
            </a:r>
            <a:r>
              <a:rPr lang="en-GB" sz="1800" baseline="-25000" dirty="0" smtClean="0"/>
              <a:t>2</a:t>
            </a:r>
            <a:r>
              <a:rPr lang="en-GB" sz="1800" dirty="0" smtClean="0"/>
              <a:t> leading to </a:t>
            </a:r>
            <a:r>
              <a:rPr lang="en-GB" sz="1800" i="1" dirty="0" smtClean="0"/>
              <a:t>n</a:t>
            </a:r>
            <a:r>
              <a:rPr lang="en-GB" sz="1800" dirty="0" smtClean="0"/>
              <a:t> couples. </a:t>
            </a:r>
            <a:endParaRPr lang="da-DK" sz="1800" dirty="0" smtClean="0"/>
          </a:p>
          <a:p>
            <a:pPr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79599-9F90-4774-AE16-140C90107ED2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Monte Carlo method for uncertainty analysis</a:t>
            </a:r>
            <a:endParaRPr lang="da-DK"/>
          </a:p>
        </p:txBody>
      </p:sp>
      <p:pic>
        <p:nvPicPr>
          <p:cNvPr id="258054" name="Picture 4" descr="C:\DTU\Research\Collaboration\BIOMATH\MonteCarloCalib\Accepted_Manuscript07.702R1\Figure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1511300"/>
            <a:ext cx="3779838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6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U_Kemiteknik[1]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_Kemiteknik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6662</TotalTime>
  <Words>775</Words>
  <Application>Microsoft Office PowerPoint</Application>
  <PresentationFormat>On-screen Show (4:3)</PresentationFormat>
  <Paragraphs>146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Calibri</vt:lpstr>
      <vt:lpstr>Comic Sans MS</vt:lpstr>
      <vt:lpstr>Symbol</vt:lpstr>
      <vt:lpstr>Times New Roman</vt:lpstr>
      <vt:lpstr>Verdana</vt:lpstr>
      <vt:lpstr>DTU_Kemiteknik[1]</vt:lpstr>
      <vt:lpstr>Packager Shell Object</vt:lpstr>
      <vt:lpstr>Sampling strategies for uncertainty &amp; sensitivity analysis </vt:lpstr>
      <vt:lpstr>Quantifying uncertainty: context</vt:lpstr>
      <vt:lpstr>Monte Carlo Method – definition</vt:lpstr>
      <vt:lpstr>RANDOM NUMBERS </vt:lpstr>
      <vt:lpstr>RANDOM NUMBERS </vt:lpstr>
      <vt:lpstr>Examples of sampling strategies</vt:lpstr>
      <vt:lpstr>Problem statement</vt:lpstr>
      <vt:lpstr>Random sampling</vt:lpstr>
      <vt:lpstr>More on Latin Hypercube Sampling</vt:lpstr>
      <vt:lpstr>More on Quasi random sampling</vt:lpstr>
      <vt:lpstr>Drawbacks of quasi random sampling</vt:lpstr>
      <vt:lpstr>Other quasi random using hammersley</vt:lpstr>
      <vt:lpstr>Sampling for dependent/correlated inputs</vt:lpstr>
      <vt:lpstr>Strategies to generate dependent samples</vt:lpstr>
      <vt:lpstr>Strategies to generate dependent samples</vt:lpstr>
      <vt:lpstr>Many sampling techniques available in Matlab </vt:lpstr>
    </vt:vector>
  </TitlesOfParts>
  <Company>KT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Katrine Landbo</dc:creator>
  <cp:lastModifiedBy>Gürkan Sin</cp:lastModifiedBy>
  <cp:revision>1209</cp:revision>
  <dcterms:created xsi:type="dcterms:W3CDTF">2008-08-12T11:19:43Z</dcterms:created>
  <dcterms:modified xsi:type="dcterms:W3CDTF">2017-07-05T12:42:23Z</dcterms:modified>
</cp:coreProperties>
</file>