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46"/>
  </p:notesMasterIdLst>
  <p:handoutMasterIdLst>
    <p:handoutMasterId r:id="rId47"/>
  </p:handoutMasterIdLst>
  <p:sldIdLst>
    <p:sldId id="256" r:id="rId2"/>
    <p:sldId id="376" r:id="rId3"/>
    <p:sldId id="377" r:id="rId4"/>
    <p:sldId id="335" r:id="rId5"/>
    <p:sldId id="336" r:id="rId6"/>
    <p:sldId id="337" r:id="rId7"/>
    <p:sldId id="338" r:id="rId8"/>
    <p:sldId id="344" r:id="rId9"/>
    <p:sldId id="355" r:id="rId10"/>
    <p:sldId id="356" r:id="rId11"/>
    <p:sldId id="345" r:id="rId12"/>
    <p:sldId id="379" r:id="rId13"/>
    <p:sldId id="358" r:id="rId14"/>
    <p:sldId id="346" r:id="rId15"/>
    <p:sldId id="362" r:id="rId16"/>
    <p:sldId id="378" r:id="rId17"/>
    <p:sldId id="359" r:id="rId18"/>
    <p:sldId id="360" r:id="rId19"/>
    <p:sldId id="361" r:id="rId20"/>
    <p:sldId id="364" r:id="rId21"/>
    <p:sldId id="348" r:id="rId22"/>
    <p:sldId id="349" r:id="rId23"/>
    <p:sldId id="351" r:id="rId24"/>
    <p:sldId id="352" r:id="rId25"/>
    <p:sldId id="278" r:id="rId26"/>
    <p:sldId id="282" r:id="rId27"/>
    <p:sldId id="365" r:id="rId28"/>
    <p:sldId id="380" r:id="rId29"/>
    <p:sldId id="366" r:id="rId30"/>
    <p:sldId id="367" r:id="rId31"/>
    <p:sldId id="381" r:id="rId32"/>
    <p:sldId id="368" r:id="rId33"/>
    <p:sldId id="382" r:id="rId34"/>
    <p:sldId id="369" r:id="rId35"/>
    <p:sldId id="370" r:id="rId36"/>
    <p:sldId id="371" r:id="rId37"/>
    <p:sldId id="372" r:id="rId38"/>
    <p:sldId id="373" r:id="rId39"/>
    <p:sldId id="374" r:id="rId40"/>
    <p:sldId id="375" r:id="rId41"/>
    <p:sldId id="290" r:id="rId42"/>
    <p:sldId id="318" r:id="rId43"/>
    <p:sldId id="317" r:id="rId44"/>
    <p:sldId id="291" r:id="rId45"/>
  </p:sldIdLst>
  <p:sldSz cx="9144000" cy="6858000" type="screen4x3"/>
  <p:notesSz cx="6810375" cy="9942513"/>
  <p:defaultTextStyle>
    <a:defPPr>
      <a:defRPr lang="da-DK"/>
    </a:defPPr>
    <a:lvl1pPr algn="l" rtl="0" fontAlgn="base">
      <a:spcBef>
        <a:spcPct val="0"/>
      </a:spcBef>
      <a:spcAft>
        <a:spcPct val="0"/>
      </a:spcAft>
      <a:defRPr sz="1600" kern="1200">
        <a:solidFill>
          <a:schemeClr val="tx1"/>
        </a:solidFill>
        <a:latin typeface="Verdana" pitchFamily="34" charset="0"/>
        <a:ea typeface="ＭＳ Ｐゴシック"/>
        <a:cs typeface="ＭＳ Ｐゴシック"/>
      </a:defRPr>
    </a:lvl1pPr>
    <a:lvl2pPr marL="457200" algn="l" rtl="0" fontAlgn="base">
      <a:spcBef>
        <a:spcPct val="0"/>
      </a:spcBef>
      <a:spcAft>
        <a:spcPct val="0"/>
      </a:spcAft>
      <a:defRPr sz="1600" kern="1200">
        <a:solidFill>
          <a:schemeClr val="tx1"/>
        </a:solidFill>
        <a:latin typeface="Verdana" pitchFamily="34" charset="0"/>
        <a:ea typeface="ＭＳ Ｐゴシック"/>
        <a:cs typeface="ＭＳ Ｐゴシック"/>
      </a:defRPr>
    </a:lvl2pPr>
    <a:lvl3pPr marL="914400" algn="l" rtl="0" fontAlgn="base">
      <a:spcBef>
        <a:spcPct val="0"/>
      </a:spcBef>
      <a:spcAft>
        <a:spcPct val="0"/>
      </a:spcAft>
      <a:defRPr sz="1600" kern="1200">
        <a:solidFill>
          <a:schemeClr val="tx1"/>
        </a:solidFill>
        <a:latin typeface="Verdana" pitchFamily="34" charset="0"/>
        <a:ea typeface="ＭＳ Ｐゴシック"/>
        <a:cs typeface="ＭＳ Ｐゴシック"/>
      </a:defRPr>
    </a:lvl3pPr>
    <a:lvl4pPr marL="1371600" algn="l" rtl="0" fontAlgn="base">
      <a:spcBef>
        <a:spcPct val="0"/>
      </a:spcBef>
      <a:spcAft>
        <a:spcPct val="0"/>
      </a:spcAft>
      <a:defRPr sz="1600" kern="1200">
        <a:solidFill>
          <a:schemeClr val="tx1"/>
        </a:solidFill>
        <a:latin typeface="Verdana" pitchFamily="34" charset="0"/>
        <a:ea typeface="ＭＳ Ｐゴシック"/>
        <a:cs typeface="ＭＳ Ｐゴシック"/>
      </a:defRPr>
    </a:lvl4pPr>
    <a:lvl5pPr marL="1828800" algn="l" rtl="0" fontAlgn="base">
      <a:spcBef>
        <a:spcPct val="0"/>
      </a:spcBef>
      <a:spcAft>
        <a:spcPct val="0"/>
      </a:spcAft>
      <a:defRPr sz="1600" kern="1200">
        <a:solidFill>
          <a:schemeClr val="tx1"/>
        </a:solidFill>
        <a:latin typeface="Verdana" pitchFamily="34" charset="0"/>
        <a:ea typeface="ＭＳ Ｐゴシック"/>
        <a:cs typeface="ＭＳ Ｐゴシック"/>
      </a:defRPr>
    </a:lvl5pPr>
    <a:lvl6pPr marL="2286000" algn="l" defTabSz="914400" rtl="0" eaLnBrk="1" latinLnBrk="0" hangingPunct="1">
      <a:defRPr sz="1600" kern="1200">
        <a:solidFill>
          <a:schemeClr val="tx1"/>
        </a:solidFill>
        <a:latin typeface="Verdana" pitchFamily="34" charset="0"/>
        <a:ea typeface="ＭＳ Ｐゴシック"/>
        <a:cs typeface="ＭＳ Ｐゴシック"/>
      </a:defRPr>
    </a:lvl6pPr>
    <a:lvl7pPr marL="2743200" algn="l" defTabSz="914400" rtl="0" eaLnBrk="1" latinLnBrk="0" hangingPunct="1">
      <a:defRPr sz="1600" kern="1200">
        <a:solidFill>
          <a:schemeClr val="tx1"/>
        </a:solidFill>
        <a:latin typeface="Verdana" pitchFamily="34" charset="0"/>
        <a:ea typeface="ＭＳ Ｐゴシック"/>
        <a:cs typeface="ＭＳ Ｐゴシック"/>
      </a:defRPr>
    </a:lvl7pPr>
    <a:lvl8pPr marL="3200400" algn="l" defTabSz="914400" rtl="0" eaLnBrk="1" latinLnBrk="0" hangingPunct="1">
      <a:defRPr sz="1600" kern="1200">
        <a:solidFill>
          <a:schemeClr val="tx1"/>
        </a:solidFill>
        <a:latin typeface="Verdana" pitchFamily="34" charset="0"/>
        <a:ea typeface="ＭＳ Ｐゴシック"/>
        <a:cs typeface="ＭＳ Ｐゴシック"/>
      </a:defRPr>
    </a:lvl8pPr>
    <a:lvl9pPr marL="3657600" algn="l" defTabSz="914400" rtl="0" eaLnBrk="1" latinLnBrk="0" hangingPunct="1">
      <a:defRPr sz="1600" kern="1200">
        <a:solidFill>
          <a:schemeClr val="tx1"/>
        </a:solidFill>
        <a:latin typeface="Verdana" pitchFamily="34"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rkan Si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CC33"/>
    <a:srgbClr val="33CCFF"/>
    <a:srgbClr val="660099"/>
    <a:srgbClr val="660066"/>
    <a:srgbClr val="990066"/>
    <a:srgbClr val="CC3399"/>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99" autoAdjust="0"/>
    <p:restoredTop sz="88649" autoAdjust="0"/>
  </p:normalViewPr>
  <p:slideViewPr>
    <p:cSldViewPr>
      <p:cViewPr varScale="1">
        <p:scale>
          <a:sx n="78" d="100"/>
          <a:sy n="78" d="100"/>
        </p:scale>
        <p:origin x="1296"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470" y="-96"/>
      </p:cViewPr>
      <p:guideLst>
        <p:guide orient="horz" pos="3132"/>
        <p:guide pos="214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1" y="1"/>
            <a:ext cx="2951162" cy="497126"/>
          </a:xfrm>
          <a:prstGeom prst="rect">
            <a:avLst/>
          </a:prstGeom>
          <a:noFill/>
          <a:ln w="9525">
            <a:noFill/>
            <a:miter lim="800000"/>
            <a:headEnd/>
            <a:tailEnd/>
          </a:ln>
          <a:effectLst/>
        </p:spPr>
        <p:txBody>
          <a:bodyPr vert="horz" wrap="square" lIns="95719" tIns="47859" rIns="95719" bIns="47859" numCol="1" anchor="t" anchorCtr="0" compatLnSpc="1">
            <a:prstTxWarp prst="textNoShape">
              <a:avLst/>
            </a:prstTxWarp>
          </a:bodyPr>
          <a:lstStyle>
            <a:lvl1pPr eaLnBrk="0" hangingPunct="0">
              <a:spcBef>
                <a:spcPct val="0"/>
              </a:spcBef>
              <a:defRPr sz="1300">
                <a:ea typeface="ＭＳ Ｐゴシック" pitchFamily="-80" charset="-128"/>
                <a:cs typeface="+mn-cs"/>
              </a:defRPr>
            </a:lvl1pPr>
          </a:lstStyle>
          <a:p>
            <a:pPr>
              <a:defRPr/>
            </a:pPr>
            <a:endParaRPr lang="en-US"/>
          </a:p>
        </p:txBody>
      </p:sp>
      <p:sp>
        <p:nvSpPr>
          <p:cNvPr id="63491" name="Rectangle 3"/>
          <p:cNvSpPr>
            <a:spLocks noGrp="1" noChangeArrowheads="1"/>
          </p:cNvSpPr>
          <p:nvPr>
            <p:ph type="dt" sz="quarter" idx="1"/>
          </p:nvPr>
        </p:nvSpPr>
        <p:spPr bwMode="auto">
          <a:xfrm>
            <a:off x="3857638" y="1"/>
            <a:ext cx="2951162" cy="497126"/>
          </a:xfrm>
          <a:prstGeom prst="rect">
            <a:avLst/>
          </a:prstGeom>
          <a:noFill/>
          <a:ln w="9525">
            <a:noFill/>
            <a:miter lim="800000"/>
            <a:headEnd/>
            <a:tailEnd/>
          </a:ln>
          <a:effectLst/>
        </p:spPr>
        <p:txBody>
          <a:bodyPr vert="horz" wrap="square" lIns="95719" tIns="47859" rIns="95719" bIns="47859" numCol="1" anchor="t" anchorCtr="0" compatLnSpc="1">
            <a:prstTxWarp prst="textNoShape">
              <a:avLst/>
            </a:prstTxWarp>
          </a:bodyPr>
          <a:lstStyle>
            <a:lvl1pPr algn="r" eaLnBrk="0" hangingPunct="0">
              <a:spcBef>
                <a:spcPct val="0"/>
              </a:spcBef>
              <a:defRPr sz="1300">
                <a:ea typeface="ＭＳ Ｐゴシック" pitchFamily="-80" charset="-128"/>
                <a:cs typeface="+mn-cs"/>
              </a:defRPr>
            </a:lvl1pPr>
          </a:lstStyle>
          <a:p>
            <a:pPr>
              <a:defRPr/>
            </a:pPr>
            <a:endParaRPr lang="en-US"/>
          </a:p>
        </p:txBody>
      </p:sp>
      <p:sp>
        <p:nvSpPr>
          <p:cNvPr id="63492" name="Rectangle 4"/>
          <p:cNvSpPr>
            <a:spLocks noGrp="1" noChangeArrowheads="1"/>
          </p:cNvSpPr>
          <p:nvPr>
            <p:ph type="ftr" sz="quarter" idx="2"/>
          </p:nvPr>
        </p:nvSpPr>
        <p:spPr bwMode="auto">
          <a:xfrm>
            <a:off x="1" y="9443662"/>
            <a:ext cx="2951162" cy="497126"/>
          </a:xfrm>
          <a:prstGeom prst="rect">
            <a:avLst/>
          </a:prstGeom>
          <a:noFill/>
          <a:ln w="9525">
            <a:noFill/>
            <a:miter lim="800000"/>
            <a:headEnd/>
            <a:tailEnd/>
          </a:ln>
          <a:effectLst/>
        </p:spPr>
        <p:txBody>
          <a:bodyPr vert="horz" wrap="square" lIns="95719" tIns="47859" rIns="95719" bIns="47859" numCol="1" anchor="b" anchorCtr="0" compatLnSpc="1">
            <a:prstTxWarp prst="textNoShape">
              <a:avLst/>
            </a:prstTxWarp>
          </a:bodyPr>
          <a:lstStyle>
            <a:lvl1pPr eaLnBrk="0" hangingPunct="0">
              <a:spcBef>
                <a:spcPct val="0"/>
              </a:spcBef>
              <a:defRPr sz="1300">
                <a:ea typeface="ＭＳ Ｐゴシック" pitchFamily="-80" charset="-128"/>
                <a:cs typeface="+mn-cs"/>
              </a:defRPr>
            </a:lvl1pPr>
          </a:lstStyle>
          <a:p>
            <a:pPr>
              <a:defRPr/>
            </a:pPr>
            <a:endParaRPr lang="en-US"/>
          </a:p>
        </p:txBody>
      </p:sp>
      <p:sp>
        <p:nvSpPr>
          <p:cNvPr id="63493" name="Rectangle 5"/>
          <p:cNvSpPr>
            <a:spLocks noGrp="1" noChangeArrowheads="1"/>
          </p:cNvSpPr>
          <p:nvPr>
            <p:ph type="sldNum" sz="quarter" idx="3"/>
          </p:nvPr>
        </p:nvSpPr>
        <p:spPr bwMode="auto">
          <a:xfrm>
            <a:off x="3857638" y="9443662"/>
            <a:ext cx="2951162" cy="497126"/>
          </a:xfrm>
          <a:prstGeom prst="rect">
            <a:avLst/>
          </a:prstGeom>
          <a:noFill/>
          <a:ln w="9525">
            <a:noFill/>
            <a:miter lim="800000"/>
            <a:headEnd/>
            <a:tailEnd/>
          </a:ln>
          <a:effectLst/>
        </p:spPr>
        <p:txBody>
          <a:bodyPr vert="horz" wrap="square" lIns="95719" tIns="47859" rIns="95719" bIns="47859" numCol="1" anchor="b" anchorCtr="0" compatLnSpc="1">
            <a:prstTxWarp prst="textNoShape">
              <a:avLst/>
            </a:prstTxWarp>
          </a:bodyPr>
          <a:lstStyle>
            <a:lvl1pPr algn="r" eaLnBrk="0" hangingPunct="0">
              <a:spcBef>
                <a:spcPct val="0"/>
              </a:spcBef>
              <a:defRPr sz="1300">
                <a:ea typeface="ＭＳ Ｐゴシック" pitchFamily="-80" charset="-128"/>
                <a:cs typeface="+mn-cs"/>
              </a:defRPr>
            </a:lvl1pPr>
          </a:lstStyle>
          <a:p>
            <a:pPr>
              <a:defRPr/>
            </a:pPr>
            <a:fld id="{E0368772-52C1-418C-9BBA-33D740DB50F6}" type="slidenum">
              <a:rPr lang="en-US"/>
              <a:pPr>
                <a:defRPr/>
              </a:pPr>
              <a:t>‹#›</a:t>
            </a:fld>
            <a:endParaRPr lang="en-US"/>
          </a:p>
        </p:txBody>
      </p:sp>
    </p:spTree>
    <p:extLst>
      <p:ext uri="{BB962C8B-B14F-4D97-AF65-F5344CB8AC3E}">
        <p14:creationId xmlns:p14="http://schemas.microsoft.com/office/powerpoint/2010/main" val="1866544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2951162" cy="497126"/>
          </a:xfrm>
          <a:prstGeom prst="rect">
            <a:avLst/>
          </a:prstGeom>
          <a:noFill/>
          <a:ln w="9525">
            <a:noFill/>
            <a:miter lim="800000"/>
            <a:headEnd/>
            <a:tailEnd/>
          </a:ln>
        </p:spPr>
        <p:txBody>
          <a:bodyPr vert="horz" wrap="square" lIns="95719" tIns="47859" rIns="95719" bIns="47859" numCol="1" anchor="t" anchorCtr="0" compatLnSpc="1">
            <a:prstTxWarp prst="textNoShape">
              <a:avLst/>
            </a:prstTxWarp>
          </a:bodyPr>
          <a:lstStyle>
            <a:lvl1pPr eaLnBrk="0" hangingPunct="0">
              <a:spcBef>
                <a:spcPct val="0"/>
              </a:spcBef>
              <a:defRPr sz="1300">
                <a:ea typeface="ＭＳ Ｐゴシック" pitchFamily="-80" charset="-128"/>
                <a:cs typeface="+mn-cs"/>
              </a:defRPr>
            </a:lvl1pPr>
          </a:lstStyle>
          <a:p>
            <a:pPr>
              <a:defRPr/>
            </a:pPr>
            <a:endParaRPr lang="da-DK"/>
          </a:p>
        </p:txBody>
      </p:sp>
      <p:sp>
        <p:nvSpPr>
          <p:cNvPr id="3075" name="Rectangle 3"/>
          <p:cNvSpPr>
            <a:spLocks noGrp="1" noChangeArrowheads="1"/>
          </p:cNvSpPr>
          <p:nvPr>
            <p:ph type="dt" idx="1"/>
          </p:nvPr>
        </p:nvSpPr>
        <p:spPr bwMode="auto">
          <a:xfrm>
            <a:off x="3859213" y="1"/>
            <a:ext cx="2951162" cy="497126"/>
          </a:xfrm>
          <a:prstGeom prst="rect">
            <a:avLst/>
          </a:prstGeom>
          <a:noFill/>
          <a:ln w="9525">
            <a:noFill/>
            <a:miter lim="800000"/>
            <a:headEnd/>
            <a:tailEnd/>
          </a:ln>
        </p:spPr>
        <p:txBody>
          <a:bodyPr vert="horz" wrap="square" lIns="95719" tIns="47859" rIns="95719" bIns="47859" numCol="1" anchor="t" anchorCtr="0" compatLnSpc="1">
            <a:prstTxWarp prst="textNoShape">
              <a:avLst/>
            </a:prstTxWarp>
          </a:bodyPr>
          <a:lstStyle>
            <a:lvl1pPr algn="r" eaLnBrk="0" hangingPunct="0">
              <a:spcBef>
                <a:spcPct val="0"/>
              </a:spcBef>
              <a:defRPr sz="1300">
                <a:ea typeface="ＭＳ Ｐゴシック" pitchFamily="-80" charset="-128"/>
                <a:cs typeface="+mn-cs"/>
              </a:defRPr>
            </a:lvl1pPr>
          </a:lstStyle>
          <a:p>
            <a:pPr>
              <a:defRPr/>
            </a:pPr>
            <a:endParaRPr lang="da-DK"/>
          </a:p>
        </p:txBody>
      </p:sp>
      <p:sp>
        <p:nvSpPr>
          <p:cNvPr id="6148" name="Rectangle 4"/>
          <p:cNvSpPr>
            <a:spLocks noGrp="1" noRot="1" noChangeAspect="1" noChangeArrowheads="1" noTextEdit="1"/>
          </p:cNvSpPr>
          <p:nvPr>
            <p:ph type="sldImg" idx="2"/>
          </p:nvPr>
        </p:nvSpPr>
        <p:spPr bwMode="auto">
          <a:xfrm>
            <a:off x="920750" y="746125"/>
            <a:ext cx="4968875" cy="3727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08051" y="4722694"/>
            <a:ext cx="4994275" cy="4474131"/>
          </a:xfrm>
          <a:prstGeom prst="rect">
            <a:avLst/>
          </a:prstGeom>
          <a:noFill/>
          <a:ln w="9525">
            <a:noFill/>
            <a:miter lim="800000"/>
            <a:headEnd/>
            <a:tailEnd/>
          </a:ln>
        </p:spPr>
        <p:txBody>
          <a:bodyPr vert="horz" wrap="square" lIns="95719" tIns="47859" rIns="95719" bIns="47859" numCol="1" anchor="t" anchorCtr="0" compatLnSpc="1">
            <a:prstTxWarp prst="textNoShape">
              <a:avLst/>
            </a:prstTxWarp>
          </a:bodyPr>
          <a:lstStyle/>
          <a:p>
            <a:pPr lvl="0"/>
            <a:r>
              <a:rPr lang="da-DK" noProof="0" smtClean="0"/>
              <a:t>Click to edit Master text styles</a:t>
            </a:r>
          </a:p>
          <a:p>
            <a:pPr lvl="1"/>
            <a:r>
              <a:rPr lang="da-DK" noProof="0" smtClean="0"/>
              <a:t>Second level</a:t>
            </a:r>
          </a:p>
          <a:p>
            <a:pPr lvl="2"/>
            <a:r>
              <a:rPr lang="da-DK" noProof="0" smtClean="0"/>
              <a:t>Third level</a:t>
            </a:r>
          </a:p>
          <a:p>
            <a:pPr lvl="3"/>
            <a:r>
              <a:rPr lang="da-DK" noProof="0" smtClean="0"/>
              <a:t>Fourth level</a:t>
            </a:r>
          </a:p>
          <a:p>
            <a:pPr lvl="4"/>
            <a:r>
              <a:rPr lang="da-DK" noProof="0" smtClean="0"/>
              <a:t>Fifth level</a:t>
            </a:r>
          </a:p>
        </p:txBody>
      </p:sp>
      <p:sp>
        <p:nvSpPr>
          <p:cNvPr id="3078" name="Rectangle 6"/>
          <p:cNvSpPr>
            <a:spLocks noGrp="1" noChangeArrowheads="1"/>
          </p:cNvSpPr>
          <p:nvPr>
            <p:ph type="ftr" sz="quarter" idx="4"/>
          </p:nvPr>
        </p:nvSpPr>
        <p:spPr bwMode="auto">
          <a:xfrm>
            <a:off x="1" y="9445387"/>
            <a:ext cx="2951162" cy="497126"/>
          </a:xfrm>
          <a:prstGeom prst="rect">
            <a:avLst/>
          </a:prstGeom>
          <a:noFill/>
          <a:ln w="9525">
            <a:noFill/>
            <a:miter lim="800000"/>
            <a:headEnd/>
            <a:tailEnd/>
          </a:ln>
        </p:spPr>
        <p:txBody>
          <a:bodyPr vert="horz" wrap="square" lIns="95719" tIns="47859" rIns="95719" bIns="47859" numCol="1" anchor="b" anchorCtr="0" compatLnSpc="1">
            <a:prstTxWarp prst="textNoShape">
              <a:avLst/>
            </a:prstTxWarp>
          </a:bodyPr>
          <a:lstStyle>
            <a:lvl1pPr eaLnBrk="0" hangingPunct="0">
              <a:spcBef>
                <a:spcPct val="0"/>
              </a:spcBef>
              <a:defRPr sz="1300">
                <a:ea typeface="ＭＳ Ｐゴシック" pitchFamily="-80" charset="-128"/>
                <a:cs typeface="+mn-cs"/>
              </a:defRPr>
            </a:lvl1pPr>
          </a:lstStyle>
          <a:p>
            <a:pPr>
              <a:defRPr/>
            </a:pPr>
            <a:endParaRPr lang="da-DK"/>
          </a:p>
        </p:txBody>
      </p:sp>
      <p:sp>
        <p:nvSpPr>
          <p:cNvPr id="3079" name="Rectangle 7"/>
          <p:cNvSpPr>
            <a:spLocks noGrp="1" noChangeArrowheads="1"/>
          </p:cNvSpPr>
          <p:nvPr>
            <p:ph type="sldNum" sz="quarter" idx="5"/>
          </p:nvPr>
        </p:nvSpPr>
        <p:spPr bwMode="auto">
          <a:xfrm>
            <a:off x="3859213" y="9445387"/>
            <a:ext cx="2951162" cy="497126"/>
          </a:xfrm>
          <a:prstGeom prst="rect">
            <a:avLst/>
          </a:prstGeom>
          <a:noFill/>
          <a:ln w="9525">
            <a:noFill/>
            <a:miter lim="800000"/>
            <a:headEnd/>
            <a:tailEnd/>
          </a:ln>
        </p:spPr>
        <p:txBody>
          <a:bodyPr vert="horz" wrap="square" lIns="95719" tIns="47859" rIns="95719" bIns="47859" numCol="1" anchor="b" anchorCtr="0" compatLnSpc="1">
            <a:prstTxWarp prst="textNoShape">
              <a:avLst/>
            </a:prstTxWarp>
          </a:bodyPr>
          <a:lstStyle>
            <a:lvl1pPr algn="r" eaLnBrk="0" hangingPunct="0">
              <a:spcBef>
                <a:spcPct val="0"/>
              </a:spcBef>
              <a:defRPr sz="1300">
                <a:ea typeface="ＭＳ Ｐゴシック" pitchFamily="-80" charset="-128"/>
                <a:cs typeface="+mn-cs"/>
              </a:defRPr>
            </a:lvl1pPr>
          </a:lstStyle>
          <a:p>
            <a:pPr>
              <a:defRPr/>
            </a:pPr>
            <a:fld id="{F52AF353-2A78-4C1C-9952-80DF7EE659DE}" type="slidenum">
              <a:rPr lang="da-DK"/>
              <a:pPr>
                <a:defRPr/>
              </a:pPr>
              <a:t>‹#›</a:t>
            </a:fld>
            <a:endParaRPr lang="da-DK"/>
          </a:p>
        </p:txBody>
      </p:sp>
    </p:spTree>
    <p:extLst>
      <p:ext uri="{BB962C8B-B14F-4D97-AF65-F5344CB8AC3E}">
        <p14:creationId xmlns:p14="http://schemas.microsoft.com/office/powerpoint/2010/main" val="24289649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Verdana" pitchFamily="34" charset="0"/>
        <a:ea typeface="ＭＳ Ｐゴシック" pitchFamily="-80" charset="-128"/>
        <a:cs typeface="ＭＳ Ｐゴシック"/>
      </a:defRPr>
    </a:lvl1pPr>
    <a:lvl2pPr marL="457200" algn="l" rtl="0" eaLnBrk="0" fontAlgn="base" hangingPunct="0">
      <a:spcBef>
        <a:spcPct val="30000"/>
      </a:spcBef>
      <a:spcAft>
        <a:spcPct val="0"/>
      </a:spcAft>
      <a:defRPr sz="1200" kern="1200">
        <a:solidFill>
          <a:schemeClr val="tx1"/>
        </a:solidFill>
        <a:latin typeface="Verdana" pitchFamily="34" charset="0"/>
        <a:ea typeface="ＭＳ Ｐゴシック" pitchFamily="-80" charset="-128"/>
        <a:cs typeface="ＭＳ Ｐゴシック"/>
      </a:defRPr>
    </a:lvl2pPr>
    <a:lvl3pPr marL="914400" algn="l" rtl="0" eaLnBrk="0" fontAlgn="base" hangingPunct="0">
      <a:spcBef>
        <a:spcPct val="30000"/>
      </a:spcBef>
      <a:spcAft>
        <a:spcPct val="0"/>
      </a:spcAft>
      <a:defRPr sz="1200" kern="1200">
        <a:solidFill>
          <a:schemeClr val="tx1"/>
        </a:solidFill>
        <a:latin typeface="Verdana" pitchFamily="34" charset="0"/>
        <a:ea typeface="ＭＳ Ｐゴシック" pitchFamily="-80" charset="-128"/>
        <a:cs typeface="ＭＳ Ｐゴシック"/>
      </a:defRPr>
    </a:lvl3pPr>
    <a:lvl4pPr marL="1371600" algn="l" rtl="0" eaLnBrk="0" fontAlgn="base" hangingPunct="0">
      <a:spcBef>
        <a:spcPct val="30000"/>
      </a:spcBef>
      <a:spcAft>
        <a:spcPct val="0"/>
      </a:spcAft>
      <a:defRPr sz="1200" kern="1200">
        <a:solidFill>
          <a:schemeClr val="tx1"/>
        </a:solidFill>
        <a:latin typeface="Verdana" pitchFamily="34" charset="0"/>
        <a:ea typeface="ＭＳ Ｐゴシック" pitchFamily="-80" charset="-128"/>
        <a:cs typeface="ＭＳ Ｐゴシック"/>
      </a:defRPr>
    </a:lvl4pPr>
    <a:lvl5pPr marL="1828800" algn="l" rtl="0" eaLnBrk="0" fontAlgn="base" hangingPunct="0">
      <a:spcBef>
        <a:spcPct val="30000"/>
      </a:spcBef>
      <a:spcAft>
        <a:spcPct val="0"/>
      </a:spcAft>
      <a:defRPr sz="1200" kern="1200">
        <a:solidFill>
          <a:schemeClr val="tx1"/>
        </a:solidFill>
        <a:latin typeface="Verdana" pitchFamily="34" charset="0"/>
        <a:ea typeface="ＭＳ Ｐゴシック" pitchFamily="-80"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p:spPr>
        <p:txBody>
          <a:bodyPr/>
          <a:lstStyle/>
          <a:p>
            <a:fld id="{AB3B174F-91BE-402A-88B4-1A4AF63510EE}" type="slidenum">
              <a:rPr lang="da-DK" smtClean="0">
                <a:ea typeface="ＭＳ Ｐゴシック"/>
                <a:cs typeface="ＭＳ Ｐゴシック"/>
              </a:rPr>
              <a:pPr/>
              <a:t>1</a:t>
            </a:fld>
            <a:endParaRPr lang="da-DK" smtClean="0">
              <a:ea typeface="ＭＳ Ｐゴシック"/>
              <a:cs typeface="ＭＳ Ｐゴシック"/>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US" smtClean="0">
              <a:ea typeface="ＭＳ Ｐゴシック"/>
            </a:endParaRPr>
          </a:p>
        </p:txBody>
      </p:sp>
      <p:sp>
        <p:nvSpPr>
          <p:cNvPr id="35844" name="Slide Number Placeholder 3"/>
          <p:cNvSpPr>
            <a:spLocks noGrp="1"/>
          </p:cNvSpPr>
          <p:nvPr>
            <p:ph type="sldNum" sz="quarter" idx="5"/>
          </p:nvPr>
        </p:nvSpPr>
        <p:spPr>
          <a:noFill/>
        </p:spPr>
        <p:txBody>
          <a:bodyPr/>
          <a:lstStyle/>
          <a:p>
            <a:fld id="{2DA2DE00-28B5-4FCC-9064-8189FEB9AF8F}" type="slidenum">
              <a:rPr lang="da-DK" smtClean="0">
                <a:ea typeface="ＭＳ Ｐゴシック"/>
                <a:cs typeface="ＭＳ Ｐゴシック"/>
              </a:rPr>
              <a:pPr/>
              <a:t>10</a:t>
            </a:fld>
            <a:endParaRPr lang="da-DK" smtClean="0">
              <a:ea typeface="ＭＳ Ｐゴシック"/>
              <a:cs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endParaRPr lang="en-US" dirty="0" smtClean="0">
              <a:ea typeface="ＭＳ Ｐゴシック"/>
            </a:endParaRPr>
          </a:p>
        </p:txBody>
      </p:sp>
      <p:sp>
        <p:nvSpPr>
          <p:cNvPr id="36868" name="Slide Number Placeholder 3"/>
          <p:cNvSpPr>
            <a:spLocks noGrp="1"/>
          </p:cNvSpPr>
          <p:nvPr>
            <p:ph type="sldNum" sz="quarter" idx="5"/>
          </p:nvPr>
        </p:nvSpPr>
        <p:spPr>
          <a:noFill/>
        </p:spPr>
        <p:txBody>
          <a:bodyPr/>
          <a:lstStyle/>
          <a:p>
            <a:fld id="{F63A67B9-5889-4D4E-B9BA-2488CC938E49}" type="slidenum">
              <a:rPr lang="da-DK" smtClean="0">
                <a:ea typeface="ＭＳ Ｐゴシック"/>
                <a:cs typeface="ＭＳ Ｐゴシック"/>
              </a:rPr>
              <a:pPr/>
              <a:t>11</a:t>
            </a:fld>
            <a:endParaRPr lang="da-DK" smtClean="0">
              <a:ea typeface="ＭＳ Ｐゴシック"/>
              <a:cs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1B48028-DC04-4D2F-9158-6F7AB506DF04}" type="slidenum">
              <a:rPr lang="da-DK" smtClean="0">
                <a:ea typeface="ＭＳ Ｐゴシック"/>
                <a:cs typeface="ＭＳ Ｐゴシック"/>
              </a:rPr>
              <a:pPr/>
              <a:t>12</a:t>
            </a:fld>
            <a:endParaRPr lang="da-DK" smtClean="0">
              <a:ea typeface="ＭＳ Ｐゴシック"/>
              <a:cs typeface="ＭＳ Ｐゴシック"/>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endParaRPr lang="en-US" smtClean="0">
              <a:ea typeface="ＭＳ Ｐゴシック"/>
            </a:endParaRPr>
          </a:p>
        </p:txBody>
      </p:sp>
      <p:sp>
        <p:nvSpPr>
          <p:cNvPr id="36868" name="Slide Number Placeholder 3"/>
          <p:cNvSpPr>
            <a:spLocks noGrp="1"/>
          </p:cNvSpPr>
          <p:nvPr>
            <p:ph type="sldNum" sz="quarter" idx="5"/>
          </p:nvPr>
        </p:nvSpPr>
        <p:spPr>
          <a:noFill/>
        </p:spPr>
        <p:txBody>
          <a:bodyPr/>
          <a:lstStyle/>
          <a:p>
            <a:fld id="{F63A67B9-5889-4D4E-B9BA-2488CC938E49}" type="slidenum">
              <a:rPr lang="da-DK" smtClean="0">
                <a:ea typeface="ＭＳ Ｐゴシック"/>
                <a:cs typeface="ＭＳ Ｐゴシック"/>
              </a:rPr>
              <a:pPr/>
              <a:t>13</a:t>
            </a:fld>
            <a:endParaRPr lang="da-DK" smtClean="0">
              <a:ea typeface="ＭＳ Ｐゴシック"/>
              <a:cs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endParaRPr lang="en-US" smtClean="0">
              <a:ea typeface="ＭＳ Ｐゴシック"/>
            </a:endParaRPr>
          </a:p>
        </p:txBody>
      </p:sp>
      <p:sp>
        <p:nvSpPr>
          <p:cNvPr id="37892" name="Slide Number Placeholder 3"/>
          <p:cNvSpPr>
            <a:spLocks noGrp="1"/>
          </p:cNvSpPr>
          <p:nvPr>
            <p:ph type="sldNum" sz="quarter" idx="5"/>
          </p:nvPr>
        </p:nvSpPr>
        <p:spPr>
          <a:noFill/>
        </p:spPr>
        <p:txBody>
          <a:bodyPr/>
          <a:lstStyle/>
          <a:p>
            <a:fld id="{101CF2C9-498B-47B4-B122-25B04DA93ECC}" type="slidenum">
              <a:rPr lang="da-DK" smtClean="0">
                <a:ea typeface="ＭＳ Ｐゴシック"/>
                <a:cs typeface="ＭＳ Ｐゴシック"/>
              </a:rPr>
              <a:pPr/>
              <a:t>14</a:t>
            </a:fld>
            <a:endParaRPr lang="da-DK" smtClean="0">
              <a:ea typeface="ＭＳ Ｐゴシック"/>
              <a:cs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a-DK"/>
          </a:p>
        </p:txBody>
      </p:sp>
      <p:sp>
        <p:nvSpPr>
          <p:cNvPr id="4" name="Slide Number Placeholder 3"/>
          <p:cNvSpPr>
            <a:spLocks noGrp="1"/>
          </p:cNvSpPr>
          <p:nvPr>
            <p:ph type="sldNum" sz="quarter" idx="10"/>
          </p:nvPr>
        </p:nvSpPr>
        <p:spPr/>
        <p:txBody>
          <a:bodyPr/>
          <a:lstStyle/>
          <a:p>
            <a:pPr>
              <a:defRPr/>
            </a:pPr>
            <a:fld id="{F52AF353-2A78-4C1C-9952-80DF7EE659DE}" type="slidenum">
              <a:rPr lang="da-DK" smtClean="0"/>
              <a:pPr>
                <a:defRPr/>
              </a:pPr>
              <a:t>15</a:t>
            </a:fld>
            <a:endParaRPr lang="da-D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16</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p:txBody>
          <a:bodyPr/>
          <a:lstStyle/>
          <a:p>
            <a:pPr>
              <a:defRPr/>
            </a:pPr>
            <a:fld id="{D3C6638D-D145-42C8-AEC0-84A5B5D4F39A}" type="slidenum">
              <a:rPr lang="da-DK"/>
              <a:pPr>
                <a:defRPr/>
              </a:pPr>
              <a:t>17</a:t>
            </a:fld>
            <a:endParaRPr lang="da-DK"/>
          </a:p>
        </p:txBody>
      </p:sp>
      <p:sp>
        <p:nvSpPr>
          <p:cNvPr id="34819" name="Rectangle 7"/>
          <p:cNvSpPr txBox="1">
            <a:spLocks noGrp="1" noChangeArrowheads="1"/>
          </p:cNvSpPr>
          <p:nvPr/>
        </p:nvSpPr>
        <p:spPr bwMode="auto">
          <a:xfrm>
            <a:off x="3859213" y="9445387"/>
            <a:ext cx="2951162" cy="497126"/>
          </a:xfrm>
          <a:prstGeom prst="rect">
            <a:avLst/>
          </a:prstGeom>
          <a:noFill/>
          <a:ln w="9525">
            <a:noFill/>
            <a:miter lim="800000"/>
            <a:headEnd/>
            <a:tailEnd/>
          </a:ln>
        </p:spPr>
        <p:txBody>
          <a:bodyPr lIns="95719" tIns="47859" rIns="95719" bIns="47859" anchor="b"/>
          <a:lstStyle/>
          <a:p>
            <a:pPr algn="r" eaLnBrk="0" hangingPunct="0"/>
            <a:fld id="{FFD53736-9C73-4BAD-A453-0670E3491777}" type="slidenum">
              <a:rPr lang="da-DK" sz="1300"/>
              <a:pPr algn="r" eaLnBrk="0" hangingPunct="0"/>
              <a:t>17</a:t>
            </a:fld>
            <a:endParaRPr lang="da-DK" sz="1300" dirty="0"/>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p:spPr>
        <p:txBody>
          <a:bodyPr/>
          <a:lstStyle/>
          <a:p>
            <a:r>
              <a:rPr lang="da-DK" smtClean="0">
                <a:ea typeface="ＭＳ Ｐゴシック"/>
              </a:rPr>
              <a:t>What we try is to replace off-line measurements of relevant variables with on-line measurements using NIR. On-line prediction of biomass and glucose could then be used within for example feed-back control to improve reactor operation (e.g. addition of substrate can be controlled in a fed-batch fermentation)</a:t>
            </a:r>
          </a:p>
          <a:p>
            <a:r>
              <a:rPr lang="da-DK" smtClean="0">
                <a:ea typeface="ＭＳ Ｐゴシック"/>
              </a:rPr>
              <a:t>The graph shows a comparison between off-line substrate measurements (dots) and on-line (predictions) based on NIR. It illustrates that we can predict glucose quite well, which opens up for establishment of control strategies</a:t>
            </a:r>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877F9E5-4C92-4028-970E-68FE03E9AE46}" type="slidenum">
              <a:rPr lang="da-DK"/>
              <a:pPr>
                <a:defRPr/>
              </a:pPr>
              <a:t>18</a:t>
            </a:fld>
            <a:endParaRPr lang="da-DK"/>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681038" y="4722694"/>
            <a:ext cx="5448300" cy="4474131"/>
          </a:xfrm>
          <a:noFill/>
          <a:ln/>
        </p:spPr>
        <p:txBody>
          <a:bodyPr/>
          <a:lstStyle/>
          <a:p>
            <a:endParaRPr lang="en-GB"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512FD49-6225-4300-8256-82A6E7AFB437}" type="slidenum">
              <a:rPr lang="da-DK"/>
              <a:pPr>
                <a:defRPr/>
              </a:pPr>
              <a:t>19</a:t>
            </a:fld>
            <a:endParaRPr lang="da-DK"/>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da-DK" smtClean="0">
                <a:ea typeface="ＭＳ Ｐゴシック"/>
              </a:rPr>
              <a:t>Sin et al (Biotechnol. Bioeng) developed a first-principles model for the fermentation with Streptomyces coelicolor.</a:t>
            </a:r>
          </a:p>
          <a:p>
            <a:r>
              <a:rPr lang="da-DK" smtClean="0">
                <a:ea typeface="ＭＳ Ｐゴシック"/>
              </a:rPr>
              <a:t>The graphs show that there is a good model fit, i.e. we seem to have a pretty good description of the dynamics of the fermentation.</a:t>
            </a:r>
          </a:p>
          <a:p>
            <a:r>
              <a:rPr lang="da-DK" smtClean="0">
                <a:ea typeface="ＭＳ Ｐゴシック"/>
              </a:rPr>
              <a:t>Phosphate is the exception, no good model fit. This indicates that there is some mechanism that is not included in the model we made. Checking in the literature learned us that S. coelicolor probably can store phosphate internally in the cells, meaning that concentrations decrease more rapidly in the experiment compared to the model (no P storage included in the model). If we would now include that mechanism (P storage) in the model, we could improve the model fit (and our understanding about the process).</a:t>
            </a:r>
          </a:p>
          <a:p>
            <a:r>
              <a:rPr lang="da-DK" smtClean="0">
                <a:ea typeface="ＭＳ Ｐゴシック"/>
              </a:rPr>
              <a:t>Applying uncertainty analysis (spaghetti plots) to the first-principles model followed by sensitivity analysis (shows which inputs have most influence on the outputs) can be helpful in directing experimental work: if an input has large influence on the output, then it is worth to spend time to measure that input. If an input has no large influence on the output, then it is not worth to spend time and energy on trying to measure it.</a:t>
            </a:r>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ChangeArrowheads="1" noTextEdit="1"/>
          </p:cNvSpPr>
          <p:nvPr>
            <p:ph type="sldImg"/>
          </p:nvPr>
        </p:nvSpPr>
        <p:spPr>
          <a:ln/>
        </p:spPr>
      </p:sp>
      <p:sp>
        <p:nvSpPr>
          <p:cNvPr id="31747" name="Rectangle 2"/>
          <p:cNvSpPr txBox="1">
            <a:spLocks noGrp="1" noChangeArrowheads="1"/>
          </p:cNvSpPr>
          <p:nvPr>
            <p:ph type="body" idx="1"/>
          </p:nvPr>
        </p:nvSpPr>
        <p:spPr>
          <a:xfrm>
            <a:off x="908580" y="4724290"/>
            <a:ext cx="4994805" cy="269056"/>
          </a:xfrm>
          <a:noFill/>
          <a:ln/>
        </p:spPr>
        <p:txBody>
          <a:bodyPr>
            <a:spAutoFit/>
          </a:bodyPr>
          <a:lstStyle/>
          <a:p>
            <a:pPr>
              <a:lnSpc>
                <a:spcPct val="93000"/>
              </a:lnSpc>
              <a:spcBef>
                <a:spcPts val="458"/>
              </a:spcBef>
              <a:tabLst>
                <a:tab pos="0" algn="l"/>
                <a:tab pos="920625" algn="l"/>
                <a:tab pos="1842913" algn="l"/>
                <a:tab pos="2765200" algn="l"/>
                <a:tab pos="3687489" algn="l"/>
                <a:tab pos="4609775" algn="l"/>
                <a:tab pos="5532062" algn="l"/>
                <a:tab pos="6454350" algn="l"/>
                <a:tab pos="7376637" algn="l"/>
                <a:tab pos="8298924" algn="l"/>
                <a:tab pos="9221212" algn="l"/>
                <a:tab pos="10143499" algn="l"/>
              </a:tabLst>
            </a:pPr>
            <a:endParaRPr lang="en-US" dirty="0"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endParaRPr lang="en-US" smtClean="0">
              <a:ea typeface="ＭＳ Ｐゴシック"/>
            </a:endParaRPr>
          </a:p>
        </p:txBody>
      </p:sp>
      <p:sp>
        <p:nvSpPr>
          <p:cNvPr id="37892" name="Slide Number Placeholder 3"/>
          <p:cNvSpPr>
            <a:spLocks noGrp="1"/>
          </p:cNvSpPr>
          <p:nvPr>
            <p:ph type="sldNum" sz="quarter" idx="5"/>
          </p:nvPr>
        </p:nvSpPr>
        <p:spPr>
          <a:noFill/>
        </p:spPr>
        <p:txBody>
          <a:bodyPr/>
          <a:lstStyle/>
          <a:p>
            <a:fld id="{101CF2C9-498B-47B4-B122-25B04DA93ECC}" type="slidenum">
              <a:rPr lang="da-DK" smtClean="0">
                <a:ea typeface="ＭＳ Ｐゴシック"/>
                <a:cs typeface="ＭＳ Ｐゴシック"/>
              </a:rPr>
              <a:pPr/>
              <a:t>20</a:t>
            </a:fld>
            <a:endParaRPr lang="da-DK" smtClean="0">
              <a:ea typeface="ＭＳ Ｐゴシック"/>
              <a:cs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1B48028-DC04-4D2F-9158-6F7AB506DF04}" type="slidenum">
              <a:rPr lang="da-DK" smtClean="0">
                <a:ea typeface="ＭＳ Ｐゴシック"/>
                <a:cs typeface="ＭＳ Ｐゴシック"/>
              </a:rPr>
              <a:pPr/>
              <a:t>21</a:t>
            </a:fld>
            <a:endParaRPr lang="da-DK" smtClean="0">
              <a:ea typeface="ＭＳ Ｐゴシック"/>
              <a:cs typeface="ＭＳ Ｐゴシック"/>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52F1222-2A3C-4648-92D6-EF2ED2603F53}" type="slidenum">
              <a:rPr lang="da-DK" smtClean="0">
                <a:ea typeface="ＭＳ Ｐゴシック"/>
                <a:cs typeface="ＭＳ Ｐゴシック"/>
              </a:rPr>
              <a:pPr/>
              <a:t>22</a:t>
            </a:fld>
            <a:endParaRPr lang="da-DK" smtClean="0">
              <a:ea typeface="ＭＳ Ｐゴシック"/>
              <a:cs typeface="ＭＳ Ｐゴシック"/>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smtClean="0">
                <a:ea typeface="ＭＳ Ｐゴシック"/>
              </a:rPr>
              <a:t>Accordingly, if an input parameter (i.e. a circle) lies inside the wedge, then it indicates that its effect on the output is negligible and can be deemed insignificant. On the contrary, if the input parameter lies outside the wedge, then it is said to have a significant effect on the output. We also observe that these significant parameters are involved in non-linear interactions as their standard deviations (see the y-axis in the subplots) are non-zero</a:t>
            </a:r>
            <a:r>
              <a:rPr lang="en-US" baseline="30000" smtClean="0">
                <a:ea typeface="ＭＳ Ｐゴシック"/>
              </a:rPr>
              <a:t>10</a:t>
            </a:r>
            <a:r>
              <a:rPr lang="en-US" smtClean="0">
                <a:ea typeface="ＭＳ Ｐゴシック"/>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220CBE9-B2BD-4418-B77D-EF13B2AF52D9}" type="slidenum">
              <a:rPr lang="da-DK" smtClean="0">
                <a:ea typeface="ＭＳ Ｐゴシック"/>
                <a:cs typeface="ＭＳ Ｐゴシック"/>
              </a:rPr>
              <a:pPr/>
              <a:t>23</a:t>
            </a:fld>
            <a:endParaRPr lang="da-DK" smtClean="0">
              <a:ea typeface="ＭＳ Ｐゴシック"/>
              <a:cs typeface="ＭＳ Ｐゴシック"/>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a-DK"/>
          </a:p>
        </p:txBody>
      </p:sp>
      <p:sp>
        <p:nvSpPr>
          <p:cNvPr id="4" name="Slide Number Placeholder 3"/>
          <p:cNvSpPr>
            <a:spLocks noGrp="1"/>
          </p:cNvSpPr>
          <p:nvPr>
            <p:ph type="sldNum" sz="quarter" idx="10"/>
          </p:nvPr>
        </p:nvSpPr>
        <p:spPr/>
        <p:txBody>
          <a:bodyPr/>
          <a:lstStyle/>
          <a:p>
            <a:pPr>
              <a:defRPr/>
            </a:pPr>
            <a:fld id="{FBB5EB2D-D59A-4C05-97E0-F51D138389DE}" type="slidenum">
              <a:rPr lang="da-DK" smtClean="0"/>
              <a:pPr>
                <a:defRPr/>
              </a:pPr>
              <a:t>24</a:t>
            </a:fld>
            <a:endParaRPr lang="da-DK"/>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a-DK"/>
          </a:p>
        </p:txBody>
      </p:sp>
      <p:sp>
        <p:nvSpPr>
          <p:cNvPr id="4" name="Slide Number Placeholder 3"/>
          <p:cNvSpPr>
            <a:spLocks noGrp="1"/>
          </p:cNvSpPr>
          <p:nvPr>
            <p:ph type="sldNum" sz="quarter" idx="10"/>
          </p:nvPr>
        </p:nvSpPr>
        <p:spPr/>
        <p:txBody>
          <a:bodyPr/>
          <a:lstStyle/>
          <a:p>
            <a:pPr>
              <a:defRPr/>
            </a:pPr>
            <a:fld id="{F52AF353-2A78-4C1C-9952-80DF7EE659DE}" type="slidenum">
              <a:rPr lang="da-DK" smtClean="0"/>
              <a:pPr>
                <a:defRPr/>
              </a:pPr>
              <a:t>25</a:t>
            </a:fld>
            <a:endParaRPr lang="da-DK"/>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26</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27</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28</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29</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3</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30</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31</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32</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33</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34</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35</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36</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37</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38</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0AAAD41E-5972-4CC9-B168-EBDCCD6C11E2}" type="slidenum">
              <a:rPr lang="da-DK" smtClean="0">
                <a:ea typeface="ＭＳ Ｐゴシック"/>
                <a:cs typeface="ＭＳ Ｐゴシック"/>
              </a:rPr>
              <a:pPr/>
              <a:t>39</a:t>
            </a:fld>
            <a:endParaRPr lang="da-DK" smtClean="0">
              <a:ea typeface="ＭＳ Ｐゴシック"/>
              <a:cs typeface="ＭＳ Ｐゴシック"/>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5F41A98-A573-470F-9257-375466D92D75}" type="slidenum">
              <a:rPr lang="da-DK" smtClean="0">
                <a:ea typeface="ＭＳ Ｐゴシック"/>
                <a:cs typeface="ＭＳ Ｐゴシック"/>
              </a:rPr>
              <a:pPr/>
              <a:t>4</a:t>
            </a:fld>
            <a:endParaRPr lang="da-DK" smtClean="0">
              <a:ea typeface="ＭＳ Ｐゴシック"/>
              <a:cs typeface="ＭＳ Ｐゴシック"/>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5857B151-2C5A-4F58-98E1-4F665DBEF024}" type="slidenum">
              <a:rPr lang="da-DK" smtClean="0">
                <a:ea typeface="ＭＳ Ｐゴシック"/>
                <a:cs typeface="ＭＳ Ｐゴシック"/>
              </a:rPr>
              <a:pPr/>
              <a:t>40</a:t>
            </a:fld>
            <a:endParaRPr lang="da-DK" smtClean="0">
              <a:ea typeface="ＭＳ Ｐゴシック"/>
              <a:cs typeface="ＭＳ Ｐゴシック"/>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a-DK"/>
          </a:p>
        </p:txBody>
      </p:sp>
      <p:sp>
        <p:nvSpPr>
          <p:cNvPr id="4" name="Slide Number Placeholder 3"/>
          <p:cNvSpPr>
            <a:spLocks noGrp="1"/>
          </p:cNvSpPr>
          <p:nvPr>
            <p:ph type="sldNum" sz="quarter" idx="10"/>
          </p:nvPr>
        </p:nvSpPr>
        <p:spPr/>
        <p:txBody>
          <a:bodyPr/>
          <a:lstStyle/>
          <a:p>
            <a:pPr>
              <a:defRPr/>
            </a:pPr>
            <a:fld id="{F52AF353-2A78-4C1C-9952-80DF7EE659DE}" type="slidenum">
              <a:rPr lang="da-DK" smtClean="0"/>
              <a:pPr>
                <a:defRPr/>
              </a:pPr>
              <a:t>41</a:t>
            </a:fld>
            <a:endParaRPr lang="da-DK"/>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a-DK"/>
          </a:p>
        </p:txBody>
      </p:sp>
      <p:sp>
        <p:nvSpPr>
          <p:cNvPr id="4" name="Slide Number Placeholder 3"/>
          <p:cNvSpPr>
            <a:spLocks noGrp="1"/>
          </p:cNvSpPr>
          <p:nvPr>
            <p:ph type="sldNum" sz="quarter" idx="10"/>
          </p:nvPr>
        </p:nvSpPr>
        <p:spPr/>
        <p:txBody>
          <a:bodyPr/>
          <a:lstStyle/>
          <a:p>
            <a:pPr>
              <a:defRPr/>
            </a:pPr>
            <a:fld id="{F52AF353-2A78-4C1C-9952-80DF7EE659DE}" type="slidenum">
              <a:rPr lang="da-DK" smtClean="0"/>
              <a:pPr>
                <a:defRPr/>
              </a:pPr>
              <a:t>42</a:t>
            </a:fld>
            <a:endParaRPr lang="da-DK"/>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a-DK"/>
          </a:p>
        </p:txBody>
      </p:sp>
      <p:sp>
        <p:nvSpPr>
          <p:cNvPr id="4" name="Slide Number Placeholder 3"/>
          <p:cNvSpPr>
            <a:spLocks noGrp="1"/>
          </p:cNvSpPr>
          <p:nvPr>
            <p:ph type="sldNum" sz="quarter" idx="10"/>
          </p:nvPr>
        </p:nvSpPr>
        <p:spPr/>
        <p:txBody>
          <a:bodyPr/>
          <a:lstStyle/>
          <a:p>
            <a:pPr>
              <a:defRPr/>
            </a:pPr>
            <a:fld id="{F52AF353-2A78-4C1C-9952-80DF7EE659DE}" type="slidenum">
              <a:rPr lang="da-DK" smtClean="0"/>
              <a:pPr>
                <a:defRPr/>
              </a:pPr>
              <a:t>43</a:t>
            </a:fld>
            <a:endParaRPr lang="da-DK"/>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a-DK"/>
          </a:p>
        </p:txBody>
      </p:sp>
      <p:sp>
        <p:nvSpPr>
          <p:cNvPr id="4" name="Slide Number Placeholder 3"/>
          <p:cNvSpPr>
            <a:spLocks noGrp="1"/>
          </p:cNvSpPr>
          <p:nvPr>
            <p:ph type="sldNum" sz="quarter" idx="10"/>
          </p:nvPr>
        </p:nvSpPr>
        <p:spPr/>
        <p:txBody>
          <a:bodyPr/>
          <a:lstStyle/>
          <a:p>
            <a:pPr>
              <a:defRPr/>
            </a:pPr>
            <a:fld id="{F52AF353-2A78-4C1C-9952-80DF7EE659DE}" type="slidenum">
              <a:rPr lang="da-DK" smtClean="0"/>
              <a:pPr>
                <a:defRPr/>
              </a:pPr>
              <a:t>44</a:t>
            </a:fld>
            <a:endParaRPr lang="da-D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smtClean="0">
              <a:ea typeface="ＭＳ Ｐゴシック"/>
            </a:endParaRPr>
          </a:p>
        </p:txBody>
      </p:sp>
      <p:sp>
        <p:nvSpPr>
          <p:cNvPr id="27652" name="Slide Number Placeholder 3"/>
          <p:cNvSpPr>
            <a:spLocks noGrp="1"/>
          </p:cNvSpPr>
          <p:nvPr>
            <p:ph type="sldNum" sz="quarter" idx="5"/>
          </p:nvPr>
        </p:nvSpPr>
        <p:spPr>
          <a:noFill/>
        </p:spPr>
        <p:txBody>
          <a:bodyPr/>
          <a:lstStyle/>
          <a:p>
            <a:fld id="{6DE31FD5-4D8F-451B-A9AD-734DF4FD4F0C}" type="slidenum">
              <a:rPr lang="da-DK" smtClean="0">
                <a:ea typeface="ＭＳ Ｐゴシック"/>
                <a:cs typeface="ＭＳ Ｐゴシック"/>
              </a:rPr>
              <a:pPr/>
              <a:t>5</a:t>
            </a:fld>
            <a:endParaRPr lang="da-DK" smtClean="0">
              <a:ea typeface="ＭＳ Ｐゴシック"/>
              <a:cs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smtClean="0">
              <a:ea typeface="ＭＳ Ｐゴシック"/>
            </a:endParaRPr>
          </a:p>
        </p:txBody>
      </p:sp>
      <p:sp>
        <p:nvSpPr>
          <p:cNvPr id="28676" name="Slide Number Placeholder 3"/>
          <p:cNvSpPr>
            <a:spLocks noGrp="1"/>
          </p:cNvSpPr>
          <p:nvPr>
            <p:ph type="sldNum" sz="quarter" idx="5"/>
          </p:nvPr>
        </p:nvSpPr>
        <p:spPr>
          <a:noFill/>
        </p:spPr>
        <p:txBody>
          <a:bodyPr/>
          <a:lstStyle/>
          <a:p>
            <a:fld id="{C4282E90-A9C3-41D2-B0F9-AB5F4B1D2530}" type="slidenum">
              <a:rPr lang="da-DK" smtClean="0">
                <a:ea typeface="ＭＳ Ｐゴシック"/>
                <a:cs typeface="ＭＳ Ｐゴシック"/>
              </a:rPr>
              <a:pPr/>
              <a:t>6</a:t>
            </a:fld>
            <a:endParaRPr lang="da-DK" smtClean="0">
              <a:ea typeface="ＭＳ Ｐゴシック"/>
              <a:cs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en-US" smtClean="0">
              <a:ea typeface="ＭＳ Ｐゴシック"/>
            </a:endParaRPr>
          </a:p>
        </p:txBody>
      </p:sp>
      <p:sp>
        <p:nvSpPr>
          <p:cNvPr id="29700" name="Slide Number Placeholder 3"/>
          <p:cNvSpPr>
            <a:spLocks noGrp="1"/>
          </p:cNvSpPr>
          <p:nvPr>
            <p:ph type="sldNum" sz="quarter" idx="5"/>
          </p:nvPr>
        </p:nvSpPr>
        <p:spPr>
          <a:noFill/>
        </p:spPr>
        <p:txBody>
          <a:bodyPr/>
          <a:lstStyle/>
          <a:p>
            <a:fld id="{47DE20E8-5314-45D3-B85D-D6856E227151}" type="slidenum">
              <a:rPr lang="da-DK" smtClean="0">
                <a:ea typeface="ＭＳ Ｐゴシック"/>
                <a:cs typeface="ＭＳ Ｐゴシック"/>
              </a:rPr>
              <a:pPr/>
              <a:t>7</a:t>
            </a:fld>
            <a:endParaRPr lang="da-DK" smtClean="0">
              <a:ea typeface="ＭＳ Ｐゴシック"/>
              <a:cs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US" smtClean="0">
              <a:ea typeface="ＭＳ Ｐゴシック"/>
            </a:endParaRPr>
          </a:p>
        </p:txBody>
      </p:sp>
      <p:sp>
        <p:nvSpPr>
          <p:cNvPr id="35844" name="Slide Number Placeholder 3"/>
          <p:cNvSpPr>
            <a:spLocks noGrp="1"/>
          </p:cNvSpPr>
          <p:nvPr>
            <p:ph type="sldNum" sz="quarter" idx="5"/>
          </p:nvPr>
        </p:nvSpPr>
        <p:spPr>
          <a:noFill/>
        </p:spPr>
        <p:txBody>
          <a:bodyPr/>
          <a:lstStyle/>
          <a:p>
            <a:fld id="{2DA2DE00-28B5-4FCC-9064-8189FEB9AF8F}" type="slidenum">
              <a:rPr lang="da-DK" smtClean="0">
                <a:ea typeface="ＭＳ Ｐゴシック"/>
                <a:cs typeface="ＭＳ Ｐゴシック"/>
              </a:rPr>
              <a:pPr/>
              <a:t>8</a:t>
            </a:fld>
            <a:endParaRPr lang="da-DK" smtClean="0">
              <a:ea typeface="ＭＳ Ｐゴシック"/>
              <a:cs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US" smtClean="0">
              <a:ea typeface="ＭＳ Ｐゴシック"/>
            </a:endParaRPr>
          </a:p>
        </p:txBody>
      </p:sp>
      <p:sp>
        <p:nvSpPr>
          <p:cNvPr id="35844" name="Slide Number Placeholder 3"/>
          <p:cNvSpPr>
            <a:spLocks noGrp="1"/>
          </p:cNvSpPr>
          <p:nvPr>
            <p:ph type="sldNum" sz="quarter" idx="5"/>
          </p:nvPr>
        </p:nvSpPr>
        <p:spPr>
          <a:noFill/>
        </p:spPr>
        <p:txBody>
          <a:bodyPr/>
          <a:lstStyle/>
          <a:p>
            <a:fld id="{2DA2DE00-28B5-4FCC-9064-8189FEB9AF8F}" type="slidenum">
              <a:rPr lang="da-DK" smtClean="0">
                <a:ea typeface="ＭＳ Ｐゴシック"/>
                <a:cs typeface="ＭＳ Ｐゴシック"/>
              </a:rPr>
              <a:pPr/>
              <a:t>9</a:t>
            </a:fld>
            <a:endParaRPr lang="da-DK" smtClean="0">
              <a:ea typeface="ＭＳ Ｐゴシック"/>
              <a:cs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DTU-DK-A1"/>
          <p:cNvPicPr>
            <a:picLocks noChangeAspect="1" noChangeArrowheads="1"/>
          </p:cNvPicPr>
          <p:nvPr/>
        </p:nvPicPr>
        <p:blipFill>
          <a:blip r:embed="rId2" cstate="print"/>
          <a:srcRect l="78432"/>
          <a:stretch>
            <a:fillRect/>
          </a:stretch>
        </p:blipFill>
        <p:spPr bwMode="auto">
          <a:xfrm>
            <a:off x="8270875" y="279400"/>
            <a:ext cx="479425" cy="533400"/>
          </a:xfrm>
          <a:prstGeom prst="rect">
            <a:avLst/>
          </a:prstGeom>
          <a:noFill/>
          <a:ln w="9525">
            <a:noFill/>
            <a:miter lim="800000"/>
            <a:headEnd/>
            <a:tailEnd/>
          </a:ln>
        </p:spPr>
      </p:pic>
      <p:pic>
        <p:nvPicPr>
          <p:cNvPr id="5" name="Picture 5" descr="DTU frise RGB"/>
          <p:cNvPicPr>
            <a:picLocks noChangeAspect="1" noChangeArrowheads="1"/>
          </p:cNvPicPr>
          <p:nvPr/>
        </p:nvPicPr>
        <p:blipFill>
          <a:blip r:embed="rId3" cstate="print"/>
          <a:srcRect r="25990"/>
          <a:stretch>
            <a:fillRect/>
          </a:stretch>
        </p:blipFill>
        <p:spPr bwMode="auto">
          <a:xfrm>
            <a:off x="4432300" y="4191000"/>
            <a:ext cx="4711700" cy="2338388"/>
          </a:xfrm>
          <a:prstGeom prst="rect">
            <a:avLst/>
          </a:prstGeom>
          <a:noFill/>
          <a:ln w="9525">
            <a:noFill/>
            <a:miter lim="800000"/>
            <a:headEnd/>
            <a:tailEnd/>
          </a:ln>
        </p:spPr>
      </p:pic>
      <p:pic>
        <p:nvPicPr>
          <p:cNvPr id="6" name="Picture 25" descr="C:\Users\cls\Desktop\DTU_ppt\Til PAW\DTU_LOGOS\Done\DTU Kemiteknik A.png"/>
          <p:cNvPicPr>
            <a:picLocks noChangeAspect="1" noChangeArrowheads="1"/>
          </p:cNvPicPr>
          <p:nvPr/>
        </p:nvPicPr>
        <p:blipFill>
          <a:blip r:embed="rId4" cstate="print"/>
          <a:srcRect l="10336" t="34251" b="14568"/>
          <a:stretch>
            <a:fillRect/>
          </a:stretch>
        </p:blipFill>
        <p:spPr bwMode="auto">
          <a:xfrm>
            <a:off x="619125" y="6029325"/>
            <a:ext cx="5213350" cy="630238"/>
          </a:xfrm>
          <a:prstGeom prst="rect">
            <a:avLst/>
          </a:prstGeom>
          <a:noFill/>
          <a:ln w="9525">
            <a:noFill/>
            <a:miter lim="800000"/>
            <a:headEnd/>
            <a:tailEnd/>
          </a:ln>
        </p:spPr>
      </p:pic>
      <p:sp>
        <p:nvSpPr>
          <p:cNvPr id="66562" name="Rectangle 2"/>
          <p:cNvSpPr>
            <a:spLocks noGrp="1" noChangeArrowheads="1"/>
          </p:cNvSpPr>
          <p:nvPr>
            <p:ph type="ctrTitle"/>
          </p:nvPr>
        </p:nvSpPr>
        <p:spPr>
          <a:xfrm>
            <a:off x="609600" y="1295400"/>
            <a:ext cx="6402388" cy="838200"/>
          </a:xfrm>
        </p:spPr>
        <p:txBody>
          <a:bodyPr/>
          <a:lstStyle>
            <a:lvl1pPr>
              <a:defRPr/>
            </a:lvl1pPr>
          </a:lstStyle>
          <a:p>
            <a:r>
              <a:rPr lang="en-GB"/>
              <a:t>Click to edit Master title style</a:t>
            </a:r>
          </a:p>
        </p:txBody>
      </p:sp>
      <p:sp>
        <p:nvSpPr>
          <p:cNvPr id="66563" name="Rectangle 3"/>
          <p:cNvSpPr>
            <a:spLocks noGrp="1" noChangeArrowheads="1"/>
          </p:cNvSpPr>
          <p:nvPr>
            <p:ph type="subTitle" idx="1"/>
          </p:nvPr>
        </p:nvSpPr>
        <p:spPr>
          <a:xfrm>
            <a:off x="609600" y="2286000"/>
            <a:ext cx="6400800" cy="1752600"/>
          </a:xfrm>
        </p:spPr>
        <p:txBody>
          <a:bodyPr/>
          <a:lstStyle>
            <a:lvl1pPr marL="0" indent="0">
              <a:buFontTx/>
              <a:buNone/>
              <a:defRPr/>
            </a:lvl1pPr>
          </a:lstStyle>
          <a:p>
            <a:r>
              <a:rPr lang="en-GB"/>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itle 3"/>
          <p:cNvSpPr>
            <a:spLocks noGrp="1"/>
          </p:cNvSpPr>
          <p:nvPr>
            <p:ph type="title"/>
          </p:nvPr>
        </p:nvSpPr>
        <p:spPr/>
        <p:txBody>
          <a:bodyPr/>
          <a:lstStyle/>
          <a:p>
            <a:r>
              <a:rPr lang="en-US" smtClean="0"/>
              <a:t>Click to edit Master title style</a:t>
            </a:r>
            <a:endParaRPr lang="da-DK"/>
          </a:p>
        </p:txBody>
      </p:sp>
      <p:sp>
        <p:nvSpPr>
          <p:cNvPr id="5" name="Date Placeholder 8"/>
          <p:cNvSpPr>
            <a:spLocks noGrp="1"/>
          </p:cNvSpPr>
          <p:nvPr>
            <p:ph type="dt" sz="half" idx="10"/>
          </p:nvPr>
        </p:nvSpPr>
        <p:spPr/>
        <p:txBody>
          <a:bodyPr/>
          <a:lstStyle>
            <a:lvl1pPr>
              <a:defRPr/>
            </a:lvl1pPr>
          </a:lstStyle>
          <a:p>
            <a:pPr>
              <a:defRPr/>
            </a:pPr>
            <a:r>
              <a:rPr lang="en-US" smtClean="0"/>
              <a:t>G.Sin</a:t>
            </a:r>
            <a:endParaRPr lang="da-DK" dirty="0"/>
          </a:p>
        </p:txBody>
      </p:sp>
      <p:sp>
        <p:nvSpPr>
          <p:cNvPr id="6" name="Footer Placeholder 9"/>
          <p:cNvSpPr>
            <a:spLocks noGrp="1"/>
          </p:cNvSpPr>
          <p:nvPr>
            <p:ph type="ftr" sz="quarter" idx="11"/>
          </p:nvPr>
        </p:nvSpPr>
        <p:spPr/>
        <p:txBody>
          <a:bodyPr/>
          <a:lstStyle>
            <a:lvl1pPr>
              <a:defRPr/>
            </a:lvl1pPr>
          </a:lstStyle>
          <a:p>
            <a:pPr>
              <a:defRPr/>
            </a:pPr>
            <a:r>
              <a:rPr lang="en-US" smtClean="0"/>
              <a:t>Morris method for sensitivity analysis</a:t>
            </a:r>
            <a:endParaRPr lang="da-DK" dirty="0"/>
          </a:p>
        </p:txBody>
      </p:sp>
      <p:sp>
        <p:nvSpPr>
          <p:cNvPr id="7" name="Slide Number Placeholder 10"/>
          <p:cNvSpPr>
            <a:spLocks noGrp="1"/>
          </p:cNvSpPr>
          <p:nvPr>
            <p:ph type="sldNum" sz="quarter" idx="12"/>
          </p:nvPr>
        </p:nvSpPr>
        <p:spPr/>
        <p:txBody>
          <a:bodyPr/>
          <a:lstStyle>
            <a:lvl1pPr>
              <a:defRPr/>
            </a:lvl1pPr>
          </a:lstStyle>
          <a:p>
            <a:pPr>
              <a:defRPr/>
            </a:pPr>
            <a:fld id="{AE2728FD-AC43-4B26-9690-BFB6C7703A95}" type="slidenum">
              <a:rPr lang="da-DK"/>
              <a:pPr>
                <a:defRPr/>
              </a:pPr>
              <a:t>‹#›</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8"/>
          <p:cNvSpPr>
            <a:spLocks noGrp="1"/>
          </p:cNvSpPr>
          <p:nvPr>
            <p:ph type="dt" sz="half" idx="10"/>
          </p:nvPr>
        </p:nvSpPr>
        <p:spPr/>
        <p:txBody>
          <a:bodyPr/>
          <a:lstStyle>
            <a:lvl1pPr>
              <a:defRPr/>
            </a:lvl1pPr>
          </a:lstStyle>
          <a:p>
            <a:pPr>
              <a:defRPr/>
            </a:pPr>
            <a:r>
              <a:rPr lang="en-US" smtClean="0"/>
              <a:t>G.Sin</a:t>
            </a:r>
            <a:endParaRPr lang="da-DK" dirty="0"/>
          </a:p>
        </p:txBody>
      </p:sp>
      <p:sp>
        <p:nvSpPr>
          <p:cNvPr id="5" name="Footer Placeholder 9"/>
          <p:cNvSpPr>
            <a:spLocks noGrp="1"/>
          </p:cNvSpPr>
          <p:nvPr>
            <p:ph type="ftr" sz="quarter" idx="11"/>
          </p:nvPr>
        </p:nvSpPr>
        <p:spPr/>
        <p:txBody>
          <a:bodyPr/>
          <a:lstStyle>
            <a:lvl1pPr>
              <a:defRPr/>
            </a:lvl1pPr>
          </a:lstStyle>
          <a:p>
            <a:pPr>
              <a:defRPr/>
            </a:pPr>
            <a:r>
              <a:rPr lang="en-US" smtClean="0"/>
              <a:t>Morris method for sensitivity analysis</a:t>
            </a:r>
            <a:endParaRPr lang="da-DK" dirty="0"/>
          </a:p>
        </p:txBody>
      </p:sp>
      <p:sp>
        <p:nvSpPr>
          <p:cNvPr id="6" name="Slide Number Placeholder 10"/>
          <p:cNvSpPr>
            <a:spLocks noGrp="1"/>
          </p:cNvSpPr>
          <p:nvPr>
            <p:ph type="sldNum" sz="quarter" idx="12"/>
          </p:nvPr>
        </p:nvSpPr>
        <p:spPr/>
        <p:txBody>
          <a:bodyPr/>
          <a:lstStyle>
            <a:lvl1pPr>
              <a:defRPr/>
            </a:lvl1pPr>
          </a:lstStyle>
          <a:p>
            <a:pPr>
              <a:defRPr/>
            </a:pPr>
            <a:fld id="{B311F9F3-1E57-4A27-89A3-175E395DBC36}" type="slidenum">
              <a:rPr lang="da-DK"/>
              <a:pPr>
                <a:defRPr/>
              </a:pPr>
              <a:t>‹#›</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04800"/>
            <a:ext cx="7677150" cy="90963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609600" y="1600200"/>
            <a:ext cx="7772400" cy="4565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pic>
        <p:nvPicPr>
          <p:cNvPr id="1028" name="Picture 8" descr="DTU-DK-A1"/>
          <p:cNvPicPr>
            <a:picLocks noChangeAspect="1" noChangeArrowheads="1"/>
          </p:cNvPicPr>
          <p:nvPr/>
        </p:nvPicPr>
        <p:blipFill>
          <a:blip r:embed="rId6" cstate="print"/>
          <a:srcRect l="78432"/>
          <a:stretch>
            <a:fillRect/>
          </a:stretch>
        </p:blipFill>
        <p:spPr bwMode="auto">
          <a:xfrm>
            <a:off x="8270875" y="279400"/>
            <a:ext cx="479425" cy="533400"/>
          </a:xfrm>
          <a:prstGeom prst="rect">
            <a:avLst/>
          </a:prstGeom>
          <a:noFill/>
          <a:ln w="9525">
            <a:noFill/>
            <a:miter lim="800000"/>
            <a:headEnd/>
            <a:tailEnd/>
          </a:ln>
        </p:spPr>
      </p:pic>
      <p:sp>
        <p:nvSpPr>
          <p:cNvPr id="9" name="Date Placeholder 8"/>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50000"/>
              </a:spcBef>
              <a:defRPr sz="1200" smtClean="0">
                <a:solidFill>
                  <a:schemeClr val="tx1">
                    <a:tint val="75000"/>
                  </a:schemeClr>
                </a:solidFill>
                <a:ea typeface="ＭＳ Ｐゴシック" pitchFamily="-80" charset="-128"/>
                <a:cs typeface="+mn-cs"/>
              </a:defRPr>
            </a:lvl1pPr>
          </a:lstStyle>
          <a:p>
            <a:pPr>
              <a:defRPr/>
            </a:pPr>
            <a:r>
              <a:rPr lang="en-US" smtClean="0"/>
              <a:t>G.Sin</a:t>
            </a:r>
            <a:endParaRPr lang="da-DK" dirty="0"/>
          </a:p>
        </p:txBody>
      </p:sp>
      <p:sp>
        <p:nvSpPr>
          <p:cNvPr id="10" name="Footer Placeholder 9"/>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50000"/>
              </a:spcBef>
              <a:defRPr sz="1200" smtClean="0">
                <a:solidFill>
                  <a:schemeClr val="tx1">
                    <a:tint val="75000"/>
                  </a:schemeClr>
                </a:solidFill>
                <a:ea typeface="ＭＳ Ｐゴシック" pitchFamily="-80" charset="-128"/>
                <a:cs typeface="+mn-cs"/>
              </a:defRPr>
            </a:lvl1pPr>
          </a:lstStyle>
          <a:p>
            <a:pPr>
              <a:defRPr/>
            </a:pPr>
            <a:r>
              <a:rPr lang="en-US" smtClean="0"/>
              <a:t>Morris method for sensitivity analysis</a:t>
            </a:r>
            <a:endParaRPr lang="da-DK" dirty="0"/>
          </a:p>
        </p:txBody>
      </p:sp>
      <p:sp>
        <p:nvSpPr>
          <p:cNvPr id="11" name="Slide Number Placeholder 10"/>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50000"/>
              </a:spcBef>
              <a:defRPr sz="1200" smtClean="0">
                <a:solidFill>
                  <a:schemeClr val="tx1">
                    <a:tint val="75000"/>
                  </a:schemeClr>
                </a:solidFill>
                <a:ea typeface="ＭＳ Ｐゴシック" pitchFamily="-80" charset="-128"/>
                <a:cs typeface="+mn-cs"/>
              </a:defRPr>
            </a:lvl1pPr>
          </a:lstStyle>
          <a:p>
            <a:pPr>
              <a:defRPr/>
            </a:pPr>
            <a:fld id="{8E259B00-C0E5-4898-9E28-6A70AA8D8722}" type="slidenum">
              <a:rPr lang="da-DK"/>
              <a:pPr>
                <a:defRPr/>
              </a:pPr>
              <a:t>‹#›</a:t>
            </a:fld>
            <a:endParaRPr lang="da-DK"/>
          </a:p>
        </p:txBody>
      </p:sp>
    </p:spTree>
  </p:cSld>
  <p:clrMap bg1="lt1" tx1="dk1" bg2="lt2" tx2="dk2" accent1="accent1" accent2="accent2" accent3="accent3" accent4="accent4" accent5="accent5" accent6="accent6" hlink="hlink" folHlink="folHlink"/>
  <p:sldLayoutIdLst>
    <p:sldLayoutId id="2147483655" r:id="rId1"/>
    <p:sldLayoutId id="2147483654" r:id="rId2"/>
    <p:sldLayoutId id="2147483653" r:id="rId3"/>
    <p:sldLayoutId id="2147483656" r:id="rId4"/>
  </p:sldLayoutIdLst>
  <p:timing>
    <p:tnLst>
      <p:par>
        <p:cTn id="1" dur="indefinite" restart="never" nodeType="tmRoot"/>
      </p:par>
    </p:tnLst>
  </p:timing>
  <p:hf hdr="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Calibri" pitchFamily="34" charset="0"/>
          <a:ea typeface="ＭＳ Ｐゴシック" pitchFamily="-80" charset="-128"/>
        </a:defRPr>
      </a:lvl2pPr>
      <a:lvl3pPr algn="l" rtl="0" eaLnBrk="0" fontAlgn="base" hangingPunct="0">
        <a:spcBef>
          <a:spcPct val="0"/>
        </a:spcBef>
        <a:spcAft>
          <a:spcPct val="0"/>
        </a:spcAft>
        <a:defRPr sz="2800" b="1">
          <a:solidFill>
            <a:schemeClr val="tx1"/>
          </a:solidFill>
          <a:latin typeface="Calibri" pitchFamily="34" charset="0"/>
          <a:ea typeface="ＭＳ Ｐゴシック" pitchFamily="-80" charset="-128"/>
        </a:defRPr>
      </a:lvl3pPr>
      <a:lvl4pPr algn="l" rtl="0" eaLnBrk="0" fontAlgn="base" hangingPunct="0">
        <a:spcBef>
          <a:spcPct val="0"/>
        </a:spcBef>
        <a:spcAft>
          <a:spcPct val="0"/>
        </a:spcAft>
        <a:defRPr sz="2800" b="1">
          <a:solidFill>
            <a:schemeClr val="tx1"/>
          </a:solidFill>
          <a:latin typeface="Calibri" pitchFamily="34" charset="0"/>
          <a:ea typeface="ＭＳ Ｐゴシック" pitchFamily="-80" charset="-128"/>
        </a:defRPr>
      </a:lvl4pPr>
      <a:lvl5pPr algn="l" rtl="0" eaLnBrk="0" fontAlgn="base" hangingPunct="0">
        <a:spcBef>
          <a:spcPct val="0"/>
        </a:spcBef>
        <a:spcAft>
          <a:spcPct val="0"/>
        </a:spcAft>
        <a:defRPr sz="2800" b="1">
          <a:solidFill>
            <a:schemeClr val="tx1"/>
          </a:solidFill>
          <a:latin typeface="Calibri" pitchFamily="34" charset="0"/>
          <a:ea typeface="ＭＳ Ｐゴシック" pitchFamily="-80" charset="-128"/>
        </a:defRPr>
      </a:lvl5pPr>
      <a:lvl6pPr marL="457200" algn="l" rtl="0" fontAlgn="base">
        <a:spcBef>
          <a:spcPct val="0"/>
        </a:spcBef>
        <a:spcAft>
          <a:spcPct val="0"/>
        </a:spcAft>
        <a:defRPr sz="2800" b="1">
          <a:solidFill>
            <a:schemeClr val="tx1"/>
          </a:solidFill>
          <a:latin typeface="Verdana" pitchFamily="34" charset="0"/>
          <a:ea typeface="ＭＳ Ｐゴシック" pitchFamily="-80" charset="-128"/>
        </a:defRPr>
      </a:lvl6pPr>
      <a:lvl7pPr marL="914400" algn="l" rtl="0" fontAlgn="base">
        <a:spcBef>
          <a:spcPct val="0"/>
        </a:spcBef>
        <a:spcAft>
          <a:spcPct val="0"/>
        </a:spcAft>
        <a:defRPr sz="2800" b="1">
          <a:solidFill>
            <a:schemeClr val="tx1"/>
          </a:solidFill>
          <a:latin typeface="Verdana" pitchFamily="34" charset="0"/>
          <a:ea typeface="ＭＳ Ｐゴシック" pitchFamily="-80" charset="-128"/>
        </a:defRPr>
      </a:lvl7pPr>
      <a:lvl8pPr marL="1371600" algn="l" rtl="0" fontAlgn="base">
        <a:spcBef>
          <a:spcPct val="0"/>
        </a:spcBef>
        <a:spcAft>
          <a:spcPct val="0"/>
        </a:spcAft>
        <a:defRPr sz="2800" b="1">
          <a:solidFill>
            <a:schemeClr val="tx1"/>
          </a:solidFill>
          <a:latin typeface="Verdana" pitchFamily="34" charset="0"/>
          <a:ea typeface="ＭＳ Ｐゴシック" pitchFamily="-80" charset="-128"/>
        </a:defRPr>
      </a:lvl8pPr>
      <a:lvl9pPr marL="1828800" algn="l" rtl="0" fontAlgn="base">
        <a:spcBef>
          <a:spcPct val="0"/>
        </a:spcBef>
        <a:spcAft>
          <a:spcPct val="0"/>
        </a:spcAft>
        <a:defRPr sz="2800" b="1">
          <a:solidFill>
            <a:schemeClr val="tx1"/>
          </a:solidFill>
          <a:latin typeface="Verdana" pitchFamily="34" charset="0"/>
          <a:ea typeface="ＭＳ Ｐゴシック" pitchFamily="-80" charset="-128"/>
        </a:defRPr>
      </a:lvl9pPr>
    </p:titleStyle>
    <p:bodyStyle>
      <a:lvl1pPr marL="188913" indent="-188913" algn="l" rtl="0" eaLnBrk="0" fontAlgn="base" hangingPunct="0">
        <a:spcBef>
          <a:spcPct val="20000"/>
        </a:spcBef>
        <a:spcAft>
          <a:spcPct val="0"/>
        </a:spcAft>
        <a:buChar char="•"/>
        <a:defRPr sz="2400">
          <a:solidFill>
            <a:schemeClr val="tx1"/>
          </a:solidFill>
          <a:latin typeface="+mn-lt"/>
          <a:ea typeface="+mn-ea"/>
          <a:cs typeface="+mn-cs"/>
        </a:defRPr>
      </a:lvl1pPr>
      <a:lvl2pPr marL="574675" indent="-195263" algn="l" rtl="0" eaLnBrk="0" fontAlgn="base" hangingPunct="0">
        <a:spcBef>
          <a:spcPct val="20000"/>
        </a:spcBef>
        <a:spcAft>
          <a:spcPct val="0"/>
        </a:spcAft>
        <a:buChar char="–"/>
        <a:defRPr sz="2400">
          <a:solidFill>
            <a:schemeClr val="tx1"/>
          </a:solidFill>
          <a:latin typeface="+mn-lt"/>
          <a:ea typeface="+mn-ea"/>
        </a:defRPr>
      </a:lvl2pPr>
      <a:lvl3pPr marL="1279525" indent="-228600" algn="l" rtl="0" eaLnBrk="0" fontAlgn="base" hangingPunct="0">
        <a:spcBef>
          <a:spcPct val="20000"/>
        </a:spcBef>
        <a:spcAft>
          <a:spcPct val="0"/>
        </a:spcAft>
        <a:buChar char="•"/>
        <a:defRPr sz="2400">
          <a:solidFill>
            <a:schemeClr val="tx1"/>
          </a:solidFill>
          <a:latin typeface="+mn-lt"/>
          <a:ea typeface="+mn-ea"/>
        </a:defRPr>
      </a:lvl3pPr>
      <a:lvl4pPr marL="1698625" indent="-228600" algn="l" rtl="0" eaLnBrk="0" fontAlgn="base" hangingPunct="0">
        <a:spcBef>
          <a:spcPct val="20000"/>
        </a:spcBef>
        <a:spcAft>
          <a:spcPct val="0"/>
        </a:spcAft>
        <a:buChar char="–"/>
        <a:defRPr sz="2400">
          <a:solidFill>
            <a:schemeClr val="tx1"/>
          </a:solidFill>
          <a:latin typeface="+mn-lt"/>
          <a:ea typeface="+mn-ea"/>
        </a:defRPr>
      </a:lvl4pPr>
      <a:lvl5pPr marL="2117725" indent="-228600" algn="l" rtl="0" eaLnBrk="0" fontAlgn="base" hangingPunct="0">
        <a:spcBef>
          <a:spcPct val="20000"/>
        </a:spcBef>
        <a:spcAft>
          <a:spcPct val="0"/>
        </a:spcAft>
        <a:buChar char="»"/>
        <a:defRPr sz="2400">
          <a:solidFill>
            <a:schemeClr val="tx1"/>
          </a:solidFill>
          <a:latin typeface="+mn-lt"/>
          <a:ea typeface="+mn-ea"/>
        </a:defRPr>
      </a:lvl5pPr>
      <a:lvl6pPr marL="2574925" indent="-228600" algn="l" rtl="0" fontAlgn="base">
        <a:spcBef>
          <a:spcPct val="20000"/>
        </a:spcBef>
        <a:spcAft>
          <a:spcPct val="0"/>
        </a:spcAft>
        <a:buChar char="»"/>
        <a:defRPr sz="2400">
          <a:solidFill>
            <a:schemeClr val="tx1"/>
          </a:solidFill>
          <a:latin typeface="+mn-lt"/>
          <a:ea typeface="+mn-ea"/>
        </a:defRPr>
      </a:lvl6pPr>
      <a:lvl7pPr marL="3032125" indent="-228600" algn="l" rtl="0" fontAlgn="base">
        <a:spcBef>
          <a:spcPct val="20000"/>
        </a:spcBef>
        <a:spcAft>
          <a:spcPct val="0"/>
        </a:spcAft>
        <a:buChar char="»"/>
        <a:defRPr sz="2400">
          <a:solidFill>
            <a:schemeClr val="tx1"/>
          </a:solidFill>
          <a:latin typeface="+mn-lt"/>
          <a:ea typeface="+mn-ea"/>
        </a:defRPr>
      </a:lvl7pPr>
      <a:lvl8pPr marL="3489325" indent="-228600" algn="l" rtl="0" fontAlgn="base">
        <a:spcBef>
          <a:spcPct val="20000"/>
        </a:spcBef>
        <a:spcAft>
          <a:spcPct val="0"/>
        </a:spcAft>
        <a:buChar char="»"/>
        <a:defRPr sz="2400">
          <a:solidFill>
            <a:schemeClr val="tx1"/>
          </a:solidFill>
          <a:latin typeface="+mn-lt"/>
          <a:ea typeface="+mn-ea"/>
        </a:defRPr>
      </a:lvl8pPr>
      <a:lvl9pPr marL="3946525" indent="-228600" algn="l" rtl="0" fontAlgn="base">
        <a:spcBef>
          <a:spcPct val="20000"/>
        </a:spcBef>
        <a:spcAft>
          <a:spcPct val="0"/>
        </a:spcAft>
        <a:buChar char="»"/>
        <a:defRPr sz="24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4.wmf"/><Relationship Id="rId3" Type="http://schemas.openxmlformats.org/officeDocument/2006/relationships/notesSlide" Target="../notesSlides/notesSlide11.xml"/><Relationship Id="rId7" Type="http://schemas.openxmlformats.org/officeDocument/2006/relationships/image" Target="../media/image11.w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tif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ctrTitle"/>
          </p:nvPr>
        </p:nvSpPr>
        <p:spPr>
          <a:xfrm>
            <a:off x="611188" y="1268413"/>
            <a:ext cx="7921625" cy="1803400"/>
          </a:xfrm>
        </p:spPr>
        <p:txBody>
          <a:bodyPr/>
          <a:lstStyle/>
          <a:p>
            <a:pPr eaLnBrk="1" hangingPunct="1"/>
            <a:r>
              <a:rPr lang="en-GB" sz="3600" dirty="0" smtClean="0"/>
              <a:t>L4_1 Morris Screening for sensitivity analysis</a:t>
            </a:r>
            <a:br>
              <a:rPr lang="en-GB" sz="3600" dirty="0" smtClean="0"/>
            </a:br>
            <a:endParaRPr lang="en-GB" sz="3600" dirty="0" smtClean="0"/>
          </a:p>
        </p:txBody>
      </p:sp>
      <p:sp>
        <p:nvSpPr>
          <p:cNvPr id="115715" name="Rectangle 3"/>
          <p:cNvSpPr>
            <a:spLocks noGrp="1" noChangeArrowheads="1"/>
          </p:cNvSpPr>
          <p:nvPr>
            <p:ph type="subTitle" idx="1"/>
          </p:nvPr>
        </p:nvSpPr>
        <p:spPr>
          <a:xfrm>
            <a:off x="609600" y="2684463"/>
            <a:ext cx="6400800" cy="1752600"/>
          </a:xfrm>
        </p:spPr>
        <p:txBody>
          <a:bodyPr>
            <a:normAutofit fontScale="92500" lnSpcReduction="20000"/>
          </a:bodyPr>
          <a:lstStyle/>
          <a:p>
            <a:pPr eaLnBrk="1" hangingPunct="1">
              <a:defRPr/>
            </a:pPr>
            <a:endParaRPr lang="en-US" dirty="0"/>
          </a:p>
          <a:p>
            <a:pPr eaLnBrk="1" hangingPunct="1">
              <a:defRPr/>
            </a:pPr>
            <a:endParaRPr lang="en-US" dirty="0"/>
          </a:p>
          <a:p>
            <a:pPr eaLnBrk="1" hangingPunct="1">
              <a:defRPr/>
            </a:pPr>
            <a:endParaRPr lang="en-US" dirty="0"/>
          </a:p>
          <a:p>
            <a:pPr eaLnBrk="1" hangingPunct="1">
              <a:defRPr/>
            </a:pPr>
            <a:r>
              <a:rPr lang="en-US" dirty="0"/>
              <a:t>Gürkan Sin, </a:t>
            </a:r>
            <a:r>
              <a:rPr lang="en-US" dirty="0" smtClean="0"/>
              <a:t>Associate Professor</a:t>
            </a:r>
          </a:p>
          <a:p>
            <a:pPr eaLnBrk="1" hangingPunct="1">
              <a:defRPr/>
            </a:pPr>
            <a:r>
              <a:rPr lang="en-US" smtClean="0"/>
              <a:t>PROSYS- </a:t>
            </a:r>
            <a:r>
              <a:rPr lang="en-US" dirty="0" smtClean="0"/>
              <a:t>DTU Chemical Engineering </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1"/>
          <p:cNvSpPr>
            <a:spLocks noGrp="1"/>
          </p:cNvSpPr>
          <p:nvPr>
            <p:ph idx="1"/>
          </p:nvPr>
        </p:nvSpPr>
        <p:spPr>
          <a:xfrm>
            <a:off x="609600" y="1500174"/>
            <a:ext cx="7772400" cy="4694251"/>
          </a:xfrm>
        </p:spPr>
        <p:txBody>
          <a:bodyPr/>
          <a:lstStyle/>
          <a:p>
            <a:pPr>
              <a:buFontTx/>
              <a:buNone/>
            </a:pPr>
            <a:r>
              <a:rPr lang="en-GB" sz="2000" dirty="0" smtClean="0"/>
              <a:t>The choice of perturbation factor: </a:t>
            </a:r>
            <a:r>
              <a:rPr lang="en-GB" sz="2000" dirty="0" smtClean="0">
                <a:latin typeface="Symbol" pitchFamily="18" charset="2"/>
              </a:rPr>
              <a:t>D</a:t>
            </a:r>
            <a:r>
              <a:rPr lang="en-GB" sz="2000" dirty="0" smtClean="0"/>
              <a:t> is optimal when </a:t>
            </a:r>
            <a:r>
              <a:rPr lang="en-GB" sz="2000" dirty="0" smtClean="0">
                <a:latin typeface="Symbol" pitchFamily="18" charset="2"/>
              </a:rPr>
              <a:t>D</a:t>
            </a:r>
            <a:r>
              <a:rPr lang="en-GB" sz="2000" dirty="0" smtClean="0"/>
              <a:t> = </a:t>
            </a:r>
            <a:r>
              <a:rPr lang="en-GB" sz="2000" i="1" dirty="0" smtClean="0"/>
              <a:t>p</a:t>
            </a:r>
            <a:r>
              <a:rPr lang="en-GB" sz="2000" dirty="0" smtClean="0"/>
              <a:t> / 2(</a:t>
            </a:r>
            <a:r>
              <a:rPr lang="en-GB" sz="2000" i="1" dirty="0" smtClean="0"/>
              <a:t>p</a:t>
            </a:r>
            <a:r>
              <a:rPr lang="en-GB" sz="2000" dirty="0" smtClean="0"/>
              <a:t>-1) </a:t>
            </a:r>
          </a:p>
        </p:txBody>
      </p:sp>
      <p:sp>
        <p:nvSpPr>
          <p:cNvPr id="3" name="Title 2"/>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da-DK" dirty="0" smtClean="0"/>
              <a:t>Morris method  (Morris, 1991)	-am </a:t>
            </a:r>
            <a:br>
              <a:rPr lang="da-DK" dirty="0" smtClean="0"/>
            </a:br>
            <a:r>
              <a:rPr lang="da-DK" dirty="0" smtClean="0"/>
              <a:t>Concept of elementary effects (EE)	</a:t>
            </a:r>
            <a:endParaRPr lang="da-DK"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dirty="0"/>
          </a:p>
        </p:txBody>
      </p:sp>
      <p:sp>
        <p:nvSpPr>
          <p:cNvPr id="5" name="Slide Number Placeholder 4"/>
          <p:cNvSpPr>
            <a:spLocks noGrp="1"/>
          </p:cNvSpPr>
          <p:nvPr>
            <p:ph type="sldNum" sz="quarter" idx="12"/>
          </p:nvPr>
        </p:nvSpPr>
        <p:spPr/>
        <p:txBody>
          <a:bodyPr/>
          <a:lstStyle/>
          <a:p>
            <a:pPr>
              <a:defRPr/>
            </a:pPr>
            <a:fld id="{B7BDFC39-8D02-4FC2-8172-4D79D2C3B097}" type="slidenum">
              <a:rPr lang="da-DK"/>
              <a:pPr>
                <a:defRPr/>
              </a:pPr>
              <a:t>10</a:t>
            </a:fld>
            <a:endParaRPr lang="da-DK"/>
          </a:p>
        </p:txBody>
      </p:sp>
      <p:sp>
        <p:nvSpPr>
          <p:cNvPr id="205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0243" name="Picture 3" descr="C:\Documents and Settings\gsi\Desktop\untitled.TIF"/>
          <p:cNvPicPr>
            <a:picLocks noChangeAspect="1" noChangeArrowheads="1"/>
          </p:cNvPicPr>
          <p:nvPr/>
        </p:nvPicPr>
        <p:blipFill>
          <a:blip r:embed="rId3" cstate="print"/>
          <a:srcRect/>
          <a:stretch>
            <a:fillRect/>
          </a:stretch>
        </p:blipFill>
        <p:spPr bwMode="auto">
          <a:xfrm>
            <a:off x="1214414" y="2214554"/>
            <a:ext cx="6736556" cy="4029075"/>
          </a:xfrm>
          <a:prstGeom prst="rect">
            <a:avLst/>
          </a:prstGeom>
          <a:noFill/>
        </p:spPr>
      </p:pic>
      <p:sp>
        <p:nvSpPr>
          <p:cNvPr id="10" name="TextBox 9"/>
          <p:cNvSpPr txBox="1"/>
          <p:nvPr/>
        </p:nvSpPr>
        <p:spPr>
          <a:xfrm rot="16200000">
            <a:off x="714348" y="4572008"/>
            <a:ext cx="1243867" cy="338554"/>
          </a:xfrm>
          <a:prstGeom prst="rect">
            <a:avLst/>
          </a:prstGeom>
          <a:noFill/>
        </p:spPr>
        <p:txBody>
          <a:bodyPr wrap="none" rtlCol="0">
            <a:spAutoFit/>
          </a:bodyPr>
          <a:lstStyle/>
          <a:p>
            <a:r>
              <a:rPr lang="da-DK" dirty="0" smtClean="0"/>
              <a:t>Histogram</a:t>
            </a:r>
            <a:endParaRPr lang="da-DK" dirty="0"/>
          </a:p>
        </p:txBody>
      </p:sp>
      <p:sp>
        <p:nvSpPr>
          <p:cNvPr id="11" name="TextBox 10"/>
          <p:cNvSpPr txBox="1"/>
          <p:nvPr/>
        </p:nvSpPr>
        <p:spPr>
          <a:xfrm>
            <a:off x="3214678" y="6286520"/>
            <a:ext cx="292068" cy="338554"/>
          </a:xfrm>
          <a:prstGeom prst="rect">
            <a:avLst/>
          </a:prstGeom>
          <a:noFill/>
        </p:spPr>
        <p:txBody>
          <a:bodyPr wrap="none" rtlCol="0">
            <a:spAutoFit/>
          </a:bodyPr>
          <a:lstStyle/>
          <a:p>
            <a:r>
              <a:rPr lang="en-GB" dirty="0" smtClean="0">
                <a:latin typeface="Symbol" pitchFamily="18" charset="2"/>
              </a:rPr>
              <a:t>q</a:t>
            </a:r>
            <a:endParaRPr lang="da-DK" dirty="0"/>
          </a:p>
        </p:txBody>
      </p:sp>
      <p:sp>
        <p:nvSpPr>
          <p:cNvPr id="12" name="TextBox 11"/>
          <p:cNvSpPr txBox="1"/>
          <p:nvPr/>
        </p:nvSpPr>
        <p:spPr>
          <a:xfrm>
            <a:off x="5857884" y="6286520"/>
            <a:ext cx="292068" cy="338554"/>
          </a:xfrm>
          <a:prstGeom prst="rect">
            <a:avLst/>
          </a:prstGeom>
          <a:noFill/>
        </p:spPr>
        <p:txBody>
          <a:bodyPr wrap="none" rtlCol="0">
            <a:spAutoFit/>
          </a:bodyPr>
          <a:lstStyle/>
          <a:p>
            <a:r>
              <a:rPr lang="en-GB" dirty="0" smtClean="0">
                <a:latin typeface="Symbol" pitchFamily="18" charset="2"/>
              </a:rPr>
              <a:t>q</a:t>
            </a:r>
            <a:endParaRPr lang="da-DK" dirty="0"/>
          </a:p>
        </p:txBody>
      </p:sp>
      <p:sp>
        <p:nvSpPr>
          <p:cNvPr id="13" name="TextBox 12"/>
          <p:cNvSpPr txBox="1"/>
          <p:nvPr/>
        </p:nvSpPr>
        <p:spPr>
          <a:xfrm>
            <a:off x="1714480" y="3214686"/>
            <a:ext cx="2874505" cy="338554"/>
          </a:xfrm>
          <a:prstGeom prst="rect">
            <a:avLst/>
          </a:prstGeom>
          <a:noFill/>
        </p:spPr>
        <p:txBody>
          <a:bodyPr wrap="none" rtlCol="0">
            <a:spAutoFit/>
          </a:bodyPr>
          <a:lstStyle/>
          <a:p>
            <a:r>
              <a:rPr lang="da-DK" dirty="0" smtClean="0"/>
              <a:t>Uniform sampling of input</a:t>
            </a:r>
            <a:endParaRPr lang="da-DK" dirty="0"/>
          </a:p>
        </p:txBody>
      </p:sp>
      <p:sp>
        <p:nvSpPr>
          <p:cNvPr id="14" name="TextBox 13"/>
          <p:cNvSpPr txBox="1"/>
          <p:nvPr/>
        </p:nvSpPr>
        <p:spPr>
          <a:xfrm>
            <a:off x="4929190" y="3143248"/>
            <a:ext cx="3301673" cy="338554"/>
          </a:xfrm>
          <a:prstGeom prst="rect">
            <a:avLst/>
          </a:prstGeom>
          <a:noFill/>
        </p:spPr>
        <p:txBody>
          <a:bodyPr wrap="none" rtlCol="0">
            <a:spAutoFit/>
          </a:bodyPr>
          <a:lstStyle/>
          <a:p>
            <a:r>
              <a:rPr lang="da-DK" dirty="0" smtClean="0"/>
              <a:t>Not-uniform sampling of input</a:t>
            </a:r>
            <a:endParaRPr lang="da-DK"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609600" y="1600200"/>
            <a:ext cx="8105804" cy="4565650"/>
          </a:xfrm>
        </p:spPr>
        <p:txBody>
          <a:bodyPr/>
          <a:lstStyle/>
          <a:p>
            <a:pPr>
              <a:buFontTx/>
              <a:buNone/>
            </a:pPr>
            <a:r>
              <a:rPr lang="da-DK" sz="1800" dirty="0" smtClean="0"/>
              <a:t>EEi is still a </a:t>
            </a:r>
            <a:r>
              <a:rPr lang="da-DK" sz="1800" b="1" dirty="0" smtClean="0"/>
              <a:t>local measure, </a:t>
            </a:r>
            <a:r>
              <a:rPr lang="da-DK" sz="1800" dirty="0" smtClean="0"/>
              <a:t>so</a:t>
            </a:r>
            <a:r>
              <a:rPr lang="da-DK" sz="1800" b="1" dirty="0" smtClean="0"/>
              <a:t>?</a:t>
            </a:r>
          </a:p>
          <a:p>
            <a:pPr>
              <a:buFontTx/>
              <a:buNone/>
            </a:pPr>
            <a:r>
              <a:rPr lang="da-DK" sz="1800" b="1" dirty="0" smtClean="0"/>
              <a:t>Solution: take the average of several EEi ! </a:t>
            </a:r>
          </a:p>
          <a:p>
            <a:pPr>
              <a:buFontTx/>
              <a:buNone/>
            </a:pPr>
            <a:r>
              <a:rPr lang="da-DK" sz="1800" dirty="0" smtClean="0"/>
              <a:t>Morris suggests calculations of EEi at randomly selected points in the input space (m-dimensional p-level grid) and to approximate the distribution of elementary effects, Fi.</a:t>
            </a:r>
          </a:p>
          <a:p>
            <a:pPr>
              <a:buFontTx/>
              <a:buNone/>
            </a:pPr>
            <a:r>
              <a:rPr lang="da-DK" sz="1800" b="1" dirty="0" smtClean="0"/>
              <a:t>To  this end, Morris </a:t>
            </a:r>
            <a:r>
              <a:rPr lang="da-DK" sz="1800" dirty="0" smtClean="0"/>
              <a:t>performs EEi calculations </a:t>
            </a:r>
            <a:r>
              <a:rPr lang="da-DK" sz="1800" i="1" dirty="0" smtClean="0"/>
              <a:t>r</a:t>
            </a:r>
            <a:r>
              <a:rPr lang="da-DK" sz="1800" dirty="0" smtClean="0"/>
              <a:t>  times following an efficient randomized sampling scheme (see Morris Sampling, 1991). </a:t>
            </a:r>
          </a:p>
          <a:p>
            <a:pPr>
              <a:buFontTx/>
              <a:buNone/>
            </a:pPr>
            <a:r>
              <a:rPr lang="da-DK" sz="1800" i="1" dirty="0" smtClean="0"/>
              <a:t>r</a:t>
            </a:r>
            <a:r>
              <a:rPr lang="da-DK" sz="1800" dirty="0" smtClean="0"/>
              <a:t> is chosen in the range of 5-10.</a:t>
            </a:r>
          </a:p>
          <a:p>
            <a:pPr>
              <a:buFontTx/>
              <a:buNone/>
            </a:pPr>
            <a:endParaRPr lang="da-DK" sz="1800" b="1" dirty="0" smtClean="0"/>
          </a:p>
          <a:p>
            <a:pPr>
              <a:buFontTx/>
              <a:buNone/>
            </a:pPr>
            <a:endParaRPr lang="da-DK" sz="1800" dirty="0" smtClean="0"/>
          </a:p>
        </p:txBody>
      </p:sp>
      <p:sp>
        <p:nvSpPr>
          <p:cNvPr id="3" name="Title 2"/>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da-DK" dirty="0" smtClean="0"/>
              <a:t>The Morris sampling	</a:t>
            </a:r>
            <a:endParaRPr lang="da-DK"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5" name="Slide Number Placeholder 4"/>
          <p:cNvSpPr>
            <a:spLocks noGrp="1"/>
          </p:cNvSpPr>
          <p:nvPr>
            <p:ph type="sldNum" sz="quarter" idx="12"/>
          </p:nvPr>
        </p:nvSpPr>
        <p:spPr/>
        <p:txBody>
          <a:bodyPr/>
          <a:lstStyle/>
          <a:p>
            <a:pPr>
              <a:defRPr/>
            </a:pPr>
            <a:fld id="{D3846C40-B124-467A-91E8-1932839C926B}" type="slidenum">
              <a:rPr lang="da-DK"/>
              <a:pPr>
                <a:defRPr/>
              </a:pPr>
              <a:t>11</a:t>
            </a:fld>
            <a:endParaRPr lang="da-DK"/>
          </a:p>
        </p:txBody>
      </p:sp>
      <p:sp>
        <p:nvSpPr>
          <p:cNvPr id="1639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9" name="Object 1"/>
          <p:cNvGraphicFramePr>
            <a:graphicFrameLocks noChangeAspect="1"/>
          </p:cNvGraphicFramePr>
          <p:nvPr/>
        </p:nvGraphicFramePr>
        <p:xfrm>
          <a:off x="500034" y="4643446"/>
          <a:ext cx="4086225" cy="823912"/>
        </p:xfrm>
        <a:graphic>
          <a:graphicData uri="http://schemas.openxmlformats.org/presentationml/2006/ole">
            <mc:AlternateContent xmlns:mc="http://schemas.openxmlformats.org/markup-compatibility/2006">
              <mc:Choice xmlns:v="urn:schemas-microsoft-com:vml" Requires="v">
                <p:oleObj spid="_x0000_s11312" name="Equation" r:id="rId4" imgW="2336760" imgH="469800" progId="Equation.DSMT4">
                  <p:embed/>
                </p:oleObj>
              </mc:Choice>
              <mc:Fallback>
                <p:oleObj name="Equation" r:id="rId4" imgW="2336760" imgH="469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34" y="4643446"/>
                        <a:ext cx="4086225"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Group 26"/>
          <p:cNvGrpSpPr/>
          <p:nvPr/>
        </p:nvGrpSpPr>
        <p:grpSpPr>
          <a:xfrm>
            <a:off x="4857752" y="4286256"/>
            <a:ext cx="3214710" cy="1980834"/>
            <a:chOff x="4857752" y="4286256"/>
            <a:chExt cx="3214710" cy="1980834"/>
          </a:xfrm>
        </p:grpSpPr>
        <p:grpSp>
          <p:nvGrpSpPr>
            <p:cNvPr id="26" name="Group 25"/>
            <p:cNvGrpSpPr/>
            <p:nvPr/>
          </p:nvGrpSpPr>
          <p:grpSpPr>
            <a:xfrm>
              <a:off x="4857752" y="4286256"/>
              <a:ext cx="3214710" cy="1980834"/>
              <a:chOff x="4857752" y="4286256"/>
              <a:chExt cx="3214710" cy="1980834"/>
            </a:xfrm>
          </p:grpSpPr>
          <p:grpSp>
            <p:nvGrpSpPr>
              <p:cNvPr id="10" name="Group 9"/>
              <p:cNvGrpSpPr/>
              <p:nvPr/>
            </p:nvGrpSpPr>
            <p:grpSpPr>
              <a:xfrm>
                <a:off x="4857752" y="4286256"/>
                <a:ext cx="3214710" cy="1980834"/>
                <a:chOff x="1071538" y="4429926"/>
                <a:chExt cx="3214710" cy="1980834"/>
              </a:xfrm>
            </p:grpSpPr>
            <p:cxnSp>
              <p:nvCxnSpPr>
                <p:cNvPr id="11" name="Straight Arrow Connector 10"/>
                <p:cNvCxnSpPr/>
                <p:nvPr/>
              </p:nvCxnSpPr>
              <p:spPr bwMode="auto">
                <a:xfrm>
                  <a:off x="1714480" y="6072206"/>
                  <a:ext cx="257176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bwMode="auto">
                <a:xfrm rot="5400000" flipH="1" flipV="1">
                  <a:off x="892943" y="5250669"/>
                  <a:ext cx="1643074"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3" name="Elbow Connector 12"/>
                <p:cNvCxnSpPr/>
                <p:nvPr/>
              </p:nvCxnSpPr>
              <p:spPr bwMode="auto">
                <a:xfrm>
                  <a:off x="1714480" y="4714884"/>
                  <a:ext cx="1857388" cy="1357322"/>
                </a:xfrm>
                <a:prstGeom prst="bentConnector3">
                  <a:avLst>
                    <a:gd name="adj1" fmla="val 115831"/>
                  </a:avLst>
                </a:prstGeom>
                <a:solidFill>
                  <a:schemeClr val="accent1"/>
                </a:solidFill>
                <a:ln w="9525" cap="flat" cmpd="sng" algn="ctr">
                  <a:solidFill>
                    <a:schemeClr val="tx1"/>
                  </a:solidFill>
                  <a:prstDash val="sysDot"/>
                  <a:round/>
                  <a:headEnd type="none" w="med" len="med"/>
                  <a:tailEnd type="none" w="med" len="med"/>
                </a:ln>
                <a:effectLst/>
              </p:spPr>
            </p:cxnSp>
            <p:sp>
              <p:nvSpPr>
                <p:cNvPr id="14" name="TextBox 13"/>
                <p:cNvSpPr txBox="1"/>
                <p:nvPr/>
              </p:nvSpPr>
              <p:spPr>
                <a:xfrm>
                  <a:off x="1071538" y="4643446"/>
                  <a:ext cx="378630" cy="338554"/>
                </a:xfrm>
                <a:prstGeom prst="rect">
                  <a:avLst/>
                </a:prstGeom>
                <a:noFill/>
              </p:spPr>
              <p:txBody>
                <a:bodyPr wrap="none" rtlCol="0">
                  <a:spAutoFit/>
                </a:bodyPr>
                <a:lstStyle/>
                <a:p>
                  <a:r>
                    <a:rPr lang="da-DK" dirty="0" smtClean="0">
                      <a:latin typeface="Symbol" pitchFamily="18" charset="2"/>
                    </a:rPr>
                    <a:t>q</a:t>
                  </a:r>
                  <a:r>
                    <a:rPr lang="da-DK" baseline="-25000" dirty="0" smtClean="0"/>
                    <a:t>2</a:t>
                  </a:r>
                  <a:endParaRPr lang="da-DK" baseline="-25000" dirty="0"/>
                </a:p>
              </p:txBody>
            </p:sp>
            <p:sp>
              <p:nvSpPr>
                <p:cNvPr id="15" name="TextBox 14"/>
                <p:cNvSpPr txBox="1"/>
                <p:nvPr/>
              </p:nvSpPr>
              <p:spPr>
                <a:xfrm>
                  <a:off x="3714744" y="6072206"/>
                  <a:ext cx="378630" cy="338554"/>
                </a:xfrm>
                <a:prstGeom prst="rect">
                  <a:avLst/>
                </a:prstGeom>
                <a:noFill/>
              </p:spPr>
              <p:txBody>
                <a:bodyPr wrap="none" rtlCol="0">
                  <a:spAutoFit/>
                </a:bodyPr>
                <a:lstStyle/>
                <a:p>
                  <a:r>
                    <a:rPr lang="da-DK" dirty="0" smtClean="0">
                      <a:latin typeface="Symbol" pitchFamily="18" charset="2"/>
                    </a:rPr>
                    <a:t>q</a:t>
                  </a:r>
                  <a:r>
                    <a:rPr lang="da-DK" baseline="-25000" dirty="0" smtClean="0"/>
                    <a:t>1</a:t>
                  </a:r>
                  <a:endParaRPr lang="da-DK" baseline="-25000" dirty="0"/>
                </a:p>
              </p:txBody>
            </p:sp>
            <p:cxnSp>
              <p:nvCxnSpPr>
                <p:cNvPr id="16" name="Straight Arrow Connector 15"/>
                <p:cNvCxnSpPr/>
                <p:nvPr/>
              </p:nvCxnSpPr>
              <p:spPr bwMode="auto">
                <a:xfrm>
                  <a:off x="2143108" y="5286388"/>
                  <a:ext cx="928694"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aphicFrame>
              <p:nvGraphicFramePr>
                <p:cNvPr id="17" name="Object 1"/>
                <p:cNvGraphicFramePr>
                  <a:graphicFrameLocks noChangeAspect="1"/>
                </p:cNvGraphicFramePr>
                <p:nvPr/>
              </p:nvGraphicFramePr>
              <p:xfrm>
                <a:off x="2081196" y="5676124"/>
                <a:ext cx="204788" cy="254000"/>
              </p:xfrm>
              <a:graphic>
                <a:graphicData uri="http://schemas.openxmlformats.org/presentationml/2006/ole">
                  <mc:AlternateContent xmlns:mc="http://schemas.openxmlformats.org/markup-compatibility/2006">
                    <mc:Choice xmlns:v="urn:schemas-microsoft-com:vml" Requires="v">
                      <p:oleObj spid="_x0000_s11313" name="Equation" r:id="rId6" imgW="164880" imgH="203040" progId="Equation.DSMT4">
                        <p:embed/>
                      </p:oleObj>
                    </mc:Choice>
                    <mc:Fallback>
                      <p:oleObj name="Equation" r:id="rId6" imgW="16488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1196" y="5676124"/>
                              <a:ext cx="204788"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9" name="Straight Arrow Connector 18"/>
              <p:cNvCxnSpPr/>
              <p:nvPr/>
            </p:nvCxnSpPr>
            <p:spPr bwMode="auto">
              <a:xfrm>
                <a:off x="6081722" y="4786322"/>
                <a:ext cx="928694"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bwMode="auto">
              <a:xfrm>
                <a:off x="6386522" y="5427676"/>
                <a:ext cx="928694"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bwMode="auto">
              <a:xfrm>
                <a:off x="6215074" y="5713428"/>
                <a:ext cx="928694"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aphicFrame>
          <p:nvGraphicFramePr>
            <p:cNvPr id="23" name="Object 1"/>
            <p:cNvGraphicFramePr>
              <a:graphicFrameLocks noChangeAspect="1"/>
            </p:cNvGraphicFramePr>
            <p:nvPr/>
          </p:nvGraphicFramePr>
          <p:xfrm>
            <a:off x="5978536" y="5286388"/>
            <a:ext cx="236538" cy="254000"/>
          </p:xfrm>
          <a:graphic>
            <a:graphicData uri="http://schemas.openxmlformats.org/presentationml/2006/ole">
              <mc:AlternateContent xmlns:mc="http://schemas.openxmlformats.org/markup-compatibility/2006">
                <mc:Choice xmlns:v="urn:schemas-microsoft-com:vml" Requires="v">
                  <p:oleObj spid="_x0000_s11314" name="Equation" r:id="rId8" imgW="190440" imgH="203040" progId="Equation.DSMT4">
                    <p:embed/>
                  </p:oleObj>
                </mc:Choice>
                <mc:Fallback>
                  <p:oleObj name="Equation" r:id="rId8" imgW="190440" imgH="20304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78536" y="5286388"/>
                          <a:ext cx="236538"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
            <p:cNvGraphicFramePr>
              <a:graphicFrameLocks noChangeAspect="1"/>
            </p:cNvGraphicFramePr>
            <p:nvPr/>
          </p:nvGraphicFramePr>
          <p:xfrm>
            <a:off x="5651500" y="4643438"/>
            <a:ext cx="188913" cy="254000"/>
          </p:xfrm>
          <a:graphic>
            <a:graphicData uri="http://schemas.openxmlformats.org/presentationml/2006/ole">
              <mc:AlternateContent xmlns:mc="http://schemas.openxmlformats.org/markup-compatibility/2006">
                <mc:Choice xmlns:v="urn:schemas-microsoft-com:vml" Requires="v">
                  <p:oleObj spid="_x0000_s11315" name="Equation" r:id="rId10" imgW="152280" imgH="203040" progId="Equation.DSMT4">
                    <p:embed/>
                  </p:oleObj>
                </mc:Choice>
                <mc:Fallback>
                  <p:oleObj name="Equation" r:id="rId10" imgW="152280" imgH="20304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1500" y="4643438"/>
                          <a:ext cx="188913"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
            <p:cNvGraphicFramePr>
              <a:graphicFrameLocks noChangeAspect="1"/>
            </p:cNvGraphicFramePr>
            <p:nvPr/>
          </p:nvGraphicFramePr>
          <p:xfrm>
            <a:off x="5643570" y="5000625"/>
            <a:ext cx="220662" cy="254000"/>
          </p:xfrm>
          <a:graphic>
            <a:graphicData uri="http://schemas.openxmlformats.org/presentationml/2006/ole">
              <mc:AlternateContent xmlns:mc="http://schemas.openxmlformats.org/markup-compatibility/2006">
                <mc:Choice xmlns:v="urn:schemas-microsoft-com:vml" Requires="v">
                  <p:oleObj spid="_x0000_s11316" name="Equation" r:id="rId12" imgW="177480" imgH="203040" progId="Equation.DSMT4">
                    <p:embed/>
                  </p:oleObj>
                </mc:Choice>
                <mc:Fallback>
                  <p:oleObj name="Equation" r:id="rId12" imgW="177480" imgH="20304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43570" y="5000625"/>
                          <a:ext cx="220662"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Interpretation of Morris method</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5" name="Slide Number Placeholder 4"/>
          <p:cNvSpPr>
            <a:spLocks noGrp="1"/>
          </p:cNvSpPr>
          <p:nvPr>
            <p:ph type="sldNum" sz="quarter" idx="12"/>
          </p:nvPr>
        </p:nvSpPr>
        <p:spPr/>
        <p:txBody>
          <a:bodyPr/>
          <a:lstStyle/>
          <a:p>
            <a:pPr>
              <a:defRPr/>
            </a:pPr>
            <a:fld id="{AAECFCFA-15EE-4718-AA0F-F12DD941FFD1}" type="slidenum">
              <a:rPr lang="da-DK"/>
              <a:pPr>
                <a:defRPr/>
              </a:pPr>
              <a:t>12</a:t>
            </a:fld>
            <a:endParaRPr lang="da-DK"/>
          </a:p>
        </p:txBody>
      </p:sp>
      <p:sp>
        <p:nvSpPr>
          <p:cNvPr id="18438" name="Content Placeholder 9"/>
          <p:cNvSpPr>
            <a:spLocks noGrp="1"/>
          </p:cNvSpPr>
          <p:nvPr>
            <p:ph idx="1"/>
          </p:nvPr>
        </p:nvSpPr>
        <p:spPr>
          <a:xfrm>
            <a:off x="609600" y="1357298"/>
            <a:ext cx="8105775" cy="4808552"/>
          </a:xfrm>
        </p:spPr>
        <p:txBody>
          <a:bodyPr/>
          <a:lstStyle/>
          <a:p>
            <a:pPr>
              <a:buFontTx/>
              <a:buNone/>
            </a:pPr>
            <a:r>
              <a:rPr lang="da-DK" sz="1800" dirty="0" smtClean="0"/>
              <a:t>The distribution of elementary effects of model inputs on the model outputs, </a:t>
            </a:r>
          </a:p>
          <a:p>
            <a:pPr algn="ctr">
              <a:buFontTx/>
              <a:buNone/>
            </a:pPr>
            <a:r>
              <a:rPr lang="da-DK" sz="1800" dirty="0" smtClean="0"/>
              <a:t>Fi: 35 random observation of EEi</a:t>
            </a:r>
          </a:p>
        </p:txBody>
      </p:sp>
      <p:pic>
        <p:nvPicPr>
          <p:cNvPr id="18439" name="Picture 1" descr="C:\DTU\Research\Bioeng\FermentationMonitoringControlModelling\MechanisticModelling\matlab\MorrisScreening\FigureForPapers\Fdist33.tif"/>
          <p:cNvPicPr>
            <a:picLocks noChangeAspect="1" noChangeArrowheads="1"/>
          </p:cNvPicPr>
          <p:nvPr/>
        </p:nvPicPr>
        <p:blipFill>
          <a:blip r:embed="rId3" cstate="print"/>
          <a:srcRect/>
          <a:stretch>
            <a:fillRect/>
          </a:stretch>
        </p:blipFill>
        <p:spPr bwMode="auto">
          <a:xfrm>
            <a:off x="1143000" y="2143125"/>
            <a:ext cx="6124575" cy="3057525"/>
          </a:xfrm>
          <a:prstGeom prst="rect">
            <a:avLst/>
          </a:prstGeom>
          <a:noFill/>
          <a:ln w="9525">
            <a:noFill/>
            <a:miter lim="800000"/>
            <a:headEnd/>
            <a:tailEnd/>
          </a:ln>
        </p:spPr>
      </p:pic>
      <p:sp>
        <p:nvSpPr>
          <p:cNvPr id="11" name="Right Brace 10"/>
          <p:cNvSpPr/>
          <p:nvPr/>
        </p:nvSpPr>
        <p:spPr bwMode="auto">
          <a:xfrm rot="5400000">
            <a:off x="3821906" y="2750344"/>
            <a:ext cx="428625" cy="5500688"/>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0" tIns="0" rIns="0" bIns="0"/>
          <a:lstStyle/>
          <a:p>
            <a:pPr>
              <a:spcBef>
                <a:spcPct val="50000"/>
              </a:spcBef>
              <a:defRPr/>
            </a:pPr>
            <a:endParaRPr lang="da-DK">
              <a:latin typeface="Verdana" pitchFamily="34" charset="0"/>
              <a:ea typeface="ＭＳ Ｐゴシック" pitchFamily="-80" charset="-128"/>
            </a:endParaRPr>
          </a:p>
        </p:txBody>
      </p:sp>
      <p:sp>
        <p:nvSpPr>
          <p:cNvPr id="18441" name="TextBox 12"/>
          <p:cNvSpPr txBox="1">
            <a:spLocks noChangeArrowheads="1"/>
          </p:cNvSpPr>
          <p:nvPr/>
        </p:nvSpPr>
        <p:spPr bwMode="auto">
          <a:xfrm>
            <a:off x="611560" y="5733256"/>
            <a:ext cx="8285217" cy="584775"/>
          </a:xfrm>
          <a:prstGeom prst="rect">
            <a:avLst/>
          </a:prstGeom>
          <a:noFill/>
          <a:ln w="9525">
            <a:noFill/>
            <a:miter lim="800000"/>
            <a:headEnd/>
            <a:tailEnd/>
          </a:ln>
        </p:spPr>
        <p:txBody>
          <a:bodyPr wrap="none">
            <a:spAutoFit/>
          </a:bodyPr>
          <a:lstStyle/>
          <a:p>
            <a:r>
              <a:rPr lang="da-DK" dirty="0"/>
              <a:t>Analyse &amp; compare the mean and standard deviation of these </a:t>
            </a:r>
            <a:r>
              <a:rPr lang="da-DK" dirty="0" smtClean="0"/>
              <a:t>distributions. </a:t>
            </a:r>
          </a:p>
          <a:p>
            <a:r>
              <a:rPr lang="da-DK" dirty="0" smtClean="0"/>
              <a:t>Higher mean and higher standard deviation of FEEi indicates strong sensitivity!</a:t>
            </a:r>
            <a:endParaRPr lang="da-DK" dirty="0"/>
          </a:p>
        </p:txBody>
      </p:sp>
      <p:sp>
        <p:nvSpPr>
          <p:cNvPr id="14" name="Right Brace 13"/>
          <p:cNvSpPr/>
          <p:nvPr/>
        </p:nvSpPr>
        <p:spPr bwMode="auto">
          <a:xfrm rot="5400000">
            <a:off x="3974306" y="-678656"/>
            <a:ext cx="428625" cy="5500688"/>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0" tIns="0" rIns="0" bIns="0"/>
          <a:lstStyle/>
          <a:p>
            <a:pPr>
              <a:spcBef>
                <a:spcPct val="50000"/>
              </a:spcBef>
              <a:defRPr/>
            </a:pPr>
            <a:endParaRPr lang="da-DK">
              <a:latin typeface="Verdana" pitchFamily="34" charset="0"/>
              <a:ea typeface="ＭＳ Ｐゴシック" pitchFamily="-80"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609600" y="1600200"/>
            <a:ext cx="8105804" cy="4565650"/>
          </a:xfrm>
        </p:spPr>
        <p:txBody>
          <a:bodyPr/>
          <a:lstStyle/>
          <a:p>
            <a:pPr>
              <a:buFontTx/>
              <a:buNone/>
            </a:pPr>
            <a:r>
              <a:rPr lang="da-DK" sz="2000" b="1" dirty="0" smtClean="0"/>
              <a:t>Low computational cost: </a:t>
            </a:r>
            <a:r>
              <a:rPr lang="da-DK" sz="2000" i="1" dirty="0" smtClean="0"/>
              <a:t>Morris requires only</a:t>
            </a:r>
            <a:r>
              <a:rPr lang="da-DK" sz="2000" dirty="0" smtClean="0"/>
              <a:t> </a:t>
            </a:r>
            <a:r>
              <a:rPr lang="da-DK" sz="2000" i="1" dirty="0" smtClean="0"/>
              <a:t>r*(k+1) model evaluations</a:t>
            </a:r>
            <a:endParaRPr lang="da-DK" sz="2000" dirty="0" smtClean="0"/>
          </a:p>
          <a:p>
            <a:pPr>
              <a:buFontTx/>
              <a:buNone/>
            </a:pPr>
            <a:endParaRPr lang="da-DK" sz="2000" dirty="0" smtClean="0"/>
          </a:p>
          <a:p>
            <a:pPr>
              <a:buFontTx/>
              <a:buNone/>
            </a:pPr>
            <a:r>
              <a:rPr lang="da-DK" sz="2000" dirty="0" smtClean="0"/>
              <a:t>Example:</a:t>
            </a:r>
          </a:p>
          <a:p>
            <a:pPr>
              <a:buFontTx/>
              <a:buNone/>
            </a:pPr>
            <a:r>
              <a:rPr lang="da-DK" sz="2000" dirty="0" smtClean="0"/>
              <a:t>For k = 10 parameters, Fractional factorial design at 2 levels</a:t>
            </a:r>
            <a:r>
              <a:rPr lang="da-DK" sz="2000" dirty="0" smtClean="0">
                <a:sym typeface="Wingdings" pitchFamily="2" charset="2"/>
              </a:rPr>
              <a:t></a:t>
            </a:r>
            <a:r>
              <a:rPr lang="da-DK" sz="2000" dirty="0" smtClean="0"/>
              <a:t> 2</a:t>
            </a:r>
            <a:r>
              <a:rPr lang="da-DK" sz="2000" baseline="30000" dirty="0" smtClean="0"/>
              <a:t>10</a:t>
            </a:r>
            <a:r>
              <a:rPr lang="da-DK" sz="2000" dirty="0" smtClean="0"/>
              <a:t> = 1024</a:t>
            </a:r>
          </a:p>
          <a:p>
            <a:pPr>
              <a:buFontTx/>
              <a:buNone/>
            </a:pPr>
            <a:r>
              <a:rPr lang="da-DK" sz="2000" dirty="0" smtClean="0"/>
              <a:t>  		         	          Morris sampling = 10*(10+1) = 110</a:t>
            </a:r>
          </a:p>
          <a:p>
            <a:pPr>
              <a:buFontTx/>
              <a:buNone/>
            </a:pPr>
            <a:endParaRPr lang="da-DK" sz="2000" dirty="0" smtClean="0"/>
          </a:p>
          <a:p>
            <a:pPr>
              <a:buFontTx/>
              <a:buNone/>
            </a:pPr>
            <a:r>
              <a:rPr lang="da-DK" sz="2000" dirty="0" smtClean="0"/>
              <a:t>For k = 20 parameters, FF design at 2 levels </a:t>
            </a:r>
            <a:r>
              <a:rPr lang="da-DK" sz="2000" dirty="0" smtClean="0">
                <a:sym typeface="Wingdings" pitchFamily="2" charset="2"/>
              </a:rPr>
              <a:t> 2</a:t>
            </a:r>
            <a:r>
              <a:rPr lang="da-DK" sz="2000" baseline="30000" dirty="0" smtClean="0">
                <a:sym typeface="Wingdings" pitchFamily="2" charset="2"/>
              </a:rPr>
              <a:t>20</a:t>
            </a:r>
            <a:r>
              <a:rPr lang="da-DK" sz="2000" dirty="0" smtClean="0">
                <a:sym typeface="Wingdings" pitchFamily="2" charset="2"/>
              </a:rPr>
              <a:t> = 1048576</a:t>
            </a:r>
          </a:p>
          <a:p>
            <a:pPr>
              <a:buFontTx/>
              <a:buNone/>
            </a:pPr>
            <a:r>
              <a:rPr lang="da-DK" sz="2000" dirty="0" smtClean="0">
                <a:sym typeface="Wingdings" pitchFamily="2" charset="2"/>
              </a:rPr>
              <a:t>		                          Morris sampling     10*(20+1) = 210</a:t>
            </a:r>
            <a:endParaRPr lang="da-DK" sz="2000" dirty="0" smtClean="0"/>
          </a:p>
          <a:p>
            <a:pPr>
              <a:buFontTx/>
              <a:buNone/>
            </a:pPr>
            <a:endParaRPr lang="da-DK" sz="2000" dirty="0" smtClean="0"/>
          </a:p>
        </p:txBody>
      </p:sp>
      <p:sp>
        <p:nvSpPr>
          <p:cNvPr id="3" name="Title 2"/>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da-DK" dirty="0" smtClean="0"/>
              <a:t>The Morris sampling	</a:t>
            </a:r>
            <a:endParaRPr lang="da-DK"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5" name="Slide Number Placeholder 4"/>
          <p:cNvSpPr>
            <a:spLocks noGrp="1"/>
          </p:cNvSpPr>
          <p:nvPr>
            <p:ph type="sldNum" sz="quarter" idx="12"/>
          </p:nvPr>
        </p:nvSpPr>
        <p:spPr/>
        <p:txBody>
          <a:bodyPr/>
          <a:lstStyle/>
          <a:p>
            <a:pPr>
              <a:defRPr/>
            </a:pPr>
            <a:fld id="{D3846C40-B124-467A-91E8-1932839C926B}" type="slidenum">
              <a:rPr lang="da-DK"/>
              <a:pPr>
                <a:defRPr/>
              </a:pPr>
              <a:t>13</a:t>
            </a:fld>
            <a:endParaRPr lang="da-DK"/>
          </a:p>
        </p:txBody>
      </p:sp>
      <p:sp>
        <p:nvSpPr>
          <p:cNvPr id="1639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386">
                                            <p:txEl>
                                              <p:pRg st="0" end="0"/>
                                            </p:txEl>
                                          </p:spTgt>
                                        </p:tgtEl>
                                        <p:attrNameLst>
                                          <p:attrName>ppt_c</p:attrName>
                                        </p:attrNameLst>
                                      </p:cBhvr>
                                      <p:to>
                                        <a:srgbClr val="CFCFC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1"/>
          <p:cNvSpPr>
            <a:spLocks noGrp="1"/>
          </p:cNvSpPr>
          <p:nvPr>
            <p:ph idx="1"/>
          </p:nvPr>
        </p:nvSpPr>
        <p:spPr/>
        <p:txBody>
          <a:bodyPr/>
          <a:lstStyle/>
          <a:p>
            <a:pPr>
              <a:buFontTx/>
              <a:buNone/>
            </a:pPr>
            <a:r>
              <a:rPr lang="da-DK" sz="2000" dirty="0" smtClean="0"/>
              <a:t>To enable  comparison of the elementary effects on different model outputs, y</a:t>
            </a:r>
            <a:r>
              <a:rPr lang="da-DK" sz="2000" baseline="-25000" dirty="0" smtClean="0"/>
              <a:t>j</a:t>
            </a:r>
            <a:r>
              <a:rPr lang="da-DK" sz="2000" dirty="0" smtClean="0"/>
              <a:t>, a relative measure of elementary effects is needed (where j &gt;2)</a:t>
            </a:r>
          </a:p>
          <a:p>
            <a:pPr>
              <a:buFontTx/>
              <a:buNone/>
            </a:pPr>
            <a:endParaRPr lang="da-DK" sz="2000" dirty="0" smtClean="0"/>
          </a:p>
          <a:p>
            <a:pPr>
              <a:buFontTx/>
              <a:buNone/>
            </a:pPr>
            <a:r>
              <a:rPr lang="da-DK" sz="2000" dirty="0" smtClean="0"/>
              <a:t>A possible relative measure is obtained by sigma-scaling:</a:t>
            </a:r>
          </a:p>
          <a:p>
            <a:pPr>
              <a:buFontTx/>
              <a:buNone/>
            </a:pPr>
            <a:endParaRPr lang="da-DK" sz="2000" dirty="0" smtClean="0"/>
          </a:p>
          <a:p>
            <a:pPr>
              <a:buFontTx/>
              <a:buNone/>
            </a:pPr>
            <a:endParaRPr lang="da-DK" sz="2000" dirty="0" smtClean="0"/>
          </a:p>
        </p:txBody>
      </p:sp>
      <p:sp>
        <p:nvSpPr>
          <p:cNvPr id="3" name="Title 2"/>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da-DK" dirty="0" smtClean="0"/>
              <a:t>Morris method – the extended		</a:t>
            </a:r>
            <a:endParaRPr lang="da-DK"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5" name="Slide Number Placeholder 4"/>
          <p:cNvSpPr>
            <a:spLocks noGrp="1"/>
          </p:cNvSpPr>
          <p:nvPr>
            <p:ph type="sldNum" sz="quarter" idx="12"/>
          </p:nvPr>
        </p:nvSpPr>
        <p:spPr/>
        <p:txBody>
          <a:bodyPr/>
          <a:lstStyle/>
          <a:p>
            <a:pPr>
              <a:defRPr/>
            </a:pPr>
            <a:fld id="{DE401373-26F1-4EA0-9507-B088AE96F2C9}" type="slidenum">
              <a:rPr lang="da-DK"/>
              <a:pPr>
                <a:defRPr/>
              </a:pPr>
              <a:t>14</a:t>
            </a:fld>
            <a:endParaRPr lang="da-DK"/>
          </a:p>
        </p:txBody>
      </p:sp>
      <p:sp>
        <p:nvSpPr>
          <p:cNvPr id="308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4" name="Object 2"/>
          <p:cNvGraphicFramePr>
            <a:graphicFrameLocks noChangeAspect="1"/>
          </p:cNvGraphicFramePr>
          <p:nvPr/>
        </p:nvGraphicFramePr>
        <p:xfrm>
          <a:off x="1071538" y="3643314"/>
          <a:ext cx="2017713" cy="841375"/>
        </p:xfrm>
        <a:graphic>
          <a:graphicData uri="http://schemas.openxmlformats.org/presentationml/2006/ole">
            <mc:AlternateContent xmlns:mc="http://schemas.openxmlformats.org/markup-compatibility/2006">
              <mc:Choice xmlns:v="urn:schemas-microsoft-com:vml" Requires="v">
                <p:oleObj spid="_x0000_s7179" name="Equation" r:id="rId4" imgW="1066680" imgH="444240" progId="Equation.DSMT4">
                  <p:embed/>
                </p:oleObj>
              </mc:Choice>
              <mc:Fallback>
                <p:oleObj name="Equation" r:id="rId4" imgW="1066680" imgH="4442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38" y="3643314"/>
                        <a:ext cx="2017713"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71865"/>
            <a:ext cx="7772400" cy="1362075"/>
          </a:xfrm>
        </p:spPr>
        <p:txBody>
          <a:bodyPr/>
          <a:lstStyle/>
          <a:p>
            <a:r>
              <a:rPr lang="en-US" dirty="0" smtClean="0"/>
              <a:t>S. </a:t>
            </a:r>
            <a:r>
              <a:rPr lang="en-US" dirty="0" err="1" smtClean="0"/>
              <a:t>coelicolor</a:t>
            </a:r>
            <a:r>
              <a:rPr lang="en-US" dirty="0" smtClean="0"/>
              <a:t> cultivation for antibiotic production</a:t>
            </a:r>
            <a:endParaRPr lang="da-DK" dirty="0"/>
          </a:p>
        </p:txBody>
      </p:sp>
      <p:sp>
        <p:nvSpPr>
          <p:cNvPr id="3" name="Text Placeholder 2"/>
          <p:cNvSpPr>
            <a:spLocks noGrp="1"/>
          </p:cNvSpPr>
          <p:nvPr>
            <p:ph type="body" idx="1"/>
          </p:nvPr>
        </p:nvSpPr>
        <p:spPr>
          <a:xfrm>
            <a:off x="722313" y="2071678"/>
            <a:ext cx="7772400" cy="1500187"/>
          </a:xfrm>
        </p:spPr>
        <p:txBody>
          <a:bodyPr/>
          <a:lstStyle/>
          <a:p>
            <a:r>
              <a:rPr lang="da-DK" dirty="0" smtClean="0"/>
              <a:t>Case study: Application of Morris method to fermentation models</a:t>
            </a:r>
            <a:endParaRPr lang="da-DK" dirty="0"/>
          </a:p>
        </p:txBody>
      </p:sp>
      <p:sp>
        <p:nvSpPr>
          <p:cNvPr id="4" name="Date Placeholder 3"/>
          <p:cNvSpPr>
            <a:spLocks noGrp="1"/>
          </p:cNvSpPr>
          <p:nvPr>
            <p:ph type="dt" sz="half" idx="10"/>
          </p:nvPr>
        </p:nvSpPr>
        <p:spPr/>
        <p:txBody>
          <a:bodyPr/>
          <a:lstStyle/>
          <a:p>
            <a:pPr>
              <a:defRPr/>
            </a:pPr>
            <a:r>
              <a:rPr lang="en-US" smtClean="0"/>
              <a:t>G.Sin</a:t>
            </a:r>
            <a:endParaRPr lang="da-DK" dirty="0"/>
          </a:p>
        </p:txBody>
      </p:sp>
      <p:sp>
        <p:nvSpPr>
          <p:cNvPr id="5" name="Footer Placeholder 4"/>
          <p:cNvSpPr>
            <a:spLocks noGrp="1"/>
          </p:cNvSpPr>
          <p:nvPr>
            <p:ph type="ftr" sz="quarter" idx="11"/>
          </p:nvPr>
        </p:nvSpPr>
        <p:spPr/>
        <p:txBody>
          <a:bodyPr/>
          <a:lstStyle/>
          <a:p>
            <a:pPr>
              <a:defRPr/>
            </a:pPr>
            <a:r>
              <a:rPr lang="en-US" smtClean="0"/>
              <a:t>Morris method for sensitivity analysis</a:t>
            </a:r>
            <a:endParaRPr lang="da-DK" dirty="0"/>
          </a:p>
        </p:txBody>
      </p:sp>
      <p:sp>
        <p:nvSpPr>
          <p:cNvPr id="6" name="Slide Number Placeholder 5"/>
          <p:cNvSpPr>
            <a:spLocks noGrp="1"/>
          </p:cNvSpPr>
          <p:nvPr>
            <p:ph type="sldNum" sz="quarter" idx="12"/>
          </p:nvPr>
        </p:nvSpPr>
        <p:spPr/>
        <p:txBody>
          <a:bodyPr/>
          <a:lstStyle/>
          <a:p>
            <a:pPr>
              <a:defRPr/>
            </a:pPr>
            <a:fld id="{B311F9F3-1E57-4A27-89A3-175E395DBC36}" type="slidenum">
              <a:rPr lang="da-DK" smtClean="0"/>
              <a:pPr>
                <a:defRPr/>
              </a:pPr>
              <a:t>15</a:t>
            </a:fld>
            <a:endParaRPr lang="da-DK"/>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Morris method: methodology</a:t>
            </a:r>
            <a:endParaRPr lang="en-GB" dirty="0"/>
          </a:p>
        </p:txBody>
      </p:sp>
      <p:sp>
        <p:nvSpPr>
          <p:cNvPr id="116739" name="Rectangle 3"/>
          <p:cNvSpPr>
            <a:spLocks noGrp="1" noChangeArrowheads="1"/>
          </p:cNvSpPr>
          <p:nvPr>
            <p:ph idx="1"/>
          </p:nvPr>
        </p:nvSpPr>
        <p:spPr>
          <a:xfrm>
            <a:off x="571472" y="1600200"/>
            <a:ext cx="7772400" cy="4565650"/>
          </a:xfrm>
        </p:spPr>
        <p:txBody>
          <a:bodyPr/>
          <a:lstStyle/>
          <a:p>
            <a:pPr>
              <a:buNone/>
            </a:pPr>
            <a:r>
              <a:rPr lang="en-US" sz="1800" dirty="0" smtClean="0"/>
              <a:t>Morris sampling for </a:t>
            </a:r>
            <a:r>
              <a:rPr lang="en-US" sz="1800" dirty="0" err="1" smtClean="0"/>
              <a:t>EEi</a:t>
            </a:r>
            <a:endParaRPr lang="en-US" sz="1800" dirty="0" smtClean="0"/>
          </a:p>
          <a:p>
            <a:pPr>
              <a:buNone/>
            </a:pPr>
            <a:endParaRPr lang="en-US" sz="1800" dirty="0" smtClean="0"/>
          </a:p>
          <a:p>
            <a:pPr>
              <a:buNone/>
            </a:pPr>
            <a:r>
              <a:rPr lang="en-US" sz="1800" dirty="0" smtClean="0"/>
              <a:t>Step 1. Specify range for each input parameter</a:t>
            </a:r>
          </a:p>
          <a:p>
            <a:pPr>
              <a:buNone/>
            </a:pPr>
            <a:endParaRPr lang="en-US" sz="1800" dirty="0" smtClean="0"/>
          </a:p>
          <a:p>
            <a:pPr>
              <a:buNone/>
            </a:pPr>
            <a:r>
              <a:rPr lang="en-US" sz="1800" dirty="0" smtClean="0"/>
              <a:t>Step 2. Morris Sampling</a:t>
            </a:r>
          </a:p>
          <a:p>
            <a:pPr>
              <a:buNone/>
            </a:pPr>
            <a:endParaRPr lang="en-US" sz="1800" dirty="0" smtClean="0"/>
          </a:p>
          <a:p>
            <a:pPr>
              <a:buNone/>
            </a:pPr>
            <a:r>
              <a:rPr lang="en-US" sz="1800" dirty="0" smtClean="0"/>
              <a:t>Step 3. Model evaluations of Morris samples</a:t>
            </a:r>
          </a:p>
          <a:p>
            <a:pPr>
              <a:buNone/>
            </a:pPr>
            <a:endParaRPr lang="en-US" sz="1800" dirty="0" smtClean="0"/>
          </a:p>
          <a:p>
            <a:pPr>
              <a:buNone/>
            </a:pPr>
            <a:r>
              <a:rPr lang="en-US" sz="1800" dirty="0" smtClean="0"/>
              <a:t>Step 4. Compute and plot elementary effects (</a:t>
            </a:r>
            <a:r>
              <a:rPr lang="en-US" sz="1800" dirty="0" err="1" smtClean="0"/>
              <a:t>EEi</a:t>
            </a:r>
            <a:r>
              <a:rPr lang="en-US" sz="1800" dirty="0" smtClean="0"/>
              <a:t>) 		</a:t>
            </a:r>
          </a:p>
          <a:p>
            <a:pPr>
              <a:buNone/>
            </a:pPr>
            <a:endParaRPr lang="en-US" sz="1800" dirty="0" smtClean="0"/>
          </a:p>
          <a:p>
            <a:pPr>
              <a:buNone/>
            </a:pPr>
            <a:r>
              <a:rPr lang="en-US" sz="1800" dirty="0" smtClean="0"/>
              <a:t>Step 5. Rank parameters according to </a:t>
            </a:r>
            <a:r>
              <a:rPr lang="en-US" sz="1800" dirty="0" smtClean="0">
                <a:latin typeface="Symbol" pitchFamily="18" charset="2"/>
              </a:rPr>
              <a:t>m</a:t>
            </a:r>
            <a:r>
              <a:rPr lang="en-US" sz="1800" dirty="0" smtClean="0">
                <a:latin typeface="+mj-lt"/>
              </a:rPr>
              <a:t>i</a:t>
            </a:r>
            <a:r>
              <a:rPr lang="en-US" sz="1800" dirty="0" smtClean="0"/>
              <a:t> &amp; </a:t>
            </a:r>
            <a:r>
              <a:rPr lang="en-US" sz="1800" dirty="0" err="1" smtClean="0">
                <a:latin typeface="Symbol" pitchFamily="18" charset="2"/>
              </a:rPr>
              <a:t>s</a:t>
            </a:r>
            <a:r>
              <a:rPr lang="en-US" sz="1800" dirty="0" err="1" smtClean="0"/>
              <a:t>i</a:t>
            </a:r>
            <a:r>
              <a:rPr lang="en-US" sz="1800" dirty="0" smtClean="0"/>
              <a:t> (Morris) or absolute </a:t>
            </a:r>
            <a:r>
              <a:rPr lang="en-US" sz="1800" dirty="0" smtClean="0">
                <a:latin typeface="Symbol" pitchFamily="18" charset="2"/>
              </a:rPr>
              <a:t>m</a:t>
            </a:r>
            <a:r>
              <a:rPr lang="en-US" sz="1800" dirty="0" smtClean="0"/>
              <a:t>i</a:t>
            </a:r>
            <a:r>
              <a:rPr lang="en-US" sz="1800" dirty="0" smtClean="0">
                <a:latin typeface="Symbol" pitchFamily="18" charset="2"/>
              </a:rPr>
              <a:t>*</a:t>
            </a:r>
            <a:r>
              <a:rPr lang="en-US" sz="1800" dirty="0" smtClean="0"/>
              <a:t> (</a:t>
            </a:r>
            <a:r>
              <a:rPr lang="en-US" sz="1800" dirty="0" err="1" smtClean="0"/>
              <a:t>Saltelli</a:t>
            </a:r>
            <a:r>
              <a:rPr lang="en-US" sz="1800" dirty="0" smtClean="0"/>
              <a:t>)		 </a:t>
            </a:r>
          </a:p>
          <a:p>
            <a:pPr>
              <a:buNone/>
            </a:pPr>
            <a:r>
              <a:rPr lang="en-US" sz="1800" dirty="0" smtClean="0"/>
              <a:t> </a:t>
            </a:r>
          </a:p>
          <a:p>
            <a:pPr>
              <a:buNone/>
            </a:pPr>
            <a:endParaRPr lang="en-US" sz="1800" dirty="0" smtClean="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16</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style>
          <a:lnRef idx="1">
            <a:schemeClr val="accent1"/>
          </a:lnRef>
          <a:fillRef idx="3">
            <a:schemeClr val="accent1"/>
          </a:fillRef>
          <a:effectRef idx="2">
            <a:schemeClr val="accent1"/>
          </a:effectRef>
          <a:fontRef idx="minor">
            <a:schemeClr val="lt1"/>
          </a:fontRef>
        </p:style>
        <p:txBody>
          <a:bodyPr/>
          <a:lstStyle/>
          <a:p>
            <a:pPr>
              <a:defRPr/>
            </a:pPr>
            <a:r>
              <a:rPr lang="en-US" dirty="0" smtClean="0">
                <a:solidFill>
                  <a:srgbClr val="FFFFFF"/>
                </a:solidFill>
              </a:rPr>
              <a:t>Case study: Batch cultivation of </a:t>
            </a:r>
            <a:r>
              <a:rPr lang="en-US" i="1" dirty="0" smtClean="0">
                <a:solidFill>
                  <a:srgbClr val="FFFFFF"/>
                </a:solidFill>
              </a:rPr>
              <a:t>S</a:t>
            </a:r>
            <a:r>
              <a:rPr lang="en-US" i="1" dirty="0" smtClean="0">
                <a:solidFill>
                  <a:schemeClr val="bg1"/>
                </a:solidFill>
              </a:rPr>
              <a:t>. </a:t>
            </a:r>
            <a:r>
              <a:rPr lang="en-US" i="1" dirty="0" err="1" smtClean="0">
                <a:solidFill>
                  <a:schemeClr val="bg1"/>
                </a:solidFill>
              </a:rPr>
              <a:t>c</a:t>
            </a:r>
            <a:r>
              <a:rPr lang="en-US" i="1" dirty="0" err="1" smtClean="0">
                <a:solidFill>
                  <a:srgbClr val="FFFFFF"/>
                </a:solidFill>
              </a:rPr>
              <a:t>oelicolor</a:t>
            </a:r>
            <a:r>
              <a:rPr lang="en-US" i="1" dirty="0" smtClean="0">
                <a:solidFill>
                  <a:srgbClr val="FFFFFF"/>
                </a:solidFill>
              </a:rPr>
              <a:t> </a:t>
            </a:r>
            <a:r>
              <a:rPr lang="en-US" dirty="0" smtClean="0">
                <a:solidFill>
                  <a:srgbClr val="FFFFFF"/>
                </a:solidFill>
              </a:rPr>
              <a:t>for antibiotic production</a:t>
            </a:r>
          </a:p>
        </p:txBody>
      </p:sp>
      <p:pic>
        <p:nvPicPr>
          <p:cNvPr id="15363" name="Picture 3" descr="fermenter"/>
          <p:cNvPicPr>
            <a:picLocks noChangeAspect="1" noChangeArrowheads="1"/>
          </p:cNvPicPr>
          <p:nvPr/>
        </p:nvPicPr>
        <p:blipFill>
          <a:blip r:embed="rId3" cstate="print"/>
          <a:srcRect/>
          <a:stretch>
            <a:fillRect/>
          </a:stretch>
        </p:blipFill>
        <p:spPr bwMode="auto">
          <a:xfrm>
            <a:off x="2978150" y="1916113"/>
            <a:ext cx="2414588" cy="3581400"/>
          </a:xfrm>
          <a:prstGeom prst="rect">
            <a:avLst/>
          </a:prstGeom>
          <a:noFill/>
          <a:ln w="9525">
            <a:noFill/>
            <a:miter lim="800000"/>
            <a:headEnd/>
            <a:tailEnd/>
          </a:ln>
        </p:spPr>
      </p:pic>
      <p:sp>
        <p:nvSpPr>
          <p:cNvPr id="15364" name="Text Box 4"/>
          <p:cNvSpPr txBox="1">
            <a:spLocks noChangeArrowheads="1"/>
          </p:cNvSpPr>
          <p:nvPr/>
        </p:nvSpPr>
        <p:spPr bwMode="auto">
          <a:xfrm>
            <a:off x="539750" y="2830513"/>
            <a:ext cx="1447800" cy="641350"/>
          </a:xfrm>
          <a:prstGeom prst="rect">
            <a:avLst/>
          </a:prstGeom>
          <a:noFill/>
          <a:ln w="9525">
            <a:noFill/>
            <a:miter lim="800000"/>
            <a:headEnd/>
            <a:tailEnd/>
          </a:ln>
        </p:spPr>
        <p:txBody>
          <a:bodyPr>
            <a:spAutoFit/>
          </a:bodyPr>
          <a:lstStyle/>
          <a:p>
            <a:r>
              <a:rPr lang="da-DK" sz="1800"/>
              <a:t>Glucose, air, base</a:t>
            </a:r>
            <a:endParaRPr lang="en-US" sz="1800"/>
          </a:p>
        </p:txBody>
      </p:sp>
      <p:sp>
        <p:nvSpPr>
          <p:cNvPr id="15365" name="AutoShape 5"/>
          <p:cNvSpPr>
            <a:spLocks noChangeArrowheads="1"/>
          </p:cNvSpPr>
          <p:nvPr/>
        </p:nvSpPr>
        <p:spPr bwMode="auto">
          <a:xfrm>
            <a:off x="1835150" y="2830513"/>
            <a:ext cx="914400" cy="457200"/>
          </a:xfrm>
          <a:prstGeom prst="rightArrow">
            <a:avLst>
              <a:gd name="adj1" fmla="val 50000"/>
              <a:gd name="adj2" fmla="val 50000"/>
            </a:avLst>
          </a:prstGeom>
          <a:solidFill>
            <a:srgbClr val="990000"/>
          </a:solidFill>
          <a:ln w="9525">
            <a:solidFill>
              <a:schemeClr val="tx1"/>
            </a:solidFill>
            <a:miter lim="800000"/>
            <a:headEnd/>
            <a:tailEnd/>
          </a:ln>
        </p:spPr>
        <p:txBody>
          <a:bodyPr wrap="none" anchor="ctr"/>
          <a:lstStyle/>
          <a:p>
            <a:endParaRPr lang="en-US"/>
          </a:p>
        </p:txBody>
      </p:sp>
      <p:sp>
        <p:nvSpPr>
          <p:cNvPr id="15366" name="Text Box 6"/>
          <p:cNvSpPr txBox="1">
            <a:spLocks noChangeArrowheads="1"/>
          </p:cNvSpPr>
          <p:nvPr/>
        </p:nvSpPr>
        <p:spPr bwMode="auto">
          <a:xfrm>
            <a:off x="6407150" y="4037013"/>
            <a:ext cx="2514600" cy="1603375"/>
          </a:xfrm>
          <a:prstGeom prst="rect">
            <a:avLst/>
          </a:prstGeom>
          <a:noFill/>
          <a:ln w="9525">
            <a:noFill/>
            <a:miter lim="800000"/>
            <a:headEnd/>
            <a:tailEnd/>
          </a:ln>
        </p:spPr>
        <p:txBody>
          <a:bodyPr>
            <a:spAutoFit/>
          </a:bodyPr>
          <a:lstStyle/>
          <a:p>
            <a:r>
              <a:rPr lang="da-DK" sz="1800"/>
              <a:t>On-line measurement:</a:t>
            </a:r>
          </a:p>
          <a:p>
            <a:r>
              <a:rPr lang="da-DK" sz="1800"/>
              <a:t>CO</a:t>
            </a:r>
            <a:r>
              <a:rPr lang="da-DK" sz="1800" baseline="-25000"/>
              <a:t>2</a:t>
            </a:r>
            <a:r>
              <a:rPr lang="da-DK" sz="1800"/>
              <a:t>, dissolved O</a:t>
            </a:r>
            <a:r>
              <a:rPr lang="da-DK" sz="1800" baseline="-25000"/>
              <a:t>2</a:t>
            </a:r>
            <a:r>
              <a:rPr lang="da-DK" sz="1800"/>
              <a:t>, temperature, pH, Base addition, etc.</a:t>
            </a:r>
          </a:p>
        </p:txBody>
      </p:sp>
      <p:sp>
        <p:nvSpPr>
          <p:cNvPr id="15367" name="AutoShape 7"/>
          <p:cNvSpPr>
            <a:spLocks noChangeArrowheads="1"/>
          </p:cNvSpPr>
          <p:nvPr/>
        </p:nvSpPr>
        <p:spPr bwMode="auto">
          <a:xfrm>
            <a:off x="5568950" y="4037013"/>
            <a:ext cx="838200" cy="381000"/>
          </a:xfrm>
          <a:prstGeom prst="rightArrow">
            <a:avLst>
              <a:gd name="adj1" fmla="val 50000"/>
              <a:gd name="adj2" fmla="val 55000"/>
            </a:avLst>
          </a:prstGeom>
          <a:solidFill>
            <a:srgbClr val="990000"/>
          </a:solidFill>
          <a:ln w="9525">
            <a:solidFill>
              <a:schemeClr val="tx1"/>
            </a:solidFill>
            <a:miter lim="800000"/>
            <a:headEnd/>
            <a:tailEnd/>
          </a:ln>
        </p:spPr>
        <p:txBody>
          <a:bodyPr wrap="none" anchor="ctr"/>
          <a:lstStyle/>
          <a:p>
            <a:endParaRPr lang="en-US"/>
          </a:p>
        </p:txBody>
      </p:sp>
      <p:sp>
        <p:nvSpPr>
          <p:cNvPr id="15368" name="Text Box 8"/>
          <p:cNvSpPr txBox="1">
            <a:spLocks noChangeArrowheads="1"/>
          </p:cNvSpPr>
          <p:nvPr/>
        </p:nvSpPr>
        <p:spPr bwMode="auto">
          <a:xfrm>
            <a:off x="6407150" y="2128838"/>
            <a:ext cx="2133600" cy="923925"/>
          </a:xfrm>
          <a:prstGeom prst="rect">
            <a:avLst/>
          </a:prstGeom>
          <a:noFill/>
          <a:ln w="9525">
            <a:noFill/>
            <a:miter lim="800000"/>
            <a:headEnd/>
            <a:tailEnd/>
          </a:ln>
        </p:spPr>
        <p:txBody>
          <a:bodyPr>
            <a:spAutoFit/>
          </a:bodyPr>
          <a:lstStyle/>
          <a:p>
            <a:r>
              <a:rPr lang="da-DK" sz="1800"/>
              <a:t>measurements: </a:t>
            </a:r>
          </a:p>
          <a:p>
            <a:r>
              <a:rPr lang="da-DK" sz="1800"/>
              <a:t>Biomass, glucose, NH</a:t>
            </a:r>
            <a:r>
              <a:rPr lang="da-DK" sz="1800" baseline="-25000"/>
              <a:t>4</a:t>
            </a:r>
            <a:r>
              <a:rPr lang="da-DK" sz="1800" baseline="30000"/>
              <a:t>+</a:t>
            </a:r>
            <a:endParaRPr lang="en-US" sz="1800" baseline="30000"/>
          </a:p>
        </p:txBody>
      </p:sp>
      <p:sp>
        <p:nvSpPr>
          <p:cNvPr id="15369" name="AutoShape 9"/>
          <p:cNvSpPr>
            <a:spLocks noChangeArrowheads="1"/>
          </p:cNvSpPr>
          <p:nvPr/>
        </p:nvSpPr>
        <p:spPr bwMode="auto">
          <a:xfrm>
            <a:off x="5568950" y="2144713"/>
            <a:ext cx="838200" cy="381000"/>
          </a:xfrm>
          <a:prstGeom prst="rightArrow">
            <a:avLst>
              <a:gd name="adj1" fmla="val 50000"/>
              <a:gd name="adj2" fmla="val 55000"/>
            </a:avLst>
          </a:prstGeom>
          <a:solidFill>
            <a:srgbClr val="990000"/>
          </a:solidFill>
          <a:ln w="9525">
            <a:solidFill>
              <a:schemeClr val="tx1"/>
            </a:solidFill>
            <a:miter lim="800000"/>
            <a:headEnd/>
            <a:tailEnd/>
          </a:ln>
        </p:spPr>
        <p:txBody>
          <a:bodyPr wrap="none" anchor="ctr"/>
          <a:lstStyle/>
          <a:p>
            <a:endParaRPr lang="en-US"/>
          </a:p>
        </p:txBody>
      </p:sp>
      <p:sp>
        <p:nvSpPr>
          <p:cNvPr id="15370" name="Line 11"/>
          <p:cNvSpPr>
            <a:spLocks noChangeShapeType="1"/>
          </p:cNvSpPr>
          <p:nvPr/>
        </p:nvSpPr>
        <p:spPr bwMode="auto">
          <a:xfrm flipV="1">
            <a:off x="7391400" y="1752600"/>
            <a:ext cx="0" cy="533400"/>
          </a:xfrm>
          <a:prstGeom prst="line">
            <a:avLst/>
          </a:prstGeom>
          <a:noFill/>
          <a:ln w="38100">
            <a:solidFill>
              <a:schemeClr val="tx1"/>
            </a:solidFill>
            <a:round/>
            <a:headEnd/>
            <a:tailEnd/>
          </a:ln>
        </p:spPr>
        <p:txBody>
          <a:bodyPr/>
          <a:lstStyle/>
          <a:p>
            <a:endParaRPr lang="da-DK"/>
          </a:p>
        </p:txBody>
      </p:sp>
      <p:sp>
        <p:nvSpPr>
          <p:cNvPr id="15371" name="Line 12"/>
          <p:cNvSpPr>
            <a:spLocks noChangeShapeType="1"/>
          </p:cNvSpPr>
          <p:nvPr/>
        </p:nvSpPr>
        <p:spPr bwMode="auto">
          <a:xfrm flipH="1">
            <a:off x="990600" y="1752600"/>
            <a:ext cx="6400800" cy="0"/>
          </a:xfrm>
          <a:prstGeom prst="line">
            <a:avLst/>
          </a:prstGeom>
          <a:noFill/>
          <a:ln w="38100">
            <a:solidFill>
              <a:schemeClr val="tx1"/>
            </a:solidFill>
            <a:round/>
            <a:headEnd/>
            <a:tailEnd/>
          </a:ln>
        </p:spPr>
        <p:txBody>
          <a:bodyPr/>
          <a:lstStyle/>
          <a:p>
            <a:endParaRPr lang="da-DK"/>
          </a:p>
        </p:txBody>
      </p:sp>
      <p:sp>
        <p:nvSpPr>
          <p:cNvPr id="15372" name="Line 13"/>
          <p:cNvSpPr>
            <a:spLocks noChangeShapeType="1"/>
          </p:cNvSpPr>
          <p:nvPr/>
        </p:nvSpPr>
        <p:spPr bwMode="auto">
          <a:xfrm>
            <a:off x="990600" y="1752600"/>
            <a:ext cx="0" cy="1143000"/>
          </a:xfrm>
          <a:prstGeom prst="line">
            <a:avLst/>
          </a:prstGeom>
          <a:noFill/>
          <a:ln w="38100">
            <a:solidFill>
              <a:schemeClr val="tx1"/>
            </a:solidFill>
            <a:round/>
            <a:headEnd/>
            <a:tailEnd type="triangle" w="med" len="med"/>
          </a:ln>
        </p:spPr>
        <p:txBody>
          <a:bodyPr/>
          <a:lstStyle/>
          <a:p>
            <a:endParaRPr lang="da-DK"/>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defRPr/>
            </a:pPr>
            <a:r>
              <a:rPr lang="da-DK" dirty="0"/>
              <a:t>Matrix, model of </a:t>
            </a:r>
            <a:r>
              <a:rPr lang="da-DK" i="1" dirty="0"/>
              <a:t>S. coelicolor</a:t>
            </a:r>
            <a:r>
              <a:rPr lang="da-DK" dirty="0"/>
              <a:t> </a:t>
            </a:r>
            <a:r>
              <a:rPr lang="da-DK" dirty="0" smtClean="0"/>
              <a:t>fermentation</a:t>
            </a:r>
            <a:br>
              <a:rPr lang="da-DK" dirty="0" smtClean="0"/>
            </a:br>
            <a:endParaRPr lang="en-US" dirty="0"/>
          </a:p>
        </p:txBody>
      </p:sp>
      <p:sp>
        <p:nvSpPr>
          <p:cNvPr id="1029" name="Rectangle 3"/>
          <p:cNvSpPr>
            <a:spLocks noChangeArrowheads="1"/>
          </p:cNvSpPr>
          <p:nvPr/>
        </p:nvSpPr>
        <p:spPr bwMode="auto">
          <a:xfrm>
            <a:off x="893763" y="1341438"/>
            <a:ext cx="1177925" cy="0"/>
          </a:xfrm>
          <a:prstGeom prst="rect">
            <a:avLst/>
          </a:prstGeom>
          <a:solidFill>
            <a:srgbClr val="FFFF00"/>
          </a:solidFill>
          <a:ln w="9525">
            <a:noFill/>
            <a:miter lim="800000"/>
            <a:headEnd/>
            <a:tailEnd/>
          </a:ln>
        </p:spPr>
        <p:txBody>
          <a:bodyPr wrap="none">
            <a:spAutoFit/>
          </a:bodyPr>
          <a:lstStyle/>
          <a:p>
            <a:endParaRPr lang="en-US"/>
          </a:p>
        </p:txBody>
      </p:sp>
      <p:sp>
        <p:nvSpPr>
          <p:cNvPr id="1030" name="Rectangle 4"/>
          <p:cNvSpPr>
            <a:spLocks noChangeArrowheads="1"/>
          </p:cNvSpPr>
          <p:nvPr/>
        </p:nvSpPr>
        <p:spPr bwMode="auto">
          <a:xfrm>
            <a:off x="893763" y="1341438"/>
            <a:ext cx="1177925" cy="0"/>
          </a:xfrm>
          <a:prstGeom prst="rect">
            <a:avLst/>
          </a:prstGeom>
          <a:solidFill>
            <a:srgbClr val="FFFF00"/>
          </a:solidFill>
          <a:ln w="9525">
            <a:noFill/>
            <a:miter lim="800000"/>
            <a:headEnd/>
            <a:tailEnd/>
          </a:ln>
        </p:spPr>
        <p:txBody>
          <a:bodyPr wrap="none">
            <a:spAutoFit/>
          </a:bodyPr>
          <a:lstStyle/>
          <a:p>
            <a:endParaRPr lang="en-US"/>
          </a:p>
        </p:txBody>
      </p:sp>
      <p:graphicFrame>
        <p:nvGraphicFramePr>
          <p:cNvPr id="1026" name="Object 2"/>
          <p:cNvGraphicFramePr>
            <a:graphicFrameLocks noChangeAspect="1"/>
          </p:cNvGraphicFramePr>
          <p:nvPr/>
        </p:nvGraphicFramePr>
        <p:xfrm>
          <a:off x="-1325563" y="2803525"/>
          <a:ext cx="114300" cy="219075"/>
        </p:xfrm>
        <a:graphic>
          <a:graphicData uri="http://schemas.openxmlformats.org/presentationml/2006/ole">
            <mc:AlternateContent xmlns:mc="http://schemas.openxmlformats.org/markup-compatibility/2006">
              <mc:Choice xmlns:v="urn:schemas-microsoft-com:vml" Requires="v">
                <p:oleObj spid="_x0000_s12308" name="Equation" r:id="rId4" imgW="114151" imgH="215619" progId="Equation.3">
                  <p:embed/>
                </p:oleObj>
              </mc:Choice>
              <mc:Fallback>
                <p:oleObj name="Equation" r:id="rId4" imgW="114151" imgH="21561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5563" y="2803525"/>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1325563" y="3927475"/>
          <a:ext cx="114300" cy="219075"/>
        </p:xfrm>
        <a:graphic>
          <a:graphicData uri="http://schemas.openxmlformats.org/presentationml/2006/ole">
            <mc:AlternateContent xmlns:mc="http://schemas.openxmlformats.org/markup-compatibility/2006">
              <mc:Choice xmlns:v="urn:schemas-microsoft-com:vml" Requires="v">
                <p:oleObj spid="_x0000_s12309" name="Equation" r:id="rId6" imgW="114151" imgH="215619" progId="Equation.3">
                  <p:embed/>
                </p:oleObj>
              </mc:Choice>
              <mc:Fallback>
                <p:oleObj name="Equation" r:id="rId6" imgW="114151" imgH="21561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5563" y="3927475"/>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7"/>
          <p:cNvSpPr>
            <a:spLocks noChangeArrowheads="1"/>
          </p:cNvSpPr>
          <p:nvPr/>
        </p:nvSpPr>
        <p:spPr bwMode="auto">
          <a:xfrm>
            <a:off x="-1325563" y="3927475"/>
            <a:ext cx="9144001" cy="0"/>
          </a:xfrm>
          <a:prstGeom prst="rect">
            <a:avLst/>
          </a:prstGeom>
          <a:noFill/>
          <a:ln w="9525">
            <a:noFill/>
            <a:miter lim="800000"/>
            <a:headEnd/>
            <a:tailEnd/>
          </a:ln>
        </p:spPr>
        <p:txBody>
          <a:bodyPr wrap="none" anchor="ctr">
            <a:spAutoFit/>
          </a:bodyPr>
          <a:lstStyle/>
          <a:p>
            <a:endParaRPr lang="en-US"/>
          </a:p>
        </p:txBody>
      </p:sp>
      <p:pic>
        <p:nvPicPr>
          <p:cNvPr id="1032" name="Picture 9" descr="Supplementary2_CompleteMatrixOfTheIntegratedModel"/>
          <p:cNvPicPr>
            <a:picLocks noChangeAspect="1" noChangeArrowheads="1"/>
          </p:cNvPicPr>
          <p:nvPr/>
        </p:nvPicPr>
        <p:blipFill>
          <a:blip r:embed="rId7" cstate="print"/>
          <a:srcRect/>
          <a:stretch>
            <a:fillRect/>
          </a:stretch>
        </p:blipFill>
        <p:spPr bwMode="auto">
          <a:xfrm>
            <a:off x="0" y="1143000"/>
            <a:ext cx="9109075" cy="3633788"/>
          </a:xfrm>
          <a:prstGeom prst="rect">
            <a:avLst/>
          </a:prstGeom>
          <a:noFill/>
          <a:ln w="9525">
            <a:noFill/>
            <a:miter lim="800000"/>
            <a:headEnd/>
            <a:tailEnd/>
          </a:ln>
        </p:spPr>
      </p:pic>
      <p:sp>
        <p:nvSpPr>
          <p:cNvPr id="167946" name="Text Box 10"/>
          <p:cNvSpPr txBox="1">
            <a:spLocks noChangeArrowheads="1"/>
          </p:cNvSpPr>
          <p:nvPr/>
        </p:nvSpPr>
        <p:spPr bwMode="auto">
          <a:xfrm>
            <a:off x="6643688" y="5160963"/>
            <a:ext cx="2317750" cy="43021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lIns="0" tIns="0" rIns="0" bIns="0">
            <a:spAutoFit/>
          </a:bodyPr>
          <a:lstStyle/>
          <a:p>
            <a:pPr>
              <a:defRPr/>
            </a:pPr>
            <a:r>
              <a:rPr lang="da-DK" sz="1400" b="1" dirty="0"/>
              <a:t>Sin et al. (2008). Biotechnol. Bioeng., 101:153-171 </a:t>
            </a:r>
            <a:endParaRPr lang="en-US" sz="1400" b="1" dirty="0"/>
          </a:p>
        </p:txBody>
      </p:sp>
      <p:sp>
        <p:nvSpPr>
          <p:cNvPr id="167947" name="Text Box 11"/>
          <p:cNvSpPr txBox="1">
            <a:spLocks noChangeArrowheads="1"/>
          </p:cNvSpPr>
          <p:nvPr/>
        </p:nvSpPr>
        <p:spPr bwMode="auto">
          <a:xfrm>
            <a:off x="2287588" y="1935163"/>
            <a:ext cx="4376737" cy="304800"/>
          </a:xfrm>
          <a:prstGeom prst="rect">
            <a:avLst/>
          </a:prstGeom>
          <a:noFill/>
          <a:ln w="9525" algn="ctr">
            <a:noFill/>
            <a:miter lim="800000"/>
            <a:headEnd/>
            <a:tailEnd/>
          </a:ln>
        </p:spPr>
        <p:txBody>
          <a:bodyPr wrap="none" lIns="0" tIns="0" rIns="0" bIns="0">
            <a:spAutoFit/>
          </a:bodyPr>
          <a:lstStyle/>
          <a:p>
            <a:r>
              <a:rPr lang="da-DK" sz="2000" b="1">
                <a:solidFill>
                  <a:schemeClr val="hlink"/>
                </a:solidFill>
              </a:rPr>
              <a:t>Equations biological processes</a:t>
            </a:r>
            <a:endParaRPr lang="en-US" sz="2000" b="1">
              <a:solidFill>
                <a:schemeClr val="hlink"/>
              </a:solidFill>
            </a:endParaRPr>
          </a:p>
        </p:txBody>
      </p:sp>
      <p:sp>
        <p:nvSpPr>
          <p:cNvPr id="167948" name="Text Box 12"/>
          <p:cNvSpPr txBox="1">
            <a:spLocks noChangeArrowheads="1"/>
          </p:cNvSpPr>
          <p:nvPr/>
        </p:nvSpPr>
        <p:spPr bwMode="auto">
          <a:xfrm>
            <a:off x="2287588" y="2798763"/>
            <a:ext cx="4197350" cy="304800"/>
          </a:xfrm>
          <a:prstGeom prst="rect">
            <a:avLst/>
          </a:prstGeom>
          <a:noFill/>
          <a:ln w="9525" algn="ctr">
            <a:noFill/>
            <a:miter lim="800000"/>
            <a:headEnd/>
            <a:tailEnd/>
          </a:ln>
        </p:spPr>
        <p:txBody>
          <a:bodyPr wrap="none" lIns="0" tIns="0" rIns="0" bIns="0">
            <a:spAutoFit/>
          </a:bodyPr>
          <a:lstStyle/>
          <a:p>
            <a:r>
              <a:rPr lang="da-DK" sz="2000" b="1">
                <a:solidFill>
                  <a:schemeClr val="hlink"/>
                </a:solidFill>
              </a:rPr>
              <a:t>Equations chemical equilibria</a:t>
            </a:r>
            <a:endParaRPr lang="en-US" sz="2000" b="1">
              <a:solidFill>
                <a:schemeClr val="hlink"/>
              </a:solidFill>
            </a:endParaRPr>
          </a:p>
        </p:txBody>
      </p:sp>
      <p:sp>
        <p:nvSpPr>
          <p:cNvPr id="167949" name="Text Box 13"/>
          <p:cNvSpPr txBox="1">
            <a:spLocks noChangeArrowheads="1"/>
          </p:cNvSpPr>
          <p:nvPr/>
        </p:nvSpPr>
        <p:spPr bwMode="auto">
          <a:xfrm>
            <a:off x="2287588" y="3502025"/>
            <a:ext cx="3473450" cy="304800"/>
          </a:xfrm>
          <a:prstGeom prst="rect">
            <a:avLst/>
          </a:prstGeom>
          <a:noFill/>
          <a:ln w="9525" algn="ctr">
            <a:noFill/>
            <a:miter lim="800000"/>
            <a:headEnd/>
            <a:tailEnd/>
          </a:ln>
        </p:spPr>
        <p:txBody>
          <a:bodyPr wrap="none" lIns="0" tIns="0" rIns="0" bIns="0">
            <a:spAutoFit/>
          </a:bodyPr>
          <a:lstStyle/>
          <a:p>
            <a:r>
              <a:rPr lang="da-DK" sz="2000" b="1">
                <a:solidFill>
                  <a:schemeClr val="hlink"/>
                </a:solidFill>
              </a:rPr>
              <a:t>Equations mass transfer</a:t>
            </a:r>
            <a:endParaRPr lang="en-US" sz="2000" b="1">
              <a:solidFill>
                <a:schemeClr val="hlink"/>
              </a:solidFill>
            </a:endParaRPr>
          </a:p>
        </p:txBody>
      </p:sp>
      <p:sp>
        <p:nvSpPr>
          <p:cNvPr id="167950" name="Text Box 14"/>
          <p:cNvSpPr txBox="1">
            <a:spLocks noChangeArrowheads="1"/>
          </p:cNvSpPr>
          <p:nvPr/>
        </p:nvSpPr>
        <p:spPr bwMode="auto">
          <a:xfrm>
            <a:off x="2268538" y="4294188"/>
            <a:ext cx="3419475" cy="304800"/>
          </a:xfrm>
          <a:prstGeom prst="rect">
            <a:avLst/>
          </a:prstGeom>
          <a:noFill/>
          <a:ln w="9525" algn="ctr">
            <a:noFill/>
            <a:miter lim="800000"/>
            <a:headEnd/>
            <a:tailEnd/>
          </a:ln>
        </p:spPr>
        <p:txBody>
          <a:bodyPr wrap="none" lIns="0" tIns="0" rIns="0" bIns="0">
            <a:spAutoFit/>
          </a:bodyPr>
          <a:lstStyle/>
          <a:p>
            <a:r>
              <a:rPr lang="da-DK" sz="2000" b="1">
                <a:solidFill>
                  <a:schemeClr val="hlink"/>
                </a:solidFill>
              </a:rPr>
              <a:t>Conservative properties</a:t>
            </a:r>
            <a:endParaRPr lang="en-US" sz="2000" b="1">
              <a:solidFill>
                <a:schemeClr val="hlink"/>
              </a:solidFill>
            </a:endParaRPr>
          </a:p>
        </p:txBody>
      </p:sp>
      <p:sp>
        <p:nvSpPr>
          <p:cNvPr id="1038" name="TextBox 13"/>
          <p:cNvSpPr txBox="1">
            <a:spLocks noChangeArrowheads="1"/>
          </p:cNvSpPr>
          <p:nvPr/>
        </p:nvSpPr>
        <p:spPr bwMode="auto">
          <a:xfrm>
            <a:off x="1000125" y="5357813"/>
            <a:ext cx="3271838" cy="581025"/>
          </a:xfrm>
          <a:prstGeom prst="rect">
            <a:avLst/>
          </a:prstGeom>
          <a:noFill/>
          <a:ln w="9525">
            <a:noFill/>
            <a:miter lim="800000"/>
            <a:headEnd/>
            <a:tailEnd/>
          </a:ln>
        </p:spPr>
        <p:txBody>
          <a:bodyPr wrap="none">
            <a:spAutoFit/>
          </a:bodyPr>
          <a:lstStyle/>
          <a:p>
            <a:r>
              <a:rPr lang="da-DK"/>
              <a:t>Many outputs (around 20)</a:t>
            </a:r>
          </a:p>
          <a:p>
            <a:r>
              <a:rPr lang="da-DK"/>
              <a:t>Many parameters (around 60)</a:t>
            </a:r>
          </a:p>
        </p:txBody>
      </p:sp>
      <p:sp>
        <p:nvSpPr>
          <p:cNvPr id="15" name="Date Placeholder 14"/>
          <p:cNvSpPr>
            <a:spLocks noGrp="1"/>
          </p:cNvSpPr>
          <p:nvPr>
            <p:ph type="dt" sz="quarter" idx="10"/>
          </p:nvPr>
        </p:nvSpPr>
        <p:spPr/>
        <p:txBody>
          <a:bodyPr/>
          <a:lstStyle/>
          <a:p>
            <a:pPr>
              <a:defRPr/>
            </a:pPr>
            <a:r>
              <a:rPr lang="en-US" smtClean="0"/>
              <a:t>G.Sin</a:t>
            </a:r>
            <a:endParaRPr lang="da-DK"/>
          </a:p>
        </p:txBody>
      </p:sp>
      <p:sp>
        <p:nvSpPr>
          <p:cNvPr id="16" name="Slide Number Placeholder 15"/>
          <p:cNvSpPr>
            <a:spLocks noGrp="1"/>
          </p:cNvSpPr>
          <p:nvPr>
            <p:ph type="sldNum" sz="quarter" idx="12"/>
          </p:nvPr>
        </p:nvSpPr>
        <p:spPr/>
        <p:txBody>
          <a:bodyPr/>
          <a:lstStyle/>
          <a:p>
            <a:pPr>
              <a:defRPr/>
            </a:pPr>
            <a:fld id="{37D29955-FB2D-4AAB-AA23-4CFE1FA5FDA8}" type="slidenum">
              <a:rPr lang="da-DK" smtClean="0"/>
              <a:pPr>
                <a:defRPr/>
              </a:pPr>
              <a:t>18</a:t>
            </a:fld>
            <a:endParaRPr lang="da-DK"/>
          </a:p>
        </p:txBody>
      </p:sp>
      <p:sp>
        <p:nvSpPr>
          <p:cNvPr id="17" name="Footer Placeholder 16"/>
          <p:cNvSpPr>
            <a:spLocks noGrp="1"/>
          </p:cNvSpPr>
          <p:nvPr>
            <p:ph type="ftr" sz="quarter" idx="11"/>
          </p:nvPr>
        </p:nvSpPr>
        <p:spPr/>
        <p:txBody>
          <a:bodyPr/>
          <a:lstStyle/>
          <a:p>
            <a:pPr>
              <a:defRPr/>
            </a:pPr>
            <a:r>
              <a:rPr lang="en-US" smtClean="0"/>
              <a:t>Morris method for sensitivity analysis</a:t>
            </a:r>
            <a:endParaRPr lang="da-DK"/>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7947"/>
                                        </p:tgtEl>
                                        <p:attrNameLst>
                                          <p:attrName>style.visibility</p:attrName>
                                        </p:attrNameLst>
                                      </p:cBhvr>
                                      <p:to>
                                        <p:strVal val="visible"/>
                                      </p:to>
                                    </p:set>
                                    <p:animEffect transition="in" filter="checkerboard(across)">
                                      <p:cBhvr>
                                        <p:cTn id="7" dur="2000"/>
                                        <p:tgtEl>
                                          <p:spTgt spid="167947"/>
                                        </p:tgtEl>
                                      </p:cBhvr>
                                    </p:animEffect>
                                  </p:childTnLst>
                                </p:cTn>
                              </p:par>
                            </p:childTnLst>
                          </p:cTn>
                        </p:par>
                        <p:par>
                          <p:cTn id="8" fill="hold">
                            <p:stCondLst>
                              <p:cond delay="2000"/>
                            </p:stCondLst>
                            <p:childTnLst>
                              <p:par>
                                <p:cTn id="9" presetID="5" presetClass="entr" presetSubtype="10" fill="hold" grpId="0" nodeType="afterEffect">
                                  <p:stCondLst>
                                    <p:cond delay="1000"/>
                                  </p:stCondLst>
                                  <p:childTnLst>
                                    <p:set>
                                      <p:cBhvr>
                                        <p:cTn id="10" dur="1" fill="hold">
                                          <p:stCondLst>
                                            <p:cond delay="0"/>
                                          </p:stCondLst>
                                        </p:cTn>
                                        <p:tgtEl>
                                          <p:spTgt spid="167948"/>
                                        </p:tgtEl>
                                        <p:attrNameLst>
                                          <p:attrName>style.visibility</p:attrName>
                                        </p:attrNameLst>
                                      </p:cBhvr>
                                      <p:to>
                                        <p:strVal val="visible"/>
                                      </p:to>
                                    </p:set>
                                    <p:animEffect transition="in" filter="checkerboard(across)">
                                      <p:cBhvr>
                                        <p:cTn id="11" dur="2000"/>
                                        <p:tgtEl>
                                          <p:spTgt spid="167948"/>
                                        </p:tgtEl>
                                      </p:cBhvr>
                                    </p:animEffect>
                                  </p:childTnLst>
                                </p:cTn>
                              </p:par>
                            </p:childTnLst>
                          </p:cTn>
                        </p:par>
                        <p:par>
                          <p:cTn id="12" fill="hold">
                            <p:stCondLst>
                              <p:cond delay="5000"/>
                            </p:stCondLst>
                            <p:childTnLst>
                              <p:par>
                                <p:cTn id="13" presetID="5" presetClass="entr" presetSubtype="10" fill="hold" grpId="0" nodeType="afterEffect">
                                  <p:stCondLst>
                                    <p:cond delay="1000"/>
                                  </p:stCondLst>
                                  <p:childTnLst>
                                    <p:set>
                                      <p:cBhvr>
                                        <p:cTn id="14" dur="1" fill="hold">
                                          <p:stCondLst>
                                            <p:cond delay="0"/>
                                          </p:stCondLst>
                                        </p:cTn>
                                        <p:tgtEl>
                                          <p:spTgt spid="167949"/>
                                        </p:tgtEl>
                                        <p:attrNameLst>
                                          <p:attrName>style.visibility</p:attrName>
                                        </p:attrNameLst>
                                      </p:cBhvr>
                                      <p:to>
                                        <p:strVal val="visible"/>
                                      </p:to>
                                    </p:set>
                                    <p:animEffect transition="in" filter="checkerboard(across)">
                                      <p:cBhvr>
                                        <p:cTn id="15" dur="2000"/>
                                        <p:tgtEl>
                                          <p:spTgt spid="167949"/>
                                        </p:tgtEl>
                                      </p:cBhvr>
                                    </p:animEffect>
                                  </p:childTnLst>
                                </p:cTn>
                              </p:par>
                            </p:childTnLst>
                          </p:cTn>
                        </p:par>
                        <p:par>
                          <p:cTn id="16" fill="hold">
                            <p:stCondLst>
                              <p:cond delay="8000"/>
                            </p:stCondLst>
                            <p:childTnLst>
                              <p:par>
                                <p:cTn id="17" presetID="5" presetClass="entr" presetSubtype="10" fill="hold" grpId="0" nodeType="afterEffect">
                                  <p:stCondLst>
                                    <p:cond delay="1000"/>
                                  </p:stCondLst>
                                  <p:childTnLst>
                                    <p:set>
                                      <p:cBhvr>
                                        <p:cTn id="18" dur="1" fill="hold">
                                          <p:stCondLst>
                                            <p:cond delay="0"/>
                                          </p:stCondLst>
                                        </p:cTn>
                                        <p:tgtEl>
                                          <p:spTgt spid="167950"/>
                                        </p:tgtEl>
                                        <p:attrNameLst>
                                          <p:attrName>style.visibility</p:attrName>
                                        </p:attrNameLst>
                                      </p:cBhvr>
                                      <p:to>
                                        <p:strVal val="visible"/>
                                      </p:to>
                                    </p:set>
                                    <p:animEffect transition="in" filter="checkerboard(across)">
                                      <p:cBhvr>
                                        <p:cTn id="19" dur="2000"/>
                                        <p:tgtEl>
                                          <p:spTgt spid="16795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7" grpId="0"/>
      <p:bldP spid="167948" grpId="0"/>
      <p:bldP spid="167949" grpId="0"/>
      <p:bldP spid="167950" grpId="0"/>
      <p:bldP spid="10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2" descr="C:\DTU\Research\Bioeng\FermentationMonitoringControlModelling\MechanisticModelling\matlab\abm3\ImprovedGasPhaseBalance\Figure_15071.tif"/>
          <p:cNvPicPr>
            <a:picLocks noChangeAspect="1" noChangeArrowheads="1"/>
          </p:cNvPicPr>
          <p:nvPr/>
        </p:nvPicPr>
        <p:blipFill>
          <a:blip r:embed="rId3" cstate="print"/>
          <a:srcRect/>
          <a:stretch>
            <a:fillRect/>
          </a:stretch>
        </p:blipFill>
        <p:spPr bwMode="auto">
          <a:xfrm>
            <a:off x="1285875" y="1357313"/>
            <a:ext cx="6589713" cy="4937125"/>
          </a:xfrm>
          <a:prstGeom prst="rect">
            <a:avLst/>
          </a:prstGeom>
          <a:noFill/>
          <a:ln w="9525">
            <a:noFill/>
            <a:miter lim="800000"/>
            <a:headEnd/>
            <a:tailEnd/>
          </a:ln>
        </p:spPr>
      </p:pic>
      <p:sp>
        <p:nvSpPr>
          <p:cNvPr id="125954" name="Rectangle 2"/>
          <p:cNvSpPr>
            <a:spLocks noGrp="1" noChangeArrowheads="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defRPr/>
            </a:pPr>
            <a:r>
              <a:rPr lang="da-DK" dirty="0" smtClean="0"/>
              <a:t>Model fits to measurements</a:t>
            </a:r>
            <a:endParaRPr lang="en-US" dirty="0"/>
          </a:p>
        </p:txBody>
      </p:sp>
      <p:sp>
        <p:nvSpPr>
          <p:cNvPr id="125957" name="Text Box 5"/>
          <p:cNvSpPr txBox="1">
            <a:spLocks noChangeArrowheads="1"/>
          </p:cNvSpPr>
          <p:nvPr/>
        </p:nvSpPr>
        <p:spPr bwMode="auto">
          <a:xfrm>
            <a:off x="6715125" y="6181725"/>
            <a:ext cx="2214563" cy="461963"/>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lIns="0" tIns="0" rIns="0" bIns="0">
            <a:spAutoFit/>
          </a:bodyPr>
          <a:lstStyle/>
          <a:p>
            <a:pPr>
              <a:defRPr/>
            </a:pPr>
            <a:r>
              <a:rPr lang="da-DK" sz="1400" b="1" dirty="0"/>
              <a:t>Sin et al. (2008), </a:t>
            </a:r>
            <a:r>
              <a:rPr lang="da-DK" b="1" dirty="0"/>
              <a:t>Biotechnol</a:t>
            </a:r>
            <a:r>
              <a:rPr lang="da-DK" sz="1400" b="1" dirty="0"/>
              <a:t>. Bioeng., 101:153-171</a:t>
            </a:r>
            <a:endParaRPr lang="en-US" sz="1400" b="1" dirty="0"/>
          </a:p>
        </p:txBody>
      </p:sp>
      <p:sp>
        <p:nvSpPr>
          <p:cNvPr id="8" name="Date Placeholder 7"/>
          <p:cNvSpPr>
            <a:spLocks noGrp="1"/>
          </p:cNvSpPr>
          <p:nvPr>
            <p:ph type="dt" sz="quarter" idx="10"/>
          </p:nvPr>
        </p:nvSpPr>
        <p:spPr/>
        <p:txBody>
          <a:bodyPr/>
          <a:lstStyle/>
          <a:p>
            <a:pPr>
              <a:defRPr/>
            </a:pPr>
            <a:r>
              <a:rPr lang="en-US" smtClean="0"/>
              <a:t>G.Sin</a:t>
            </a:r>
            <a:endParaRPr lang="da-DK"/>
          </a:p>
        </p:txBody>
      </p:sp>
      <p:sp>
        <p:nvSpPr>
          <p:cNvPr id="9" name="Slide Number Placeholder 8"/>
          <p:cNvSpPr>
            <a:spLocks noGrp="1"/>
          </p:cNvSpPr>
          <p:nvPr>
            <p:ph type="sldNum" sz="quarter" idx="12"/>
          </p:nvPr>
        </p:nvSpPr>
        <p:spPr/>
        <p:txBody>
          <a:bodyPr/>
          <a:lstStyle/>
          <a:p>
            <a:pPr>
              <a:defRPr/>
            </a:pPr>
            <a:fld id="{3CEFEFBA-5A08-458D-9E4E-1F051081DD3B}" type="slidenum">
              <a:rPr lang="da-DK" smtClean="0"/>
              <a:pPr>
                <a:defRPr/>
              </a:pPr>
              <a:t>19</a:t>
            </a:fld>
            <a:endParaRPr lang="da-DK" dirty="0"/>
          </a:p>
        </p:txBody>
      </p:sp>
      <p:sp>
        <p:nvSpPr>
          <p:cNvPr id="10" name="Footer Placeholder 9"/>
          <p:cNvSpPr>
            <a:spLocks noGrp="1"/>
          </p:cNvSpPr>
          <p:nvPr>
            <p:ph type="ftr" sz="quarter" idx="11"/>
          </p:nvPr>
        </p:nvSpPr>
        <p:spPr/>
        <p:txBody>
          <a:bodyPr/>
          <a:lstStyle/>
          <a:p>
            <a:pPr>
              <a:defRPr/>
            </a:pPr>
            <a:r>
              <a:rPr lang="en-US" smtClean="0"/>
              <a:t>Morris method for sensitivity analysis</a:t>
            </a:r>
            <a:endParaRPr lang="da-DK"/>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609601" y="305001"/>
            <a:ext cx="7774097" cy="1145359"/>
          </a:xfrm>
        </p:spPr>
        <p:txBody>
          <a:bodyPr lIns="75195" tIns="39101" rIns="75195" bIns="39101" anchor="ctr"/>
          <a:lstStyle/>
          <a:p>
            <a:pPr eaLnBrk="1" hangingPunct="1">
              <a:tabLst>
                <a:tab pos="0" algn="l"/>
                <a:tab pos="763981" algn="l"/>
                <a:tab pos="1527962" algn="l"/>
                <a:tab pos="2291944" algn="l"/>
                <a:tab pos="3055925" algn="l"/>
                <a:tab pos="3819906" algn="l"/>
                <a:tab pos="4583887" algn="l"/>
                <a:tab pos="5347868" algn="l"/>
                <a:tab pos="6111850" algn="l"/>
                <a:tab pos="6875831" algn="l"/>
                <a:tab pos="7639812" algn="l"/>
                <a:tab pos="8403793" algn="l"/>
              </a:tabLst>
            </a:pPr>
            <a:r>
              <a:rPr lang="en-GB" dirty="0" smtClean="0"/>
              <a:t>Agenda</a:t>
            </a:r>
          </a:p>
        </p:txBody>
      </p:sp>
      <p:graphicFrame>
        <p:nvGraphicFramePr>
          <p:cNvPr id="5226" name="Group 106"/>
          <p:cNvGraphicFramePr>
            <a:graphicFrameLocks noGrp="1"/>
          </p:cNvGraphicFramePr>
          <p:nvPr>
            <p:extLst>
              <p:ext uri="{D42A27DB-BD31-4B8C-83A1-F6EECF244321}">
                <p14:modId xmlns:p14="http://schemas.microsoft.com/office/powerpoint/2010/main" val="2718749731"/>
              </p:ext>
            </p:extLst>
          </p:nvPr>
        </p:nvGraphicFramePr>
        <p:xfrm>
          <a:off x="1185258" y="1503123"/>
          <a:ext cx="6462574" cy="2044918"/>
        </p:xfrm>
        <a:graphic>
          <a:graphicData uri="http://schemas.openxmlformats.org/drawingml/2006/table">
            <a:tbl>
              <a:tblPr/>
              <a:tblGrid>
                <a:gridCol w="1629220">
                  <a:extLst>
                    <a:ext uri="{9D8B030D-6E8A-4147-A177-3AD203B41FA5}">
                      <a16:colId xmlns:a16="http://schemas.microsoft.com/office/drawing/2014/main" val="20000"/>
                    </a:ext>
                  </a:extLst>
                </a:gridCol>
                <a:gridCol w="4833354">
                  <a:extLst>
                    <a:ext uri="{9D8B030D-6E8A-4147-A177-3AD203B41FA5}">
                      <a16:colId xmlns:a16="http://schemas.microsoft.com/office/drawing/2014/main" val="20001"/>
                    </a:ext>
                  </a:extLst>
                </a:gridCol>
              </a:tblGrid>
              <a:tr h="407954">
                <a:tc>
                  <a:txBody>
                    <a:bodyPr/>
                    <a:lstStyle/>
                    <a:p>
                      <a:pPr marL="0" marR="0" lvl="0" indent="0" algn="l" defTabSz="1093788"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ea typeface="ＭＳ Ｐゴシック" pitchFamily="-80" charset="-128"/>
                        </a:rPr>
                        <a:t>9:00-12:00</a:t>
                      </a:r>
                    </a:p>
                  </a:txBody>
                  <a:tcPr marL="78203" marR="78203" marT="37063" marB="37063" horzOverflow="overflow">
                    <a:lnL cap="flat">
                      <a:noFill/>
                    </a:lnL>
                    <a:lnR>
                      <a:noFill/>
                    </a:lnR>
                    <a:lnT>
                      <a:noFill/>
                    </a:lnT>
                    <a:lnB>
                      <a:noFill/>
                    </a:lnB>
                    <a:lnTlToBr>
                      <a:noFill/>
                    </a:lnTlToBr>
                    <a:lnBlToTr>
                      <a:noFill/>
                    </a:lnBlToTr>
                    <a:solidFill>
                      <a:schemeClr val="accent1">
                        <a:alpha val="50000"/>
                      </a:schemeClr>
                    </a:solidFill>
                  </a:tcPr>
                </a:tc>
                <a:tc>
                  <a:txBody>
                    <a:bodyPr/>
                    <a:lstStyle/>
                    <a:p>
                      <a:pPr marL="0" marR="0" lvl="0" indent="0" algn="l" defTabSz="1093788" rtl="0" eaLnBrk="1" fontAlgn="base" latinLnBrk="0" hangingPunct="1">
                        <a:lnSpc>
                          <a:spcPct val="100000"/>
                        </a:lnSpc>
                        <a:spcBef>
                          <a:spcPct val="20000"/>
                        </a:spcBef>
                        <a:spcAft>
                          <a:spcPct val="0"/>
                        </a:spcAft>
                        <a:buClrTx/>
                        <a:buSzTx/>
                        <a:buFontTx/>
                        <a:buNone/>
                        <a:tabLst/>
                      </a:pPr>
                      <a:r>
                        <a:rPr lang="en-GB" sz="1800" kern="1200" dirty="0" smtClean="0">
                          <a:solidFill>
                            <a:schemeClr val="tx1"/>
                          </a:solidFill>
                          <a:latin typeface="Verdana" pitchFamily="34" charset="0"/>
                          <a:ea typeface="+mn-ea"/>
                          <a:cs typeface="+mn-cs"/>
                        </a:rPr>
                        <a:t>L4.1 Morris Screening </a:t>
                      </a:r>
                      <a:endParaRPr kumimoji="0" lang="en-US" sz="1800" b="0" i="0" u="none" strike="noStrike" cap="none" normalizeH="0" baseline="0" dirty="0" smtClean="0">
                        <a:ln>
                          <a:noFill/>
                        </a:ln>
                        <a:solidFill>
                          <a:schemeClr val="tx1"/>
                        </a:solidFill>
                        <a:effectLst/>
                        <a:latin typeface="Verdana" pitchFamily="34" charset="0"/>
                        <a:ea typeface="ＭＳ Ｐゴシック" pitchFamily="-80" charset="-128"/>
                      </a:endParaRPr>
                    </a:p>
                  </a:txBody>
                  <a:tcPr marL="78203" marR="78203" marT="37063" marB="37063" horzOverflow="overflow">
                    <a:lnL>
                      <a:noFill/>
                    </a:lnL>
                    <a:lnR cap="flat">
                      <a:noFill/>
                    </a:lnR>
                    <a:lnT>
                      <a:noFill/>
                    </a:lnT>
                    <a:lnB>
                      <a:noFill/>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409241">
                <a:tc>
                  <a:txBody>
                    <a:bodyPr/>
                    <a:lstStyle/>
                    <a:p>
                      <a:pPr marL="0" marR="0" lvl="0" indent="0" algn="l" defTabSz="1093788"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ea typeface="ＭＳ Ｐゴシック" pitchFamily="-80" charset="-128"/>
                      </a:endParaRPr>
                    </a:p>
                  </a:txBody>
                  <a:tcPr marL="78203" marR="78203" marT="37063" marB="37063" horzOverflow="overflow">
                    <a:lnL cap="flat">
                      <a:noFill/>
                    </a:lnL>
                    <a:lnR>
                      <a:noFill/>
                    </a:lnR>
                    <a:lnT>
                      <a:noFill/>
                    </a:lnT>
                    <a:lnB>
                      <a:noFill/>
                    </a:lnB>
                    <a:lnTlToBr>
                      <a:noFill/>
                    </a:lnTlToBr>
                    <a:lnBlToTr>
                      <a:noFill/>
                    </a:lnBlToTr>
                    <a:solidFill>
                      <a:schemeClr val="accent1">
                        <a:alpha val="50000"/>
                      </a:schemeClr>
                    </a:solidFill>
                  </a:tcPr>
                </a:tc>
                <a:tc>
                  <a:txBody>
                    <a:bodyPr/>
                    <a:lstStyle/>
                    <a:p>
                      <a:pPr marL="0" marR="0" lvl="0" indent="0" algn="l" defTabSz="1093788"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ea typeface="ＭＳ Ｐゴシック" pitchFamily="-80" charset="-128"/>
                        </a:rPr>
                        <a:t>Exercises</a:t>
                      </a:r>
                    </a:p>
                  </a:txBody>
                  <a:tcPr marL="78203" marR="78203" marT="37063" marB="37063" horzOverflow="overflow">
                    <a:lnL>
                      <a:noFill/>
                    </a:lnL>
                    <a:lnR cap="flat">
                      <a:noFill/>
                    </a:lnR>
                    <a:lnT>
                      <a:noFill/>
                    </a:lnT>
                    <a:lnB>
                      <a:noFill/>
                    </a:lnB>
                    <a:lnTlToBr>
                      <a:noFill/>
                    </a:lnTlToBr>
                    <a:lnBlToTr>
                      <a:noFill/>
                    </a:lnBlToTr>
                    <a:solidFill>
                      <a:schemeClr val="accent1">
                        <a:alpha val="50000"/>
                      </a:schemeClr>
                    </a:solidFill>
                  </a:tcPr>
                </a:tc>
                <a:extLst>
                  <a:ext uri="{0D108BD9-81ED-4DB2-BD59-A6C34878D82A}">
                    <a16:rowId xmlns:a16="http://schemas.microsoft.com/office/drawing/2014/main" val="10001"/>
                  </a:ext>
                </a:extLst>
              </a:tr>
              <a:tr h="409241">
                <a:tc>
                  <a:txBody>
                    <a:bodyPr/>
                    <a:lstStyle/>
                    <a:p>
                      <a:pPr marL="0" marR="0" lvl="0" indent="0" algn="l" defTabSz="1093788"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ea typeface="ＭＳ Ｐゴシック" pitchFamily="-80" charset="-128"/>
                        </a:rPr>
                        <a:t>Lunch break</a:t>
                      </a:r>
                    </a:p>
                  </a:txBody>
                  <a:tcPr marL="78203" marR="78203" marT="37063" marB="37063" horzOverflow="overflow">
                    <a:lnL cap="flat">
                      <a:noFill/>
                    </a:lnL>
                    <a:lnR>
                      <a:noFill/>
                    </a:lnR>
                    <a:lnT>
                      <a:noFill/>
                    </a:lnT>
                    <a:lnB>
                      <a:noFill/>
                    </a:lnB>
                    <a:lnTlToBr>
                      <a:noFill/>
                    </a:lnTlToBr>
                    <a:lnBlToTr>
                      <a:noFill/>
                    </a:lnBlToTr>
                    <a:solidFill>
                      <a:schemeClr val="accent1">
                        <a:alpha val="50000"/>
                      </a:schemeClr>
                    </a:solidFill>
                  </a:tcPr>
                </a:tc>
                <a:tc>
                  <a:txBody>
                    <a:bodyPr/>
                    <a:lstStyle/>
                    <a:p>
                      <a:pPr marL="0" marR="0" lvl="0" indent="0" algn="l" defTabSz="1093788"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ea typeface="ＭＳ Ｐゴシック" pitchFamily="-80" charset="-128"/>
                      </a:endParaRPr>
                    </a:p>
                  </a:txBody>
                  <a:tcPr marL="78203" marR="78203" marT="37063" marB="37063" horzOverflow="overflow">
                    <a:lnL>
                      <a:noFill/>
                    </a:lnL>
                    <a:lnR cap="flat">
                      <a:noFill/>
                    </a:lnR>
                    <a:lnT>
                      <a:noFill/>
                    </a:lnT>
                    <a:lnB>
                      <a:noFill/>
                    </a:lnB>
                    <a:lnTlToBr>
                      <a:noFill/>
                    </a:lnTlToBr>
                    <a:lnBlToTr>
                      <a:noFill/>
                    </a:lnBlToTr>
                    <a:solidFill>
                      <a:schemeClr val="accent1">
                        <a:alpha val="50000"/>
                      </a:schemeClr>
                    </a:solidFill>
                  </a:tcPr>
                </a:tc>
                <a:extLst>
                  <a:ext uri="{0D108BD9-81ED-4DB2-BD59-A6C34878D82A}">
                    <a16:rowId xmlns:a16="http://schemas.microsoft.com/office/drawing/2014/main" val="10002"/>
                  </a:ext>
                </a:extLst>
              </a:tr>
              <a:tr h="409241">
                <a:tc>
                  <a:txBody>
                    <a:bodyPr/>
                    <a:lstStyle/>
                    <a:p>
                      <a:pPr marL="0" marR="0" lvl="0" indent="0" algn="l" defTabSz="1093788" rtl="0" eaLnBrk="1" fontAlgn="base" latinLnBrk="0" hangingPunct="1">
                        <a:lnSpc>
                          <a:spcPct val="100000"/>
                        </a:lnSpc>
                        <a:spcBef>
                          <a:spcPct val="20000"/>
                        </a:spcBef>
                        <a:spcAft>
                          <a:spcPct val="0"/>
                        </a:spcAft>
                        <a:buClrTx/>
                        <a:buSzTx/>
                        <a:buFontTx/>
                        <a:buNone/>
                        <a:tabLst/>
                      </a:pPr>
                      <a:r>
                        <a:rPr kumimoji="0" lang="da-DK" sz="1800" b="0" i="0" u="none" strike="noStrike" cap="none" normalizeH="0" baseline="0" dirty="0" smtClean="0">
                          <a:ln>
                            <a:noFill/>
                          </a:ln>
                          <a:solidFill>
                            <a:schemeClr val="tx1"/>
                          </a:solidFill>
                          <a:effectLst/>
                          <a:latin typeface="Verdana" pitchFamily="34" charset="0"/>
                          <a:ea typeface="ＭＳ Ｐゴシック" pitchFamily="-80" charset="-128"/>
                        </a:rPr>
                        <a:t>  1:00-4:00</a:t>
                      </a:r>
                      <a:endParaRPr kumimoji="0" lang="en-US" sz="1800" b="0" i="0" u="none" strike="noStrike" cap="none" normalizeH="0" baseline="0" dirty="0" smtClean="0">
                        <a:ln>
                          <a:noFill/>
                        </a:ln>
                        <a:solidFill>
                          <a:schemeClr val="tx1"/>
                        </a:solidFill>
                        <a:effectLst/>
                        <a:latin typeface="Verdana" pitchFamily="34" charset="0"/>
                        <a:ea typeface="ＭＳ Ｐゴシック" pitchFamily="-80" charset="-128"/>
                      </a:endParaRPr>
                    </a:p>
                  </a:txBody>
                  <a:tcPr marL="78203" marR="78203" marT="37063" marB="37063" horzOverflow="overflow">
                    <a:lnL cap="flat">
                      <a:noFill/>
                    </a:lnL>
                    <a:lnR>
                      <a:noFill/>
                    </a:lnR>
                    <a:lnT>
                      <a:noFill/>
                    </a:lnT>
                    <a:lnB>
                      <a:noFill/>
                    </a:lnB>
                    <a:lnTlToBr>
                      <a:noFill/>
                    </a:lnTlToBr>
                    <a:lnBlToTr>
                      <a:noFill/>
                    </a:lnBlToTr>
                    <a:solidFill>
                      <a:schemeClr val="accent1">
                        <a:alpha val="50000"/>
                      </a:schemeClr>
                    </a:solidFill>
                  </a:tcPr>
                </a:tc>
                <a:tc>
                  <a:txBody>
                    <a:bodyPr/>
                    <a:lstStyle/>
                    <a:p>
                      <a:pPr marL="0" marR="0" lvl="0" indent="0" algn="l" defTabSz="1093788" rtl="0" eaLnBrk="1" fontAlgn="base" latinLnBrk="0" hangingPunct="1">
                        <a:lnSpc>
                          <a:spcPct val="100000"/>
                        </a:lnSpc>
                        <a:spcBef>
                          <a:spcPct val="20000"/>
                        </a:spcBef>
                        <a:spcAft>
                          <a:spcPct val="0"/>
                        </a:spcAft>
                        <a:buClrTx/>
                        <a:buSzTx/>
                        <a:buFontTx/>
                        <a:buNone/>
                        <a:tabLst/>
                      </a:pPr>
                      <a:r>
                        <a:rPr lang="en-GB" sz="1800" kern="1200" dirty="0" smtClean="0">
                          <a:solidFill>
                            <a:schemeClr val="tx1"/>
                          </a:solidFill>
                          <a:latin typeface="Verdana" pitchFamily="34" charset="0"/>
                          <a:ea typeface="+mn-ea"/>
                          <a:cs typeface="+mn-cs"/>
                        </a:rPr>
                        <a:t>Catch</a:t>
                      </a:r>
                      <a:r>
                        <a:rPr lang="en-GB" sz="1800" kern="1200" baseline="0" dirty="0" smtClean="0">
                          <a:solidFill>
                            <a:schemeClr val="tx1"/>
                          </a:solidFill>
                          <a:latin typeface="Verdana" pitchFamily="34" charset="0"/>
                          <a:ea typeface="+mn-ea"/>
                          <a:cs typeface="+mn-cs"/>
                        </a:rPr>
                        <a:t> up with exercises</a:t>
                      </a:r>
                      <a:endParaRPr kumimoji="0" lang="en-US" sz="1800" b="0" i="0" u="none" strike="noStrike" cap="none" normalizeH="0" baseline="0" dirty="0" smtClean="0">
                        <a:ln>
                          <a:noFill/>
                        </a:ln>
                        <a:solidFill>
                          <a:schemeClr val="tx1"/>
                        </a:solidFill>
                        <a:effectLst/>
                        <a:latin typeface="Verdana" pitchFamily="34" charset="0"/>
                        <a:ea typeface="ＭＳ Ｐゴシック" pitchFamily="-80" charset="-128"/>
                      </a:endParaRPr>
                    </a:p>
                  </a:txBody>
                  <a:tcPr marL="78203" marR="78203" marT="37063" marB="37063" horzOverflow="overflow">
                    <a:lnL>
                      <a:noFill/>
                    </a:lnL>
                    <a:lnR cap="flat">
                      <a:noFill/>
                    </a:lnR>
                    <a:lnT>
                      <a:noFill/>
                    </a:lnT>
                    <a:lnB>
                      <a:noFill/>
                    </a:lnB>
                    <a:lnTlToBr>
                      <a:noFill/>
                    </a:lnTlToBr>
                    <a:lnBlToTr>
                      <a:noFill/>
                    </a:lnBlToTr>
                    <a:solidFill>
                      <a:schemeClr val="accent1">
                        <a:alpha val="50000"/>
                      </a:schemeClr>
                    </a:solidFill>
                  </a:tcPr>
                </a:tc>
                <a:extLst>
                  <a:ext uri="{0D108BD9-81ED-4DB2-BD59-A6C34878D82A}">
                    <a16:rowId xmlns:a16="http://schemas.microsoft.com/office/drawing/2014/main" val="10003"/>
                  </a:ext>
                </a:extLst>
              </a:tr>
              <a:tr h="409241">
                <a:tc>
                  <a:txBody>
                    <a:bodyPr/>
                    <a:lstStyle/>
                    <a:p>
                      <a:pPr marL="0" marR="0" lvl="0" indent="0" algn="l" defTabSz="1093788"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ea typeface="ＭＳ Ｐゴシック" pitchFamily="-80" charset="-128"/>
                      </a:endParaRPr>
                    </a:p>
                  </a:txBody>
                  <a:tcPr marL="78203" marR="78203" marT="37063" marB="37063" horzOverflow="overflow">
                    <a:lnL cap="flat">
                      <a:noFill/>
                    </a:lnL>
                    <a:lnR>
                      <a:noFill/>
                    </a:lnR>
                    <a:lnT>
                      <a:noFill/>
                    </a:lnT>
                    <a:lnB>
                      <a:noFill/>
                    </a:lnB>
                    <a:lnTlToBr>
                      <a:noFill/>
                    </a:lnTlToBr>
                    <a:lnBlToTr>
                      <a:noFill/>
                    </a:lnBlToTr>
                    <a:solidFill>
                      <a:schemeClr val="accent1">
                        <a:alpha val="50000"/>
                      </a:schemeClr>
                    </a:solidFill>
                  </a:tcPr>
                </a:tc>
                <a:tc>
                  <a:txBody>
                    <a:bodyPr/>
                    <a:lstStyle/>
                    <a:p>
                      <a:pPr marL="0" marR="0" lvl="0" indent="0" algn="l" defTabSz="1093788"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ea typeface="ＭＳ Ｐゴシック" pitchFamily="-80" charset="-128"/>
                        </a:rPr>
                        <a:t>Free time with instructors</a:t>
                      </a:r>
                    </a:p>
                  </a:txBody>
                  <a:tcPr marL="78203" marR="78203" marT="37063" marB="37063" horzOverflow="overflow">
                    <a:lnL>
                      <a:noFill/>
                    </a:lnL>
                    <a:lnR cap="flat">
                      <a:noFill/>
                    </a:lnR>
                    <a:lnT>
                      <a:noFill/>
                    </a:lnT>
                    <a:lnB>
                      <a:noFill/>
                    </a:lnB>
                    <a:lnTlToBr>
                      <a:noFill/>
                    </a:lnTlToBr>
                    <a:lnBlToTr>
                      <a:noFill/>
                    </a:lnBlToTr>
                    <a:solidFill>
                      <a:schemeClr val="accent1">
                        <a:alpha val="50000"/>
                      </a:schemeClr>
                    </a:solidFill>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AE2728FD-AC43-4B26-9690-BFB6C7703A95}" type="slidenum">
              <a:rPr lang="da-DK" smtClean="0"/>
              <a:pPr>
                <a:defRPr/>
              </a:pPr>
              <a:t>2</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1"/>
          <p:cNvSpPr>
            <a:spLocks noGrp="1"/>
          </p:cNvSpPr>
          <p:nvPr>
            <p:ph idx="1"/>
          </p:nvPr>
        </p:nvSpPr>
        <p:spPr/>
        <p:txBody>
          <a:bodyPr/>
          <a:lstStyle/>
          <a:p>
            <a:pPr>
              <a:buFontTx/>
              <a:buNone/>
            </a:pPr>
            <a:r>
              <a:rPr lang="da-DK" sz="2000" dirty="0" smtClean="0"/>
              <a:t>Morris method specifications:</a:t>
            </a:r>
          </a:p>
          <a:p>
            <a:pPr>
              <a:buFontTx/>
              <a:buNone/>
            </a:pPr>
            <a:r>
              <a:rPr lang="da-DK" sz="2000" dirty="0" smtClean="0"/>
              <a:t> </a:t>
            </a:r>
            <a:r>
              <a:rPr lang="da-DK" sz="2000" i="1" dirty="0" smtClean="0"/>
              <a:t>p</a:t>
            </a:r>
            <a:r>
              <a:rPr lang="da-DK" sz="2000" dirty="0" smtClean="0"/>
              <a:t> = 4 , </a:t>
            </a:r>
            <a:r>
              <a:rPr lang="da-DK" sz="2000" dirty="0" smtClean="0">
                <a:latin typeface="Symbol" pitchFamily="18" charset="2"/>
              </a:rPr>
              <a:t>D</a:t>
            </a:r>
            <a:r>
              <a:rPr lang="da-DK" sz="2000" dirty="0" smtClean="0"/>
              <a:t> = 2/3, </a:t>
            </a:r>
            <a:r>
              <a:rPr lang="da-DK" sz="2000" i="1" dirty="0" smtClean="0"/>
              <a:t>r</a:t>
            </a:r>
            <a:r>
              <a:rPr lang="da-DK" sz="2000" dirty="0" smtClean="0"/>
              <a:t> = 35, k = 60 (# number of parameters)</a:t>
            </a:r>
          </a:p>
          <a:p>
            <a:pPr>
              <a:buFontTx/>
              <a:buNone/>
            </a:pPr>
            <a:endParaRPr lang="da-DK" sz="2000" dirty="0" smtClean="0"/>
          </a:p>
          <a:p>
            <a:pPr>
              <a:buFontTx/>
              <a:buNone/>
            </a:pPr>
            <a:r>
              <a:rPr lang="da-DK" sz="2000" dirty="0" smtClean="0"/>
              <a:t>Total model evaluations =</a:t>
            </a:r>
            <a:r>
              <a:rPr lang="da-DK" sz="2000" i="1" dirty="0" smtClean="0"/>
              <a:t> r*(k+1) </a:t>
            </a:r>
            <a:r>
              <a:rPr lang="da-DK" sz="2000" dirty="0" smtClean="0"/>
              <a:t>= 2135</a:t>
            </a:r>
          </a:p>
          <a:p>
            <a:pPr>
              <a:buFontTx/>
              <a:buNone/>
            </a:pPr>
            <a:endParaRPr lang="da-DK" sz="2000" dirty="0" smtClean="0"/>
          </a:p>
          <a:p>
            <a:pPr>
              <a:buFontTx/>
              <a:buNone/>
            </a:pPr>
            <a:endParaRPr lang="da-DK" sz="2000" dirty="0" smtClean="0"/>
          </a:p>
        </p:txBody>
      </p:sp>
      <p:sp>
        <p:nvSpPr>
          <p:cNvPr id="3" name="Title 2"/>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da-DK" dirty="0" smtClean="0"/>
              <a:t>Morris method </a:t>
            </a:r>
            <a:r>
              <a:rPr lang="da-DK" smtClean="0"/>
              <a:t>– sampling specifications</a:t>
            </a:r>
            <a:r>
              <a:rPr lang="da-DK" dirty="0" smtClean="0"/>
              <a:t>		</a:t>
            </a:r>
            <a:endParaRPr lang="da-DK"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5" name="Slide Number Placeholder 4"/>
          <p:cNvSpPr>
            <a:spLocks noGrp="1"/>
          </p:cNvSpPr>
          <p:nvPr>
            <p:ph type="sldNum" sz="quarter" idx="12"/>
          </p:nvPr>
        </p:nvSpPr>
        <p:spPr/>
        <p:txBody>
          <a:bodyPr/>
          <a:lstStyle/>
          <a:p>
            <a:pPr>
              <a:defRPr/>
            </a:pPr>
            <a:fld id="{DE401373-26F1-4EA0-9507-B088AE96F2C9}" type="slidenum">
              <a:rPr lang="da-DK"/>
              <a:pPr>
                <a:defRPr/>
              </a:pPr>
              <a:t>20</a:t>
            </a:fld>
            <a:endParaRPr lang="da-DK" dirty="0"/>
          </a:p>
        </p:txBody>
      </p:sp>
      <p:sp>
        <p:nvSpPr>
          <p:cNvPr id="308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5363" name="Picture 3" descr="C:\DTU\Teaching\PhD Course\28923_2009\lecture 4\L4_1\MorrisSampling2.TIF"/>
          <p:cNvPicPr>
            <a:picLocks noChangeAspect="1" noChangeArrowheads="1"/>
          </p:cNvPicPr>
          <p:nvPr/>
        </p:nvPicPr>
        <p:blipFill>
          <a:blip r:embed="rId3" cstate="print"/>
          <a:srcRect/>
          <a:stretch>
            <a:fillRect/>
          </a:stretch>
        </p:blipFill>
        <p:spPr bwMode="auto">
          <a:xfrm>
            <a:off x="785786" y="3286124"/>
            <a:ext cx="6872288" cy="2578894"/>
          </a:xfrm>
          <a:prstGeom prst="rect">
            <a:avLst/>
          </a:prstGeom>
          <a:noFill/>
        </p:spPr>
      </p:pic>
      <p:sp>
        <p:nvSpPr>
          <p:cNvPr id="11" name="TextBox 10"/>
          <p:cNvSpPr txBox="1"/>
          <p:nvPr/>
        </p:nvSpPr>
        <p:spPr>
          <a:xfrm>
            <a:off x="2882127" y="5929330"/>
            <a:ext cx="3475823" cy="338554"/>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da-DK" dirty="0" smtClean="0">
                <a:latin typeface="+mj-lt"/>
              </a:rPr>
              <a:t>Morris sampling of 3 model parameters</a:t>
            </a:r>
            <a:endParaRPr lang="da-DK" dirty="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Results – Typical outcome of Morris method</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5" name="Slide Number Placeholder 4"/>
          <p:cNvSpPr>
            <a:spLocks noGrp="1"/>
          </p:cNvSpPr>
          <p:nvPr>
            <p:ph type="sldNum" sz="quarter" idx="12"/>
          </p:nvPr>
        </p:nvSpPr>
        <p:spPr/>
        <p:txBody>
          <a:bodyPr/>
          <a:lstStyle/>
          <a:p>
            <a:pPr>
              <a:defRPr/>
            </a:pPr>
            <a:fld id="{AAECFCFA-15EE-4718-AA0F-F12DD941FFD1}" type="slidenum">
              <a:rPr lang="da-DK"/>
              <a:pPr>
                <a:defRPr/>
              </a:pPr>
              <a:t>21</a:t>
            </a:fld>
            <a:endParaRPr lang="da-DK"/>
          </a:p>
        </p:txBody>
      </p:sp>
      <p:sp>
        <p:nvSpPr>
          <p:cNvPr id="18438" name="Content Placeholder 9"/>
          <p:cNvSpPr>
            <a:spLocks noGrp="1"/>
          </p:cNvSpPr>
          <p:nvPr>
            <p:ph idx="1"/>
          </p:nvPr>
        </p:nvSpPr>
        <p:spPr>
          <a:xfrm>
            <a:off x="609600" y="1357298"/>
            <a:ext cx="8105775" cy="4808552"/>
          </a:xfrm>
        </p:spPr>
        <p:txBody>
          <a:bodyPr/>
          <a:lstStyle/>
          <a:p>
            <a:pPr>
              <a:buFontTx/>
              <a:buNone/>
            </a:pPr>
            <a:r>
              <a:rPr lang="da-DK" sz="1800" dirty="0" smtClean="0"/>
              <a:t>The distribution of elementary effects of model inputs on the model outputs, </a:t>
            </a:r>
          </a:p>
          <a:p>
            <a:pPr algn="ctr">
              <a:buFontTx/>
              <a:buNone/>
            </a:pPr>
            <a:r>
              <a:rPr lang="da-DK" sz="1800" dirty="0" smtClean="0"/>
              <a:t>Fi: 35 random observation of EEi</a:t>
            </a:r>
          </a:p>
        </p:txBody>
      </p:sp>
      <p:pic>
        <p:nvPicPr>
          <p:cNvPr id="18439" name="Picture 1" descr="C:\DTU\Research\Bioeng\FermentationMonitoringControlModelling\MechanisticModelling\matlab\MorrisScreening\FigureForPapers\Fdist33.tif"/>
          <p:cNvPicPr>
            <a:picLocks noChangeAspect="1" noChangeArrowheads="1"/>
          </p:cNvPicPr>
          <p:nvPr/>
        </p:nvPicPr>
        <p:blipFill>
          <a:blip r:embed="rId3" cstate="print"/>
          <a:srcRect/>
          <a:stretch>
            <a:fillRect/>
          </a:stretch>
        </p:blipFill>
        <p:spPr bwMode="auto">
          <a:xfrm>
            <a:off x="1143000" y="2143125"/>
            <a:ext cx="6124575" cy="3057525"/>
          </a:xfrm>
          <a:prstGeom prst="rect">
            <a:avLst/>
          </a:prstGeom>
          <a:noFill/>
          <a:ln w="9525">
            <a:noFill/>
            <a:miter lim="800000"/>
            <a:headEnd/>
            <a:tailEnd/>
          </a:ln>
        </p:spPr>
      </p:pic>
      <p:sp>
        <p:nvSpPr>
          <p:cNvPr id="11" name="Right Brace 10"/>
          <p:cNvSpPr/>
          <p:nvPr/>
        </p:nvSpPr>
        <p:spPr bwMode="auto">
          <a:xfrm rot="5400000">
            <a:off x="3821906" y="2750344"/>
            <a:ext cx="428625" cy="5500688"/>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0" tIns="0" rIns="0" bIns="0"/>
          <a:lstStyle/>
          <a:p>
            <a:pPr>
              <a:spcBef>
                <a:spcPct val="50000"/>
              </a:spcBef>
              <a:defRPr/>
            </a:pPr>
            <a:endParaRPr lang="da-DK">
              <a:latin typeface="Verdana" pitchFamily="34" charset="0"/>
              <a:ea typeface="ＭＳ Ｐゴシック" pitchFamily="-80" charset="-128"/>
            </a:endParaRPr>
          </a:p>
        </p:txBody>
      </p:sp>
      <p:sp>
        <p:nvSpPr>
          <p:cNvPr id="18441" name="TextBox 12"/>
          <p:cNvSpPr txBox="1">
            <a:spLocks noChangeArrowheads="1"/>
          </p:cNvSpPr>
          <p:nvPr/>
        </p:nvSpPr>
        <p:spPr bwMode="auto">
          <a:xfrm>
            <a:off x="857250" y="5786438"/>
            <a:ext cx="7850188" cy="338137"/>
          </a:xfrm>
          <a:prstGeom prst="rect">
            <a:avLst/>
          </a:prstGeom>
          <a:noFill/>
          <a:ln w="9525">
            <a:noFill/>
            <a:miter lim="800000"/>
            <a:headEnd/>
            <a:tailEnd/>
          </a:ln>
        </p:spPr>
        <p:txBody>
          <a:bodyPr wrap="none">
            <a:spAutoFit/>
          </a:bodyPr>
          <a:lstStyle/>
          <a:p>
            <a:r>
              <a:rPr lang="da-DK"/>
              <a:t>Analyse &amp; compare the mean and standard deviation of these distributions</a:t>
            </a:r>
          </a:p>
        </p:txBody>
      </p:sp>
      <p:sp>
        <p:nvSpPr>
          <p:cNvPr id="14" name="Right Brace 13"/>
          <p:cNvSpPr/>
          <p:nvPr/>
        </p:nvSpPr>
        <p:spPr bwMode="auto">
          <a:xfrm rot="5400000">
            <a:off x="3974306" y="-678656"/>
            <a:ext cx="428625" cy="5500688"/>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0" tIns="0" rIns="0" bIns="0"/>
          <a:lstStyle/>
          <a:p>
            <a:pPr>
              <a:spcBef>
                <a:spcPct val="50000"/>
              </a:spcBef>
              <a:defRPr/>
            </a:pPr>
            <a:endParaRPr lang="da-DK">
              <a:latin typeface="Verdana" pitchFamily="34" charset="0"/>
              <a:ea typeface="ＭＳ Ｐゴシック" pitchFamily="-80" charset="-128"/>
            </a:endParaRPr>
          </a:p>
        </p:txBody>
      </p:sp>
      <p:sp>
        <p:nvSpPr>
          <p:cNvPr id="15" name="TextBox 14"/>
          <p:cNvSpPr txBox="1"/>
          <p:nvPr/>
        </p:nvSpPr>
        <p:spPr>
          <a:xfrm>
            <a:off x="7000875" y="2571750"/>
            <a:ext cx="1857375" cy="12001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da-DK" sz="1800" dirty="0"/>
              <a:t>Model output: glucose</a:t>
            </a:r>
          </a:p>
          <a:p>
            <a:pPr>
              <a:defRPr/>
            </a:pPr>
            <a:r>
              <a:rPr lang="da-DK" sz="1800" dirty="0"/>
              <a:t>model inputs: Ysx,</a:t>
            </a:r>
            <a:r>
              <a:rPr lang="da-DK" sz="1800" dirty="0">
                <a:latin typeface="Symbol" pitchFamily="18" charset="2"/>
              </a:rPr>
              <a:t> m</a:t>
            </a:r>
            <a:r>
              <a:rPr lang="da-DK" sz="1800" baseline="30000" dirty="0"/>
              <a:t>max</a:t>
            </a:r>
            <a:r>
              <a:rPr lang="da-DK" sz="1800" dirty="0"/>
              <a:t> and P</a:t>
            </a:r>
            <a:r>
              <a:rPr lang="da-DK" sz="1800" baseline="-25000" dirty="0"/>
              <a:t>o2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Results – typical results of Morris method</a:t>
            </a:r>
            <a:br>
              <a:rPr lang="en-GB" dirty="0" smtClean="0"/>
            </a:b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5" name="Slide Number Placeholder 4"/>
          <p:cNvSpPr>
            <a:spLocks noGrp="1"/>
          </p:cNvSpPr>
          <p:nvPr>
            <p:ph type="sldNum" sz="quarter" idx="12"/>
          </p:nvPr>
        </p:nvSpPr>
        <p:spPr/>
        <p:txBody>
          <a:bodyPr/>
          <a:lstStyle/>
          <a:p>
            <a:pPr>
              <a:defRPr/>
            </a:pPr>
            <a:fld id="{E571EE32-CEC9-418B-A714-69FB95F02418}" type="slidenum">
              <a:rPr lang="da-DK"/>
              <a:pPr>
                <a:defRPr/>
              </a:pPr>
              <a:t>22</a:t>
            </a:fld>
            <a:endParaRPr lang="da-DK"/>
          </a:p>
        </p:txBody>
      </p:sp>
      <p:pic>
        <p:nvPicPr>
          <p:cNvPr id="19462" name="Picture 5" descr="C:\DTU\Research\Bioeng\FermentationMonitoringControlModelling\MechanisticModelling\matlab\MorrisScreening\FigureForPapers\MorrisMuSigFig2.tif"/>
          <p:cNvPicPr>
            <a:picLocks noChangeAspect="1" noChangeArrowheads="1"/>
          </p:cNvPicPr>
          <p:nvPr/>
        </p:nvPicPr>
        <p:blipFill>
          <a:blip r:embed="rId4" cstate="print"/>
          <a:srcRect/>
          <a:stretch>
            <a:fillRect/>
          </a:stretch>
        </p:blipFill>
        <p:spPr bwMode="auto">
          <a:xfrm>
            <a:off x="428625" y="1365250"/>
            <a:ext cx="7321550" cy="5492750"/>
          </a:xfrm>
          <a:prstGeom prst="rect">
            <a:avLst/>
          </a:prstGeom>
          <a:noFill/>
          <a:ln w="9525">
            <a:noFill/>
            <a:miter lim="800000"/>
            <a:headEnd/>
            <a:tailEnd/>
          </a:ln>
        </p:spPr>
      </p:pic>
      <p:sp>
        <p:nvSpPr>
          <p:cNvPr id="18" name="TextBox 17"/>
          <p:cNvSpPr txBox="1"/>
          <p:nvPr/>
        </p:nvSpPr>
        <p:spPr>
          <a:xfrm>
            <a:off x="3714750" y="3005138"/>
            <a:ext cx="1571625" cy="923925"/>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algn="ctr">
              <a:defRPr/>
            </a:pPr>
            <a:r>
              <a:rPr lang="da-DK" sz="1800" dirty="0"/>
              <a:t>Non-influential factors</a:t>
            </a:r>
          </a:p>
        </p:txBody>
      </p:sp>
      <p:sp>
        <p:nvSpPr>
          <p:cNvPr id="19" name="TextBox 18"/>
          <p:cNvSpPr txBox="1"/>
          <p:nvPr/>
        </p:nvSpPr>
        <p:spPr>
          <a:xfrm>
            <a:off x="1571625" y="3429000"/>
            <a:ext cx="1571625" cy="646113"/>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lgn="ctr">
              <a:defRPr/>
            </a:pPr>
            <a:r>
              <a:rPr lang="da-DK" sz="1800" dirty="0"/>
              <a:t>influential factors</a:t>
            </a:r>
          </a:p>
        </p:txBody>
      </p:sp>
      <p:sp>
        <p:nvSpPr>
          <p:cNvPr id="20" name="TextBox 19"/>
          <p:cNvSpPr txBox="1"/>
          <p:nvPr/>
        </p:nvSpPr>
        <p:spPr>
          <a:xfrm>
            <a:off x="5715000" y="4214813"/>
            <a:ext cx="1571625" cy="646112"/>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lgn="ctr">
              <a:defRPr/>
            </a:pPr>
            <a:r>
              <a:rPr lang="da-DK" sz="1800" dirty="0"/>
              <a:t>influential factors</a:t>
            </a:r>
          </a:p>
        </p:txBody>
      </p:sp>
      <p:sp>
        <p:nvSpPr>
          <p:cNvPr id="22" name="Rectangle 21"/>
          <p:cNvSpPr/>
          <p:nvPr/>
        </p:nvSpPr>
        <p:spPr bwMode="auto">
          <a:xfrm>
            <a:off x="2571750" y="1428750"/>
            <a:ext cx="3643313" cy="28575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0" tIns="0" rIns="0" bIns="0"/>
          <a:lstStyle/>
          <a:p>
            <a:pPr>
              <a:spcBef>
                <a:spcPct val="50000"/>
              </a:spcBef>
              <a:defRPr/>
            </a:pPr>
            <a:endParaRPr lang="da-DK">
              <a:solidFill>
                <a:schemeClr val="tx1"/>
              </a:solidFill>
              <a:latin typeface="Verdana" pitchFamily="34" charset="0"/>
              <a:ea typeface="ＭＳ Ｐゴシック" pitchFamily="-80" charset="-128"/>
            </a:endParaRPr>
          </a:p>
        </p:txBody>
      </p:sp>
      <p:cxnSp>
        <p:nvCxnSpPr>
          <p:cNvPr id="13" name="Straight Arrow Connector 12"/>
          <p:cNvCxnSpPr/>
          <p:nvPr/>
        </p:nvCxnSpPr>
        <p:spPr bwMode="auto">
          <a:xfrm>
            <a:off x="5500694" y="3000372"/>
            <a:ext cx="164307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9469" name="Object 2"/>
          <p:cNvGraphicFramePr>
            <a:graphicFrameLocks noChangeAspect="1"/>
          </p:cNvGraphicFramePr>
          <p:nvPr/>
        </p:nvGraphicFramePr>
        <p:xfrm>
          <a:off x="7072330" y="2786058"/>
          <a:ext cx="2070100" cy="465137"/>
        </p:xfrm>
        <a:graphic>
          <a:graphicData uri="http://schemas.openxmlformats.org/presentationml/2006/ole">
            <mc:AlternateContent xmlns:mc="http://schemas.openxmlformats.org/markup-compatibility/2006">
              <mc:Choice xmlns:v="urn:schemas-microsoft-com:vml" Requires="v">
                <p:oleObj spid="_x0000_s8203" name="Equation" r:id="rId5" imgW="1143000" imgH="253800" progId="Equation.DSMT4">
                  <p:embed/>
                </p:oleObj>
              </mc:Choice>
              <mc:Fallback>
                <p:oleObj name="Equation" r:id="rId5" imgW="1143000" imgH="2538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2330" y="2786058"/>
                        <a:ext cx="2070100"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785786" y="1357298"/>
            <a:ext cx="7280275" cy="9413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r>
              <a:rPr lang="da-DK" sz="1800" dirty="0">
                <a:solidFill>
                  <a:schemeClr val="tx1"/>
                </a:solidFill>
                <a:ea typeface="ＭＳ Ｐゴシック"/>
                <a:cs typeface="ＭＳ Ｐゴシック"/>
              </a:rPr>
              <a:t>Example: Glucose as model output versus a total of 56 input factors</a:t>
            </a:r>
          </a:p>
          <a:p>
            <a:pPr algn="ctr"/>
            <a:r>
              <a:rPr lang="da-DK" sz="1800" dirty="0">
                <a:solidFill>
                  <a:schemeClr val="tx1"/>
                </a:solidFill>
                <a:ea typeface="ＭＳ Ｐゴシック"/>
                <a:cs typeface="ＭＳ Ｐゴシック"/>
              </a:rPr>
              <a:t>Conclusion: 8 influential factors, the rest of the factors have insignificant contribution to the variation in glucose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Elementary effects of different model outputs</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98609805-E1FD-4843-93FF-59600838DAA2}" type="slidenum">
              <a:rPr lang="da-DK"/>
              <a:pPr>
                <a:defRPr/>
              </a:pPr>
              <a:t>23</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pic>
        <p:nvPicPr>
          <p:cNvPr id="21510" name="Picture 3" descr="C:\DTU\Research\Bioeng\FermentationMonitoringControlModelling\MechanisticModelling\matlab\MorrisScreening\FigureForPapers\MorrisMuSigFig3.tif"/>
          <p:cNvPicPr>
            <a:picLocks noChangeAspect="1" noChangeArrowheads="1"/>
          </p:cNvPicPr>
          <p:nvPr/>
        </p:nvPicPr>
        <p:blipFill>
          <a:blip r:embed="rId3" cstate="print"/>
          <a:srcRect/>
          <a:stretch>
            <a:fillRect/>
          </a:stretch>
        </p:blipFill>
        <p:spPr bwMode="auto">
          <a:xfrm>
            <a:off x="214313" y="1365250"/>
            <a:ext cx="7321550" cy="5492750"/>
          </a:xfrm>
          <a:prstGeom prst="rect">
            <a:avLst/>
          </a:prstGeom>
          <a:noFill/>
          <a:ln w="9525">
            <a:noFill/>
            <a:miter lim="800000"/>
            <a:headEnd/>
            <a:tailEnd/>
          </a:ln>
        </p:spPr>
      </p:pic>
      <p:sp>
        <p:nvSpPr>
          <p:cNvPr id="22" name="TextBox 21"/>
          <p:cNvSpPr txBox="1"/>
          <p:nvPr/>
        </p:nvSpPr>
        <p:spPr>
          <a:xfrm>
            <a:off x="7143750" y="1928813"/>
            <a:ext cx="17145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da-DK" sz="1800" dirty="0">
                <a:solidFill>
                  <a:srgbClr val="000000"/>
                </a:solidFill>
                <a:ea typeface="ＭＳ Ｐゴシック"/>
                <a:cs typeface="ＭＳ Ｐゴシック"/>
              </a:rPr>
              <a:t>Each point represents </a:t>
            </a:r>
            <a:r>
              <a:rPr lang="da-DK" sz="1800" dirty="0" smtClean="0">
                <a:solidFill>
                  <a:srgbClr val="000000"/>
                </a:solidFill>
                <a:ea typeface="ＭＳ Ｐゴシック"/>
                <a:cs typeface="ＭＳ Ｐゴシック"/>
              </a:rPr>
              <a:t>the </a:t>
            </a:r>
            <a:r>
              <a:rPr lang="da-DK" sz="1800" dirty="0" smtClean="0">
                <a:solidFill>
                  <a:schemeClr val="tx1"/>
                </a:solidFill>
                <a:ea typeface="ＭＳ Ｐゴシック"/>
                <a:cs typeface="ＭＳ Ｐゴシック"/>
              </a:rPr>
              <a:t>effect </a:t>
            </a:r>
            <a:r>
              <a:rPr lang="da-DK" sz="1800" dirty="0">
                <a:solidFill>
                  <a:schemeClr val="tx1"/>
                </a:solidFill>
                <a:ea typeface="ＭＳ Ｐゴシック"/>
                <a:cs typeface="ＭＳ Ｐゴシック"/>
              </a:rPr>
              <a:t>of </a:t>
            </a:r>
            <a:r>
              <a:rPr lang="da-DK" sz="1800" dirty="0" smtClean="0">
                <a:solidFill>
                  <a:srgbClr val="000000"/>
                </a:solidFill>
                <a:ea typeface="ＭＳ Ｐゴシック"/>
                <a:cs typeface="ＭＳ Ｐゴシック"/>
              </a:rPr>
              <a:t>an input on respective outputs</a:t>
            </a:r>
            <a:endParaRPr lang="da-DK" sz="1800" dirty="0">
              <a:solidFill>
                <a:srgbClr val="000000"/>
              </a:solidFill>
              <a:ea typeface="ＭＳ Ｐゴシック"/>
              <a:cs typeface="ＭＳ Ｐゴシック"/>
            </a:endParaRPr>
          </a:p>
        </p:txBody>
      </p:sp>
      <p:sp>
        <p:nvSpPr>
          <p:cNvPr id="24" name="TextBox 23"/>
          <p:cNvSpPr txBox="1"/>
          <p:nvPr/>
        </p:nvSpPr>
        <p:spPr>
          <a:xfrm>
            <a:off x="7072330" y="4214818"/>
            <a:ext cx="1714500" cy="17653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da-DK" sz="1800" dirty="0">
                <a:solidFill>
                  <a:srgbClr val="000000"/>
                </a:solidFill>
                <a:ea typeface="ＭＳ Ｐゴシック"/>
                <a:cs typeface="ＭＳ Ｐゴシック"/>
              </a:rPr>
              <a:t>Now one can zoom in and study in detail which input affects which output!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714348" y="1944246"/>
          <a:ext cx="7703809" cy="3627894"/>
        </p:xfrm>
        <a:graphic>
          <a:graphicData uri="http://schemas.openxmlformats.org/drawingml/2006/table">
            <a:tbl>
              <a:tblPr/>
              <a:tblGrid>
                <a:gridCol w="1040523">
                  <a:extLst>
                    <a:ext uri="{9D8B030D-6E8A-4147-A177-3AD203B41FA5}">
                      <a16:colId xmlns:a16="http://schemas.microsoft.com/office/drawing/2014/main" val="20000"/>
                    </a:ext>
                  </a:extLst>
                </a:gridCol>
                <a:gridCol w="1576324">
                  <a:extLst>
                    <a:ext uri="{9D8B030D-6E8A-4147-A177-3AD203B41FA5}">
                      <a16:colId xmlns:a16="http://schemas.microsoft.com/office/drawing/2014/main" val="20001"/>
                    </a:ext>
                  </a:extLst>
                </a:gridCol>
                <a:gridCol w="974078">
                  <a:extLst>
                    <a:ext uri="{9D8B030D-6E8A-4147-A177-3AD203B41FA5}">
                      <a16:colId xmlns:a16="http://schemas.microsoft.com/office/drawing/2014/main" val="20002"/>
                    </a:ext>
                  </a:extLst>
                </a:gridCol>
                <a:gridCol w="1582674">
                  <a:extLst>
                    <a:ext uri="{9D8B030D-6E8A-4147-A177-3AD203B41FA5}">
                      <a16:colId xmlns:a16="http://schemas.microsoft.com/office/drawing/2014/main" val="20003"/>
                    </a:ext>
                  </a:extLst>
                </a:gridCol>
                <a:gridCol w="2530210">
                  <a:extLst>
                    <a:ext uri="{9D8B030D-6E8A-4147-A177-3AD203B41FA5}">
                      <a16:colId xmlns:a16="http://schemas.microsoft.com/office/drawing/2014/main" val="20004"/>
                    </a:ext>
                  </a:extLst>
                </a:gridCol>
              </a:tblGrid>
              <a:tr h="428628">
                <a:tc>
                  <a:txBody>
                    <a:bodyPr/>
                    <a:lstStyle/>
                    <a:p>
                      <a:pPr algn="ctr">
                        <a:spcAft>
                          <a:spcPts val="0"/>
                        </a:spcAft>
                      </a:pPr>
                      <a:endParaRPr lang="da-DK" sz="1800" b="1" dirty="0">
                        <a:latin typeface="+mj-lt"/>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gridSpan="2">
                  <a:txBody>
                    <a:bodyPr/>
                    <a:lstStyle/>
                    <a:p>
                      <a:pPr algn="ctr">
                        <a:spcAft>
                          <a:spcPts val="0"/>
                        </a:spcAft>
                      </a:pPr>
                      <a:r>
                        <a:rPr lang="da-DK" sz="1800" b="1" dirty="0" smtClean="0">
                          <a:latin typeface="+mj-lt"/>
                          <a:ea typeface="Times New Roman"/>
                          <a:cs typeface="Times New Roman"/>
                        </a:rPr>
                        <a:t>Morris Method </a:t>
                      </a:r>
                      <a:endParaRPr lang="da-DK" sz="1800" b="1" dirty="0">
                        <a:latin typeface="+mj-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hMerge="1">
                  <a:txBody>
                    <a:bodyPr/>
                    <a:lstStyle/>
                    <a:p>
                      <a:endParaRPr lang="da-DK"/>
                    </a:p>
                  </a:txBody>
                  <a:tcPr/>
                </a:tc>
                <a:tc gridSpan="2">
                  <a:txBody>
                    <a:bodyPr/>
                    <a:lstStyle/>
                    <a:p>
                      <a:pPr algn="ctr">
                        <a:spcAft>
                          <a:spcPts val="0"/>
                        </a:spcAft>
                      </a:pPr>
                      <a:r>
                        <a:rPr lang="en-GB" sz="1800" b="1" dirty="0">
                          <a:latin typeface="+mj-lt"/>
                          <a:ea typeface="Times New Roman"/>
                          <a:cs typeface="Times New Roman"/>
                        </a:rPr>
                        <a:t>Monte-Carlo based </a:t>
                      </a:r>
                      <a:r>
                        <a:rPr lang="en-GB" sz="1800" b="1" dirty="0" smtClean="0">
                          <a:latin typeface="+mj-lt"/>
                          <a:ea typeface="Times New Roman"/>
                          <a:cs typeface="Times New Roman"/>
                        </a:rPr>
                        <a:t>regression</a:t>
                      </a:r>
                      <a:endParaRPr lang="da-DK" sz="1800" b="1" dirty="0">
                        <a:latin typeface="+mj-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hMerge="1">
                  <a:txBody>
                    <a:bodyPr/>
                    <a:lstStyle/>
                    <a:p>
                      <a:endParaRPr lang="da-DK"/>
                    </a:p>
                  </a:txBody>
                  <a:tcPr/>
                </a:tc>
                <a:extLst>
                  <a:ext uri="{0D108BD9-81ED-4DB2-BD59-A6C34878D82A}">
                    <a16:rowId xmlns:a16="http://schemas.microsoft.com/office/drawing/2014/main" val="10000"/>
                  </a:ext>
                </a:extLst>
              </a:tr>
              <a:tr h="355474">
                <a:tc>
                  <a:txBody>
                    <a:bodyPr/>
                    <a:lstStyle/>
                    <a:p>
                      <a:pPr algn="ctr">
                        <a:spcAft>
                          <a:spcPts val="0"/>
                        </a:spcAft>
                      </a:pPr>
                      <a:r>
                        <a:rPr lang="en-GB" sz="1800" b="1" dirty="0">
                          <a:latin typeface="Times"/>
                          <a:ea typeface="Times New Roman"/>
                          <a:cs typeface="Times New Roman"/>
                        </a:rPr>
                        <a:t>Rank</a:t>
                      </a:r>
                      <a:endParaRPr lang="da-DK" sz="2800" dirty="0">
                        <a:latin typeface="Times"/>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a:noFill/>
                    </a:lnB>
                  </a:tcPr>
                </a:tc>
                <a:tc>
                  <a:txBody>
                    <a:bodyPr/>
                    <a:lstStyle/>
                    <a:p>
                      <a:pPr algn="ctr">
                        <a:spcAft>
                          <a:spcPts val="0"/>
                        </a:spcAft>
                      </a:pPr>
                      <a:r>
                        <a:rPr lang="en-GB" sz="1800" b="1" dirty="0" smtClean="0">
                          <a:latin typeface="+mj-lt"/>
                          <a:ea typeface="Times New Roman"/>
                          <a:cs typeface="Times New Roman"/>
                        </a:rPr>
                        <a:t>Input symbol</a:t>
                      </a:r>
                      <a:endParaRPr lang="da-DK" sz="2800" dirty="0">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8000"/>
                      </a:solidFill>
                      <a:prstDash val="solid"/>
                      <a:round/>
                      <a:headEnd type="none" w="med" len="med"/>
                      <a:tailEnd type="none" w="med" len="med"/>
                    </a:lnT>
                    <a:lnB>
                      <a:noFill/>
                    </a:lnB>
                  </a:tcPr>
                </a:tc>
                <a:tc>
                  <a:txBody>
                    <a:bodyPr/>
                    <a:lstStyle/>
                    <a:p>
                      <a:pPr algn="ctr">
                        <a:spcAft>
                          <a:spcPts val="0"/>
                        </a:spcAft>
                      </a:pPr>
                      <a:r>
                        <a:rPr lang="en-GB" sz="1800" b="1" dirty="0">
                          <a:latin typeface="Symbol"/>
                          <a:ea typeface="Times New Roman"/>
                          <a:cs typeface="Times New Roman"/>
                        </a:rPr>
                        <a:t>m</a:t>
                      </a:r>
                      <a:r>
                        <a:rPr lang="en-GB" sz="1800" b="1" baseline="30000" dirty="0">
                          <a:latin typeface="Times"/>
                          <a:ea typeface="Times New Roman"/>
                          <a:cs typeface="Times New Roman"/>
                        </a:rPr>
                        <a:t>* </a:t>
                      </a:r>
                      <a:endParaRPr lang="da-DK" sz="2800" dirty="0">
                        <a:latin typeface="Times"/>
                        <a:ea typeface="Times New Roman"/>
                        <a:cs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a:noFill/>
                    </a:lnB>
                  </a:tcPr>
                </a:tc>
                <a:tc>
                  <a:txBody>
                    <a:bodyPr/>
                    <a:lstStyle/>
                    <a:p>
                      <a:pPr algn="ctr">
                        <a:spcAft>
                          <a:spcPts val="0"/>
                        </a:spcAft>
                      </a:pPr>
                      <a:r>
                        <a:rPr lang="en-GB" sz="1800" b="1" kern="1200" dirty="0" smtClean="0">
                          <a:solidFill>
                            <a:schemeClr val="tx1"/>
                          </a:solidFill>
                          <a:latin typeface="+mn-lt"/>
                          <a:ea typeface="Times New Roman"/>
                          <a:cs typeface="Times New Roman"/>
                        </a:rPr>
                        <a:t>Input symbol</a:t>
                      </a:r>
                      <a:endParaRPr lang="da-DK" sz="2800" dirty="0">
                        <a:latin typeface="Times"/>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8000"/>
                      </a:solidFill>
                      <a:prstDash val="solid"/>
                      <a:round/>
                      <a:headEnd type="none" w="med" len="med"/>
                      <a:tailEnd type="none" w="med" len="med"/>
                    </a:lnT>
                    <a:lnB>
                      <a:noFill/>
                    </a:lnB>
                  </a:tcPr>
                </a:tc>
                <a:tc>
                  <a:txBody>
                    <a:bodyPr/>
                    <a:lstStyle/>
                    <a:p>
                      <a:pPr algn="ctr">
                        <a:spcAft>
                          <a:spcPts val="0"/>
                        </a:spcAft>
                      </a:pPr>
                      <a:r>
                        <a:rPr lang="en-GB" sz="1800" b="1">
                          <a:latin typeface="Times"/>
                          <a:ea typeface="Times New Roman"/>
                          <a:cs typeface="Times New Roman"/>
                        </a:rPr>
                        <a:t>SRC</a:t>
                      </a:r>
                      <a:r>
                        <a:rPr lang="en-GB" sz="1800" b="1" baseline="30000">
                          <a:latin typeface="Times"/>
                          <a:ea typeface="Times New Roman"/>
                          <a:cs typeface="Times New Roman"/>
                        </a:rPr>
                        <a:t>*</a:t>
                      </a:r>
                      <a:endParaRPr lang="da-DK" sz="2800">
                        <a:latin typeface="Times"/>
                        <a:ea typeface="Times New Roman"/>
                        <a:cs typeface="Times New Roman"/>
                      </a:endParaRPr>
                    </a:p>
                  </a:txBody>
                  <a:tcPr marL="68580" marR="68580" marT="0" marB="0" anchor="b">
                    <a:lnL>
                      <a:noFill/>
                    </a:lnL>
                    <a:lnR>
                      <a:noFill/>
                    </a:lnR>
                    <a:lnT w="12700" cap="flat" cmpd="sng" algn="ctr">
                      <a:solidFill>
                        <a:srgbClr val="008000"/>
                      </a:solidFill>
                      <a:prstDash val="solid"/>
                      <a:round/>
                      <a:headEnd type="none" w="med" len="med"/>
                      <a:tailEnd type="none" w="med" len="med"/>
                    </a:lnT>
                    <a:lnB>
                      <a:noFill/>
                    </a:lnB>
                  </a:tcPr>
                </a:tc>
                <a:extLst>
                  <a:ext uri="{0D108BD9-81ED-4DB2-BD59-A6C34878D82A}">
                    <a16:rowId xmlns:a16="http://schemas.microsoft.com/office/drawing/2014/main" val="10001"/>
                  </a:ext>
                </a:extLst>
              </a:tr>
              <a:tr h="355474">
                <a:tc>
                  <a:txBody>
                    <a:bodyPr/>
                    <a:lstStyle/>
                    <a:p>
                      <a:pPr algn="ctr">
                        <a:spcAft>
                          <a:spcPts val="300"/>
                        </a:spcAft>
                      </a:pPr>
                      <a:r>
                        <a:rPr lang="en-GB" sz="1800">
                          <a:latin typeface="Times New Roman"/>
                          <a:ea typeface="Times New Roman"/>
                          <a:cs typeface="Times New Roman"/>
                        </a:rPr>
                        <a:t>1</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Times"/>
                          <a:ea typeface="Times New Roman"/>
                          <a:cs typeface="Times New Roman"/>
                        </a:rPr>
                        <a:t>i</a:t>
                      </a:r>
                      <a:r>
                        <a:rPr lang="en-GB" sz="1800" baseline="-25000">
                          <a:latin typeface="Times"/>
                          <a:ea typeface="Times New Roman"/>
                          <a:cs typeface="Times New Roman"/>
                        </a:rPr>
                        <a:t>PX</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a:latin typeface="Times New Roman"/>
                          <a:ea typeface="Times New Roman"/>
                          <a:cs typeface="Times New Roman"/>
                        </a:rPr>
                        <a:t>0.75</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Times"/>
                          <a:ea typeface="Times New Roman"/>
                          <a:cs typeface="Times New Roman"/>
                        </a:rPr>
                        <a:t>K</a:t>
                      </a:r>
                      <a:r>
                        <a:rPr lang="en-GB" sz="1800" baseline="-25000">
                          <a:latin typeface="Times"/>
                          <a:ea typeface="Times New Roman"/>
                          <a:cs typeface="Times New Roman"/>
                        </a:rPr>
                        <a:t>P</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a:latin typeface="Times New Roman"/>
                          <a:ea typeface="Times New Roman"/>
                          <a:cs typeface="Times New Roman"/>
                        </a:rPr>
                        <a:t>0.74</a:t>
                      </a:r>
                      <a:endParaRPr lang="da-DK" sz="2800">
                        <a:latin typeface="Times"/>
                        <a:ea typeface="Times New Roman"/>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355474">
                <a:tc>
                  <a:txBody>
                    <a:bodyPr/>
                    <a:lstStyle/>
                    <a:p>
                      <a:pPr algn="ctr">
                        <a:spcAft>
                          <a:spcPts val="300"/>
                        </a:spcAft>
                      </a:pPr>
                      <a:r>
                        <a:rPr lang="en-GB" sz="1800">
                          <a:latin typeface="Times New Roman"/>
                          <a:ea typeface="Times New Roman"/>
                          <a:cs typeface="Times New Roman"/>
                        </a:rPr>
                        <a:t>2</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Times New Roman"/>
                          <a:ea typeface="Times New Roman"/>
                          <a:cs typeface="Times New Roman"/>
                        </a:rPr>
                        <a:t>m</a:t>
                      </a:r>
                      <a:r>
                        <a:rPr lang="en-GB" sz="1800" baseline="-25000">
                          <a:latin typeface="Times New Roman"/>
                          <a:ea typeface="Times New Roman"/>
                          <a:cs typeface="Times New Roman"/>
                        </a:rPr>
                        <a:t>S</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a:latin typeface="Times New Roman"/>
                          <a:ea typeface="Times New Roman"/>
                          <a:cs typeface="Times New Roman"/>
                        </a:rPr>
                        <a:t>-0.30</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Symbol"/>
                          <a:ea typeface="Times New Roman"/>
                          <a:cs typeface="Times New Roman"/>
                        </a:rPr>
                        <a:t>m</a:t>
                      </a:r>
                      <a:r>
                        <a:rPr lang="en-GB" sz="1800" baseline="-25000">
                          <a:latin typeface="Times"/>
                          <a:ea typeface="Times New Roman"/>
                          <a:cs typeface="Times New Roman"/>
                        </a:rPr>
                        <a:t>max</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a:latin typeface="Times New Roman"/>
                          <a:ea typeface="Times New Roman"/>
                          <a:cs typeface="Times New Roman"/>
                        </a:rPr>
                        <a:t>-0.65</a:t>
                      </a:r>
                      <a:endParaRPr lang="da-DK" sz="2800">
                        <a:latin typeface="Times"/>
                        <a:ea typeface="Times New Roman"/>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r h="355474">
                <a:tc>
                  <a:txBody>
                    <a:bodyPr/>
                    <a:lstStyle/>
                    <a:p>
                      <a:pPr algn="ctr">
                        <a:spcAft>
                          <a:spcPts val="300"/>
                        </a:spcAft>
                      </a:pPr>
                      <a:r>
                        <a:rPr lang="en-GB" sz="1800">
                          <a:latin typeface="Times New Roman"/>
                          <a:ea typeface="Times New Roman"/>
                          <a:cs typeface="Times New Roman"/>
                        </a:rPr>
                        <a:t>3</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Times"/>
                          <a:ea typeface="Times New Roman"/>
                          <a:cs typeface="Times New Roman"/>
                        </a:rPr>
                        <a:t>K</a:t>
                      </a:r>
                      <a:r>
                        <a:rPr lang="en-GB" sz="1800" baseline="-25000">
                          <a:latin typeface="Times"/>
                          <a:ea typeface="Times New Roman"/>
                          <a:cs typeface="Times New Roman"/>
                        </a:rPr>
                        <a:t>P</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a:latin typeface="Times New Roman"/>
                          <a:ea typeface="Times New Roman"/>
                          <a:cs typeface="Times New Roman"/>
                        </a:rPr>
                        <a:t>0.30</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Times"/>
                          <a:ea typeface="Times New Roman"/>
                          <a:cs typeface="Times New Roman"/>
                        </a:rPr>
                        <a:t>i</a:t>
                      </a:r>
                      <a:r>
                        <a:rPr lang="en-GB" sz="1800" baseline="-25000">
                          <a:latin typeface="Times"/>
                          <a:ea typeface="Times New Roman"/>
                          <a:cs typeface="Times New Roman"/>
                        </a:rPr>
                        <a:t>PX</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a:latin typeface="Times New Roman"/>
                          <a:ea typeface="Times New Roman"/>
                          <a:cs typeface="Times New Roman"/>
                        </a:rPr>
                        <a:t>0.61</a:t>
                      </a:r>
                      <a:endParaRPr lang="da-DK" sz="2800">
                        <a:latin typeface="Times"/>
                        <a:ea typeface="Times New Roman"/>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355474">
                <a:tc>
                  <a:txBody>
                    <a:bodyPr/>
                    <a:lstStyle/>
                    <a:p>
                      <a:pPr algn="ctr">
                        <a:spcAft>
                          <a:spcPts val="300"/>
                        </a:spcAft>
                      </a:pPr>
                      <a:r>
                        <a:rPr lang="en-GB" sz="1800">
                          <a:latin typeface="Times New Roman"/>
                          <a:ea typeface="Times New Roman"/>
                          <a:cs typeface="Times New Roman"/>
                        </a:rPr>
                        <a:t>4</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Times New Roman"/>
                          <a:ea typeface="Times New Roman"/>
                          <a:cs typeface="Times New Roman"/>
                        </a:rPr>
                        <a:t>K</a:t>
                      </a:r>
                      <a:r>
                        <a:rPr lang="en-GB" sz="1800" baseline="-25000">
                          <a:latin typeface="Times New Roman"/>
                          <a:ea typeface="Times New Roman"/>
                          <a:cs typeface="Times New Roman"/>
                        </a:rPr>
                        <a:t>S</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a:latin typeface="Times New Roman"/>
                          <a:ea typeface="Times New Roman"/>
                          <a:cs typeface="Times New Roman"/>
                        </a:rPr>
                        <a:t>0.30</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Times New Roman"/>
                          <a:ea typeface="Times New Roman"/>
                          <a:cs typeface="Times New Roman"/>
                        </a:rPr>
                        <a:t>K</a:t>
                      </a:r>
                      <a:r>
                        <a:rPr lang="en-GB" sz="1800" baseline="-25000">
                          <a:latin typeface="Times New Roman"/>
                          <a:ea typeface="Times New Roman"/>
                          <a:cs typeface="Times New Roman"/>
                        </a:rPr>
                        <a:t>S</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a:latin typeface="Times New Roman"/>
                          <a:ea typeface="Times New Roman"/>
                          <a:cs typeface="Times New Roman"/>
                        </a:rPr>
                        <a:t>0.50</a:t>
                      </a:r>
                      <a:endParaRPr lang="da-DK" sz="2800">
                        <a:latin typeface="Times"/>
                        <a:ea typeface="Times New Roman"/>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5"/>
                  </a:ext>
                </a:extLst>
              </a:tr>
              <a:tr h="355474">
                <a:tc>
                  <a:txBody>
                    <a:bodyPr/>
                    <a:lstStyle/>
                    <a:p>
                      <a:pPr algn="ctr">
                        <a:spcAft>
                          <a:spcPts val="300"/>
                        </a:spcAft>
                      </a:pPr>
                      <a:r>
                        <a:rPr lang="en-GB" sz="1800">
                          <a:latin typeface="Times New Roman"/>
                          <a:ea typeface="Times New Roman"/>
                          <a:cs typeface="Times New Roman"/>
                        </a:rPr>
                        <a:t>5</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Symbol"/>
                          <a:ea typeface="Times New Roman"/>
                          <a:cs typeface="Times New Roman"/>
                        </a:rPr>
                        <a:t> m</a:t>
                      </a:r>
                      <a:r>
                        <a:rPr lang="en-GB" sz="1800" baseline="-25000">
                          <a:latin typeface="Times"/>
                          <a:ea typeface="Times New Roman"/>
                          <a:cs typeface="Times New Roman"/>
                        </a:rPr>
                        <a:t>max</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a:latin typeface="Times New Roman"/>
                          <a:ea typeface="Times New Roman"/>
                          <a:cs typeface="Times New Roman"/>
                        </a:rPr>
                        <a:t>-0.21</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Times New Roman"/>
                          <a:ea typeface="Times New Roman"/>
                          <a:cs typeface="Times New Roman"/>
                        </a:rPr>
                        <a:t>m</a:t>
                      </a:r>
                      <a:r>
                        <a:rPr lang="en-GB" sz="1800" baseline="-25000">
                          <a:latin typeface="Times New Roman"/>
                          <a:ea typeface="Times New Roman"/>
                          <a:cs typeface="Times New Roman"/>
                        </a:rPr>
                        <a:t>S</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a:latin typeface="Times New Roman"/>
                          <a:ea typeface="Times New Roman"/>
                          <a:cs typeface="Times New Roman"/>
                        </a:rPr>
                        <a:t>-0.47</a:t>
                      </a:r>
                      <a:endParaRPr lang="da-DK" sz="2800">
                        <a:latin typeface="Times"/>
                        <a:ea typeface="Times New Roman"/>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6"/>
                  </a:ext>
                </a:extLst>
              </a:tr>
              <a:tr h="355474">
                <a:tc>
                  <a:txBody>
                    <a:bodyPr/>
                    <a:lstStyle/>
                    <a:p>
                      <a:pPr algn="ctr">
                        <a:spcAft>
                          <a:spcPts val="300"/>
                        </a:spcAft>
                      </a:pPr>
                      <a:r>
                        <a:rPr lang="en-GB" sz="1800">
                          <a:latin typeface="Times New Roman"/>
                          <a:ea typeface="Times New Roman"/>
                          <a:cs typeface="Times New Roman"/>
                        </a:rPr>
                        <a:t>6</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Times New Roman"/>
                          <a:ea typeface="Times New Roman"/>
                          <a:cs typeface="Times New Roman"/>
                        </a:rPr>
                        <a:t>pK</a:t>
                      </a:r>
                      <a:r>
                        <a:rPr lang="en-GB" sz="1800" baseline="-25000">
                          <a:latin typeface="Times New Roman"/>
                          <a:ea typeface="Times New Roman"/>
                          <a:cs typeface="Times New Roman"/>
                        </a:rPr>
                        <a:t>H2PO4</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a:latin typeface="Times New Roman"/>
                          <a:ea typeface="Times New Roman"/>
                          <a:cs typeface="Times New Roman"/>
                        </a:rPr>
                        <a:t>-0.13</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Times"/>
                          <a:ea typeface="Times New Roman"/>
                          <a:cs typeface="Times New Roman"/>
                        </a:rPr>
                        <a:t>t</a:t>
                      </a:r>
                      <a:r>
                        <a:rPr lang="en-GB" sz="1800" baseline="-25000">
                          <a:latin typeface="Times"/>
                          <a:ea typeface="Times New Roman"/>
                          <a:cs typeface="Times New Roman"/>
                        </a:rPr>
                        <a:t>lag</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a:latin typeface="Times New Roman"/>
                          <a:ea typeface="Times New Roman"/>
                          <a:cs typeface="Times New Roman"/>
                        </a:rPr>
                        <a:t>0.18</a:t>
                      </a:r>
                      <a:endParaRPr lang="da-DK" sz="2800">
                        <a:latin typeface="Times"/>
                        <a:ea typeface="Times New Roman"/>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7"/>
                  </a:ext>
                </a:extLst>
              </a:tr>
              <a:tr h="355474">
                <a:tc>
                  <a:txBody>
                    <a:bodyPr/>
                    <a:lstStyle/>
                    <a:p>
                      <a:pPr algn="ctr">
                        <a:spcAft>
                          <a:spcPts val="300"/>
                        </a:spcAft>
                      </a:pPr>
                      <a:r>
                        <a:rPr lang="en-GB" sz="1800">
                          <a:latin typeface="Times New Roman"/>
                          <a:ea typeface="Times New Roman"/>
                          <a:cs typeface="Times New Roman"/>
                        </a:rPr>
                        <a:t>7</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Times New Roman"/>
                          <a:ea typeface="Times New Roman"/>
                          <a:cs typeface="Times New Roman"/>
                        </a:rPr>
                        <a:t>i</a:t>
                      </a:r>
                      <a:r>
                        <a:rPr lang="en-GB" sz="1800" baseline="-25000">
                          <a:latin typeface="Times New Roman"/>
                          <a:ea typeface="Times New Roman"/>
                          <a:cs typeface="Times New Roman"/>
                        </a:rPr>
                        <a:t>NX</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a:latin typeface="Times New Roman"/>
                          <a:ea typeface="Times New Roman"/>
                          <a:cs typeface="Times New Roman"/>
                        </a:rPr>
                        <a:t>-0.12</a:t>
                      </a:r>
                      <a:endParaRPr lang="da-DK" sz="280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a:latin typeface="Times New Roman"/>
                          <a:ea typeface="Times New Roman"/>
                          <a:cs typeface="Times New Roman"/>
                        </a:rPr>
                        <a:t>pK</a:t>
                      </a:r>
                      <a:r>
                        <a:rPr lang="en-GB" sz="1800" baseline="-25000">
                          <a:latin typeface="Times New Roman"/>
                          <a:ea typeface="Times New Roman"/>
                          <a:cs typeface="Times New Roman"/>
                        </a:rPr>
                        <a:t>H2PO4</a:t>
                      </a:r>
                      <a:endParaRPr lang="da-DK" sz="280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dirty="0">
                          <a:latin typeface="Times New Roman"/>
                          <a:ea typeface="Times New Roman"/>
                          <a:cs typeface="Times New Roman"/>
                        </a:rPr>
                        <a:t>-0.16</a:t>
                      </a:r>
                      <a:endParaRPr lang="da-DK" sz="2800" dirty="0">
                        <a:latin typeface="Times"/>
                        <a:ea typeface="Times New Roman"/>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8"/>
                  </a:ext>
                </a:extLst>
              </a:tr>
              <a:tr h="355474">
                <a:tc>
                  <a:txBody>
                    <a:bodyPr/>
                    <a:lstStyle/>
                    <a:p>
                      <a:pPr algn="ctr">
                        <a:spcAft>
                          <a:spcPts val="300"/>
                        </a:spcAft>
                      </a:pPr>
                      <a:r>
                        <a:rPr lang="en-GB" sz="1800" dirty="0">
                          <a:latin typeface="Times New Roman"/>
                          <a:ea typeface="Times New Roman"/>
                          <a:cs typeface="Times New Roman"/>
                        </a:rPr>
                        <a:t>8</a:t>
                      </a:r>
                      <a:endParaRPr lang="da-DK" sz="2800" dirty="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dirty="0" err="1">
                          <a:latin typeface="Times New Roman"/>
                          <a:ea typeface="Times New Roman"/>
                          <a:cs typeface="Times New Roman"/>
                        </a:rPr>
                        <a:t>pK</a:t>
                      </a:r>
                      <a:r>
                        <a:rPr lang="en-GB" sz="1800" baseline="-25000" dirty="0" err="1">
                          <a:latin typeface="Times New Roman"/>
                          <a:ea typeface="Times New Roman"/>
                          <a:cs typeface="Times New Roman"/>
                        </a:rPr>
                        <a:t>NH</a:t>
                      </a:r>
                      <a:endParaRPr lang="da-DK" sz="2800" dirty="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dirty="0">
                          <a:latin typeface="Times New Roman"/>
                          <a:ea typeface="Times New Roman"/>
                          <a:cs typeface="Times New Roman"/>
                        </a:rPr>
                        <a:t>0.08</a:t>
                      </a:r>
                      <a:endParaRPr lang="da-DK" sz="2800" dirty="0">
                        <a:latin typeface="Times"/>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800" dirty="0">
                          <a:latin typeface="Times New Roman"/>
                          <a:ea typeface="Times New Roman"/>
                          <a:cs typeface="Times New Roman"/>
                        </a:rPr>
                        <a:t>K</a:t>
                      </a:r>
                      <a:r>
                        <a:rPr lang="en-GB" sz="1800" baseline="-25000" dirty="0">
                          <a:latin typeface="Times New Roman"/>
                          <a:ea typeface="Times New Roman"/>
                          <a:cs typeface="Times New Roman"/>
                        </a:rPr>
                        <a:t>HO2</a:t>
                      </a:r>
                      <a:endParaRPr lang="da-DK" sz="2800" dirty="0">
                        <a:latin typeface="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GB" sz="1800" dirty="0">
                          <a:latin typeface="Times New Roman"/>
                          <a:ea typeface="Times New Roman"/>
                          <a:cs typeface="Times New Roman"/>
                        </a:rPr>
                        <a:t>0.06</a:t>
                      </a:r>
                      <a:endParaRPr lang="da-DK" sz="2800" dirty="0">
                        <a:latin typeface="Times"/>
                        <a:ea typeface="Times New Roman"/>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9"/>
                  </a:ext>
                </a:extLst>
              </a:tr>
            </a:tbl>
          </a:graphicData>
        </a:graphic>
      </p:graphicFrame>
      <p:sp>
        <p:nvSpPr>
          <p:cNvPr id="3" name="Title 2"/>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da-DK" dirty="0" smtClean="0"/>
              <a:t>Comparison of extended Morris with Monte Carlo based regression method (SRC)</a:t>
            </a:r>
            <a:endParaRPr lang="da-DK" dirty="0"/>
          </a:p>
        </p:txBody>
      </p:sp>
      <p:sp>
        <p:nvSpPr>
          <p:cNvPr id="4" name="Date Placeholder 3"/>
          <p:cNvSpPr>
            <a:spLocks noGrp="1"/>
          </p:cNvSpPr>
          <p:nvPr>
            <p:ph type="dt" sz="half" idx="10"/>
          </p:nvPr>
        </p:nvSpPr>
        <p:spPr/>
        <p:txBody>
          <a:bodyPr/>
          <a:lstStyle/>
          <a:p>
            <a:pPr>
              <a:defRPr/>
            </a:pPr>
            <a:r>
              <a:rPr lang="en-US" smtClean="0"/>
              <a:t>G.Sin</a:t>
            </a:r>
            <a:endParaRPr lang="da-DK"/>
          </a:p>
        </p:txBody>
      </p:sp>
      <p:sp>
        <p:nvSpPr>
          <p:cNvPr id="5" name="Footer Placeholder 4"/>
          <p:cNvSpPr>
            <a:spLocks noGrp="1"/>
          </p:cNvSpPr>
          <p:nvPr>
            <p:ph type="ftr" sz="quarter" idx="11"/>
          </p:nvPr>
        </p:nvSpPr>
        <p:spPr/>
        <p:txBody>
          <a:bodyPr/>
          <a:lstStyle/>
          <a:p>
            <a:pPr>
              <a:defRPr/>
            </a:pPr>
            <a:r>
              <a:rPr lang="en-US" smtClean="0"/>
              <a:t>Morris method for sensitivity analysis</a:t>
            </a:r>
            <a:endParaRPr lang="da-DK"/>
          </a:p>
        </p:txBody>
      </p:sp>
      <p:sp>
        <p:nvSpPr>
          <p:cNvPr id="6" name="Slide Number Placeholder 5"/>
          <p:cNvSpPr>
            <a:spLocks noGrp="1"/>
          </p:cNvSpPr>
          <p:nvPr>
            <p:ph type="sldNum" sz="quarter" idx="12"/>
          </p:nvPr>
        </p:nvSpPr>
        <p:spPr/>
        <p:txBody>
          <a:bodyPr/>
          <a:lstStyle/>
          <a:p>
            <a:pPr>
              <a:defRPr/>
            </a:pPr>
            <a:fld id="{5FCE2001-78FC-4496-81BF-AA5B52B6D80C}" type="slidenum">
              <a:rPr lang="da-DK" smtClean="0"/>
              <a:pPr>
                <a:defRPr/>
              </a:pPr>
              <a:t>24</a:t>
            </a:fld>
            <a:endParaRPr lang="da-DK"/>
          </a:p>
        </p:txBody>
      </p:sp>
      <p:sp>
        <p:nvSpPr>
          <p:cNvPr id="9" name="TextBox 8"/>
          <p:cNvSpPr txBox="1"/>
          <p:nvPr/>
        </p:nvSpPr>
        <p:spPr>
          <a:xfrm>
            <a:off x="1000100" y="1142984"/>
            <a:ext cx="7013651" cy="646331"/>
          </a:xfrm>
          <a:prstGeom prst="rect">
            <a:avLst/>
          </a:prstGeom>
          <a:noFill/>
        </p:spPr>
        <p:txBody>
          <a:bodyPr wrap="none" rtlCol="0">
            <a:spAutoFit/>
          </a:bodyPr>
          <a:lstStyle/>
          <a:p>
            <a:r>
              <a:rPr lang="da-DK" sz="1800" dirty="0" smtClean="0"/>
              <a:t>Table. Method comparison for screening influential factors:</a:t>
            </a:r>
          </a:p>
          <a:p>
            <a:r>
              <a:rPr lang="da-DK" sz="1800" dirty="0" smtClean="0"/>
              <a:t>Model output glucose</a:t>
            </a:r>
            <a:endParaRPr lang="da-DK" sz="1800" dirty="0"/>
          </a:p>
        </p:txBody>
      </p:sp>
      <p:sp>
        <p:nvSpPr>
          <p:cNvPr id="10" name="Oval 9"/>
          <p:cNvSpPr/>
          <p:nvPr/>
        </p:nvSpPr>
        <p:spPr bwMode="auto">
          <a:xfrm>
            <a:off x="2214546" y="4929198"/>
            <a:ext cx="2000264" cy="714380"/>
          </a:xfrm>
          <a:prstGeom prst="ellipse">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smtClean="0">
              <a:ln>
                <a:noFill/>
              </a:ln>
              <a:solidFill>
                <a:schemeClr val="tx1"/>
              </a:solidFill>
              <a:effectLst/>
              <a:latin typeface="Verdana" pitchFamily="34" charset="0"/>
              <a:ea typeface="ＭＳ Ｐゴシック" pitchFamily="-80" charset="-128"/>
            </a:endParaRPr>
          </a:p>
        </p:txBody>
      </p:sp>
      <p:sp>
        <p:nvSpPr>
          <p:cNvPr id="11" name="Oval 10"/>
          <p:cNvSpPr/>
          <p:nvPr/>
        </p:nvSpPr>
        <p:spPr bwMode="auto">
          <a:xfrm>
            <a:off x="4643438" y="4429132"/>
            <a:ext cx="3000396" cy="509590"/>
          </a:xfrm>
          <a:prstGeom prst="ellipse">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smtClean="0">
              <a:ln>
                <a:noFill/>
              </a:ln>
              <a:solidFill>
                <a:schemeClr val="tx1"/>
              </a:solidFill>
              <a:effectLst/>
              <a:latin typeface="Verdana" pitchFamily="34" charset="0"/>
              <a:ea typeface="ＭＳ Ｐゴシック" pitchFamily="-80" charset="-128"/>
            </a:endParaRPr>
          </a:p>
        </p:txBody>
      </p:sp>
      <p:sp>
        <p:nvSpPr>
          <p:cNvPr id="12" name="Oval 11"/>
          <p:cNvSpPr/>
          <p:nvPr/>
        </p:nvSpPr>
        <p:spPr bwMode="auto">
          <a:xfrm>
            <a:off x="4643438" y="5143512"/>
            <a:ext cx="3000396" cy="509590"/>
          </a:xfrm>
          <a:prstGeom prst="ellipse">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smtClean="0">
              <a:ln>
                <a:noFill/>
              </a:ln>
              <a:solidFill>
                <a:schemeClr val="tx1"/>
              </a:solidFill>
              <a:effectLst/>
              <a:latin typeface="Verdana" pitchFamily="34" charset="0"/>
              <a:ea typeface="ＭＳ Ｐゴシック" pitchFamily="-80" charset="-128"/>
            </a:endParaRPr>
          </a:p>
        </p:txBody>
      </p:sp>
      <p:sp>
        <p:nvSpPr>
          <p:cNvPr id="8" name="TextBox 7"/>
          <p:cNvSpPr txBox="1"/>
          <p:nvPr/>
        </p:nvSpPr>
        <p:spPr>
          <a:xfrm>
            <a:off x="928662" y="4572008"/>
            <a:ext cx="6786610"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da-DK" sz="2400" dirty="0" smtClean="0"/>
              <a:t>Bottom line: Morris method agreed mostly (6/8) with the well established regression based method </a:t>
            </a:r>
            <a:endParaRPr lang="da-DK"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EXAMPLE: AEROBIC GROWTH OF microorganismS </a:t>
            </a:r>
            <a:endParaRPr lang="da-DK" dirty="0"/>
          </a:p>
        </p:txBody>
      </p:sp>
      <p:sp>
        <p:nvSpPr>
          <p:cNvPr id="3" name="Text Placeholder 2"/>
          <p:cNvSpPr>
            <a:spLocks noGrp="1"/>
          </p:cNvSpPr>
          <p:nvPr>
            <p:ph type="body" idx="1"/>
          </p:nvPr>
        </p:nvSpPr>
        <p:spPr/>
        <p:txBody>
          <a:bodyPr/>
          <a:lstStyle/>
          <a:p>
            <a:r>
              <a:rPr lang="da-DK" dirty="0" smtClean="0"/>
              <a:t>Morris method for sensitivity analysis</a:t>
            </a:r>
            <a:endParaRPr lang="da-DK" dirty="0"/>
          </a:p>
        </p:txBody>
      </p:sp>
      <p:sp>
        <p:nvSpPr>
          <p:cNvPr id="4" name="Date Placeholder 3"/>
          <p:cNvSpPr>
            <a:spLocks noGrp="1"/>
          </p:cNvSpPr>
          <p:nvPr>
            <p:ph type="dt" sz="half" idx="10"/>
          </p:nvPr>
        </p:nvSpPr>
        <p:spPr/>
        <p:txBody>
          <a:bodyPr/>
          <a:lstStyle/>
          <a:p>
            <a:pPr>
              <a:defRPr/>
            </a:pPr>
            <a:r>
              <a:rPr lang="en-US" smtClean="0"/>
              <a:t>G.Sin</a:t>
            </a:r>
            <a:endParaRPr lang="da-DK" dirty="0"/>
          </a:p>
        </p:txBody>
      </p:sp>
      <p:sp>
        <p:nvSpPr>
          <p:cNvPr id="5" name="Footer Placeholder 4"/>
          <p:cNvSpPr>
            <a:spLocks noGrp="1"/>
          </p:cNvSpPr>
          <p:nvPr>
            <p:ph type="ftr" sz="quarter" idx="11"/>
          </p:nvPr>
        </p:nvSpPr>
        <p:spPr/>
        <p:txBody>
          <a:bodyPr/>
          <a:lstStyle/>
          <a:p>
            <a:pPr>
              <a:defRPr/>
            </a:pPr>
            <a:r>
              <a:rPr lang="en-US" smtClean="0"/>
              <a:t>Morris method for sensitivity analysis</a:t>
            </a:r>
            <a:endParaRPr lang="da-DK" dirty="0"/>
          </a:p>
        </p:txBody>
      </p:sp>
      <p:sp>
        <p:nvSpPr>
          <p:cNvPr id="6" name="Slide Number Placeholder 5"/>
          <p:cNvSpPr>
            <a:spLocks noGrp="1"/>
          </p:cNvSpPr>
          <p:nvPr>
            <p:ph type="sldNum" sz="quarter" idx="12"/>
          </p:nvPr>
        </p:nvSpPr>
        <p:spPr/>
        <p:txBody>
          <a:bodyPr/>
          <a:lstStyle/>
          <a:p>
            <a:pPr>
              <a:defRPr/>
            </a:pPr>
            <a:fld id="{B311F9F3-1E57-4A27-89A3-175E395DBC36}" type="slidenum">
              <a:rPr lang="da-DK" smtClean="0"/>
              <a:pPr>
                <a:defRPr/>
              </a:pPr>
              <a:t>25</a:t>
            </a:fld>
            <a:endParaRPr lang="da-DK"/>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Morris method: methodology</a:t>
            </a:r>
            <a:endParaRPr lang="en-GB" dirty="0"/>
          </a:p>
        </p:txBody>
      </p:sp>
      <p:sp>
        <p:nvSpPr>
          <p:cNvPr id="116739" name="Rectangle 3"/>
          <p:cNvSpPr>
            <a:spLocks noGrp="1" noChangeArrowheads="1"/>
          </p:cNvSpPr>
          <p:nvPr>
            <p:ph idx="1"/>
          </p:nvPr>
        </p:nvSpPr>
        <p:spPr>
          <a:xfrm>
            <a:off x="571472" y="1600200"/>
            <a:ext cx="7772400" cy="4565650"/>
          </a:xfrm>
        </p:spPr>
        <p:txBody>
          <a:bodyPr/>
          <a:lstStyle/>
          <a:p>
            <a:pPr>
              <a:buNone/>
            </a:pPr>
            <a:r>
              <a:rPr lang="en-US" sz="1800" dirty="0" smtClean="0"/>
              <a:t>Monte Carlo simulations + linear regression for sensitivity analysis</a:t>
            </a:r>
          </a:p>
          <a:p>
            <a:pPr>
              <a:buNone/>
            </a:pPr>
            <a:endParaRPr lang="en-US" sz="1800" dirty="0" smtClean="0"/>
          </a:p>
          <a:p>
            <a:pPr>
              <a:buNone/>
            </a:pPr>
            <a:r>
              <a:rPr lang="en-US" sz="1800" dirty="0" smtClean="0"/>
              <a:t>Step 1. Specify range for each input parameter</a:t>
            </a:r>
          </a:p>
          <a:p>
            <a:pPr>
              <a:buNone/>
            </a:pPr>
            <a:endParaRPr lang="en-US" sz="1800" dirty="0" smtClean="0"/>
          </a:p>
          <a:p>
            <a:pPr>
              <a:buNone/>
            </a:pPr>
            <a:r>
              <a:rPr lang="en-US" sz="1800" dirty="0" smtClean="0"/>
              <a:t>Step 2. Morris Sampling</a:t>
            </a:r>
          </a:p>
          <a:p>
            <a:pPr>
              <a:buNone/>
            </a:pPr>
            <a:endParaRPr lang="en-US" sz="1800" dirty="0" smtClean="0"/>
          </a:p>
          <a:p>
            <a:pPr>
              <a:buNone/>
            </a:pPr>
            <a:r>
              <a:rPr lang="en-US" sz="1800" dirty="0" smtClean="0"/>
              <a:t>Step 3. Model evaluations of Morris samples</a:t>
            </a:r>
          </a:p>
          <a:p>
            <a:pPr>
              <a:buNone/>
            </a:pPr>
            <a:endParaRPr lang="en-US" sz="1800" dirty="0" smtClean="0"/>
          </a:p>
          <a:p>
            <a:pPr>
              <a:buNone/>
            </a:pPr>
            <a:r>
              <a:rPr lang="en-US" sz="1800" dirty="0" smtClean="0"/>
              <a:t>Step 4. Compute and plot elementary effects (</a:t>
            </a:r>
            <a:r>
              <a:rPr lang="en-US" sz="1800" dirty="0" err="1" smtClean="0"/>
              <a:t>EEi</a:t>
            </a:r>
            <a:r>
              <a:rPr lang="en-US" sz="1800" dirty="0" smtClean="0"/>
              <a:t>) 		</a:t>
            </a:r>
          </a:p>
          <a:p>
            <a:pPr>
              <a:buNone/>
            </a:pPr>
            <a:endParaRPr lang="en-US" sz="1800" dirty="0" smtClean="0"/>
          </a:p>
          <a:p>
            <a:pPr>
              <a:buNone/>
            </a:pPr>
            <a:r>
              <a:rPr lang="en-US" sz="1800" dirty="0" smtClean="0"/>
              <a:t>Step 5. Rank parameters according to </a:t>
            </a:r>
            <a:r>
              <a:rPr lang="en-US" sz="1800" dirty="0" smtClean="0">
                <a:latin typeface="Symbol" pitchFamily="18" charset="2"/>
              </a:rPr>
              <a:t>m</a:t>
            </a:r>
            <a:r>
              <a:rPr lang="en-US" sz="1800" dirty="0" smtClean="0">
                <a:latin typeface="+mj-lt"/>
              </a:rPr>
              <a:t>i</a:t>
            </a:r>
            <a:r>
              <a:rPr lang="en-US" sz="1800" dirty="0" smtClean="0"/>
              <a:t> &amp; </a:t>
            </a:r>
            <a:r>
              <a:rPr lang="en-US" sz="1800" dirty="0" err="1" smtClean="0">
                <a:latin typeface="Symbol" pitchFamily="18" charset="2"/>
              </a:rPr>
              <a:t>s</a:t>
            </a:r>
            <a:r>
              <a:rPr lang="en-US" sz="1800" dirty="0" err="1" smtClean="0"/>
              <a:t>i</a:t>
            </a:r>
            <a:r>
              <a:rPr lang="en-US" sz="1800" dirty="0" smtClean="0"/>
              <a:t> (Morris) or absolute </a:t>
            </a:r>
            <a:r>
              <a:rPr lang="en-US" sz="1800" dirty="0" smtClean="0">
                <a:latin typeface="Symbol" pitchFamily="18" charset="2"/>
              </a:rPr>
              <a:t>m</a:t>
            </a:r>
            <a:r>
              <a:rPr lang="en-US" sz="1800" dirty="0" smtClean="0"/>
              <a:t>i</a:t>
            </a:r>
            <a:r>
              <a:rPr lang="en-US" sz="1800" dirty="0" smtClean="0">
                <a:latin typeface="Symbol" pitchFamily="18" charset="2"/>
              </a:rPr>
              <a:t>*</a:t>
            </a:r>
            <a:r>
              <a:rPr lang="en-US" sz="1800" dirty="0" smtClean="0"/>
              <a:t> (</a:t>
            </a:r>
            <a:r>
              <a:rPr lang="en-US" sz="1800" dirty="0" err="1" smtClean="0"/>
              <a:t>Saltelli</a:t>
            </a:r>
            <a:r>
              <a:rPr lang="en-US" sz="1800" dirty="0" smtClean="0"/>
              <a:t>)		 </a:t>
            </a:r>
          </a:p>
          <a:p>
            <a:pPr>
              <a:buNone/>
            </a:pPr>
            <a:r>
              <a:rPr lang="en-US" sz="1800" dirty="0" smtClean="0"/>
              <a:t> </a:t>
            </a:r>
          </a:p>
          <a:p>
            <a:pPr>
              <a:buNone/>
            </a:pPr>
            <a:endParaRPr lang="en-US" sz="1800" dirty="0" smtClean="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26</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step 1 to 2: Morris sampling results</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27</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19" name="Content Placeholder 18"/>
          <p:cNvSpPr>
            <a:spLocks noGrp="1"/>
          </p:cNvSpPr>
          <p:nvPr>
            <p:ph idx="1"/>
          </p:nvPr>
        </p:nvSpPr>
        <p:spPr>
          <a:xfrm>
            <a:off x="609600" y="1412776"/>
            <a:ext cx="8138864" cy="4753074"/>
          </a:xfrm>
        </p:spPr>
        <p:txBody>
          <a:bodyPr/>
          <a:lstStyle/>
          <a:p>
            <a:pPr>
              <a:buNone/>
            </a:pPr>
            <a:r>
              <a:rPr lang="da-DK" sz="1800" dirty="0" err="1" smtClean="0"/>
              <a:t>Matlab</a:t>
            </a:r>
            <a:r>
              <a:rPr lang="da-DK" sz="1800" dirty="0" smtClean="0"/>
              <a:t> </a:t>
            </a:r>
            <a:r>
              <a:rPr lang="da-DK" sz="1800" dirty="0" err="1" smtClean="0"/>
              <a:t>code</a:t>
            </a:r>
            <a:r>
              <a:rPr lang="da-DK" sz="1800" dirty="0" smtClean="0"/>
              <a:t> (</a:t>
            </a:r>
            <a:r>
              <a:rPr lang="da-DK" sz="1800" dirty="0" err="1" smtClean="0"/>
              <a:t>Morrissampling.m</a:t>
            </a:r>
            <a:r>
              <a:rPr lang="da-DK" sz="1800" dirty="0" smtClean="0"/>
              <a:t>)</a:t>
            </a:r>
            <a:endParaRPr lang="da-DK" sz="1800" dirty="0"/>
          </a:p>
        </p:txBody>
      </p:sp>
      <p:sp>
        <p:nvSpPr>
          <p:cNvPr id="16" name="Rectangle 15"/>
          <p:cNvSpPr/>
          <p:nvPr/>
        </p:nvSpPr>
        <p:spPr>
          <a:xfrm>
            <a:off x="323528" y="1841242"/>
            <a:ext cx="9145016" cy="4524315"/>
          </a:xfrm>
          <a:prstGeom prst="rect">
            <a:avLst/>
          </a:prstGeom>
        </p:spPr>
        <p:txBody>
          <a:bodyPr wrap="square">
            <a:spAutoFit/>
          </a:bodyPr>
          <a:lstStyle/>
          <a:p>
            <a:r>
              <a:rPr lang="en-US" dirty="0" err="1" smtClean="0">
                <a:solidFill>
                  <a:srgbClr val="000000"/>
                </a:solidFill>
                <a:latin typeface="Courier New"/>
              </a:rPr>
              <a:t>ourinit</a:t>
            </a:r>
            <a:endParaRPr lang="en-US" dirty="0" smtClean="0">
              <a:solidFill>
                <a:srgbClr val="000000"/>
              </a:solidFill>
              <a:latin typeface="Courier New"/>
            </a:endParaRPr>
          </a:p>
          <a:p>
            <a:r>
              <a:rPr lang="en-US" dirty="0" err="1" smtClean="0">
                <a:solidFill>
                  <a:srgbClr val="000000"/>
                </a:solidFill>
                <a:latin typeface="Courier New"/>
              </a:rPr>
              <a:t>pmor</a:t>
            </a:r>
            <a:r>
              <a:rPr lang="en-US" dirty="0" smtClean="0">
                <a:solidFill>
                  <a:srgbClr val="000000"/>
                </a:solidFill>
                <a:latin typeface="Courier New"/>
              </a:rPr>
              <a:t>=par(1:4); </a:t>
            </a:r>
            <a:r>
              <a:rPr lang="en-US" dirty="0" smtClean="0">
                <a:solidFill>
                  <a:srgbClr val="228B22"/>
                </a:solidFill>
                <a:latin typeface="Courier New"/>
              </a:rPr>
              <a:t>% get the reference parameter values /we assume we </a:t>
            </a:r>
            <a:r>
              <a:rPr lang="en-US" dirty="0" err="1" smtClean="0">
                <a:solidFill>
                  <a:srgbClr val="228B22"/>
                </a:solidFill>
                <a:latin typeface="Courier New"/>
              </a:rPr>
              <a:t>dont</a:t>
            </a:r>
            <a:r>
              <a:rPr lang="en-US" dirty="0" smtClean="0">
                <a:solidFill>
                  <a:srgbClr val="228B22"/>
                </a:solidFill>
                <a:latin typeface="Courier New"/>
              </a:rPr>
              <a:t> have any data for PE. otherwise we </a:t>
            </a:r>
            <a:r>
              <a:rPr lang="en-US" dirty="0" err="1" smtClean="0">
                <a:solidFill>
                  <a:srgbClr val="228B22"/>
                </a:solidFill>
                <a:latin typeface="Courier New"/>
              </a:rPr>
              <a:t>dont</a:t>
            </a:r>
            <a:r>
              <a:rPr lang="en-US" dirty="0" smtClean="0">
                <a:solidFill>
                  <a:srgbClr val="228B22"/>
                </a:solidFill>
                <a:latin typeface="Courier New"/>
              </a:rPr>
              <a:t> use Monte Carlo</a:t>
            </a:r>
          </a:p>
          <a:p>
            <a:r>
              <a:rPr lang="en-US" dirty="0" err="1" smtClean="0">
                <a:solidFill>
                  <a:srgbClr val="000000"/>
                </a:solidFill>
                <a:latin typeface="Courier New"/>
              </a:rPr>
              <a:t>lp</a:t>
            </a:r>
            <a:r>
              <a:rPr lang="en-US" dirty="0" smtClean="0">
                <a:solidFill>
                  <a:srgbClr val="000000"/>
                </a:solidFill>
                <a:latin typeface="Courier New"/>
              </a:rPr>
              <a:t> = {</a:t>
            </a:r>
            <a:r>
              <a:rPr lang="en-US" dirty="0" smtClean="0">
                <a:solidFill>
                  <a:srgbClr val="A020F0"/>
                </a:solidFill>
                <a:latin typeface="Courier New"/>
              </a:rPr>
              <a:t>'Y_{SX}'</a:t>
            </a:r>
            <a:r>
              <a:rPr lang="en-US" dirty="0" smtClean="0">
                <a:solidFill>
                  <a:srgbClr val="000000"/>
                </a:solidFill>
                <a:latin typeface="Courier New"/>
              </a:rPr>
              <a:t>,</a:t>
            </a:r>
            <a:r>
              <a:rPr lang="en-US" dirty="0" smtClean="0">
                <a:solidFill>
                  <a:srgbClr val="A020F0"/>
                </a:solidFill>
                <a:latin typeface="Courier New"/>
              </a:rPr>
              <a:t>'\mu_{max}'</a:t>
            </a:r>
            <a:r>
              <a:rPr lang="en-US" dirty="0" smtClean="0">
                <a:solidFill>
                  <a:srgbClr val="000000"/>
                </a:solidFill>
                <a:latin typeface="Courier New"/>
              </a:rPr>
              <a:t>,</a:t>
            </a:r>
            <a:r>
              <a:rPr lang="en-US" dirty="0" smtClean="0">
                <a:solidFill>
                  <a:srgbClr val="A020F0"/>
                </a:solidFill>
                <a:latin typeface="Courier New"/>
              </a:rPr>
              <a:t>'</a:t>
            </a:r>
            <a:r>
              <a:rPr lang="en-US" dirty="0" err="1" smtClean="0">
                <a:solidFill>
                  <a:srgbClr val="A020F0"/>
                </a:solidFill>
                <a:latin typeface="Courier New"/>
              </a:rPr>
              <a:t>K_S'</a:t>
            </a:r>
            <a:r>
              <a:rPr lang="en-US" dirty="0" err="1" smtClean="0">
                <a:solidFill>
                  <a:srgbClr val="000000"/>
                </a:solidFill>
                <a:latin typeface="Courier New"/>
              </a:rPr>
              <a:t>,</a:t>
            </a:r>
            <a:r>
              <a:rPr lang="en-US" dirty="0" err="1" smtClean="0">
                <a:solidFill>
                  <a:srgbClr val="A020F0"/>
                </a:solidFill>
                <a:latin typeface="Courier New"/>
              </a:rPr>
              <a:t>'k_d</a:t>
            </a:r>
            <a:r>
              <a:rPr lang="en-US" dirty="0" smtClean="0">
                <a:solidFill>
                  <a:srgbClr val="A020F0"/>
                </a:solidFill>
                <a:latin typeface="Courier New"/>
              </a:rPr>
              <a:t>'</a:t>
            </a:r>
            <a:r>
              <a:rPr lang="en-US" dirty="0" smtClean="0">
                <a:solidFill>
                  <a:srgbClr val="000000"/>
                </a:solidFill>
                <a:latin typeface="Courier New"/>
              </a:rPr>
              <a:t>}; </a:t>
            </a:r>
          </a:p>
          <a:p>
            <a:r>
              <a:rPr lang="en-US" dirty="0" err="1" smtClean="0">
                <a:solidFill>
                  <a:srgbClr val="000000"/>
                </a:solidFill>
                <a:latin typeface="Courier New"/>
              </a:rPr>
              <a:t>inputunc</a:t>
            </a:r>
            <a:r>
              <a:rPr lang="en-US" dirty="0" smtClean="0">
                <a:solidFill>
                  <a:srgbClr val="000000"/>
                </a:solidFill>
                <a:latin typeface="Courier New"/>
              </a:rPr>
              <a:t>=[0.05 0.10 0.25 0.25]; </a:t>
            </a:r>
            <a:r>
              <a:rPr lang="en-US" dirty="0" smtClean="0">
                <a:solidFill>
                  <a:srgbClr val="228B22"/>
                </a:solidFill>
                <a:latin typeface="Courier New"/>
              </a:rPr>
              <a:t>% expert input uncertainty indicates degree of uncertainty [0: Low , 1: High]</a:t>
            </a:r>
          </a:p>
          <a:p>
            <a:r>
              <a:rPr lang="en-US" dirty="0" smtClean="0">
                <a:solidFill>
                  <a:srgbClr val="000000"/>
                </a:solidFill>
                <a:latin typeface="Courier New"/>
              </a:rPr>
              <a:t>k=length(</a:t>
            </a:r>
            <a:r>
              <a:rPr lang="en-US" dirty="0" err="1" smtClean="0">
                <a:solidFill>
                  <a:srgbClr val="000000"/>
                </a:solidFill>
                <a:latin typeface="Courier New"/>
              </a:rPr>
              <a:t>pmor</a:t>
            </a:r>
            <a:r>
              <a:rPr lang="en-US" dirty="0" smtClean="0">
                <a:solidFill>
                  <a:srgbClr val="000000"/>
                </a:solidFill>
                <a:latin typeface="Courier New"/>
              </a:rPr>
              <a:t>); </a:t>
            </a:r>
            <a:r>
              <a:rPr lang="en-US" dirty="0" smtClean="0">
                <a:solidFill>
                  <a:srgbClr val="228B22"/>
                </a:solidFill>
                <a:latin typeface="Courier New"/>
              </a:rPr>
              <a:t>% number of parameters</a:t>
            </a:r>
          </a:p>
          <a:p>
            <a:r>
              <a:rPr lang="en-US" dirty="0" smtClean="0">
                <a:solidFill>
                  <a:srgbClr val="000000"/>
                </a:solidFill>
                <a:latin typeface="Courier New"/>
              </a:rPr>
              <a:t>xl= </a:t>
            </a:r>
            <a:r>
              <a:rPr lang="en-US" dirty="0" err="1" smtClean="0">
                <a:solidFill>
                  <a:srgbClr val="000000"/>
                </a:solidFill>
                <a:latin typeface="Courier New"/>
              </a:rPr>
              <a:t>pmor</a:t>
            </a:r>
            <a:r>
              <a:rPr lang="en-US" dirty="0" smtClean="0">
                <a:solidFill>
                  <a:srgbClr val="000000"/>
                </a:solidFill>
                <a:latin typeface="Courier New"/>
              </a:rPr>
              <a:t> .* (ones(1,k)-</a:t>
            </a:r>
            <a:r>
              <a:rPr lang="en-US" dirty="0" err="1" smtClean="0">
                <a:solidFill>
                  <a:srgbClr val="000000"/>
                </a:solidFill>
                <a:latin typeface="Courier New"/>
              </a:rPr>
              <a:t>inputunc</a:t>
            </a:r>
            <a:r>
              <a:rPr lang="en-US" dirty="0" smtClean="0">
                <a:solidFill>
                  <a:srgbClr val="000000"/>
                </a:solidFill>
                <a:latin typeface="Courier New"/>
              </a:rPr>
              <a:t>);</a:t>
            </a:r>
          </a:p>
          <a:p>
            <a:r>
              <a:rPr lang="en-US" dirty="0" err="1" smtClean="0">
                <a:solidFill>
                  <a:srgbClr val="000000"/>
                </a:solidFill>
                <a:latin typeface="Courier New"/>
              </a:rPr>
              <a:t>xu</a:t>
            </a:r>
            <a:r>
              <a:rPr lang="en-US" dirty="0" smtClean="0">
                <a:solidFill>
                  <a:srgbClr val="000000"/>
                </a:solidFill>
                <a:latin typeface="Courier New"/>
              </a:rPr>
              <a:t>= </a:t>
            </a:r>
            <a:r>
              <a:rPr lang="en-US" dirty="0" err="1" smtClean="0">
                <a:solidFill>
                  <a:srgbClr val="000000"/>
                </a:solidFill>
                <a:latin typeface="Courier New"/>
              </a:rPr>
              <a:t>pmor</a:t>
            </a:r>
            <a:r>
              <a:rPr lang="en-US" dirty="0" smtClean="0">
                <a:solidFill>
                  <a:srgbClr val="000000"/>
                </a:solidFill>
                <a:latin typeface="Courier New"/>
              </a:rPr>
              <a:t> .* (ones(1,k)+</a:t>
            </a:r>
            <a:r>
              <a:rPr lang="en-US" dirty="0" err="1" smtClean="0">
                <a:solidFill>
                  <a:srgbClr val="000000"/>
                </a:solidFill>
                <a:latin typeface="Courier New"/>
              </a:rPr>
              <a:t>inputunc</a:t>
            </a:r>
            <a:r>
              <a:rPr lang="en-US" dirty="0" smtClean="0">
                <a:solidFill>
                  <a:srgbClr val="000000"/>
                </a:solidFill>
                <a:latin typeface="Courier New"/>
              </a:rPr>
              <a:t>);</a:t>
            </a:r>
          </a:p>
          <a:p>
            <a:r>
              <a:rPr lang="en-US" dirty="0" smtClean="0">
                <a:solidFill>
                  <a:srgbClr val="228B22"/>
                </a:solidFill>
                <a:latin typeface="Courier New"/>
              </a:rPr>
              <a:t>%% Morris sampling parameters</a:t>
            </a:r>
          </a:p>
          <a:p>
            <a:r>
              <a:rPr lang="en-US" dirty="0" smtClean="0">
                <a:solidFill>
                  <a:srgbClr val="000000"/>
                </a:solidFill>
                <a:latin typeface="Courier New"/>
              </a:rPr>
              <a:t>k = k ; </a:t>
            </a:r>
            <a:r>
              <a:rPr lang="en-US" dirty="0" smtClean="0">
                <a:solidFill>
                  <a:srgbClr val="228B22"/>
                </a:solidFill>
                <a:latin typeface="Courier New"/>
              </a:rPr>
              <a:t>% no of parameters or factors</a:t>
            </a:r>
          </a:p>
          <a:p>
            <a:r>
              <a:rPr lang="en-US" dirty="0" smtClean="0">
                <a:solidFill>
                  <a:srgbClr val="000000"/>
                </a:solidFill>
                <a:latin typeface="Courier New"/>
              </a:rPr>
              <a:t>p = 4 ; </a:t>
            </a:r>
            <a:r>
              <a:rPr lang="en-US" dirty="0" smtClean="0">
                <a:solidFill>
                  <a:srgbClr val="228B22"/>
                </a:solidFill>
                <a:latin typeface="Courier New"/>
              </a:rPr>
              <a:t>% number of levels {4,6,8}</a:t>
            </a:r>
          </a:p>
          <a:p>
            <a:r>
              <a:rPr lang="en-US" dirty="0" err="1" smtClean="0">
                <a:solidFill>
                  <a:srgbClr val="000000"/>
                </a:solidFill>
                <a:latin typeface="Courier New"/>
              </a:rPr>
              <a:t>dt</a:t>
            </a:r>
            <a:r>
              <a:rPr lang="en-US" dirty="0" smtClean="0">
                <a:solidFill>
                  <a:srgbClr val="000000"/>
                </a:solidFill>
                <a:latin typeface="Courier New"/>
              </a:rPr>
              <a:t> = p/(2*(p-1)) ; </a:t>
            </a:r>
            <a:r>
              <a:rPr lang="en-US" dirty="0" smtClean="0">
                <a:solidFill>
                  <a:srgbClr val="228B22"/>
                </a:solidFill>
                <a:latin typeface="Courier New"/>
              </a:rPr>
              <a:t>% perturbation factor .</a:t>
            </a:r>
          </a:p>
          <a:p>
            <a:r>
              <a:rPr lang="en-US" dirty="0" smtClean="0">
                <a:solidFill>
                  <a:srgbClr val="000000"/>
                </a:solidFill>
                <a:latin typeface="Courier New"/>
              </a:rPr>
              <a:t>r = 15; </a:t>
            </a:r>
            <a:r>
              <a:rPr lang="en-US" dirty="0" smtClean="0">
                <a:solidFill>
                  <a:srgbClr val="228B22"/>
                </a:solidFill>
                <a:latin typeface="Courier New"/>
              </a:rPr>
              <a:t>% number of </a:t>
            </a:r>
            <a:r>
              <a:rPr lang="en-US" dirty="0" err="1" smtClean="0">
                <a:solidFill>
                  <a:srgbClr val="228B22"/>
                </a:solidFill>
                <a:latin typeface="Courier New"/>
              </a:rPr>
              <a:t>repetion</a:t>
            </a:r>
            <a:r>
              <a:rPr lang="en-US" dirty="0" smtClean="0">
                <a:solidFill>
                  <a:srgbClr val="228B22"/>
                </a:solidFill>
                <a:latin typeface="Courier New"/>
              </a:rPr>
              <a:t> for calculating the </a:t>
            </a:r>
            <a:r>
              <a:rPr lang="en-US" dirty="0" err="1" smtClean="0">
                <a:solidFill>
                  <a:srgbClr val="228B22"/>
                </a:solidFill>
                <a:latin typeface="Courier New"/>
              </a:rPr>
              <a:t>EEi</a:t>
            </a:r>
            <a:r>
              <a:rPr lang="en-US" dirty="0" smtClean="0">
                <a:solidFill>
                  <a:srgbClr val="228B22"/>
                </a:solidFill>
                <a:latin typeface="Courier New"/>
              </a:rPr>
              <a:t>, e.g. 4 - 15</a:t>
            </a:r>
          </a:p>
          <a:p>
            <a:r>
              <a:rPr lang="en-US" dirty="0" smtClean="0">
                <a:solidFill>
                  <a:srgbClr val="228B22"/>
                </a:solidFill>
                <a:latin typeface="Courier New"/>
              </a:rPr>
              <a:t>%% Morris sampling will produce discrete uniform probabilities for each</a:t>
            </a:r>
          </a:p>
          <a:p>
            <a:r>
              <a:rPr lang="en-US" dirty="0" smtClean="0">
                <a:solidFill>
                  <a:srgbClr val="228B22"/>
                </a:solidFill>
                <a:latin typeface="Courier New"/>
              </a:rPr>
              <a:t>%% factor.</a:t>
            </a:r>
          </a:p>
          <a:p>
            <a:r>
              <a:rPr lang="en-US" dirty="0" smtClean="0">
                <a:solidFill>
                  <a:srgbClr val="000000"/>
                </a:solidFill>
                <a:latin typeface="Courier New"/>
              </a:rPr>
              <a:t>X = </a:t>
            </a:r>
            <a:r>
              <a:rPr lang="en-US" dirty="0" err="1" smtClean="0">
                <a:solidFill>
                  <a:srgbClr val="000000"/>
                </a:solidFill>
                <a:latin typeface="Courier New"/>
              </a:rPr>
              <a:t>morris</a:t>
            </a:r>
            <a:r>
              <a:rPr lang="en-US" dirty="0" smtClean="0">
                <a:solidFill>
                  <a:srgbClr val="000000"/>
                </a:solidFill>
                <a:latin typeface="Courier New"/>
              </a:rPr>
              <a:t>(</a:t>
            </a:r>
            <a:r>
              <a:rPr lang="en-US" dirty="0" err="1" smtClean="0">
                <a:solidFill>
                  <a:srgbClr val="000000"/>
                </a:solidFill>
                <a:latin typeface="Courier New"/>
              </a:rPr>
              <a:t>p,dt,k,r</a:t>
            </a:r>
            <a:r>
              <a:rPr lang="en-US" dirty="0" smtClean="0">
                <a:solidFill>
                  <a:srgbClr val="000000"/>
                </a:solidFill>
                <a:latin typeface="Courier New"/>
              </a:rPr>
              <a:t>);</a:t>
            </a:r>
          </a:p>
          <a:p>
            <a:r>
              <a:rPr lang="en-US" dirty="0" err="1" smtClean="0">
                <a:solidFill>
                  <a:srgbClr val="000000"/>
                </a:solidFill>
                <a:latin typeface="Courier New"/>
              </a:rPr>
              <a:t>Xmean</a:t>
            </a:r>
            <a:r>
              <a:rPr lang="en-US" dirty="0" smtClean="0">
                <a:solidFill>
                  <a:srgbClr val="000000"/>
                </a:solidFill>
                <a:latin typeface="Courier New"/>
              </a:rPr>
              <a:t> = mean(X)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DTU\Teaching\28923\2011\lecture 4\L4_1\our example\Figures\MorrisSampling1_08Aug11.tif"/>
          <p:cNvPicPr>
            <a:picLocks noChangeAspect="1" noChangeArrowheads="1"/>
          </p:cNvPicPr>
          <p:nvPr/>
        </p:nvPicPr>
        <p:blipFill>
          <a:blip r:embed="rId3" cstate="print"/>
          <a:srcRect/>
          <a:stretch>
            <a:fillRect/>
          </a:stretch>
        </p:blipFill>
        <p:spPr bwMode="auto">
          <a:xfrm>
            <a:off x="1331640" y="1916832"/>
            <a:ext cx="5857037" cy="4393997"/>
          </a:xfrm>
          <a:prstGeom prst="rect">
            <a:avLst/>
          </a:prstGeom>
          <a:noFill/>
        </p:spPr>
      </p:pic>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step 1 to 2: Morris sampling results</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28</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19" name="Content Placeholder 18"/>
          <p:cNvSpPr>
            <a:spLocks noGrp="1"/>
          </p:cNvSpPr>
          <p:nvPr>
            <p:ph idx="1"/>
          </p:nvPr>
        </p:nvSpPr>
        <p:spPr>
          <a:xfrm>
            <a:off x="609600" y="1600200"/>
            <a:ext cx="8138864" cy="4565650"/>
          </a:xfrm>
        </p:spPr>
        <p:txBody>
          <a:bodyPr/>
          <a:lstStyle/>
          <a:p>
            <a:pPr>
              <a:buNone/>
            </a:pPr>
            <a:r>
              <a:rPr lang="da-DK" sz="1800" dirty="0" smtClean="0"/>
              <a:t>k=4 (parameters), p = 4 (levels), r = 15 (repetition), </a:t>
            </a:r>
            <a:r>
              <a:rPr lang="da-DK" sz="1800" dirty="0" smtClean="0">
                <a:latin typeface="Symbol" pitchFamily="18" charset="2"/>
              </a:rPr>
              <a:t>D</a:t>
            </a:r>
            <a:r>
              <a:rPr lang="da-DK" sz="1800" dirty="0" smtClean="0"/>
              <a:t>=2/3, n= 75 (r*(k+1)</a:t>
            </a:r>
            <a:endParaRPr lang="da-DK"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3" descr="C:\DTU\Teaching\28923\2011\lecture 4\L4_1\our example\Figures\MorrisSampling2_08Aug11.tif"/>
          <p:cNvPicPr>
            <a:picLocks noChangeAspect="1" noChangeArrowheads="1"/>
          </p:cNvPicPr>
          <p:nvPr/>
        </p:nvPicPr>
        <p:blipFill>
          <a:blip r:embed="rId3" cstate="print"/>
          <a:srcRect/>
          <a:stretch>
            <a:fillRect/>
          </a:stretch>
        </p:blipFill>
        <p:spPr bwMode="auto">
          <a:xfrm>
            <a:off x="1403648" y="1916832"/>
            <a:ext cx="5857037" cy="4393997"/>
          </a:xfrm>
          <a:prstGeom prst="rect">
            <a:avLst/>
          </a:prstGeom>
          <a:noFill/>
        </p:spPr>
      </p:pic>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step 1 to 2: Morris sampling results</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29</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19" name="Content Placeholder 18"/>
          <p:cNvSpPr>
            <a:spLocks noGrp="1"/>
          </p:cNvSpPr>
          <p:nvPr>
            <p:ph idx="1"/>
          </p:nvPr>
        </p:nvSpPr>
        <p:spPr/>
        <p:txBody>
          <a:bodyPr/>
          <a:lstStyle/>
          <a:p>
            <a:pPr>
              <a:buNone/>
            </a:pPr>
            <a:r>
              <a:rPr lang="da-DK" sz="1800" dirty="0" smtClean="0"/>
              <a:t>m=4 (parameters), p = 4 (levels), r = 15 (repetition), </a:t>
            </a:r>
            <a:r>
              <a:rPr lang="da-DK" sz="1800" dirty="0" smtClean="0">
                <a:latin typeface="Symbol" pitchFamily="18" charset="2"/>
              </a:rPr>
              <a:t>D</a:t>
            </a:r>
            <a:r>
              <a:rPr lang="da-DK" sz="1800" dirty="0" smtClean="0"/>
              <a:t>=2/3, n = 75 (15*4+1) (# simulations)</a:t>
            </a:r>
            <a:endParaRPr lang="da-DK"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Objective of this lecture</a:t>
            </a:r>
            <a:endParaRPr lang="en-GB" dirty="0"/>
          </a:p>
        </p:txBody>
      </p:sp>
      <p:sp>
        <p:nvSpPr>
          <p:cNvPr id="116739" name="Rectangle 3"/>
          <p:cNvSpPr>
            <a:spLocks noGrp="1" noChangeArrowheads="1"/>
          </p:cNvSpPr>
          <p:nvPr>
            <p:ph idx="1"/>
          </p:nvPr>
        </p:nvSpPr>
        <p:spPr/>
        <p:txBody>
          <a:bodyPr/>
          <a:lstStyle/>
          <a:p>
            <a:pPr fontAlgn="t"/>
            <a:r>
              <a:rPr lang="en-US" sz="2000" dirty="0" smtClean="0"/>
              <a:t>At the end of the lecture, you should be able to:</a:t>
            </a:r>
          </a:p>
          <a:p>
            <a:pPr lvl="1" fontAlgn="t"/>
            <a:r>
              <a:rPr lang="en-US" sz="2000" dirty="0" smtClean="0"/>
              <a:t>Perform sensitivity analysis using Morris Screening  on a simple model</a:t>
            </a:r>
          </a:p>
          <a:p>
            <a:pPr lvl="1" fontAlgn="t"/>
            <a:r>
              <a:rPr lang="en-US" sz="2000" dirty="0" smtClean="0"/>
              <a:t>Apply the method and Interpret the results on a slightly complex model</a:t>
            </a:r>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3</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step 3: Model evaluations of Morris samples (raw data)</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30</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18" name="Content Placeholder 17"/>
          <p:cNvSpPr>
            <a:spLocks noGrp="1"/>
          </p:cNvSpPr>
          <p:nvPr>
            <p:ph idx="1"/>
          </p:nvPr>
        </p:nvSpPr>
        <p:spPr>
          <a:xfrm>
            <a:off x="609600" y="1268760"/>
            <a:ext cx="7772400" cy="4897090"/>
          </a:xfrm>
        </p:spPr>
        <p:txBody>
          <a:bodyPr/>
          <a:lstStyle/>
          <a:p>
            <a:pPr>
              <a:buNone/>
            </a:pPr>
            <a:r>
              <a:rPr lang="da-DK" dirty="0" err="1" smtClean="0"/>
              <a:t>Matlab</a:t>
            </a:r>
            <a:r>
              <a:rPr lang="da-DK" dirty="0" smtClean="0"/>
              <a:t> </a:t>
            </a:r>
            <a:r>
              <a:rPr lang="da-DK" dirty="0" err="1" smtClean="0"/>
              <a:t>code</a:t>
            </a:r>
            <a:r>
              <a:rPr lang="da-DK" dirty="0" smtClean="0"/>
              <a:t> (</a:t>
            </a:r>
            <a:r>
              <a:rPr lang="da-DK" dirty="0" err="1" smtClean="0"/>
              <a:t>morrissim.m</a:t>
            </a:r>
            <a:r>
              <a:rPr lang="da-DK" dirty="0" smtClean="0"/>
              <a:t>)</a:t>
            </a:r>
          </a:p>
          <a:p>
            <a:pPr>
              <a:buNone/>
            </a:pPr>
            <a:endParaRPr lang="da-DK" dirty="0" smtClean="0"/>
          </a:p>
          <a:p>
            <a:pPr>
              <a:buNone/>
            </a:pPr>
            <a:endParaRPr lang="en-US" dirty="0"/>
          </a:p>
        </p:txBody>
      </p:sp>
      <p:sp>
        <p:nvSpPr>
          <p:cNvPr id="20" name="Rectangle 19"/>
          <p:cNvSpPr/>
          <p:nvPr/>
        </p:nvSpPr>
        <p:spPr>
          <a:xfrm>
            <a:off x="395536" y="1628800"/>
            <a:ext cx="8352928" cy="4770537"/>
          </a:xfrm>
          <a:prstGeom prst="rect">
            <a:avLst/>
          </a:prstGeom>
        </p:spPr>
        <p:txBody>
          <a:bodyPr wrap="square">
            <a:spAutoFit/>
          </a:bodyPr>
          <a:lstStyle/>
          <a:p>
            <a:r>
              <a:rPr lang="en-US" dirty="0" smtClean="0">
                <a:solidFill>
                  <a:srgbClr val="228B22"/>
                </a:solidFill>
                <a:latin typeface="Courier New"/>
              </a:rPr>
              <a:t>% load sampling matrix</a:t>
            </a:r>
          </a:p>
          <a:p>
            <a:r>
              <a:rPr lang="en-US" dirty="0" smtClean="0">
                <a:solidFill>
                  <a:srgbClr val="000000"/>
                </a:solidFill>
                <a:latin typeface="Courier New"/>
              </a:rPr>
              <a:t>load </a:t>
            </a:r>
            <a:r>
              <a:rPr lang="en-US" dirty="0" smtClean="0">
                <a:solidFill>
                  <a:srgbClr val="A020F0"/>
                </a:solidFill>
                <a:latin typeface="Courier New"/>
              </a:rPr>
              <a:t>MorrisSampling_r15_p4</a:t>
            </a:r>
            <a:endParaRPr lang="en-US" dirty="0" smtClean="0">
              <a:solidFill>
                <a:srgbClr val="000000"/>
              </a:solidFill>
              <a:latin typeface="Courier New"/>
            </a:endParaRPr>
          </a:p>
          <a:p>
            <a:r>
              <a:rPr lang="en-US" dirty="0" smtClean="0">
                <a:solidFill>
                  <a:srgbClr val="000000"/>
                </a:solidFill>
                <a:latin typeface="Courier New"/>
              </a:rPr>
              <a:t>[n m] = size(</a:t>
            </a:r>
            <a:r>
              <a:rPr lang="en-US" dirty="0" err="1" smtClean="0">
                <a:solidFill>
                  <a:srgbClr val="000000"/>
                </a:solidFill>
                <a:latin typeface="Courier New"/>
              </a:rPr>
              <a:t>Xval</a:t>
            </a:r>
            <a:r>
              <a:rPr lang="en-US" dirty="0" smtClean="0">
                <a:solidFill>
                  <a:srgbClr val="000000"/>
                </a:solidFill>
                <a:latin typeface="Courier New"/>
              </a:rPr>
              <a:t>) ; </a:t>
            </a:r>
          </a:p>
          <a:p>
            <a:r>
              <a:rPr lang="en-US" dirty="0" smtClean="0">
                <a:solidFill>
                  <a:srgbClr val="228B22"/>
                </a:solidFill>
                <a:latin typeface="Courier New"/>
              </a:rPr>
              <a:t>% specify time (in hr) % initialize:</a:t>
            </a:r>
          </a:p>
          <a:p>
            <a:r>
              <a:rPr lang="en-US" dirty="0" smtClean="0">
                <a:solidFill>
                  <a:srgbClr val="000000"/>
                </a:solidFill>
                <a:latin typeface="Courier New"/>
              </a:rPr>
              <a:t>time = [0:(1/50):0.5];</a:t>
            </a:r>
          </a:p>
          <a:p>
            <a:r>
              <a:rPr lang="en-US" dirty="0" err="1" smtClean="0">
                <a:solidFill>
                  <a:srgbClr val="000000"/>
                </a:solidFill>
                <a:latin typeface="Courier New"/>
              </a:rPr>
              <a:t>ourinit</a:t>
            </a:r>
            <a:endParaRPr lang="en-US" dirty="0" smtClean="0">
              <a:solidFill>
                <a:srgbClr val="000000"/>
              </a:solidFill>
              <a:latin typeface="Courier New"/>
            </a:endParaRPr>
          </a:p>
          <a:p>
            <a:r>
              <a:rPr lang="en-US" dirty="0" smtClean="0">
                <a:solidFill>
                  <a:srgbClr val="228B22"/>
                </a:solidFill>
                <a:latin typeface="Courier New"/>
              </a:rPr>
              <a:t>% run Morris simulations</a:t>
            </a:r>
          </a:p>
          <a:p>
            <a:r>
              <a:rPr lang="en-US" dirty="0" smtClean="0">
                <a:solidFill>
                  <a:srgbClr val="0000FF"/>
                </a:solidFill>
                <a:latin typeface="Courier New"/>
              </a:rPr>
              <a:t>for</a:t>
            </a:r>
            <a:r>
              <a:rPr lang="en-US" dirty="0" smtClean="0">
                <a:solidFill>
                  <a:srgbClr val="000000"/>
                </a:solidFill>
                <a:latin typeface="Courier New"/>
              </a:rPr>
              <a:t> i=1:n</a:t>
            </a:r>
          </a:p>
          <a:p>
            <a:r>
              <a:rPr lang="en-US" dirty="0" smtClean="0">
                <a:solidFill>
                  <a:srgbClr val="228B22"/>
                </a:solidFill>
                <a:latin typeface="Courier New"/>
              </a:rPr>
              <a:t>% update the uncertain parameters</a:t>
            </a:r>
          </a:p>
          <a:p>
            <a:r>
              <a:rPr lang="en-US" dirty="0" smtClean="0">
                <a:solidFill>
                  <a:srgbClr val="000000"/>
                </a:solidFill>
                <a:latin typeface="Courier New"/>
              </a:rPr>
              <a:t>par(1:4)=</a:t>
            </a:r>
            <a:r>
              <a:rPr lang="en-US" dirty="0" err="1" smtClean="0">
                <a:solidFill>
                  <a:srgbClr val="000000"/>
                </a:solidFill>
                <a:latin typeface="Courier New"/>
              </a:rPr>
              <a:t>Xval</a:t>
            </a:r>
            <a:r>
              <a:rPr lang="en-US" dirty="0" smtClean="0">
                <a:solidFill>
                  <a:srgbClr val="000000"/>
                </a:solidFill>
                <a:latin typeface="Courier New"/>
              </a:rPr>
              <a:t>(i,:);</a:t>
            </a:r>
          </a:p>
          <a:p>
            <a:r>
              <a:rPr lang="en-US" dirty="0" smtClean="0">
                <a:solidFill>
                  <a:srgbClr val="228B22"/>
                </a:solidFill>
                <a:latin typeface="Courier New"/>
              </a:rPr>
              <a:t>%% Solution of the model</a:t>
            </a:r>
          </a:p>
          <a:p>
            <a:r>
              <a:rPr lang="en-US" dirty="0" smtClean="0">
                <a:solidFill>
                  <a:srgbClr val="000000"/>
                </a:solidFill>
                <a:latin typeface="Courier New"/>
              </a:rPr>
              <a:t>options=</a:t>
            </a:r>
            <a:r>
              <a:rPr lang="en-US" dirty="0" err="1" smtClean="0">
                <a:solidFill>
                  <a:srgbClr val="000000"/>
                </a:solidFill>
                <a:latin typeface="Courier New"/>
              </a:rPr>
              <a:t>odeset</a:t>
            </a:r>
            <a:r>
              <a:rPr lang="en-US" dirty="0" smtClean="0">
                <a:solidFill>
                  <a:srgbClr val="000000"/>
                </a:solidFill>
                <a:latin typeface="Courier New"/>
              </a:rPr>
              <a:t>(</a:t>
            </a:r>
            <a:r>
              <a:rPr lang="en-US" dirty="0" smtClean="0">
                <a:solidFill>
                  <a:srgbClr val="A020F0"/>
                </a:solidFill>
                <a:latin typeface="Courier New"/>
              </a:rPr>
              <a:t>'RelTol'</a:t>
            </a:r>
            <a:r>
              <a:rPr lang="en-US" dirty="0" smtClean="0">
                <a:solidFill>
                  <a:srgbClr val="000000"/>
                </a:solidFill>
                <a:latin typeface="Courier New"/>
              </a:rPr>
              <a:t>,1e-7,</a:t>
            </a:r>
            <a:r>
              <a:rPr lang="en-US" dirty="0" smtClean="0">
                <a:solidFill>
                  <a:srgbClr val="A020F0"/>
                </a:solidFill>
                <a:latin typeface="Courier New"/>
              </a:rPr>
              <a:t>'AbsTol'</a:t>
            </a:r>
            <a:r>
              <a:rPr lang="en-US" dirty="0" smtClean="0">
                <a:solidFill>
                  <a:srgbClr val="000000"/>
                </a:solidFill>
                <a:latin typeface="Courier New"/>
              </a:rPr>
              <a:t>,1e-8);</a:t>
            </a:r>
          </a:p>
          <a:p>
            <a:r>
              <a:rPr lang="en-US" dirty="0" smtClean="0">
                <a:solidFill>
                  <a:srgbClr val="000000"/>
                </a:solidFill>
                <a:latin typeface="Courier New"/>
              </a:rPr>
              <a:t>[</a:t>
            </a:r>
            <a:r>
              <a:rPr lang="en-US" dirty="0" err="1" smtClean="0">
                <a:solidFill>
                  <a:srgbClr val="000000"/>
                </a:solidFill>
                <a:latin typeface="Courier New"/>
              </a:rPr>
              <a:t>t,y</a:t>
            </a:r>
            <a:r>
              <a:rPr lang="en-US" dirty="0" smtClean="0">
                <a:solidFill>
                  <a:srgbClr val="000000"/>
                </a:solidFill>
                <a:latin typeface="Courier New"/>
              </a:rPr>
              <a:t>] = ode45(@ourmod,time,x0,options,par);</a:t>
            </a:r>
          </a:p>
          <a:p>
            <a:r>
              <a:rPr lang="en-US" dirty="0" smtClean="0">
                <a:solidFill>
                  <a:srgbClr val="228B22"/>
                </a:solidFill>
                <a:latin typeface="Courier New"/>
              </a:rPr>
              <a:t>%% calculate </a:t>
            </a:r>
            <a:r>
              <a:rPr lang="en-US" dirty="0" err="1" smtClean="0">
                <a:solidFill>
                  <a:srgbClr val="228B22"/>
                </a:solidFill>
                <a:latin typeface="Courier New"/>
              </a:rPr>
              <a:t>oyxgen</a:t>
            </a:r>
            <a:r>
              <a:rPr lang="en-US" dirty="0" smtClean="0">
                <a:solidFill>
                  <a:srgbClr val="228B22"/>
                </a:solidFill>
                <a:latin typeface="Courier New"/>
              </a:rPr>
              <a:t> uptake rate (O-</a:t>
            </a:r>
            <a:r>
              <a:rPr lang="en-US" dirty="0" err="1" smtClean="0">
                <a:solidFill>
                  <a:srgbClr val="228B22"/>
                </a:solidFill>
                <a:latin typeface="Courier New"/>
              </a:rPr>
              <a:t>mmol</a:t>
            </a:r>
            <a:r>
              <a:rPr lang="en-US" dirty="0" smtClean="0">
                <a:solidFill>
                  <a:srgbClr val="228B22"/>
                </a:solidFill>
                <a:latin typeface="Courier New"/>
              </a:rPr>
              <a:t>/l-min)</a:t>
            </a:r>
          </a:p>
          <a:p>
            <a:r>
              <a:rPr lang="en-US" dirty="0" smtClean="0">
                <a:solidFill>
                  <a:srgbClr val="000000"/>
                </a:solidFill>
                <a:latin typeface="Courier New"/>
              </a:rPr>
              <a:t>y1(:,i) = y(:,1);</a:t>
            </a:r>
          </a:p>
          <a:p>
            <a:r>
              <a:rPr lang="en-US" dirty="0" smtClean="0">
                <a:solidFill>
                  <a:srgbClr val="000000"/>
                </a:solidFill>
                <a:latin typeface="Courier New"/>
              </a:rPr>
              <a:t>y2(:,i) = y(:,2);</a:t>
            </a:r>
          </a:p>
          <a:p>
            <a:r>
              <a:rPr lang="en-US" dirty="0" smtClean="0">
                <a:solidFill>
                  <a:srgbClr val="000000"/>
                </a:solidFill>
                <a:latin typeface="Courier New"/>
              </a:rPr>
              <a:t>y3(:,i) = y(:,3);</a:t>
            </a:r>
          </a:p>
          <a:p>
            <a:r>
              <a:rPr lang="en-US" dirty="0" smtClean="0">
                <a:solidFill>
                  <a:srgbClr val="0000FF"/>
                </a:solidFill>
                <a:latin typeface="Courier New"/>
              </a:rPr>
              <a:t>end</a:t>
            </a:r>
          </a:p>
          <a:p>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DTU\Teaching\28923\2011\lecture 4\L4_1\our example\Figures\AllVarsPlot.tif"/>
          <p:cNvPicPr>
            <a:picLocks noChangeAspect="1" noChangeArrowheads="1"/>
          </p:cNvPicPr>
          <p:nvPr/>
        </p:nvPicPr>
        <p:blipFill>
          <a:blip r:embed="rId3" cstate="print"/>
          <a:srcRect/>
          <a:stretch>
            <a:fillRect/>
          </a:stretch>
        </p:blipFill>
        <p:spPr bwMode="auto">
          <a:xfrm>
            <a:off x="323528" y="1772816"/>
            <a:ext cx="5857037" cy="4393997"/>
          </a:xfrm>
          <a:prstGeom prst="rect">
            <a:avLst/>
          </a:prstGeom>
          <a:noFill/>
        </p:spPr>
      </p:pic>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step 3: Model evaluations of Morris samples (raw data)</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31</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19" name="Content Placeholder 18"/>
          <p:cNvSpPr>
            <a:spLocks noGrp="1"/>
          </p:cNvSpPr>
          <p:nvPr>
            <p:ph idx="1"/>
          </p:nvPr>
        </p:nvSpPr>
        <p:spPr/>
        <p:txBody>
          <a:bodyPr/>
          <a:lstStyle/>
          <a:p>
            <a:pPr>
              <a:buNone/>
            </a:pPr>
            <a:r>
              <a:rPr lang="da-DK" sz="1800" dirty="0" smtClean="0"/>
              <a:t>Total number of simulations, n = 75 (=15*(4+1))</a:t>
            </a:r>
            <a:endParaRPr lang="da-DK" sz="1800" dirty="0"/>
          </a:p>
        </p:txBody>
      </p:sp>
      <p:pic>
        <p:nvPicPr>
          <p:cNvPr id="57347" name="Picture 3" descr="C:\DTU\Teaching\28923\2011\lecture 4\L4_1\our example\Figures\MorrisOurPlot.tif"/>
          <p:cNvPicPr>
            <a:picLocks noChangeAspect="1" noChangeArrowheads="1"/>
          </p:cNvPicPr>
          <p:nvPr/>
        </p:nvPicPr>
        <p:blipFill>
          <a:blip r:embed="rId4" cstate="print"/>
          <a:srcRect/>
          <a:stretch>
            <a:fillRect/>
          </a:stretch>
        </p:blipFill>
        <p:spPr bwMode="auto">
          <a:xfrm>
            <a:off x="2771800" y="1916832"/>
            <a:ext cx="5857037" cy="4393997"/>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step 4: Compute elementary effects</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32</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19" name="Content Placeholder 18"/>
          <p:cNvSpPr>
            <a:spLocks noGrp="1"/>
          </p:cNvSpPr>
          <p:nvPr>
            <p:ph idx="1"/>
          </p:nvPr>
        </p:nvSpPr>
        <p:spPr>
          <a:xfrm>
            <a:off x="609600" y="1340768"/>
            <a:ext cx="7772400" cy="4825082"/>
          </a:xfrm>
        </p:spPr>
        <p:txBody>
          <a:bodyPr/>
          <a:lstStyle/>
          <a:p>
            <a:pPr>
              <a:buNone/>
            </a:pPr>
            <a:r>
              <a:rPr lang="da-DK" sz="1800" b="1" dirty="0" err="1" smtClean="0"/>
              <a:t>Matlab</a:t>
            </a:r>
            <a:r>
              <a:rPr lang="da-DK" sz="1800" b="1" dirty="0" smtClean="0"/>
              <a:t> </a:t>
            </a:r>
            <a:r>
              <a:rPr lang="da-DK" sz="1800" b="1" dirty="0" err="1" smtClean="0"/>
              <a:t>code</a:t>
            </a:r>
            <a:r>
              <a:rPr lang="da-DK" sz="1800" b="1" dirty="0" smtClean="0"/>
              <a:t>: </a:t>
            </a:r>
            <a:r>
              <a:rPr lang="da-DK" sz="1800" b="1" dirty="0" err="1" smtClean="0"/>
              <a:t>computeEEi.m</a:t>
            </a:r>
            <a:endParaRPr lang="da-DK" sz="1800" b="1" dirty="0" smtClean="0"/>
          </a:p>
          <a:p>
            <a:pPr>
              <a:buNone/>
            </a:pPr>
            <a:endParaRPr lang="da-DK" sz="1800" dirty="0"/>
          </a:p>
        </p:txBody>
      </p:sp>
      <p:sp>
        <p:nvSpPr>
          <p:cNvPr id="16" name="Rectangle 15"/>
          <p:cNvSpPr/>
          <p:nvPr/>
        </p:nvSpPr>
        <p:spPr>
          <a:xfrm>
            <a:off x="467544" y="1556792"/>
            <a:ext cx="8676456" cy="4832092"/>
          </a:xfrm>
          <a:prstGeom prst="rect">
            <a:avLst/>
          </a:prstGeom>
        </p:spPr>
        <p:txBody>
          <a:bodyPr wrap="square">
            <a:spAutoFit/>
          </a:bodyPr>
          <a:lstStyle/>
          <a:p>
            <a:r>
              <a:rPr lang="en-US" sz="1400" dirty="0" smtClean="0">
                <a:solidFill>
                  <a:srgbClr val="000000"/>
                </a:solidFill>
                <a:latin typeface="Courier New"/>
              </a:rPr>
              <a:t>load </a:t>
            </a:r>
            <a:r>
              <a:rPr lang="en-US" sz="1400" dirty="0" smtClean="0">
                <a:solidFill>
                  <a:srgbClr val="A020F0"/>
                </a:solidFill>
                <a:latin typeface="Courier New"/>
              </a:rPr>
              <a:t>MorrisSims_r15_p4.mat</a:t>
            </a:r>
          </a:p>
          <a:p>
            <a:r>
              <a:rPr lang="en-US" sz="1400" dirty="0" smtClean="0">
                <a:solidFill>
                  <a:srgbClr val="228B22"/>
                </a:solidFill>
                <a:latin typeface="Courier New"/>
              </a:rPr>
              <a:t>%% this method requires scalar outputs, y:</a:t>
            </a:r>
          </a:p>
          <a:p>
            <a:r>
              <a:rPr lang="en-US" sz="1400" dirty="0" smtClean="0">
                <a:solidFill>
                  <a:srgbClr val="228B22"/>
                </a:solidFill>
                <a:latin typeface="Courier New"/>
              </a:rPr>
              <a:t>% hence one needs to specify a meaningful property of time-series data: Let us focus on time=0.3 hr</a:t>
            </a:r>
          </a:p>
          <a:p>
            <a:r>
              <a:rPr lang="en-US" sz="1400" dirty="0" smtClean="0">
                <a:solidFill>
                  <a:srgbClr val="000000"/>
                </a:solidFill>
                <a:latin typeface="Courier New"/>
              </a:rPr>
              <a:t>ii = find(time == 0.3) ;</a:t>
            </a:r>
          </a:p>
          <a:p>
            <a:r>
              <a:rPr lang="en-US" sz="1400" dirty="0" smtClean="0">
                <a:solidFill>
                  <a:srgbClr val="000000"/>
                </a:solidFill>
                <a:latin typeface="Courier New"/>
              </a:rPr>
              <a:t>y1s = y1(ii,:); y2s = y2(ii,:); y3s = y3(ii,:); ours = our(ii,:);</a:t>
            </a:r>
            <a:endParaRPr lang="en-US" sz="1400" dirty="0" smtClean="0">
              <a:solidFill>
                <a:srgbClr val="228B22"/>
              </a:solidFill>
              <a:latin typeface="Courier New"/>
            </a:endParaRPr>
          </a:p>
          <a:p>
            <a:r>
              <a:rPr lang="en-US" sz="1400" dirty="0" smtClean="0">
                <a:solidFill>
                  <a:srgbClr val="228B22"/>
                </a:solidFill>
                <a:latin typeface="Courier New"/>
              </a:rPr>
              <a:t>%% compile an model output matrix</a:t>
            </a:r>
          </a:p>
          <a:p>
            <a:r>
              <a:rPr lang="en-US" sz="1400" dirty="0" err="1" smtClean="0">
                <a:solidFill>
                  <a:srgbClr val="000000"/>
                </a:solidFill>
                <a:latin typeface="Courier New"/>
              </a:rPr>
              <a:t>Sim</a:t>
            </a:r>
            <a:r>
              <a:rPr lang="en-US" sz="1400" dirty="0" smtClean="0">
                <a:solidFill>
                  <a:srgbClr val="000000"/>
                </a:solidFill>
                <a:latin typeface="Courier New"/>
              </a:rPr>
              <a:t> = [y1s' y2s' y3s' ours'];[n k] = size(X) ; n = n / (k+1);</a:t>
            </a:r>
          </a:p>
          <a:p>
            <a:r>
              <a:rPr lang="en-US" sz="1400" dirty="0" smtClean="0">
                <a:solidFill>
                  <a:srgbClr val="000000"/>
                </a:solidFill>
                <a:latin typeface="Courier New"/>
              </a:rPr>
              <a:t>[mm </a:t>
            </a:r>
            <a:r>
              <a:rPr lang="en-US" sz="1400" dirty="0" err="1" smtClean="0">
                <a:solidFill>
                  <a:srgbClr val="000000"/>
                </a:solidFill>
                <a:latin typeface="Courier New"/>
              </a:rPr>
              <a:t>ll</a:t>
            </a:r>
            <a:r>
              <a:rPr lang="en-US" sz="1400" dirty="0" smtClean="0">
                <a:solidFill>
                  <a:srgbClr val="000000"/>
                </a:solidFill>
                <a:latin typeface="Courier New"/>
              </a:rPr>
              <a:t>] = size(</a:t>
            </a:r>
            <a:r>
              <a:rPr lang="en-US" sz="1400" dirty="0" err="1" smtClean="0">
                <a:solidFill>
                  <a:srgbClr val="000000"/>
                </a:solidFill>
                <a:latin typeface="Courier New"/>
              </a:rPr>
              <a:t>Sim</a:t>
            </a:r>
            <a:r>
              <a:rPr lang="en-US" sz="1400" dirty="0" smtClean="0">
                <a:solidFill>
                  <a:srgbClr val="000000"/>
                </a:solidFill>
                <a:latin typeface="Courier New"/>
              </a:rPr>
              <a:t>) ;</a:t>
            </a:r>
          </a:p>
          <a:p>
            <a:r>
              <a:rPr lang="en-US" sz="1400" dirty="0" smtClean="0">
                <a:solidFill>
                  <a:srgbClr val="228B22"/>
                </a:solidFill>
                <a:latin typeface="Courier New"/>
              </a:rPr>
              <a:t>%% below info needed for sigma-scaling of </a:t>
            </a:r>
            <a:r>
              <a:rPr lang="en-US" sz="1400" dirty="0" err="1" smtClean="0">
                <a:solidFill>
                  <a:srgbClr val="228B22"/>
                </a:solidFill>
                <a:latin typeface="Courier New"/>
              </a:rPr>
              <a:t>EEi</a:t>
            </a:r>
            <a:endParaRPr lang="en-US" sz="1400" dirty="0" smtClean="0">
              <a:solidFill>
                <a:srgbClr val="228B22"/>
              </a:solidFill>
              <a:latin typeface="Courier New"/>
            </a:endParaRPr>
          </a:p>
          <a:p>
            <a:r>
              <a:rPr lang="en-US" sz="1400" dirty="0" err="1" smtClean="0">
                <a:solidFill>
                  <a:srgbClr val="000000"/>
                </a:solidFill>
                <a:latin typeface="Courier New"/>
              </a:rPr>
              <a:t>sig_y</a:t>
            </a:r>
            <a:r>
              <a:rPr lang="en-US" sz="1400" dirty="0" smtClean="0">
                <a:solidFill>
                  <a:srgbClr val="000000"/>
                </a:solidFill>
                <a:latin typeface="Courier New"/>
              </a:rPr>
              <a:t> = std(</a:t>
            </a:r>
            <a:r>
              <a:rPr lang="en-US" sz="1400" dirty="0" err="1" smtClean="0">
                <a:solidFill>
                  <a:srgbClr val="000000"/>
                </a:solidFill>
                <a:latin typeface="Courier New"/>
              </a:rPr>
              <a:t>Sim</a:t>
            </a:r>
            <a:r>
              <a:rPr lang="en-US" sz="1400" dirty="0" smtClean="0">
                <a:solidFill>
                  <a:srgbClr val="000000"/>
                </a:solidFill>
                <a:latin typeface="Courier New"/>
              </a:rPr>
              <a:t>);</a:t>
            </a:r>
          </a:p>
          <a:p>
            <a:r>
              <a:rPr lang="en-US" sz="1400" dirty="0" err="1" smtClean="0">
                <a:solidFill>
                  <a:srgbClr val="000000"/>
                </a:solidFill>
                <a:latin typeface="Courier New"/>
              </a:rPr>
              <a:t>sig_x</a:t>
            </a:r>
            <a:r>
              <a:rPr lang="en-US" sz="1400" dirty="0" smtClean="0">
                <a:solidFill>
                  <a:srgbClr val="000000"/>
                </a:solidFill>
                <a:latin typeface="Courier New"/>
              </a:rPr>
              <a:t> = std(</a:t>
            </a:r>
            <a:r>
              <a:rPr lang="en-US" sz="1400" dirty="0" err="1" smtClean="0">
                <a:solidFill>
                  <a:srgbClr val="000000"/>
                </a:solidFill>
                <a:latin typeface="Courier New"/>
              </a:rPr>
              <a:t>Xval</a:t>
            </a:r>
            <a:r>
              <a:rPr lang="en-US" sz="1400" dirty="0" smtClean="0">
                <a:solidFill>
                  <a:srgbClr val="000000"/>
                </a:solidFill>
                <a:latin typeface="Courier New"/>
              </a:rPr>
              <a:t>);</a:t>
            </a:r>
          </a:p>
          <a:p>
            <a:r>
              <a:rPr lang="en-US" sz="1400" dirty="0" smtClean="0">
                <a:solidFill>
                  <a:srgbClr val="000000"/>
                </a:solidFill>
                <a:latin typeface="Courier New"/>
              </a:rPr>
              <a:t> </a:t>
            </a:r>
            <a:r>
              <a:rPr lang="en-US" sz="1400" dirty="0" smtClean="0">
                <a:solidFill>
                  <a:srgbClr val="228B22"/>
                </a:solidFill>
                <a:latin typeface="Courier New"/>
              </a:rPr>
              <a:t>%% compute the corresponding </a:t>
            </a:r>
            <a:r>
              <a:rPr lang="en-US" sz="1400" dirty="0" err="1" smtClean="0">
                <a:solidFill>
                  <a:srgbClr val="228B22"/>
                </a:solidFill>
                <a:latin typeface="Courier New"/>
              </a:rPr>
              <a:t>Eei</a:t>
            </a:r>
            <a:endParaRPr lang="en-US" sz="1400" dirty="0" smtClean="0">
              <a:solidFill>
                <a:srgbClr val="000000"/>
              </a:solidFill>
              <a:latin typeface="Courier New"/>
            </a:endParaRPr>
          </a:p>
          <a:p>
            <a:r>
              <a:rPr lang="en-US" sz="1400" dirty="0" smtClean="0">
                <a:solidFill>
                  <a:srgbClr val="0000FF"/>
                </a:solidFill>
                <a:latin typeface="Courier New"/>
              </a:rPr>
              <a:t>for</a:t>
            </a:r>
            <a:r>
              <a:rPr lang="en-US" sz="1400" dirty="0" smtClean="0">
                <a:solidFill>
                  <a:srgbClr val="000000"/>
                </a:solidFill>
                <a:latin typeface="Courier New"/>
              </a:rPr>
              <a:t> i=1:n</a:t>
            </a:r>
          </a:p>
          <a:p>
            <a:r>
              <a:rPr lang="en-US" sz="1400" dirty="0" smtClean="0">
                <a:solidFill>
                  <a:srgbClr val="000000"/>
                </a:solidFill>
                <a:latin typeface="Courier New"/>
              </a:rPr>
              <a:t>    </a:t>
            </a:r>
            <a:r>
              <a:rPr lang="en-US" sz="1400" dirty="0" smtClean="0">
                <a:solidFill>
                  <a:srgbClr val="0000FF"/>
                </a:solidFill>
                <a:latin typeface="Courier New"/>
              </a:rPr>
              <a:t>for</a:t>
            </a:r>
            <a:r>
              <a:rPr lang="en-US" sz="1400" dirty="0" smtClean="0">
                <a:solidFill>
                  <a:srgbClr val="000000"/>
                </a:solidFill>
                <a:latin typeface="Courier New"/>
              </a:rPr>
              <a:t> j=1:k</a:t>
            </a:r>
          </a:p>
          <a:p>
            <a:r>
              <a:rPr lang="en-US" sz="1400" dirty="0" smtClean="0">
                <a:solidFill>
                  <a:srgbClr val="000000"/>
                </a:solidFill>
                <a:latin typeface="Courier New"/>
              </a:rPr>
              <a:t>        m1 = (k+1)*(i-1);</a:t>
            </a:r>
          </a:p>
          <a:p>
            <a:r>
              <a:rPr lang="en-US" sz="1400" dirty="0" smtClean="0">
                <a:solidFill>
                  <a:srgbClr val="000000"/>
                </a:solidFill>
                <a:latin typeface="Courier New"/>
              </a:rPr>
              <a:t>        r1 = m1 + j ;</a:t>
            </a:r>
          </a:p>
          <a:p>
            <a:r>
              <a:rPr lang="en-US" sz="1400" dirty="0" smtClean="0">
                <a:solidFill>
                  <a:srgbClr val="000000"/>
                </a:solidFill>
                <a:latin typeface="Courier New"/>
              </a:rPr>
              <a:t>        ix = find (X(r1,:) - X(r1+1,:)) ; </a:t>
            </a:r>
            <a:r>
              <a:rPr lang="en-US" sz="1400" dirty="0" smtClean="0">
                <a:solidFill>
                  <a:srgbClr val="228B22"/>
                </a:solidFill>
                <a:latin typeface="Courier New"/>
              </a:rPr>
              <a:t>% find the non-zero value</a:t>
            </a:r>
          </a:p>
          <a:p>
            <a:r>
              <a:rPr lang="en-US" sz="1400" dirty="0" smtClean="0">
                <a:solidFill>
                  <a:srgbClr val="000000"/>
                </a:solidFill>
                <a:latin typeface="Courier New"/>
              </a:rPr>
              <a:t>        </a:t>
            </a:r>
            <a:r>
              <a:rPr lang="en-US" sz="1400" dirty="0" smtClean="0">
                <a:solidFill>
                  <a:srgbClr val="0000FF"/>
                </a:solidFill>
                <a:latin typeface="Courier New"/>
              </a:rPr>
              <a:t>if</a:t>
            </a:r>
            <a:r>
              <a:rPr lang="en-US" sz="1400" dirty="0" smtClean="0">
                <a:solidFill>
                  <a:srgbClr val="000000"/>
                </a:solidFill>
                <a:latin typeface="Courier New"/>
              </a:rPr>
              <a:t> length(ix) &gt; 1</a:t>
            </a:r>
          </a:p>
          <a:p>
            <a:r>
              <a:rPr lang="en-US" sz="1400" dirty="0" smtClean="0">
                <a:solidFill>
                  <a:srgbClr val="000000"/>
                </a:solidFill>
                <a:latin typeface="Courier New"/>
              </a:rPr>
              <a:t>            warning(</a:t>
            </a:r>
            <a:r>
              <a:rPr lang="en-US" sz="1400" dirty="0" smtClean="0">
                <a:solidFill>
                  <a:srgbClr val="A020F0"/>
                </a:solidFill>
                <a:latin typeface="Courier New"/>
              </a:rPr>
              <a:t>'there is more than one factor changed'</a:t>
            </a:r>
            <a:r>
              <a:rPr lang="en-US" sz="1400" dirty="0" smtClean="0">
                <a:solidFill>
                  <a:srgbClr val="000000"/>
                </a:solidFill>
                <a:latin typeface="Courier New"/>
              </a:rPr>
              <a:t>)</a:t>
            </a:r>
          </a:p>
          <a:p>
            <a:r>
              <a:rPr lang="en-US" sz="1400" dirty="0" smtClean="0">
                <a:solidFill>
                  <a:srgbClr val="000000"/>
                </a:solidFill>
                <a:latin typeface="Courier New"/>
              </a:rPr>
              <a:t>            </a:t>
            </a:r>
            <a:r>
              <a:rPr lang="en-US" sz="1400" dirty="0" smtClean="0">
                <a:solidFill>
                  <a:srgbClr val="0000FF"/>
                </a:solidFill>
                <a:latin typeface="Courier New"/>
              </a:rPr>
              <a:t>return</a:t>
            </a:r>
          </a:p>
          <a:p>
            <a:r>
              <a:rPr lang="en-US" sz="1400" dirty="0" smtClean="0">
                <a:solidFill>
                  <a:srgbClr val="000000"/>
                </a:solidFill>
                <a:latin typeface="Courier New"/>
              </a:rPr>
              <a:t>        </a:t>
            </a:r>
            <a:r>
              <a:rPr lang="en-US" sz="1400" dirty="0" smtClean="0">
                <a:solidFill>
                  <a:srgbClr val="0000FF"/>
                </a:solidFill>
                <a:latin typeface="Courier New"/>
              </a:rPr>
              <a:t>end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DTU\Teaching\28923\2011\lecture 4\L4_1\our example\Figures\MorrisOutput3.tif"/>
          <p:cNvPicPr>
            <a:picLocks noChangeAspect="1" noChangeArrowheads="1"/>
          </p:cNvPicPr>
          <p:nvPr/>
        </p:nvPicPr>
        <p:blipFill>
          <a:blip r:embed="rId3" cstate="print"/>
          <a:srcRect/>
          <a:stretch>
            <a:fillRect/>
          </a:stretch>
        </p:blipFill>
        <p:spPr bwMode="auto">
          <a:xfrm>
            <a:off x="1822450" y="1365250"/>
            <a:ext cx="7321550" cy="5492750"/>
          </a:xfrm>
          <a:prstGeom prst="rect">
            <a:avLst/>
          </a:prstGeom>
          <a:noFill/>
        </p:spPr>
      </p:pic>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step 4: Compute elementary effects</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33</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19" name="Content Placeholder 18"/>
          <p:cNvSpPr>
            <a:spLocks noGrp="1"/>
          </p:cNvSpPr>
          <p:nvPr>
            <p:ph idx="1"/>
          </p:nvPr>
        </p:nvSpPr>
        <p:spPr/>
        <p:txBody>
          <a:bodyPr/>
          <a:lstStyle/>
          <a:p>
            <a:pPr>
              <a:buNone/>
            </a:pPr>
            <a:r>
              <a:rPr lang="da-DK" sz="1800" b="1" dirty="0" smtClean="0"/>
              <a:t>y: Substrate</a:t>
            </a:r>
          </a:p>
          <a:p>
            <a:pPr>
              <a:buNone/>
            </a:pPr>
            <a:r>
              <a:rPr lang="da-DK" sz="1800" b="1" dirty="0" smtClean="0"/>
              <a:t>sy= y(t=0.3h) </a:t>
            </a:r>
          </a:p>
          <a:p>
            <a:pPr>
              <a:buNone/>
            </a:pPr>
            <a:endParaRPr lang="da-DK"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C:\DTU\Teaching\28923\2011\lecture 4\L4_1\our example\Figures\MorrisOutput4.tif"/>
          <p:cNvPicPr>
            <a:picLocks noChangeAspect="1" noChangeArrowheads="1"/>
          </p:cNvPicPr>
          <p:nvPr/>
        </p:nvPicPr>
        <p:blipFill>
          <a:blip r:embed="rId3" cstate="print"/>
          <a:srcRect/>
          <a:stretch>
            <a:fillRect/>
          </a:stretch>
        </p:blipFill>
        <p:spPr bwMode="auto">
          <a:xfrm>
            <a:off x="1547664" y="1124744"/>
            <a:ext cx="7321550" cy="5492750"/>
          </a:xfrm>
          <a:prstGeom prst="rect">
            <a:avLst/>
          </a:prstGeom>
          <a:noFill/>
        </p:spPr>
      </p:pic>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step 4: Compute elementary effects</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34</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19" name="Content Placeholder 18"/>
          <p:cNvSpPr>
            <a:spLocks noGrp="1"/>
          </p:cNvSpPr>
          <p:nvPr>
            <p:ph idx="1"/>
          </p:nvPr>
        </p:nvSpPr>
        <p:spPr/>
        <p:txBody>
          <a:bodyPr/>
          <a:lstStyle/>
          <a:p>
            <a:pPr>
              <a:buNone/>
            </a:pPr>
            <a:r>
              <a:rPr lang="da-DK" sz="1800" b="1" dirty="0" smtClean="0"/>
              <a:t>y: oxygen</a:t>
            </a:r>
          </a:p>
          <a:p>
            <a:pPr>
              <a:buNone/>
            </a:pPr>
            <a:r>
              <a:rPr lang="da-DK" sz="1800" b="1" dirty="0" smtClean="0"/>
              <a:t>sy= y(t=0.3h) </a:t>
            </a:r>
          </a:p>
          <a:p>
            <a:pPr>
              <a:buNone/>
            </a:pPr>
            <a:endParaRPr lang="da-DK"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step 4: Compute elementary effects</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35</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19" name="Content Placeholder 18"/>
          <p:cNvSpPr>
            <a:spLocks noGrp="1"/>
          </p:cNvSpPr>
          <p:nvPr>
            <p:ph idx="1"/>
          </p:nvPr>
        </p:nvSpPr>
        <p:spPr/>
        <p:txBody>
          <a:bodyPr/>
          <a:lstStyle/>
          <a:p>
            <a:pPr>
              <a:buNone/>
            </a:pPr>
            <a:r>
              <a:rPr lang="da-DK" sz="1800" b="1" dirty="0" smtClean="0"/>
              <a:t>Y: biomass</a:t>
            </a:r>
          </a:p>
          <a:p>
            <a:pPr>
              <a:buNone/>
            </a:pPr>
            <a:r>
              <a:rPr lang="da-DK" sz="1800" b="1" dirty="0" smtClean="0"/>
              <a:t>sy= y(t=0.3h) </a:t>
            </a:r>
          </a:p>
          <a:p>
            <a:pPr>
              <a:buNone/>
            </a:pPr>
            <a:endParaRPr lang="da-DK" sz="1800" dirty="0"/>
          </a:p>
        </p:txBody>
      </p:sp>
      <p:pic>
        <p:nvPicPr>
          <p:cNvPr id="60418" name="Picture 2" descr="C:\DTU\Teaching\28923\2011\lecture 4\L4_1\our example\Figures\MorrisOutput5.tif"/>
          <p:cNvPicPr>
            <a:picLocks noChangeAspect="1" noChangeArrowheads="1"/>
          </p:cNvPicPr>
          <p:nvPr/>
        </p:nvPicPr>
        <p:blipFill>
          <a:blip r:embed="rId3" cstate="print"/>
          <a:srcRect/>
          <a:stretch>
            <a:fillRect/>
          </a:stretch>
        </p:blipFill>
        <p:spPr bwMode="auto">
          <a:xfrm>
            <a:off x="2123728" y="1628800"/>
            <a:ext cx="5857037" cy="4393997"/>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step 4: Compute elementary effects</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36</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19" name="Content Placeholder 18"/>
          <p:cNvSpPr>
            <a:spLocks noGrp="1"/>
          </p:cNvSpPr>
          <p:nvPr>
            <p:ph idx="1"/>
          </p:nvPr>
        </p:nvSpPr>
        <p:spPr/>
        <p:txBody>
          <a:bodyPr/>
          <a:lstStyle/>
          <a:p>
            <a:pPr>
              <a:buNone/>
            </a:pPr>
            <a:r>
              <a:rPr lang="da-DK" sz="1800" b="1" dirty="0" smtClean="0"/>
              <a:t>y: our</a:t>
            </a:r>
          </a:p>
          <a:p>
            <a:pPr>
              <a:buNone/>
            </a:pPr>
            <a:r>
              <a:rPr lang="da-DK" sz="1800" b="1" dirty="0" smtClean="0"/>
              <a:t>sy= y(t=0.3h) </a:t>
            </a:r>
          </a:p>
          <a:p>
            <a:pPr>
              <a:buNone/>
            </a:pPr>
            <a:endParaRPr lang="da-DK" sz="1800" dirty="0"/>
          </a:p>
        </p:txBody>
      </p:sp>
      <p:pic>
        <p:nvPicPr>
          <p:cNvPr id="61442" name="Picture 2" descr="C:\DTU\Teaching\28923\2011\lecture 4\L4_1\our example\Figures\MorrisOutput6.tif"/>
          <p:cNvPicPr>
            <a:picLocks noChangeAspect="1" noChangeArrowheads="1"/>
          </p:cNvPicPr>
          <p:nvPr/>
        </p:nvPicPr>
        <p:blipFill>
          <a:blip r:embed="rId3" cstate="print"/>
          <a:srcRect/>
          <a:stretch>
            <a:fillRect/>
          </a:stretch>
        </p:blipFill>
        <p:spPr bwMode="auto">
          <a:xfrm>
            <a:off x="2555776" y="1772816"/>
            <a:ext cx="5857037" cy="4393997"/>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DTU\Teaching\28923\2011\lecture 4\L4_1\our example\Figures\MorrisOutput2.tif"/>
          <p:cNvPicPr>
            <a:picLocks noChangeAspect="1" noChangeArrowheads="1"/>
          </p:cNvPicPr>
          <p:nvPr/>
        </p:nvPicPr>
        <p:blipFill>
          <a:blip r:embed="rId3" cstate="print"/>
          <a:srcRect/>
          <a:stretch>
            <a:fillRect/>
          </a:stretch>
        </p:blipFill>
        <p:spPr bwMode="auto">
          <a:xfrm>
            <a:off x="2843808" y="1988840"/>
            <a:ext cx="5857037" cy="4393997"/>
          </a:xfrm>
          <a:prstGeom prst="rect">
            <a:avLst/>
          </a:prstGeom>
          <a:noFill/>
        </p:spPr>
      </p:pic>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step 5: Rank parameter significance</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37</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19" name="Content Placeholder 18"/>
          <p:cNvSpPr>
            <a:spLocks noGrp="1"/>
          </p:cNvSpPr>
          <p:nvPr>
            <p:ph idx="1"/>
          </p:nvPr>
        </p:nvSpPr>
        <p:spPr/>
        <p:txBody>
          <a:bodyPr/>
          <a:lstStyle/>
          <a:p>
            <a:pPr>
              <a:buNone/>
            </a:pPr>
            <a:r>
              <a:rPr lang="da-DK" sz="1800" dirty="0" smtClean="0"/>
              <a:t>Morris: consider standard error on the mean of EEi(sem). Use this to form a wedge! Parameters </a:t>
            </a:r>
            <a:r>
              <a:rPr lang="da-DK" sz="1800" dirty="0" err="1" smtClean="0"/>
              <a:t>inside</a:t>
            </a:r>
            <a:r>
              <a:rPr lang="da-DK" sz="1800" dirty="0" smtClean="0"/>
              <a:t> the </a:t>
            </a:r>
            <a:r>
              <a:rPr lang="da-DK" sz="1800" dirty="0" err="1" smtClean="0"/>
              <a:t>wedge</a:t>
            </a:r>
            <a:r>
              <a:rPr lang="da-DK" sz="1800" dirty="0" smtClean="0"/>
              <a:t> </a:t>
            </a:r>
            <a:r>
              <a:rPr lang="da-DK" sz="1800" dirty="0" err="1" smtClean="0"/>
              <a:t>insignificant</a:t>
            </a:r>
            <a:r>
              <a:rPr lang="da-DK" sz="1800" dirty="0" smtClean="0"/>
              <a:t>, </a:t>
            </a:r>
            <a:r>
              <a:rPr lang="da-DK" sz="1800" dirty="0" err="1" smtClean="0"/>
              <a:t>outside</a:t>
            </a:r>
            <a:r>
              <a:rPr lang="da-DK" sz="1800" dirty="0" smtClean="0"/>
              <a:t> </a:t>
            </a:r>
            <a:r>
              <a:rPr lang="da-DK" sz="1800" dirty="0" err="1" smtClean="0"/>
              <a:t>significant</a:t>
            </a:r>
            <a:r>
              <a:rPr lang="da-DK" sz="1800" dirty="0" smtClean="0"/>
              <a:t>.  (</a:t>
            </a:r>
            <a:r>
              <a:rPr lang="da-DK" sz="1800" dirty="0" err="1" smtClean="0"/>
              <a:t>plotmorrissim.m</a:t>
            </a:r>
            <a:r>
              <a:rPr lang="da-DK" sz="1800" dirty="0" smtClean="0"/>
              <a:t>)</a:t>
            </a:r>
            <a:endParaRPr lang="da-DK" sz="1800" dirty="0"/>
          </a:p>
        </p:txBody>
      </p:sp>
      <p:sp>
        <p:nvSpPr>
          <p:cNvPr id="16" name="TextBox 15"/>
          <p:cNvSpPr txBox="1"/>
          <p:nvPr/>
        </p:nvSpPr>
        <p:spPr>
          <a:xfrm flipH="1">
            <a:off x="142844" y="2786058"/>
            <a:ext cx="2428892" cy="28623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a-DK" sz="1800" dirty="0" smtClean="0"/>
              <a:t>Positive:</a:t>
            </a:r>
          </a:p>
          <a:p>
            <a:pPr>
              <a:buFont typeface="Arial" pitchFamily="34" charset="0"/>
              <a:buChar char="•"/>
            </a:pPr>
            <a:r>
              <a:rPr lang="da-DK" sz="1800" dirty="0" smtClean="0"/>
              <a:t>  Visually appealing!</a:t>
            </a:r>
          </a:p>
          <a:p>
            <a:pPr>
              <a:buFont typeface="Arial" pitchFamily="34" charset="0"/>
              <a:buChar char="•"/>
            </a:pPr>
            <a:r>
              <a:rPr lang="da-DK" sz="1800" dirty="0" smtClean="0"/>
              <a:t> consider the quality of estimating mean Eei</a:t>
            </a:r>
          </a:p>
          <a:p>
            <a:pPr>
              <a:buFont typeface="Arial" pitchFamily="34" charset="0"/>
              <a:buChar char="•"/>
            </a:pPr>
            <a:r>
              <a:rPr lang="da-DK" sz="1800" dirty="0" smtClean="0"/>
              <a:t>Combines info of mean and sigma of Eei</a:t>
            </a:r>
          </a:p>
          <a:p>
            <a:r>
              <a:rPr lang="da-DK" sz="1800" dirty="0" smtClean="0"/>
              <a:t>Negative</a:t>
            </a:r>
          </a:p>
          <a:p>
            <a:pPr>
              <a:buFont typeface="Arial" pitchFamily="34" charset="0"/>
              <a:buChar char="•"/>
            </a:pPr>
            <a:r>
              <a:rPr lang="da-DK" sz="1800" dirty="0" smtClean="0"/>
              <a:t>Becomes cumbersome for models with many parameters!</a:t>
            </a:r>
          </a:p>
        </p:txBody>
      </p:sp>
      <p:sp>
        <p:nvSpPr>
          <p:cNvPr id="17" name="Oval 16"/>
          <p:cNvSpPr/>
          <p:nvPr/>
        </p:nvSpPr>
        <p:spPr bwMode="auto">
          <a:xfrm>
            <a:off x="3714744" y="2714620"/>
            <a:ext cx="357190" cy="357190"/>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dirty="0" smtClean="0">
              <a:ln>
                <a:solidFill>
                  <a:schemeClr val="bg1"/>
                </a:solidFill>
              </a:ln>
              <a:solidFill>
                <a:schemeClr val="bg1"/>
              </a:solidFill>
              <a:effectLst/>
              <a:latin typeface="Verdana" pitchFamily="34" charset="0"/>
              <a:ea typeface="ＭＳ Ｐゴシック" pitchFamily="-80" charset="-128"/>
            </a:endParaRPr>
          </a:p>
        </p:txBody>
      </p:sp>
      <p:sp>
        <p:nvSpPr>
          <p:cNvPr id="18" name="Oval 17"/>
          <p:cNvSpPr/>
          <p:nvPr/>
        </p:nvSpPr>
        <p:spPr bwMode="auto">
          <a:xfrm>
            <a:off x="5220072" y="3068960"/>
            <a:ext cx="573214" cy="648072"/>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dirty="0" smtClean="0">
              <a:ln>
                <a:solidFill>
                  <a:schemeClr val="bg1"/>
                </a:solidFill>
              </a:ln>
              <a:solidFill>
                <a:schemeClr val="bg1"/>
              </a:solidFill>
              <a:effectLst/>
              <a:latin typeface="Verdana" pitchFamily="34" charset="0"/>
              <a:ea typeface="ＭＳ Ｐゴシック" pitchFamily="-80" charset="-128"/>
            </a:endParaRPr>
          </a:p>
        </p:txBody>
      </p:sp>
      <p:sp>
        <p:nvSpPr>
          <p:cNvPr id="20" name="Oval 19"/>
          <p:cNvSpPr/>
          <p:nvPr/>
        </p:nvSpPr>
        <p:spPr bwMode="auto">
          <a:xfrm>
            <a:off x="7956376" y="2492896"/>
            <a:ext cx="357190" cy="866780"/>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dirty="0" smtClean="0">
              <a:ln>
                <a:solidFill>
                  <a:schemeClr val="bg1"/>
                </a:solidFill>
              </a:ln>
              <a:solidFill>
                <a:schemeClr val="bg1"/>
              </a:solidFill>
              <a:effectLst/>
              <a:latin typeface="Verdana" pitchFamily="34" charset="0"/>
              <a:ea typeface="ＭＳ Ｐゴシック" pitchFamily="-80" charset="-128"/>
            </a:endParaRPr>
          </a:p>
        </p:txBody>
      </p:sp>
      <p:sp>
        <p:nvSpPr>
          <p:cNvPr id="21" name="Oval 20"/>
          <p:cNvSpPr/>
          <p:nvPr/>
        </p:nvSpPr>
        <p:spPr bwMode="auto">
          <a:xfrm>
            <a:off x="6231034" y="3643314"/>
            <a:ext cx="357190" cy="357190"/>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dirty="0" smtClean="0">
              <a:ln>
                <a:solidFill>
                  <a:schemeClr val="bg1"/>
                </a:solidFill>
              </a:ln>
              <a:solidFill>
                <a:schemeClr val="bg1"/>
              </a:solidFill>
              <a:effectLst/>
              <a:latin typeface="Verdana" pitchFamily="34" charset="0"/>
              <a:ea typeface="ＭＳ Ｐゴシック" pitchFamily="-80" charset="-128"/>
            </a:endParaRPr>
          </a:p>
        </p:txBody>
      </p:sp>
      <p:sp>
        <p:nvSpPr>
          <p:cNvPr id="22" name="Oval 21"/>
          <p:cNvSpPr/>
          <p:nvPr/>
        </p:nvSpPr>
        <p:spPr bwMode="auto">
          <a:xfrm>
            <a:off x="5222922" y="4293096"/>
            <a:ext cx="357190" cy="357190"/>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dirty="0" smtClean="0">
              <a:ln>
                <a:solidFill>
                  <a:schemeClr val="bg1"/>
                </a:solidFill>
              </a:ln>
              <a:solidFill>
                <a:schemeClr val="bg1"/>
              </a:solidFill>
              <a:effectLst/>
              <a:latin typeface="Verdana" pitchFamily="34" charset="0"/>
              <a:ea typeface="ＭＳ Ｐゴシック" pitchFamily="-80" charset="-128"/>
            </a:endParaRPr>
          </a:p>
        </p:txBody>
      </p:sp>
      <p:sp>
        <p:nvSpPr>
          <p:cNvPr id="23" name="Oval 22"/>
          <p:cNvSpPr/>
          <p:nvPr/>
        </p:nvSpPr>
        <p:spPr bwMode="auto">
          <a:xfrm>
            <a:off x="4499992" y="4869160"/>
            <a:ext cx="357190" cy="357190"/>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dirty="0" smtClean="0">
              <a:ln>
                <a:solidFill>
                  <a:schemeClr val="bg1"/>
                </a:solidFill>
              </a:ln>
              <a:solidFill>
                <a:schemeClr val="bg1"/>
              </a:solidFill>
              <a:effectLst/>
              <a:latin typeface="Verdana" pitchFamily="34" charset="0"/>
              <a:ea typeface="ＭＳ Ｐゴシック" pitchFamily="-80" charset="-128"/>
            </a:endParaRPr>
          </a:p>
        </p:txBody>
      </p:sp>
      <p:sp>
        <p:nvSpPr>
          <p:cNvPr id="24" name="Oval 23"/>
          <p:cNvSpPr/>
          <p:nvPr/>
        </p:nvSpPr>
        <p:spPr bwMode="auto">
          <a:xfrm>
            <a:off x="6084168" y="4581128"/>
            <a:ext cx="357190" cy="357190"/>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a-DK" sz="1600" b="0" i="0" u="none" strike="noStrike" cap="none" normalizeH="0" baseline="0" dirty="0" smtClean="0">
                <a:ln>
                  <a:solidFill>
                    <a:schemeClr val="bg1"/>
                  </a:solidFill>
                </a:ln>
                <a:solidFill>
                  <a:schemeClr val="bg1"/>
                </a:solidFill>
                <a:effectLst/>
                <a:latin typeface="Verdana" pitchFamily="34" charset="0"/>
                <a:ea typeface="ＭＳ Ｐゴシック" pitchFamily="-80" charset="-128"/>
              </a:rPr>
              <a:t>1</a:t>
            </a:r>
          </a:p>
        </p:txBody>
      </p:sp>
      <p:sp>
        <p:nvSpPr>
          <p:cNvPr id="25" name="Oval 24"/>
          <p:cNvSpPr/>
          <p:nvPr/>
        </p:nvSpPr>
        <p:spPr bwMode="auto">
          <a:xfrm>
            <a:off x="7740352" y="4581128"/>
            <a:ext cx="576064" cy="360040"/>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dirty="0" smtClean="0">
              <a:ln>
                <a:solidFill>
                  <a:schemeClr val="bg1"/>
                </a:solidFill>
              </a:ln>
              <a:solidFill>
                <a:schemeClr val="bg1"/>
              </a:solidFill>
              <a:effectLst/>
              <a:latin typeface="Verdana" pitchFamily="34" charset="0"/>
              <a:ea typeface="ＭＳ Ｐゴシック" pitchFamily="-80" charset="-128"/>
            </a:endParaRPr>
          </a:p>
        </p:txBody>
      </p:sp>
      <p:sp>
        <p:nvSpPr>
          <p:cNvPr id="26" name="Oval 25"/>
          <p:cNvSpPr/>
          <p:nvPr/>
        </p:nvSpPr>
        <p:spPr bwMode="auto">
          <a:xfrm>
            <a:off x="3491880" y="5733256"/>
            <a:ext cx="357190" cy="357190"/>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dirty="0" smtClean="0">
              <a:ln>
                <a:solidFill>
                  <a:schemeClr val="bg1"/>
                </a:solidFill>
              </a:ln>
              <a:solidFill>
                <a:schemeClr val="bg1"/>
              </a:solidFill>
              <a:effectLst/>
              <a:latin typeface="Verdana" pitchFamily="34" charset="0"/>
              <a:ea typeface="ＭＳ Ｐゴシック" pitchFamily="-80" charset="-128"/>
            </a:endParaRPr>
          </a:p>
        </p:txBody>
      </p:sp>
      <p:sp>
        <p:nvSpPr>
          <p:cNvPr id="27" name="Oval 26"/>
          <p:cNvSpPr/>
          <p:nvPr/>
        </p:nvSpPr>
        <p:spPr bwMode="auto">
          <a:xfrm>
            <a:off x="3779912" y="5301208"/>
            <a:ext cx="357190" cy="357190"/>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dirty="0" smtClean="0">
              <a:ln>
                <a:solidFill>
                  <a:schemeClr val="bg1"/>
                </a:solidFill>
              </a:ln>
              <a:solidFill>
                <a:schemeClr val="bg1"/>
              </a:solidFill>
              <a:effectLst/>
              <a:latin typeface="Verdana" pitchFamily="34" charset="0"/>
              <a:ea typeface="ＭＳ Ｐゴシック" pitchFamily="-8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
            </a:r>
            <a:br>
              <a:rPr lang="en-GB" dirty="0" smtClean="0"/>
            </a:br>
            <a:r>
              <a:rPr lang="en-GB" dirty="0" smtClean="0"/>
              <a:t>step 5: Rank parameter significance</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38</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dirty="0"/>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19" name="Content Placeholder 18"/>
          <p:cNvSpPr>
            <a:spLocks noGrp="1"/>
          </p:cNvSpPr>
          <p:nvPr>
            <p:ph idx="1"/>
          </p:nvPr>
        </p:nvSpPr>
        <p:spPr/>
        <p:txBody>
          <a:bodyPr/>
          <a:lstStyle/>
          <a:p>
            <a:pPr>
              <a:buNone/>
            </a:pPr>
            <a:r>
              <a:rPr lang="da-DK" sz="1800" dirty="0" smtClean="0"/>
              <a:t>Saltelli: Focus on the absolute measure of the mean of EEi and rank them!</a:t>
            </a:r>
            <a:endParaRPr lang="da-DK" sz="1800" dirty="0"/>
          </a:p>
        </p:txBody>
      </p:sp>
      <p:graphicFrame>
        <p:nvGraphicFramePr>
          <p:cNvPr id="16" name="Table 15"/>
          <p:cNvGraphicFramePr>
            <a:graphicFrameLocks noGrp="1"/>
          </p:cNvGraphicFramePr>
          <p:nvPr/>
        </p:nvGraphicFramePr>
        <p:xfrm>
          <a:off x="714348" y="2143116"/>
          <a:ext cx="6163222" cy="2101852"/>
        </p:xfrm>
        <a:graphic>
          <a:graphicData uri="http://schemas.openxmlformats.org/drawingml/2006/table">
            <a:tbl>
              <a:tblPr/>
              <a:tblGrid>
                <a:gridCol w="670908">
                  <a:extLst>
                    <a:ext uri="{9D8B030D-6E8A-4147-A177-3AD203B41FA5}">
                      <a16:colId xmlns:a16="http://schemas.microsoft.com/office/drawing/2014/main" val="20000"/>
                    </a:ext>
                  </a:extLst>
                </a:gridCol>
                <a:gridCol w="962739">
                  <a:extLst>
                    <a:ext uri="{9D8B030D-6E8A-4147-A177-3AD203B41FA5}">
                      <a16:colId xmlns:a16="http://schemas.microsoft.com/office/drawing/2014/main" val="20001"/>
                    </a:ext>
                  </a:extLst>
                </a:gridCol>
                <a:gridCol w="786220">
                  <a:extLst>
                    <a:ext uri="{9D8B030D-6E8A-4147-A177-3AD203B41FA5}">
                      <a16:colId xmlns:a16="http://schemas.microsoft.com/office/drawing/2014/main" val="20002"/>
                    </a:ext>
                  </a:extLst>
                </a:gridCol>
                <a:gridCol w="852612">
                  <a:extLst>
                    <a:ext uri="{9D8B030D-6E8A-4147-A177-3AD203B41FA5}">
                      <a16:colId xmlns:a16="http://schemas.microsoft.com/office/drawing/2014/main" val="20003"/>
                    </a:ext>
                  </a:extLst>
                </a:gridCol>
                <a:gridCol w="534630">
                  <a:extLst>
                    <a:ext uri="{9D8B030D-6E8A-4147-A177-3AD203B41FA5}">
                      <a16:colId xmlns:a16="http://schemas.microsoft.com/office/drawing/2014/main" val="20004"/>
                    </a:ext>
                  </a:extLst>
                </a:gridCol>
                <a:gridCol w="850212">
                  <a:extLst>
                    <a:ext uri="{9D8B030D-6E8A-4147-A177-3AD203B41FA5}">
                      <a16:colId xmlns:a16="http://schemas.microsoft.com/office/drawing/2014/main" val="20005"/>
                    </a:ext>
                  </a:extLst>
                </a:gridCol>
                <a:gridCol w="486142">
                  <a:extLst>
                    <a:ext uri="{9D8B030D-6E8A-4147-A177-3AD203B41FA5}">
                      <a16:colId xmlns:a16="http://schemas.microsoft.com/office/drawing/2014/main" val="20006"/>
                    </a:ext>
                  </a:extLst>
                </a:gridCol>
                <a:gridCol w="491623">
                  <a:extLst>
                    <a:ext uri="{9D8B030D-6E8A-4147-A177-3AD203B41FA5}">
                      <a16:colId xmlns:a16="http://schemas.microsoft.com/office/drawing/2014/main" val="20007"/>
                    </a:ext>
                  </a:extLst>
                </a:gridCol>
                <a:gridCol w="528136">
                  <a:extLst>
                    <a:ext uri="{9D8B030D-6E8A-4147-A177-3AD203B41FA5}">
                      <a16:colId xmlns:a16="http://schemas.microsoft.com/office/drawing/2014/main" val="20008"/>
                    </a:ext>
                  </a:extLst>
                </a:gridCol>
              </a:tblGrid>
              <a:tr h="428628">
                <a:tc>
                  <a:txBody>
                    <a:bodyPr/>
                    <a:lstStyle/>
                    <a:p>
                      <a:pPr algn="l" fontAlgn="b"/>
                      <a:endParaRPr lang="da-DK" sz="1800" b="0" i="0" u="none" strike="noStrike" dirty="0">
                        <a:solidFill>
                          <a:srgbClr val="000000"/>
                        </a:solidFill>
                        <a:latin typeface="Calibri"/>
                      </a:endParaRPr>
                    </a:p>
                  </a:txBody>
                  <a:tcPr marL="9274" marR="9274" marT="9274" marB="0" anchor="b">
                    <a:lnL>
                      <a:noFill/>
                    </a:lnL>
                    <a:lnR>
                      <a:noFill/>
                    </a:lnR>
                    <a:lnT>
                      <a:noFill/>
                    </a:lnT>
                    <a:lnB w="12700" cap="flat" cmpd="sng" algn="ctr">
                      <a:noFill/>
                      <a:prstDash val="solid"/>
                      <a:round/>
                      <a:headEnd type="none" w="med" len="med"/>
                      <a:tailEnd type="none" w="med" len="med"/>
                    </a:lnB>
                  </a:tcPr>
                </a:tc>
                <a:tc>
                  <a:txBody>
                    <a:bodyPr/>
                    <a:lstStyle/>
                    <a:p>
                      <a:pPr algn="l" fontAlgn="b"/>
                      <a:r>
                        <a:rPr lang="da-DK" sz="1800" b="0" i="0" u="none" strike="noStrike" dirty="0">
                          <a:solidFill>
                            <a:srgbClr val="000000"/>
                          </a:solidFill>
                          <a:latin typeface="Calibri"/>
                        </a:rPr>
                        <a:t>Substrate</a:t>
                      </a:r>
                    </a:p>
                  </a:txBody>
                  <a:tcPr marL="9274" marR="9274" marT="9274" marB="0" anchor="b">
                    <a:lnL>
                      <a:noFill/>
                    </a:lnL>
                    <a:lnR>
                      <a:noFill/>
                    </a:lnR>
                    <a:lnT>
                      <a:noFill/>
                    </a:lnT>
                    <a:lnB w="12700" cap="flat" cmpd="sng" algn="ctr">
                      <a:noFill/>
                      <a:prstDash val="solid"/>
                      <a:round/>
                      <a:headEnd type="none" w="med" len="med"/>
                      <a:tailEnd type="none" w="med" len="med"/>
                    </a:lnB>
                    <a:solidFill>
                      <a:schemeClr val="bg2"/>
                    </a:solidFill>
                  </a:tcPr>
                </a:tc>
                <a:tc>
                  <a:txBody>
                    <a:bodyPr/>
                    <a:lstStyle/>
                    <a:p>
                      <a:pPr algn="l" fontAlgn="b"/>
                      <a:r>
                        <a:rPr lang="da-DK" sz="1800" b="0" i="0" u="none" strike="noStrike" dirty="0" smtClean="0">
                          <a:solidFill>
                            <a:srgbClr val="000000"/>
                          </a:solidFill>
                          <a:latin typeface="Calibri"/>
                        </a:rPr>
                        <a:t>Rank*</a:t>
                      </a:r>
                      <a:endParaRPr lang="da-DK" sz="1800" b="0" i="0" u="none" strike="noStrike" dirty="0">
                        <a:solidFill>
                          <a:srgbClr val="000000"/>
                        </a:solidFill>
                        <a:latin typeface="Calibri"/>
                      </a:endParaRPr>
                    </a:p>
                  </a:txBody>
                  <a:tcPr marL="9274" marR="9274" marT="9274" marB="0" anchor="b">
                    <a:lnL>
                      <a:noFill/>
                    </a:lnL>
                    <a:lnR>
                      <a:noFill/>
                    </a:lnR>
                    <a:lnT>
                      <a:noFill/>
                    </a:lnT>
                    <a:lnB>
                      <a:noFill/>
                    </a:lnB>
                    <a:solidFill>
                      <a:schemeClr val="bg2"/>
                    </a:solidFill>
                  </a:tcPr>
                </a:tc>
                <a:tc>
                  <a:txBody>
                    <a:bodyPr/>
                    <a:lstStyle/>
                    <a:p>
                      <a:pPr algn="l" fontAlgn="b"/>
                      <a:r>
                        <a:rPr lang="da-DK" sz="1800" b="0" i="0" u="none" strike="noStrike" dirty="0">
                          <a:solidFill>
                            <a:srgbClr val="000000"/>
                          </a:solidFill>
                          <a:latin typeface="Calibri"/>
                        </a:rPr>
                        <a:t>Oxygen</a:t>
                      </a:r>
                    </a:p>
                  </a:txBody>
                  <a:tcPr marL="9274" marR="9274" marT="9274" marB="0" anchor="b">
                    <a:lnL>
                      <a:noFill/>
                    </a:lnL>
                    <a:lnR>
                      <a:noFill/>
                    </a:lnR>
                    <a:lnT>
                      <a:noFill/>
                    </a:lnT>
                    <a:lnB w="12700" cap="flat" cmpd="sng" algn="ctr">
                      <a:noFill/>
                      <a:prstDash val="solid"/>
                      <a:round/>
                      <a:headEnd type="none" w="med" len="med"/>
                      <a:tailEnd type="none" w="med" len="med"/>
                    </a:lnB>
                  </a:tcPr>
                </a:tc>
                <a:tc>
                  <a:txBody>
                    <a:bodyPr/>
                    <a:lstStyle/>
                    <a:p>
                      <a:pPr algn="l" fontAlgn="b"/>
                      <a:r>
                        <a:rPr lang="da-DK" sz="1800" b="0" i="0" u="none" strike="noStrike" dirty="0" smtClean="0">
                          <a:solidFill>
                            <a:srgbClr val="000000"/>
                          </a:solidFill>
                          <a:latin typeface="Calibri"/>
                        </a:rPr>
                        <a:t>Rank</a:t>
                      </a:r>
                      <a:endParaRPr lang="da-DK" sz="1800" b="0" i="0" u="none" strike="noStrike" dirty="0">
                        <a:solidFill>
                          <a:srgbClr val="000000"/>
                        </a:solidFill>
                        <a:latin typeface="Calibri"/>
                      </a:endParaRPr>
                    </a:p>
                  </a:txBody>
                  <a:tcPr marL="9274" marR="9274" marT="9274" marB="0" anchor="b">
                    <a:lnL>
                      <a:noFill/>
                    </a:lnL>
                    <a:lnR>
                      <a:noFill/>
                    </a:lnR>
                    <a:lnT>
                      <a:noFill/>
                    </a:lnT>
                    <a:lnB>
                      <a:noFill/>
                    </a:lnB>
                  </a:tcPr>
                </a:tc>
                <a:tc>
                  <a:txBody>
                    <a:bodyPr/>
                    <a:lstStyle/>
                    <a:p>
                      <a:pPr algn="l" fontAlgn="b"/>
                      <a:r>
                        <a:rPr lang="da-DK" sz="1800" b="0" i="0" u="none" strike="noStrike" dirty="0">
                          <a:solidFill>
                            <a:srgbClr val="000000"/>
                          </a:solidFill>
                          <a:latin typeface="Calibri"/>
                        </a:rPr>
                        <a:t>Biomass</a:t>
                      </a:r>
                    </a:p>
                  </a:txBody>
                  <a:tcPr marL="9274" marR="9274" marT="9274" marB="0" anchor="b">
                    <a:lnL>
                      <a:noFill/>
                    </a:lnL>
                    <a:lnR>
                      <a:noFill/>
                    </a:lnR>
                    <a:lnT>
                      <a:noFill/>
                    </a:lnT>
                    <a:lnB>
                      <a:noFill/>
                    </a:lnB>
                    <a:solidFill>
                      <a:schemeClr val="bg2"/>
                    </a:solidFill>
                  </a:tcPr>
                </a:tc>
                <a:tc>
                  <a:txBody>
                    <a:bodyPr/>
                    <a:lstStyle/>
                    <a:p>
                      <a:pPr algn="l" fontAlgn="b"/>
                      <a:r>
                        <a:rPr lang="da-DK" sz="1800" b="0" i="0" u="none" strike="noStrike" dirty="0" smtClean="0">
                          <a:solidFill>
                            <a:srgbClr val="000000"/>
                          </a:solidFill>
                          <a:latin typeface="Calibri"/>
                        </a:rPr>
                        <a:t>Rank</a:t>
                      </a:r>
                      <a:endParaRPr lang="da-DK" sz="1800" b="0" i="0" u="none" strike="noStrike" dirty="0">
                        <a:solidFill>
                          <a:srgbClr val="000000"/>
                        </a:solidFill>
                        <a:latin typeface="Calibri"/>
                      </a:endParaRPr>
                    </a:p>
                  </a:txBody>
                  <a:tcPr marL="9274" marR="9274" marT="9274" marB="0" anchor="b">
                    <a:lnL>
                      <a:noFill/>
                    </a:lnL>
                    <a:lnR>
                      <a:noFill/>
                    </a:lnR>
                    <a:lnT>
                      <a:noFill/>
                    </a:lnT>
                    <a:lnB>
                      <a:noFill/>
                    </a:lnB>
                    <a:solidFill>
                      <a:schemeClr val="bg2"/>
                    </a:solidFill>
                  </a:tcPr>
                </a:tc>
                <a:tc>
                  <a:txBody>
                    <a:bodyPr/>
                    <a:lstStyle/>
                    <a:p>
                      <a:pPr algn="l" fontAlgn="b"/>
                      <a:r>
                        <a:rPr lang="da-DK" sz="1800" b="0" i="0" u="none" strike="noStrike" dirty="0" smtClean="0">
                          <a:solidFill>
                            <a:srgbClr val="000000"/>
                          </a:solidFill>
                          <a:latin typeface="Calibri"/>
                        </a:rPr>
                        <a:t>OUR</a:t>
                      </a:r>
                      <a:endParaRPr lang="da-DK" sz="1800" b="0" i="0" u="none" strike="noStrike" dirty="0">
                        <a:solidFill>
                          <a:srgbClr val="000000"/>
                        </a:solidFill>
                        <a:latin typeface="Calibri"/>
                      </a:endParaRPr>
                    </a:p>
                  </a:txBody>
                  <a:tcPr marL="9274" marR="9274" marT="9274" marB="0" anchor="b">
                    <a:lnL>
                      <a:noFill/>
                    </a:lnL>
                    <a:lnR>
                      <a:noFill/>
                    </a:lnR>
                    <a:lnT>
                      <a:noFill/>
                    </a:lnT>
                    <a:lnB>
                      <a:noFill/>
                    </a:lnB>
                  </a:tcPr>
                </a:tc>
                <a:tc>
                  <a:txBody>
                    <a:bodyPr/>
                    <a:lstStyle/>
                    <a:p>
                      <a:pPr algn="l" fontAlgn="b"/>
                      <a:r>
                        <a:rPr lang="da-DK" sz="1800" b="0" i="0" u="none" strike="noStrike" dirty="0" smtClean="0">
                          <a:solidFill>
                            <a:srgbClr val="000000"/>
                          </a:solidFill>
                          <a:latin typeface="Calibri"/>
                        </a:rPr>
                        <a:t>Rank</a:t>
                      </a:r>
                      <a:endParaRPr lang="da-DK" sz="1800" b="0" i="0" u="none" strike="noStrike" dirty="0">
                        <a:solidFill>
                          <a:srgbClr val="000000"/>
                        </a:solidFill>
                        <a:latin typeface="Calibri"/>
                      </a:endParaRPr>
                    </a:p>
                  </a:txBody>
                  <a:tcPr marL="9274" marR="9274" marT="9274" marB="0" anchor="b">
                    <a:lnL>
                      <a:noFill/>
                    </a:lnL>
                    <a:lnR>
                      <a:noFill/>
                    </a:lnR>
                    <a:lnT>
                      <a:noFill/>
                    </a:lnT>
                    <a:lnB>
                      <a:noFill/>
                    </a:lnB>
                  </a:tcPr>
                </a:tc>
                <a:extLst>
                  <a:ext uri="{0D108BD9-81ED-4DB2-BD59-A6C34878D82A}">
                    <a16:rowId xmlns:a16="http://schemas.microsoft.com/office/drawing/2014/main" val="10000"/>
                  </a:ext>
                </a:extLst>
              </a:tr>
              <a:tr h="418306">
                <a:tc>
                  <a:txBody>
                    <a:bodyPr/>
                    <a:lstStyle/>
                    <a:p>
                      <a:pPr algn="ctr" rtl="0" fontAlgn="b"/>
                      <a:r>
                        <a:rPr lang="da-DK" sz="1800" b="0" i="0" u="none" strike="noStrike" dirty="0">
                          <a:solidFill>
                            <a:srgbClr val="000000"/>
                          </a:solidFill>
                          <a:latin typeface="Calibri"/>
                        </a:rPr>
                        <a:t>Y</a:t>
                      </a:r>
                      <a:r>
                        <a:rPr lang="da-DK" sz="1800" b="0" i="0" u="none" strike="noStrike" baseline="-25000" dirty="0">
                          <a:solidFill>
                            <a:srgbClr val="000000"/>
                          </a:solidFill>
                          <a:latin typeface="Calibri"/>
                        </a:rPr>
                        <a:t>SX </a:t>
                      </a:r>
                      <a:endParaRPr lang="da-DK" sz="1800" b="0" i="0" u="none" strike="noStrike" dirty="0">
                        <a:solidFill>
                          <a:srgbClr val="000000"/>
                        </a:solidFill>
                        <a:latin typeface="Calibri"/>
                      </a:endParaRPr>
                    </a:p>
                  </a:txBody>
                  <a:tcPr marL="9274" marR="9274" marT="927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a:solidFill>
                            <a:srgbClr val="000000"/>
                          </a:solidFill>
                          <a:latin typeface="Calibri"/>
                        </a:rPr>
                        <a:t>0.50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da-DK" sz="1600" b="0" i="0" u="none" strike="noStrike" dirty="0" smtClean="0">
                          <a:solidFill>
                            <a:srgbClr val="FF0000"/>
                          </a:solidFill>
                          <a:latin typeface="Calibri"/>
                        </a:rPr>
                        <a:t>2</a:t>
                      </a:r>
                      <a:endParaRPr lang="en-US" sz="1600" b="0" i="0" u="none" strike="noStrike" dirty="0">
                        <a:solidFill>
                          <a:srgbClr val="FF0000"/>
                        </a:solidFill>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dirty="0">
                          <a:solidFill>
                            <a:srgbClr val="000000"/>
                          </a:solidFill>
                          <a:latin typeface="Calibri"/>
                        </a:rPr>
                        <a:t>0.15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da-DK" sz="1600" b="0" i="0" u="none" strike="noStrike" dirty="0" smtClean="0">
                          <a:solidFill>
                            <a:srgbClr val="000000"/>
                          </a:solidFill>
                          <a:latin typeface="Calibri"/>
                        </a:rPr>
                        <a:t>3</a:t>
                      </a:r>
                      <a:endParaRPr lang="en-US" sz="1600" b="0" i="0" u="none" strike="noStrike" dirty="0">
                        <a:solidFill>
                          <a:srgbClr val="000000"/>
                        </a:solidFill>
                        <a:latin typeface="Calibri"/>
                      </a:endParaRPr>
                    </a:p>
                  </a:txBody>
                  <a:tcPr marL="9525" marR="9525" marT="9525"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dirty="0">
                          <a:solidFill>
                            <a:srgbClr val="000000"/>
                          </a:solidFill>
                          <a:latin typeface="Calibri"/>
                        </a:rPr>
                        <a:t>0.31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da-DK" sz="1600" b="0" i="0" u="none" strike="noStrike" dirty="0" smtClean="0">
                          <a:solidFill>
                            <a:srgbClr val="FF0000"/>
                          </a:solidFill>
                          <a:latin typeface="Calibri"/>
                        </a:rPr>
                        <a:t>3</a:t>
                      </a:r>
                      <a:endParaRPr lang="en-US" sz="1600" b="0" i="0" u="none" strike="noStrike" dirty="0">
                        <a:solidFill>
                          <a:srgbClr val="FF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dirty="0">
                          <a:solidFill>
                            <a:srgbClr val="000000"/>
                          </a:solidFill>
                          <a:latin typeface="Calibri"/>
                        </a:rPr>
                        <a:t>0.43</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fontAlgn="b"/>
                      <a:r>
                        <a:rPr lang="da-DK" sz="1600" b="0" i="0" u="none" strike="noStrike" dirty="0" smtClean="0">
                          <a:solidFill>
                            <a:srgbClr val="FF0000"/>
                          </a:solidFill>
                          <a:latin typeface="Calibri"/>
                        </a:rPr>
                        <a:t>2</a:t>
                      </a:r>
                      <a:endParaRPr lang="en-US" sz="1600" b="0" i="0" u="none" strike="noStrike" dirty="0">
                        <a:solidFill>
                          <a:srgbClr val="FF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18306">
                <a:tc>
                  <a:txBody>
                    <a:bodyPr/>
                    <a:lstStyle/>
                    <a:p>
                      <a:pPr algn="ctr" rtl="0" fontAlgn="b"/>
                      <a:r>
                        <a:rPr lang="da-DK" sz="1800" b="0" i="0" u="none" strike="noStrike">
                          <a:solidFill>
                            <a:srgbClr val="000000"/>
                          </a:solidFill>
                          <a:latin typeface="Symbol"/>
                        </a:rPr>
                        <a:t>m</a:t>
                      </a:r>
                      <a:r>
                        <a:rPr lang="da-DK" sz="1800" b="0" i="0" u="none" strike="noStrike" baseline="-25000">
                          <a:solidFill>
                            <a:srgbClr val="000000"/>
                          </a:solidFill>
                          <a:latin typeface="Calibri"/>
                        </a:rPr>
                        <a:t>max </a:t>
                      </a:r>
                      <a:endParaRPr lang="da-DK" sz="1800" b="0" i="0" u="none" strike="noStrike">
                        <a:solidFill>
                          <a:srgbClr val="000000"/>
                        </a:solidFill>
                        <a:latin typeface="Symbol"/>
                      </a:endParaRPr>
                    </a:p>
                  </a:txBody>
                  <a:tcPr marL="9274" marR="9274" marT="927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a:solidFill>
                            <a:srgbClr val="000000"/>
                          </a:solidFill>
                          <a:latin typeface="Calibri"/>
                        </a:rPr>
                        <a:t>-0.89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da-DK" sz="1600" b="0" i="0" u="none" strike="noStrike" dirty="0" smtClean="0">
                          <a:solidFill>
                            <a:srgbClr val="FF0000"/>
                          </a:solidFill>
                          <a:latin typeface="Calibri"/>
                        </a:rPr>
                        <a:t>1</a:t>
                      </a:r>
                      <a:endParaRPr lang="en-US" sz="1600" b="0" i="0" u="none" strike="noStrike" dirty="0">
                        <a:solidFill>
                          <a:srgbClr val="FF0000"/>
                        </a:solidFill>
                        <a:latin typeface="Calibri"/>
                      </a:endParaRPr>
                    </a:p>
                  </a:txBody>
                  <a:tcPr marL="9525" marR="9525" marT="9525"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dirty="0">
                          <a:solidFill>
                            <a:srgbClr val="000000"/>
                          </a:solidFill>
                          <a:latin typeface="Calibri"/>
                        </a:rPr>
                        <a:t>0.90</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fontAlgn="b"/>
                      <a:r>
                        <a:rPr lang="da-DK" sz="1600" b="0" i="0" u="none" strike="noStrike" dirty="0" smtClean="0">
                          <a:solidFill>
                            <a:srgbClr val="FF0000"/>
                          </a:solidFill>
                          <a:latin typeface="Calibri"/>
                        </a:rPr>
                        <a:t>1</a:t>
                      </a:r>
                      <a:endParaRPr lang="en-US" sz="1600" b="0" i="0" u="none" strike="noStrike" dirty="0">
                        <a:solidFill>
                          <a:srgbClr val="FF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a:solidFill>
                            <a:srgbClr val="000000"/>
                          </a:solidFill>
                          <a:latin typeface="Calibri"/>
                        </a:rPr>
                        <a:t>0.81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da-DK" sz="1600" b="0" i="0" u="none" strike="noStrike" dirty="0" smtClean="0">
                          <a:solidFill>
                            <a:srgbClr val="FF0000"/>
                          </a:solidFill>
                          <a:latin typeface="Calibri"/>
                        </a:rPr>
                        <a:t>1</a:t>
                      </a:r>
                      <a:endParaRPr lang="en-US" sz="1600" b="0" i="0" u="none" strike="noStrike" dirty="0">
                        <a:solidFill>
                          <a:srgbClr val="FF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-0.99</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dirty="0" smtClean="0">
                          <a:solidFill>
                            <a:srgbClr val="FF0000"/>
                          </a:solidFill>
                          <a:latin typeface="Calibri"/>
                        </a:rPr>
                        <a:t>1</a:t>
                      </a:r>
                      <a:endParaRPr lang="en-US" sz="1600" b="0" i="0" u="none" strike="noStrike" dirty="0">
                        <a:solidFill>
                          <a:srgbClr val="FF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18306">
                <a:tc>
                  <a:txBody>
                    <a:bodyPr/>
                    <a:lstStyle/>
                    <a:p>
                      <a:pPr algn="ctr" rtl="0" fontAlgn="b"/>
                      <a:r>
                        <a:rPr lang="da-DK" sz="1800" b="0" i="0" u="none" strike="noStrike">
                          <a:solidFill>
                            <a:srgbClr val="000000"/>
                          </a:solidFill>
                          <a:latin typeface="Calibri"/>
                        </a:rPr>
                        <a:t>K</a:t>
                      </a:r>
                      <a:r>
                        <a:rPr lang="da-DK" sz="1800" b="0" i="0" u="none" strike="noStrike" baseline="-25000">
                          <a:solidFill>
                            <a:srgbClr val="000000"/>
                          </a:solidFill>
                          <a:latin typeface="Calibri"/>
                        </a:rPr>
                        <a:t>S </a:t>
                      </a:r>
                      <a:endParaRPr lang="da-DK" sz="1800" b="0" i="0" u="none" strike="noStrike">
                        <a:solidFill>
                          <a:srgbClr val="000000"/>
                        </a:solidFill>
                        <a:latin typeface="Calibri"/>
                      </a:endParaRPr>
                    </a:p>
                  </a:txBody>
                  <a:tcPr marL="9274" marR="9274" marT="927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a:solidFill>
                            <a:srgbClr val="000000"/>
                          </a:solidFill>
                          <a:latin typeface="Calibri"/>
                        </a:rPr>
                        <a:t>0.23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da-DK" sz="1600" b="0" i="0" u="none" strike="noStrike" dirty="0" smtClean="0">
                          <a:solidFill>
                            <a:srgbClr val="FF0000"/>
                          </a:solidFill>
                          <a:latin typeface="Calibri"/>
                        </a:rPr>
                        <a:t>3</a:t>
                      </a:r>
                      <a:endParaRPr lang="en-US" sz="1600" b="0" i="0" u="none" strike="noStrike" dirty="0">
                        <a:solidFill>
                          <a:srgbClr val="FF0000"/>
                        </a:solidFill>
                        <a:latin typeface="Calibri"/>
                      </a:endParaRPr>
                    </a:p>
                  </a:txBody>
                  <a:tcPr marL="9525" marR="9525" marT="9525"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dirty="0">
                          <a:solidFill>
                            <a:srgbClr val="000000"/>
                          </a:solidFill>
                          <a:latin typeface="Calibri"/>
                        </a:rPr>
                        <a:t>0.00</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fontAlgn="b"/>
                      <a:r>
                        <a:rPr lang="da-DK" sz="1600" b="0" i="0" u="none" strike="noStrike" dirty="0" smtClean="0">
                          <a:solidFill>
                            <a:srgbClr val="000000"/>
                          </a:solidFill>
                          <a:latin typeface="Calibri"/>
                        </a:rPr>
                        <a:t>4</a:t>
                      </a:r>
                      <a:endParaRPr lang="en-US" sz="1600" b="0" i="0" u="none" strike="noStrike" dirty="0">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a:solidFill>
                            <a:srgbClr val="000000"/>
                          </a:solidFill>
                          <a:latin typeface="Calibri"/>
                        </a:rPr>
                        <a:t>-0.21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da-DK" sz="1600" b="0" i="0" u="none" strike="noStrike" dirty="0" smtClean="0">
                          <a:solidFill>
                            <a:srgbClr val="FF0000"/>
                          </a:solidFill>
                          <a:latin typeface="Calibri"/>
                        </a:rPr>
                        <a:t>4</a:t>
                      </a:r>
                      <a:endParaRPr lang="en-US" sz="1600" b="0" i="0" u="none" strike="noStrike" dirty="0">
                        <a:solidFill>
                          <a:srgbClr val="FF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0.26</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dirty="0" smtClean="0">
                          <a:solidFill>
                            <a:srgbClr val="FF0000"/>
                          </a:solidFill>
                          <a:latin typeface="Calibri"/>
                        </a:rPr>
                        <a:t>3</a:t>
                      </a:r>
                      <a:endParaRPr lang="en-US" sz="1600" b="0" i="0" u="none" strike="noStrike" dirty="0">
                        <a:solidFill>
                          <a:srgbClr val="FF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18306">
                <a:tc>
                  <a:txBody>
                    <a:bodyPr/>
                    <a:lstStyle/>
                    <a:p>
                      <a:pPr algn="ctr" rtl="0" fontAlgn="b"/>
                      <a:r>
                        <a:rPr lang="da-DK" sz="1800" b="0" i="0" u="none" strike="noStrike" dirty="0">
                          <a:solidFill>
                            <a:srgbClr val="000000"/>
                          </a:solidFill>
                          <a:latin typeface="Calibri"/>
                        </a:rPr>
                        <a:t>k</a:t>
                      </a:r>
                      <a:r>
                        <a:rPr lang="da-DK" sz="1800" b="0" i="0" u="none" strike="noStrike" baseline="-25000" dirty="0">
                          <a:solidFill>
                            <a:srgbClr val="000000"/>
                          </a:solidFill>
                          <a:latin typeface="Calibri"/>
                        </a:rPr>
                        <a:t>d </a:t>
                      </a:r>
                      <a:endParaRPr lang="da-DK" sz="1800" b="0" i="0" u="none" strike="noStrike" dirty="0">
                        <a:solidFill>
                          <a:srgbClr val="000000"/>
                        </a:solidFill>
                        <a:latin typeface="Calibri"/>
                      </a:endParaRPr>
                    </a:p>
                  </a:txBody>
                  <a:tcPr marL="9274" marR="9274" marT="927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a:solidFill>
                            <a:srgbClr val="000000"/>
                          </a:solidFill>
                          <a:latin typeface="Calibri"/>
                        </a:rPr>
                        <a:t>0.00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da-DK" sz="1600" b="0" i="0" u="none" strike="noStrike" dirty="0" smtClean="0">
                          <a:solidFill>
                            <a:srgbClr val="000000"/>
                          </a:solidFill>
                          <a:latin typeface="Calibri"/>
                        </a:rPr>
                        <a:t>4</a:t>
                      </a:r>
                      <a:endParaRPr lang="en-US" sz="1600" b="0" i="0" u="none" strike="noStrike" dirty="0">
                        <a:solidFill>
                          <a:srgbClr val="000000"/>
                        </a:solidFill>
                        <a:latin typeface="Calibri"/>
                      </a:endParaRPr>
                    </a:p>
                  </a:txBody>
                  <a:tcPr marL="9525" marR="9525" marT="9525"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-0.30</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fontAlgn="b"/>
                      <a:r>
                        <a:rPr lang="da-DK" sz="1600" b="0" i="0" u="none" strike="noStrike" dirty="0" smtClean="0">
                          <a:solidFill>
                            <a:srgbClr val="FF0000"/>
                          </a:solidFill>
                          <a:latin typeface="Calibri"/>
                        </a:rPr>
                        <a:t>2</a:t>
                      </a:r>
                      <a:endParaRPr lang="en-US" sz="1600" b="0" i="0" u="none" strike="noStrike" dirty="0">
                        <a:solidFill>
                          <a:srgbClr val="FF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a:solidFill>
                            <a:srgbClr val="000000"/>
                          </a:solidFill>
                          <a:latin typeface="Calibri"/>
                        </a:rPr>
                        <a:t>-0.49</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da-DK" sz="1600" b="0" i="0" u="none" strike="noStrike" dirty="0" smtClean="0">
                          <a:solidFill>
                            <a:srgbClr val="FF0000"/>
                          </a:solidFill>
                          <a:latin typeface="Calibri"/>
                        </a:rPr>
                        <a:t>2</a:t>
                      </a:r>
                      <a:endParaRPr lang="en-US" sz="1600" b="0" i="0" u="none" strike="noStrike" dirty="0">
                        <a:solidFill>
                          <a:srgbClr val="FF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0.00</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dirty="0" smtClean="0">
                          <a:solidFill>
                            <a:srgbClr val="000000"/>
                          </a:solidFill>
                          <a:latin typeface="Calibri"/>
                        </a:rPr>
                        <a:t>4</a:t>
                      </a:r>
                      <a:endParaRPr lang="en-US" sz="1600" b="0" i="0" u="none" strike="noStrike" dirty="0">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
        <p:nvSpPr>
          <p:cNvPr id="17" name="TextBox 16"/>
          <p:cNvSpPr txBox="1"/>
          <p:nvPr/>
        </p:nvSpPr>
        <p:spPr>
          <a:xfrm flipH="1">
            <a:off x="1857356" y="4429132"/>
            <a:ext cx="4357718" cy="17543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a-DK" sz="1800" dirty="0" smtClean="0"/>
              <a:t>Positive:</a:t>
            </a:r>
          </a:p>
          <a:p>
            <a:pPr>
              <a:buFont typeface="Arial" pitchFamily="34" charset="0"/>
              <a:buChar char="•"/>
            </a:pPr>
            <a:r>
              <a:rPr lang="da-DK" sz="1800" dirty="0" smtClean="0"/>
              <a:t> Helps ranking parameter importance with single measure! </a:t>
            </a:r>
          </a:p>
          <a:p>
            <a:endParaRPr lang="da-DK" sz="1800" dirty="0" smtClean="0"/>
          </a:p>
          <a:p>
            <a:r>
              <a:rPr lang="da-DK" sz="1800" dirty="0" smtClean="0"/>
              <a:t>Drawback:</a:t>
            </a:r>
          </a:p>
          <a:p>
            <a:pPr>
              <a:buFont typeface="Arial" pitchFamily="34" charset="0"/>
              <a:buChar char="•"/>
            </a:pPr>
            <a:r>
              <a:rPr lang="da-DK" sz="1800" dirty="0" err="1" smtClean="0"/>
              <a:t>Ignores</a:t>
            </a:r>
            <a:r>
              <a:rPr lang="da-DK" sz="1800" dirty="0" smtClean="0"/>
              <a:t>  information in standard deviation</a:t>
            </a:r>
            <a:endParaRPr lang="da-DK"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Quality check: compare the results of Morris with SRC or other SA methods</a:t>
            </a:r>
            <a:endParaRPr lang="en-GB"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973016A-C68C-4262-881F-6A7A590075E8}" type="slidenum">
              <a:rPr lang="da-DK" smtClean="0"/>
              <a:pPr>
                <a:defRPr/>
              </a:pPr>
              <a:t>39</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dirty="0"/>
          </a:p>
        </p:txBody>
      </p:sp>
      <p:sp>
        <p:nvSpPr>
          <p:cNvPr id="254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4682" name="Rectangle 10"/>
          <p:cNvSpPr>
            <a:spLocks noChangeArrowheads="1"/>
          </p:cNvSpPr>
          <p:nvPr/>
        </p:nvSpPr>
        <p:spPr bwMode="auto">
          <a:xfrm>
            <a:off x="0" y="581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sp>
        <p:nvSpPr>
          <p:cNvPr id="287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a-DK"/>
          </a:p>
        </p:txBody>
      </p:sp>
      <p:graphicFrame>
        <p:nvGraphicFramePr>
          <p:cNvPr id="18" name="Content Placeholder 17"/>
          <p:cNvGraphicFramePr>
            <a:graphicFrameLocks noGrp="1"/>
          </p:cNvGraphicFramePr>
          <p:nvPr>
            <p:ph idx="1"/>
          </p:nvPr>
        </p:nvGraphicFramePr>
        <p:xfrm>
          <a:off x="1142976" y="2428868"/>
          <a:ext cx="6686842" cy="1703070"/>
        </p:xfrm>
        <a:graphic>
          <a:graphicData uri="http://schemas.openxmlformats.org/drawingml/2006/table">
            <a:tbl>
              <a:tblPr/>
              <a:tblGrid>
                <a:gridCol w="609003">
                  <a:extLst>
                    <a:ext uri="{9D8B030D-6E8A-4147-A177-3AD203B41FA5}">
                      <a16:colId xmlns:a16="http://schemas.microsoft.com/office/drawing/2014/main" val="20000"/>
                    </a:ext>
                  </a:extLst>
                </a:gridCol>
                <a:gridCol w="919163">
                  <a:extLst>
                    <a:ext uri="{9D8B030D-6E8A-4147-A177-3AD203B41FA5}">
                      <a16:colId xmlns:a16="http://schemas.microsoft.com/office/drawing/2014/main" val="20001"/>
                    </a:ext>
                  </a:extLst>
                </a:gridCol>
                <a:gridCol w="713675">
                  <a:extLst>
                    <a:ext uri="{9D8B030D-6E8A-4147-A177-3AD203B41FA5}">
                      <a16:colId xmlns:a16="http://schemas.microsoft.com/office/drawing/2014/main" val="20002"/>
                    </a:ext>
                  </a:extLst>
                </a:gridCol>
                <a:gridCol w="968375">
                  <a:extLst>
                    <a:ext uri="{9D8B030D-6E8A-4147-A177-3AD203B41FA5}">
                      <a16:colId xmlns:a16="http://schemas.microsoft.com/office/drawing/2014/main" val="20003"/>
                    </a:ext>
                  </a:extLst>
                </a:gridCol>
                <a:gridCol w="546100">
                  <a:extLst>
                    <a:ext uri="{9D8B030D-6E8A-4147-A177-3AD203B41FA5}">
                      <a16:colId xmlns:a16="http://schemas.microsoft.com/office/drawing/2014/main" val="20004"/>
                    </a:ext>
                  </a:extLst>
                </a:gridCol>
                <a:gridCol w="919163">
                  <a:extLst>
                    <a:ext uri="{9D8B030D-6E8A-4147-A177-3AD203B41FA5}">
                      <a16:colId xmlns:a16="http://schemas.microsoft.com/office/drawing/2014/main" val="20005"/>
                    </a:ext>
                  </a:extLst>
                </a:gridCol>
                <a:gridCol w="546100">
                  <a:extLst>
                    <a:ext uri="{9D8B030D-6E8A-4147-A177-3AD203B41FA5}">
                      <a16:colId xmlns:a16="http://schemas.microsoft.com/office/drawing/2014/main" val="20006"/>
                    </a:ext>
                  </a:extLst>
                </a:gridCol>
                <a:gridCol w="919163">
                  <a:extLst>
                    <a:ext uri="{9D8B030D-6E8A-4147-A177-3AD203B41FA5}">
                      <a16:colId xmlns:a16="http://schemas.microsoft.com/office/drawing/2014/main" val="20007"/>
                    </a:ext>
                  </a:extLst>
                </a:gridCol>
                <a:gridCol w="546100">
                  <a:extLst>
                    <a:ext uri="{9D8B030D-6E8A-4147-A177-3AD203B41FA5}">
                      <a16:colId xmlns:a16="http://schemas.microsoft.com/office/drawing/2014/main" val="20008"/>
                    </a:ext>
                  </a:extLst>
                </a:gridCol>
              </a:tblGrid>
              <a:tr h="247650">
                <a:tc>
                  <a:txBody>
                    <a:bodyPr/>
                    <a:lstStyle/>
                    <a:p>
                      <a:pPr algn="l" fontAlgn="b"/>
                      <a:endParaRPr lang="da-DK" sz="1800" b="0" i="0" u="none" strike="noStrike" baseline="0" dirty="0">
                        <a:solidFill>
                          <a:srgbClr val="000000"/>
                        </a:solidFill>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tcPr>
                </a:tc>
                <a:tc gridSpan="2">
                  <a:txBody>
                    <a:bodyPr/>
                    <a:lstStyle/>
                    <a:p>
                      <a:pPr algn="l" fontAlgn="b"/>
                      <a:r>
                        <a:rPr lang="da-DK" sz="1800" b="0" i="0" u="none" strike="noStrike" baseline="0" dirty="0" err="1" smtClean="0">
                          <a:solidFill>
                            <a:srgbClr val="000000"/>
                          </a:solidFill>
                          <a:latin typeface="Calibri"/>
                        </a:rPr>
                        <a:t>substrate</a:t>
                      </a:r>
                      <a:endParaRPr lang="da-DK" sz="1800" b="0" i="0" u="none" strike="noStrike" baseline="0" dirty="0">
                        <a:solidFill>
                          <a:srgbClr val="000000"/>
                        </a:solidFill>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tcPr>
                </a:tc>
                <a:tc hMerge="1">
                  <a:txBody>
                    <a:bodyPr/>
                    <a:lstStyle/>
                    <a:p>
                      <a:pPr algn="l" fontAlgn="b"/>
                      <a:endParaRPr lang="da-DK" sz="1800" b="0" i="0" u="none" strike="noStrike" dirty="0">
                        <a:solidFill>
                          <a:srgbClr val="000000"/>
                        </a:solidFill>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tcPr>
                </a:tc>
                <a:tc gridSpan="2">
                  <a:txBody>
                    <a:bodyPr/>
                    <a:lstStyle/>
                    <a:p>
                      <a:pPr algn="l" fontAlgn="b"/>
                      <a:r>
                        <a:rPr lang="da-DK" sz="1800" b="0" i="0" u="none" strike="noStrike" dirty="0" smtClean="0">
                          <a:solidFill>
                            <a:srgbClr val="000000"/>
                          </a:solidFill>
                          <a:latin typeface="Calibri"/>
                        </a:rPr>
                        <a:t>oxygen</a:t>
                      </a:r>
                      <a:endParaRPr lang="da-DK" sz="1800" b="0" i="0" u="none" strike="noStrike" dirty="0">
                        <a:solidFill>
                          <a:srgbClr val="000000"/>
                        </a:solidFill>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tcPr>
                </a:tc>
                <a:tc hMerge="1">
                  <a:txBody>
                    <a:bodyPr/>
                    <a:lstStyle/>
                    <a:p>
                      <a:pPr algn="l" fontAlgn="b"/>
                      <a:endParaRPr lang="da-DK" sz="1800" b="0" i="0" u="none" strike="noStrike" dirty="0">
                        <a:solidFill>
                          <a:srgbClr val="000000"/>
                        </a:solidFill>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tcPr>
                </a:tc>
                <a:tc gridSpan="2">
                  <a:txBody>
                    <a:bodyPr/>
                    <a:lstStyle/>
                    <a:p>
                      <a:pPr algn="l" fontAlgn="b"/>
                      <a:r>
                        <a:rPr lang="da-DK" sz="1800" b="0" i="0" u="none" strike="noStrike" dirty="0" err="1" smtClean="0">
                          <a:solidFill>
                            <a:srgbClr val="000000"/>
                          </a:solidFill>
                          <a:latin typeface="Calibri"/>
                        </a:rPr>
                        <a:t>biomass</a:t>
                      </a:r>
                      <a:endParaRPr lang="da-DK" sz="1800" b="0" i="0" u="none" strike="noStrike" dirty="0">
                        <a:solidFill>
                          <a:srgbClr val="000000"/>
                        </a:solidFill>
                        <a:latin typeface="Calibri"/>
                      </a:endParaRPr>
                    </a:p>
                  </a:txBody>
                  <a:tcPr marL="9525" marR="9525" marT="9525" marB="0" anchor="b">
                    <a:lnL>
                      <a:noFill/>
                    </a:lnL>
                    <a:lnR>
                      <a:noFill/>
                    </a:lnR>
                    <a:lnT>
                      <a:noFill/>
                    </a:lnT>
                    <a:lnB>
                      <a:noFill/>
                    </a:lnB>
                  </a:tcPr>
                </a:tc>
                <a:tc hMerge="1">
                  <a:txBody>
                    <a:bodyPr/>
                    <a:lstStyle/>
                    <a:p>
                      <a:pPr algn="l" fontAlgn="b"/>
                      <a:endParaRPr lang="da-DK" sz="1800" b="0" i="0" u="none" strike="noStrike" dirty="0">
                        <a:solidFill>
                          <a:srgbClr val="000000"/>
                        </a:solidFill>
                        <a:latin typeface="Calibri"/>
                      </a:endParaRPr>
                    </a:p>
                  </a:txBody>
                  <a:tcPr marL="9525" marR="9525" marT="9525" marB="0" anchor="b">
                    <a:lnL>
                      <a:noFill/>
                    </a:lnL>
                    <a:lnR>
                      <a:noFill/>
                    </a:lnR>
                    <a:lnT>
                      <a:noFill/>
                    </a:lnT>
                    <a:lnB>
                      <a:noFill/>
                    </a:lnB>
                  </a:tcPr>
                </a:tc>
                <a:tc gridSpan="2">
                  <a:txBody>
                    <a:bodyPr/>
                    <a:lstStyle/>
                    <a:p>
                      <a:pPr algn="l" fontAlgn="b"/>
                      <a:r>
                        <a:rPr lang="da-DK" sz="1800" b="0" i="0" u="none" strike="noStrike" dirty="0" err="1" smtClean="0">
                          <a:solidFill>
                            <a:srgbClr val="000000"/>
                          </a:solidFill>
                          <a:latin typeface="Calibri"/>
                        </a:rPr>
                        <a:t>our</a:t>
                      </a:r>
                      <a:endParaRPr lang="da-DK" sz="1800" b="0" i="0" u="none" strike="noStrike" dirty="0">
                        <a:solidFill>
                          <a:srgbClr val="000000"/>
                        </a:solidFill>
                        <a:latin typeface="Calibri"/>
                      </a:endParaRPr>
                    </a:p>
                  </a:txBody>
                  <a:tcPr marL="9525" marR="9525" marT="9525" marB="0" anchor="b">
                    <a:lnL>
                      <a:noFill/>
                    </a:lnL>
                    <a:lnR>
                      <a:noFill/>
                    </a:lnR>
                    <a:lnT>
                      <a:noFill/>
                    </a:lnT>
                    <a:lnB>
                      <a:noFill/>
                    </a:lnB>
                  </a:tcPr>
                </a:tc>
                <a:tc hMerge="1">
                  <a:txBody>
                    <a:bodyPr/>
                    <a:lstStyle/>
                    <a:p>
                      <a:pPr algn="l" fontAlgn="b"/>
                      <a:endParaRPr lang="da-DK" sz="1800" b="0" i="0" u="none" strike="noStrike" dirty="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247650">
                <a:tc>
                  <a:txBody>
                    <a:bodyPr/>
                    <a:lstStyle/>
                    <a:p>
                      <a:pPr algn="l" fontAlgn="b"/>
                      <a:endParaRPr lang="da-DK" sz="1800" b="0" i="0" u="none" strike="noStrike" dirty="0">
                        <a:solidFill>
                          <a:srgbClr val="000000"/>
                        </a:solidFill>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tcPr>
                </a:tc>
                <a:tc>
                  <a:txBody>
                    <a:bodyPr/>
                    <a:lstStyle/>
                    <a:p>
                      <a:pPr algn="l" fontAlgn="b"/>
                      <a:r>
                        <a:rPr lang="da-DK" sz="1800" b="0" i="0" u="none" strike="noStrike" dirty="0">
                          <a:solidFill>
                            <a:srgbClr val="000000"/>
                          </a:solidFill>
                          <a:latin typeface="Calibri"/>
                        </a:rPr>
                        <a:t>Morris, </a:t>
                      </a:r>
                      <a:r>
                        <a:rPr lang="da-DK" sz="1800" b="0" i="0" u="none" strike="noStrike" dirty="0">
                          <a:solidFill>
                            <a:srgbClr val="000000"/>
                          </a:solidFill>
                          <a:latin typeface="Symbol" pitchFamily="18" charset="2"/>
                        </a:rPr>
                        <a:t>m</a:t>
                      </a:r>
                      <a:r>
                        <a:rPr lang="da-DK" sz="1800" b="0" i="0" u="none" strike="noStrike" baseline="-25000" dirty="0">
                          <a:solidFill>
                            <a:srgbClr val="000000"/>
                          </a:solidFill>
                          <a:latin typeface="Calibri"/>
                        </a:rPr>
                        <a:t>i</a:t>
                      </a:r>
                    </a:p>
                  </a:txBody>
                  <a:tcPr marL="9525" marR="9525" marT="9525" marB="0" anchor="b">
                    <a:lnL>
                      <a:noFill/>
                    </a:lnL>
                    <a:lnR>
                      <a:noFill/>
                    </a:lnR>
                    <a:lnT>
                      <a:noFill/>
                    </a:lnT>
                    <a:lnB w="12700" cap="flat" cmpd="sng" algn="ctr">
                      <a:noFill/>
                      <a:prstDash val="solid"/>
                      <a:round/>
                      <a:headEnd type="none" w="med" len="med"/>
                      <a:tailEnd type="none" w="med" len="med"/>
                    </a:lnB>
                  </a:tcPr>
                </a:tc>
                <a:tc>
                  <a:txBody>
                    <a:bodyPr/>
                    <a:lstStyle/>
                    <a:p>
                      <a:pPr algn="l" fontAlgn="b"/>
                      <a:r>
                        <a:rPr lang="da-DK" sz="1800" b="0" i="0" u="none" strike="noStrike" dirty="0">
                          <a:solidFill>
                            <a:srgbClr val="000000"/>
                          </a:solidFill>
                          <a:latin typeface="Calibri"/>
                        </a:rPr>
                        <a:t>SRC</a:t>
                      </a:r>
                    </a:p>
                  </a:txBody>
                  <a:tcPr marL="9525" marR="9525" marT="9525" marB="0" anchor="b">
                    <a:lnL>
                      <a:noFill/>
                    </a:lnL>
                    <a:lnR>
                      <a:noFill/>
                    </a:lnR>
                    <a:lnT>
                      <a:noFill/>
                    </a:lnT>
                    <a:lnB w="12700" cap="flat" cmpd="sng" algn="ctr">
                      <a:noFill/>
                      <a:prstDash val="solid"/>
                      <a:round/>
                      <a:headEnd type="none" w="med" len="med"/>
                      <a:tailEnd type="none" w="med" len="med"/>
                    </a:lnB>
                  </a:tcPr>
                </a:tc>
                <a:tc>
                  <a:txBody>
                    <a:bodyPr/>
                    <a:lstStyle/>
                    <a:p>
                      <a:pPr algn="l" fontAlgn="b"/>
                      <a:r>
                        <a:rPr lang="da-DK" sz="1800" b="0" i="0" u="none" strike="noStrike" dirty="0">
                          <a:solidFill>
                            <a:srgbClr val="000000"/>
                          </a:solidFill>
                          <a:latin typeface="Calibri"/>
                        </a:rPr>
                        <a:t>Morris</a:t>
                      </a:r>
                      <a:r>
                        <a:rPr lang="da-DK" sz="1800" b="0" i="0" u="none" strike="noStrike" dirty="0" smtClean="0">
                          <a:solidFill>
                            <a:srgbClr val="000000"/>
                          </a:solidFill>
                          <a:latin typeface="Calibri"/>
                        </a:rPr>
                        <a:t>,</a:t>
                      </a:r>
                      <a:r>
                        <a:rPr lang="da-DK" sz="1800" b="0" i="0" u="none" strike="noStrike" dirty="0" smtClean="0">
                          <a:solidFill>
                            <a:srgbClr val="000000"/>
                          </a:solidFill>
                          <a:latin typeface="Symbol" pitchFamily="18" charset="2"/>
                        </a:rPr>
                        <a:t> m</a:t>
                      </a:r>
                      <a:r>
                        <a:rPr lang="da-DK" sz="1800" b="0" i="0" u="none" strike="noStrike" baseline="-25000" dirty="0" smtClean="0">
                          <a:solidFill>
                            <a:srgbClr val="000000"/>
                          </a:solidFill>
                          <a:latin typeface="+mn-lt"/>
                        </a:rPr>
                        <a:t>i</a:t>
                      </a:r>
                      <a:endParaRPr lang="da-DK" sz="1800" b="0" i="0" u="none" strike="noStrike" dirty="0">
                        <a:solidFill>
                          <a:srgbClr val="000000"/>
                        </a:solidFill>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tcPr>
                </a:tc>
                <a:tc>
                  <a:txBody>
                    <a:bodyPr/>
                    <a:lstStyle/>
                    <a:p>
                      <a:pPr algn="l" fontAlgn="b"/>
                      <a:r>
                        <a:rPr lang="da-DK" sz="1800" b="0" i="0" u="none" strike="noStrike" dirty="0">
                          <a:solidFill>
                            <a:srgbClr val="000000"/>
                          </a:solidFill>
                          <a:latin typeface="Calibri"/>
                        </a:rPr>
                        <a:t>SRC</a:t>
                      </a:r>
                    </a:p>
                  </a:txBody>
                  <a:tcPr marL="9525" marR="9525" marT="9525" marB="0" anchor="b">
                    <a:lnL>
                      <a:noFill/>
                    </a:lnL>
                    <a:lnR>
                      <a:noFill/>
                    </a:lnR>
                    <a:lnT>
                      <a:noFill/>
                    </a:lnT>
                    <a:lnB w="12700" cap="flat" cmpd="sng" algn="ctr">
                      <a:noFill/>
                      <a:prstDash val="solid"/>
                      <a:round/>
                      <a:headEnd type="none" w="med" len="med"/>
                      <a:tailEnd type="none" w="med" len="med"/>
                    </a:lnB>
                  </a:tcPr>
                </a:tc>
                <a:tc>
                  <a:txBody>
                    <a:bodyPr/>
                    <a:lstStyle/>
                    <a:p>
                      <a:pPr algn="l" fontAlgn="b"/>
                      <a:r>
                        <a:rPr lang="da-DK" sz="1800" b="0" i="0" u="none" strike="noStrike" dirty="0">
                          <a:solidFill>
                            <a:srgbClr val="000000"/>
                          </a:solidFill>
                          <a:latin typeface="Calibri"/>
                        </a:rPr>
                        <a:t>Morris</a:t>
                      </a:r>
                      <a:r>
                        <a:rPr lang="da-DK" sz="1800" b="0" i="0" u="none" strike="noStrike" dirty="0" smtClean="0">
                          <a:solidFill>
                            <a:srgbClr val="000000"/>
                          </a:solidFill>
                          <a:latin typeface="Calibri"/>
                        </a:rPr>
                        <a:t>,</a:t>
                      </a:r>
                      <a:r>
                        <a:rPr lang="da-DK" sz="1800" b="0" i="0" u="none" strike="noStrike" dirty="0" smtClean="0">
                          <a:solidFill>
                            <a:srgbClr val="000000"/>
                          </a:solidFill>
                          <a:latin typeface="Symbol" pitchFamily="18" charset="2"/>
                        </a:rPr>
                        <a:t> m</a:t>
                      </a:r>
                      <a:r>
                        <a:rPr lang="da-DK" sz="1800" b="0" i="0" u="none" strike="noStrike" baseline="-25000" dirty="0" smtClean="0">
                          <a:solidFill>
                            <a:srgbClr val="000000"/>
                          </a:solidFill>
                          <a:latin typeface="+mn-lt"/>
                        </a:rPr>
                        <a:t>i</a:t>
                      </a:r>
                      <a:endParaRPr lang="da-DK" sz="18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da-DK" sz="1800" b="0" i="0" u="none" strike="noStrike" dirty="0">
                          <a:solidFill>
                            <a:srgbClr val="000000"/>
                          </a:solidFill>
                          <a:latin typeface="Calibri"/>
                        </a:rPr>
                        <a:t>SRC</a:t>
                      </a:r>
                    </a:p>
                  </a:txBody>
                  <a:tcPr marL="9525" marR="9525" marT="9525" marB="0" anchor="b">
                    <a:lnL>
                      <a:noFill/>
                    </a:lnL>
                    <a:lnR>
                      <a:noFill/>
                    </a:lnR>
                    <a:lnT>
                      <a:noFill/>
                    </a:lnT>
                    <a:lnB>
                      <a:noFill/>
                    </a:lnB>
                  </a:tcPr>
                </a:tc>
                <a:tc>
                  <a:txBody>
                    <a:bodyPr/>
                    <a:lstStyle/>
                    <a:p>
                      <a:pPr algn="l" fontAlgn="b"/>
                      <a:r>
                        <a:rPr lang="da-DK" sz="1800" b="0" i="0" u="none" strike="noStrike" dirty="0">
                          <a:solidFill>
                            <a:srgbClr val="000000"/>
                          </a:solidFill>
                          <a:latin typeface="Calibri"/>
                        </a:rPr>
                        <a:t>Morris, </a:t>
                      </a:r>
                      <a:r>
                        <a:rPr lang="da-DK" sz="1800" b="0" i="0" u="none" strike="noStrike" dirty="0" smtClean="0">
                          <a:solidFill>
                            <a:srgbClr val="000000"/>
                          </a:solidFill>
                          <a:latin typeface="Symbol" pitchFamily="18" charset="2"/>
                        </a:rPr>
                        <a:t>m</a:t>
                      </a:r>
                      <a:r>
                        <a:rPr lang="da-DK" sz="1800" b="0" i="0" u="none" strike="noStrike" baseline="-25000" dirty="0" smtClean="0">
                          <a:solidFill>
                            <a:srgbClr val="000000"/>
                          </a:solidFill>
                          <a:latin typeface="+mn-lt"/>
                        </a:rPr>
                        <a:t>i</a:t>
                      </a:r>
                      <a:endParaRPr lang="da-DK" sz="18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da-DK" sz="1800" b="0" i="0" u="none" strike="noStrike">
                          <a:solidFill>
                            <a:srgbClr val="000000"/>
                          </a:solidFill>
                          <a:latin typeface="Calibri"/>
                        </a:rPr>
                        <a:t>SRC</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266700">
                <a:tc>
                  <a:txBody>
                    <a:bodyPr/>
                    <a:lstStyle/>
                    <a:p>
                      <a:pPr algn="ctr" rtl="0" fontAlgn="b"/>
                      <a:r>
                        <a:rPr lang="da-DK" sz="1800" b="0" i="0" u="none" strike="noStrike" dirty="0">
                          <a:solidFill>
                            <a:srgbClr val="000000"/>
                          </a:solidFill>
                          <a:latin typeface="Calibri"/>
                        </a:rPr>
                        <a:t>Y</a:t>
                      </a:r>
                      <a:r>
                        <a:rPr lang="da-DK" sz="1800" b="0" i="0" u="none" strike="noStrike" baseline="-25000" dirty="0">
                          <a:solidFill>
                            <a:srgbClr val="000000"/>
                          </a:solidFill>
                          <a:latin typeface="Calibri"/>
                        </a:rPr>
                        <a:t>SX </a:t>
                      </a:r>
                      <a:endParaRPr lang="da-DK" sz="1800" b="0" i="0" u="none" strike="noStrike" dirty="0">
                        <a:solidFill>
                          <a:srgbClr val="000000"/>
                        </a:solidFill>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a:solidFill>
                            <a:srgbClr val="000000"/>
                          </a:solidFill>
                          <a:latin typeface="Calibri"/>
                        </a:rPr>
                        <a:t>0.50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0.38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dirty="0">
                          <a:solidFill>
                            <a:srgbClr val="FF0000"/>
                          </a:solidFill>
                          <a:latin typeface="Calibri"/>
                        </a:rPr>
                        <a:t>0.15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dirty="0">
                          <a:solidFill>
                            <a:srgbClr val="FF0000"/>
                          </a:solidFill>
                          <a:latin typeface="Calibri"/>
                        </a:rPr>
                        <a:t>-0.14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dirty="0">
                          <a:solidFill>
                            <a:srgbClr val="000000"/>
                          </a:solidFill>
                          <a:latin typeface="Calibri"/>
                        </a:rPr>
                        <a:t>0.31</a:t>
                      </a:r>
                    </a:p>
                  </a:txBody>
                  <a:tcPr marL="9525" marR="9525" marT="9525"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0.47</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0.43</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0.36</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266700">
                <a:tc>
                  <a:txBody>
                    <a:bodyPr/>
                    <a:lstStyle/>
                    <a:p>
                      <a:pPr algn="ctr" rtl="0" fontAlgn="b"/>
                      <a:r>
                        <a:rPr lang="da-DK" sz="1800" b="0" i="0" u="none" strike="noStrike">
                          <a:solidFill>
                            <a:srgbClr val="000000"/>
                          </a:solidFill>
                          <a:latin typeface="Symbol"/>
                        </a:rPr>
                        <a:t>m</a:t>
                      </a:r>
                      <a:r>
                        <a:rPr lang="da-DK" sz="1800" b="0" i="0" u="none" strike="noStrike" baseline="-25000">
                          <a:solidFill>
                            <a:srgbClr val="000000"/>
                          </a:solidFill>
                          <a:latin typeface="Calibri"/>
                        </a:rPr>
                        <a:t>max </a:t>
                      </a:r>
                      <a:endParaRPr lang="da-DK" sz="1800" b="0" i="0" u="none" strike="noStrike">
                        <a:solidFill>
                          <a:srgbClr val="000000"/>
                        </a:solidFill>
                        <a:latin typeface="Symbol"/>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a:solidFill>
                            <a:srgbClr val="000000"/>
                          </a:solidFill>
                          <a:latin typeface="Calibri"/>
                        </a:rPr>
                        <a:t>-0.89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-0.85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0.90</a:t>
                      </a:r>
                    </a:p>
                  </a:txBody>
                  <a:tcPr marL="9525" marR="9525" marT="9525" marB="0" anchor="b">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0.85</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0.81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0.79</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-0.99</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-0.89</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266700">
                <a:tc>
                  <a:txBody>
                    <a:bodyPr/>
                    <a:lstStyle/>
                    <a:p>
                      <a:pPr algn="ctr" rtl="0" fontAlgn="b"/>
                      <a:r>
                        <a:rPr lang="da-DK" sz="1800" b="0" i="0" u="none" strike="noStrike">
                          <a:solidFill>
                            <a:srgbClr val="000000"/>
                          </a:solidFill>
                          <a:latin typeface="Calibri"/>
                        </a:rPr>
                        <a:t>K</a:t>
                      </a:r>
                      <a:r>
                        <a:rPr lang="da-DK" sz="1800" b="0" i="0" u="none" strike="noStrike" baseline="-25000">
                          <a:solidFill>
                            <a:srgbClr val="000000"/>
                          </a:solidFill>
                          <a:latin typeface="Calibri"/>
                        </a:rPr>
                        <a:t>S </a:t>
                      </a:r>
                      <a:endParaRPr lang="da-DK" sz="1800" b="0" i="0" u="none" strike="noStrike">
                        <a:solidFill>
                          <a:srgbClr val="000000"/>
                        </a:solidFill>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a:solidFill>
                            <a:srgbClr val="000000"/>
                          </a:solidFill>
                          <a:latin typeface="Calibri"/>
                        </a:rPr>
                        <a:t>0.23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0.22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0.00</a:t>
                      </a:r>
                    </a:p>
                  </a:txBody>
                  <a:tcPr marL="9525" marR="9525" marT="9525"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-0.03</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-0.21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-0.21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0.26</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0.16</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266700">
                <a:tc>
                  <a:txBody>
                    <a:bodyPr/>
                    <a:lstStyle/>
                    <a:p>
                      <a:pPr algn="ctr" rtl="0" fontAlgn="b"/>
                      <a:r>
                        <a:rPr lang="da-DK" sz="1800" b="0" i="0" u="none" strike="noStrike">
                          <a:solidFill>
                            <a:srgbClr val="000000"/>
                          </a:solidFill>
                          <a:latin typeface="Calibri"/>
                        </a:rPr>
                        <a:t>k</a:t>
                      </a:r>
                      <a:r>
                        <a:rPr lang="da-DK" sz="1800" b="0" i="0" u="none" strike="noStrike" baseline="-25000">
                          <a:solidFill>
                            <a:srgbClr val="000000"/>
                          </a:solidFill>
                          <a:latin typeface="Calibri"/>
                        </a:rPr>
                        <a:t>d </a:t>
                      </a:r>
                      <a:endParaRPr lang="da-DK" sz="1800" b="0" i="0" u="none" strike="noStrike">
                        <a:solidFill>
                          <a:srgbClr val="000000"/>
                        </a:solidFill>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dirty="0">
                          <a:solidFill>
                            <a:srgbClr val="000000"/>
                          </a:solidFill>
                          <a:latin typeface="Calibri"/>
                        </a:rPr>
                        <a:t>0.00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-0.30</a:t>
                      </a:r>
                    </a:p>
                  </a:txBody>
                  <a:tcPr marL="9525" marR="9525" marT="9525"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-0.09</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-0.49</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-0.20</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a:solidFill>
                            <a:srgbClr val="000000"/>
                          </a:solidFill>
                          <a:latin typeface="Calibri"/>
                        </a:rPr>
                        <a:t>0.00</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1600" b="0" i="0" u="none" strike="noStrike" dirty="0">
                          <a:solidFill>
                            <a:srgbClr val="000000"/>
                          </a:solidFill>
                          <a:latin typeface="Calibri"/>
                        </a:rPr>
                        <a:t>0.04</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bl>
          </a:graphicData>
        </a:graphic>
      </p:graphicFrame>
      <p:sp>
        <p:nvSpPr>
          <p:cNvPr id="23" name="Rectangle 22"/>
          <p:cNvSpPr/>
          <p:nvPr/>
        </p:nvSpPr>
        <p:spPr>
          <a:xfrm>
            <a:off x="785786" y="1857364"/>
            <a:ext cx="1898277" cy="338554"/>
          </a:xfrm>
          <a:prstGeom prst="rect">
            <a:avLst/>
          </a:prstGeom>
        </p:spPr>
        <p:txBody>
          <a:bodyPr wrap="none">
            <a:spAutoFit/>
          </a:bodyPr>
          <a:lstStyle/>
          <a:p>
            <a:pPr>
              <a:buNone/>
            </a:pPr>
            <a:r>
              <a:rPr lang="da-DK" b="1" dirty="0" smtClean="0"/>
              <a:t>sy= y(t=0.3h) </a:t>
            </a:r>
          </a:p>
        </p:txBody>
      </p:sp>
      <p:sp>
        <p:nvSpPr>
          <p:cNvPr id="24" name="TextBox 23"/>
          <p:cNvSpPr txBox="1"/>
          <p:nvPr/>
        </p:nvSpPr>
        <p:spPr>
          <a:xfrm flipH="1">
            <a:off x="1857356" y="4429133"/>
            <a:ext cx="5572164"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da-DK" sz="1800" dirty="0" smtClean="0"/>
              <a:t>Bottom line: The results of Morris and SRC </a:t>
            </a:r>
            <a:r>
              <a:rPr lang="da-DK" sz="1800" dirty="0" err="1" smtClean="0"/>
              <a:t>agree</a:t>
            </a:r>
            <a:r>
              <a:rPr lang="da-DK" sz="1800" dirty="0" smtClean="0"/>
              <a:t> well with </a:t>
            </a:r>
            <a:r>
              <a:rPr lang="da-DK" sz="1800" dirty="0" err="1" smtClean="0"/>
              <a:t>each</a:t>
            </a:r>
            <a:r>
              <a:rPr lang="da-DK" sz="1800" dirty="0" smtClean="0"/>
              <a:t> </a:t>
            </a:r>
            <a:r>
              <a:rPr lang="da-DK" sz="1800" dirty="0" err="1" smtClean="0"/>
              <a:t>other</a:t>
            </a:r>
            <a:r>
              <a:rPr lang="da-DK" sz="1800" dirty="0" smtClean="0"/>
              <a:t> </a:t>
            </a:r>
            <a:r>
              <a:rPr lang="da-DK" sz="1800" dirty="0" err="1" smtClean="0"/>
              <a:t>with</a:t>
            </a:r>
            <a:r>
              <a:rPr lang="da-DK" sz="1800" dirty="0" smtClean="0"/>
              <a:t> </a:t>
            </a:r>
            <a:r>
              <a:rPr lang="da-DK" sz="1800" dirty="0" err="1" smtClean="0"/>
              <a:t>one</a:t>
            </a:r>
            <a:r>
              <a:rPr lang="da-DK" sz="1800" dirty="0" smtClean="0"/>
              <a:t> </a:t>
            </a:r>
            <a:r>
              <a:rPr lang="da-DK" sz="1800" dirty="0" err="1" smtClean="0"/>
              <a:t>exception</a:t>
            </a:r>
            <a:r>
              <a:rPr lang="da-DK" sz="1800" dirty="0" smtClean="0"/>
              <a:t> (</a:t>
            </a:r>
            <a:r>
              <a:rPr lang="da-DK" sz="1800" dirty="0" err="1" smtClean="0"/>
              <a:t>Ysx</a:t>
            </a:r>
            <a:r>
              <a:rPr lang="da-DK" sz="1800" dirty="0" smtClean="0"/>
              <a:t> </a:t>
            </a:r>
            <a:r>
              <a:rPr lang="da-DK" sz="1800" dirty="0" err="1" smtClean="0"/>
              <a:t>on</a:t>
            </a:r>
            <a:r>
              <a:rPr lang="da-DK" sz="1800" dirty="0" smtClean="0"/>
              <a:t> Oxygen)! Empirical evidence that senstivity analysis results are reliable!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a:t>Outline</a:t>
            </a:r>
          </a:p>
        </p:txBody>
      </p:sp>
      <p:sp>
        <p:nvSpPr>
          <p:cNvPr id="116739" name="Rectangle 3"/>
          <p:cNvSpPr>
            <a:spLocks noGrp="1" noChangeArrowheads="1"/>
          </p:cNvSpPr>
          <p:nvPr>
            <p:ph idx="1"/>
          </p:nvPr>
        </p:nvSpPr>
        <p:spPr/>
        <p:txBody>
          <a:bodyPr/>
          <a:lstStyle/>
          <a:p>
            <a:pPr marL="169863" indent="-169863" eaLnBrk="1" hangingPunct="1">
              <a:defRPr/>
            </a:pPr>
            <a:r>
              <a:rPr lang="en-GB" sz="2000" dirty="0" smtClean="0"/>
              <a:t>On sensitivity analysis (recall)</a:t>
            </a:r>
          </a:p>
          <a:p>
            <a:pPr marL="169863" indent="-169863" eaLnBrk="1" hangingPunct="1">
              <a:defRPr/>
            </a:pPr>
            <a:r>
              <a:rPr lang="en-GB" sz="2000" dirty="0" smtClean="0"/>
              <a:t>Morris method</a:t>
            </a:r>
          </a:p>
          <a:p>
            <a:pPr marL="842962" lvl="1" indent="-457200" eaLnBrk="1" hangingPunct="1">
              <a:defRPr/>
            </a:pPr>
            <a:r>
              <a:rPr lang="en-GB" sz="2000" dirty="0" smtClean="0"/>
              <a:t>Elementary effects (EE)</a:t>
            </a:r>
          </a:p>
          <a:p>
            <a:pPr marL="842962" lvl="1" indent="-457200" eaLnBrk="1" hangingPunct="1">
              <a:defRPr/>
            </a:pPr>
            <a:r>
              <a:rPr lang="en-GB" sz="2000" dirty="0" smtClean="0"/>
              <a:t>Morris sampling</a:t>
            </a:r>
          </a:p>
          <a:p>
            <a:pPr eaLnBrk="1" hangingPunct="1"/>
            <a:r>
              <a:rPr lang="en-GB" sz="2000" dirty="0" smtClean="0"/>
              <a:t>Case study: Morris method in batch fermentation models</a:t>
            </a:r>
          </a:p>
          <a:p>
            <a:pPr eaLnBrk="1" hangingPunct="1"/>
            <a:r>
              <a:rPr lang="en-GB" sz="2000" dirty="0" smtClean="0"/>
              <a:t>Example: Oxygen Uptake Rate (OUR)</a:t>
            </a:r>
          </a:p>
          <a:p>
            <a:pPr eaLnBrk="1" hangingPunct="1"/>
            <a:r>
              <a:rPr lang="en-GB" sz="2000" dirty="0" smtClean="0"/>
              <a:t>Exercise: Simple fermentation model</a:t>
            </a:r>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523BB0B5-BE91-4E03-86CD-E2FF60A7A9BE}" type="slidenum">
              <a:rPr lang="da-DK"/>
              <a:pPr>
                <a:defRPr/>
              </a:pPr>
              <a:t>4</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304800"/>
            <a:ext cx="7677150" cy="981075"/>
          </a:xfrm>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GB" dirty="0" smtClean="0"/>
              <a:t>To sum up</a:t>
            </a:r>
            <a:endParaRPr lang="en-GB" dirty="0"/>
          </a:p>
        </p:txBody>
      </p:sp>
      <p:sp>
        <p:nvSpPr>
          <p:cNvPr id="22531" name="Rectangle 3"/>
          <p:cNvSpPr>
            <a:spLocks noGrp="1" noChangeArrowheads="1"/>
          </p:cNvSpPr>
          <p:nvPr>
            <p:ph idx="1"/>
          </p:nvPr>
        </p:nvSpPr>
        <p:spPr>
          <a:xfrm>
            <a:off x="609600" y="1600200"/>
            <a:ext cx="7677150" cy="4614863"/>
          </a:xfrm>
        </p:spPr>
        <p:txBody>
          <a:bodyPr/>
          <a:lstStyle/>
          <a:p>
            <a:pPr marL="457200" indent="-457200" eaLnBrk="1" hangingPunct="1">
              <a:buFontTx/>
              <a:buNone/>
            </a:pPr>
            <a:r>
              <a:rPr lang="en-GB" sz="2000" dirty="0" smtClean="0"/>
              <a:t>Morris method allows screening of the importance of model parameters (inputs) on the outputs</a:t>
            </a:r>
          </a:p>
          <a:p>
            <a:pPr marL="457200" indent="-457200" eaLnBrk="1" hangingPunct="1">
              <a:buFontTx/>
              <a:buNone/>
            </a:pPr>
            <a:endParaRPr lang="en-GB" sz="2000" dirty="0" smtClean="0"/>
          </a:p>
          <a:p>
            <a:pPr marL="457200" indent="-457200" eaLnBrk="1" hangingPunct="1">
              <a:buFontTx/>
              <a:buNone/>
            </a:pPr>
            <a:r>
              <a:rPr lang="en-GB" sz="2000" dirty="0" smtClean="0"/>
              <a:t>It is robust </a:t>
            </a:r>
            <a:r>
              <a:rPr lang="en-GB" sz="2000" dirty="0" err="1" smtClean="0"/>
              <a:t>wrt</a:t>
            </a:r>
            <a:r>
              <a:rPr lang="en-GB" sz="2000" dirty="0" smtClean="0"/>
              <a:t> type II error (identifying a non-important parameter as important)</a:t>
            </a:r>
          </a:p>
          <a:p>
            <a:pPr marL="457200" indent="-457200" eaLnBrk="1" hangingPunct="1">
              <a:buFontTx/>
              <a:buNone/>
            </a:pPr>
            <a:endParaRPr lang="en-GB" sz="2000" dirty="0" smtClean="0"/>
          </a:p>
          <a:p>
            <a:pPr marL="457200" indent="-457200" eaLnBrk="1" hangingPunct="1">
              <a:buFontTx/>
              <a:buNone/>
            </a:pPr>
            <a:r>
              <a:rPr lang="en-GB" sz="2000" dirty="0" smtClean="0"/>
              <a:t>The original method considers one type of model output. The extended method is applicable to a model with many outputs (thanks to sigma-scaling of </a:t>
            </a:r>
            <a:r>
              <a:rPr lang="en-GB" sz="2000" dirty="0" err="1" smtClean="0"/>
              <a:t>EEi</a:t>
            </a:r>
            <a:r>
              <a:rPr lang="en-GB" sz="2000" dirty="0" smtClean="0"/>
              <a:t>)</a:t>
            </a:r>
          </a:p>
          <a:p>
            <a:pPr marL="457200" indent="-457200" eaLnBrk="1" hangingPunct="1">
              <a:buFontTx/>
              <a:buNone/>
            </a:pPr>
            <a:endParaRPr lang="en-GB" sz="2000" dirty="0" smtClean="0"/>
          </a:p>
          <a:p>
            <a:pPr marL="457200" indent="-457200" eaLnBrk="1" hangingPunct="1">
              <a:buFontTx/>
              <a:buNone/>
            </a:pPr>
            <a:r>
              <a:rPr lang="en-GB" sz="2000" dirty="0" smtClean="0"/>
              <a:t>Recommended as efficient screening method prior to more detailed and computationally exhaustive methods, such as </a:t>
            </a:r>
            <a:r>
              <a:rPr lang="en-GB" sz="2000" dirty="0" err="1" smtClean="0"/>
              <a:t>Sobol’s</a:t>
            </a:r>
            <a:r>
              <a:rPr lang="en-GB" sz="2000" dirty="0" smtClean="0"/>
              <a:t> variance decomposition.</a:t>
            </a:r>
          </a:p>
          <a:p>
            <a:pPr marL="457200" indent="-457200" eaLnBrk="1" hangingPunct="1">
              <a:buFontTx/>
              <a:buNone/>
            </a:pPr>
            <a:endParaRPr lang="en-GB" sz="2000" dirty="0" smtClean="0"/>
          </a:p>
          <a:p>
            <a:pPr marL="457200" indent="-457200" eaLnBrk="1" hangingPunct="1">
              <a:buFontTx/>
              <a:buNone/>
            </a:pPr>
            <a:endParaRPr lang="en-GB" sz="2000" dirty="0" smtClean="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C42F0043-7D0E-4964-9486-4E750BF43FC4}" type="slidenum">
              <a:rPr lang="da-DK"/>
              <a:pPr>
                <a:defRPr/>
              </a:pPr>
              <a:t>40</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71865"/>
            <a:ext cx="7772400" cy="1362075"/>
          </a:xfrm>
        </p:spPr>
        <p:txBody>
          <a:bodyPr/>
          <a:lstStyle/>
          <a:p>
            <a:r>
              <a:rPr lang="da-DK" dirty="0" smtClean="0"/>
              <a:t>Aerobic growth of microorganism</a:t>
            </a:r>
            <a:endParaRPr lang="da-DK" dirty="0"/>
          </a:p>
        </p:txBody>
      </p:sp>
      <p:sp>
        <p:nvSpPr>
          <p:cNvPr id="3" name="Text Placeholder 2"/>
          <p:cNvSpPr>
            <a:spLocks noGrp="1"/>
          </p:cNvSpPr>
          <p:nvPr>
            <p:ph type="body" idx="1"/>
          </p:nvPr>
        </p:nvSpPr>
        <p:spPr>
          <a:xfrm>
            <a:off x="722313" y="2071678"/>
            <a:ext cx="7772400" cy="1500187"/>
          </a:xfrm>
        </p:spPr>
        <p:txBody>
          <a:bodyPr/>
          <a:lstStyle/>
          <a:p>
            <a:r>
              <a:rPr lang="da-DK" dirty="0" smtClean="0"/>
              <a:t>Exercise 1:  Repeat Morris method of sensitivity analysis</a:t>
            </a:r>
            <a:endParaRPr lang="da-DK" dirty="0"/>
          </a:p>
        </p:txBody>
      </p:sp>
      <p:sp>
        <p:nvSpPr>
          <p:cNvPr id="4" name="Date Placeholder 3"/>
          <p:cNvSpPr>
            <a:spLocks noGrp="1"/>
          </p:cNvSpPr>
          <p:nvPr>
            <p:ph type="dt" sz="half" idx="10"/>
          </p:nvPr>
        </p:nvSpPr>
        <p:spPr/>
        <p:txBody>
          <a:bodyPr/>
          <a:lstStyle/>
          <a:p>
            <a:pPr>
              <a:defRPr/>
            </a:pPr>
            <a:r>
              <a:rPr lang="en-US" smtClean="0"/>
              <a:t>G.Sin</a:t>
            </a:r>
            <a:endParaRPr lang="da-DK" dirty="0"/>
          </a:p>
        </p:txBody>
      </p:sp>
      <p:sp>
        <p:nvSpPr>
          <p:cNvPr id="5" name="Footer Placeholder 4"/>
          <p:cNvSpPr>
            <a:spLocks noGrp="1"/>
          </p:cNvSpPr>
          <p:nvPr>
            <p:ph type="ftr" sz="quarter" idx="11"/>
          </p:nvPr>
        </p:nvSpPr>
        <p:spPr/>
        <p:txBody>
          <a:bodyPr/>
          <a:lstStyle/>
          <a:p>
            <a:pPr>
              <a:defRPr/>
            </a:pPr>
            <a:r>
              <a:rPr lang="en-US" smtClean="0"/>
              <a:t>Morris method for sensitivity analysis</a:t>
            </a:r>
            <a:endParaRPr lang="da-DK" dirty="0"/>
          </a:p>
        </p:txBody>
      </p:sp>
      <p:sp>
        <p:nvSpPr>
          <p:cNvPr id="6" name="Slide Number Placeholder 5"/>
          <p:cNvSpPr>
            <a:spLocks noGrp="1"/>
          </p:cNvSpPr>
          <p:nvPr>
            <p:ph type="sldNum" sz="quarter" idx="12"/>
          </p:nvPr>
        </p:nvSpPr>
        <p:spPr/>
        <p:txBody>
          <a:bodyPr/>
          <a:lstStyle/>
          <a:p>
            <a:pPr>
              <a:defRPr/>
            </a:pPr>
            <a:fld id="{B311F9F3-1E57-4A27-89A3-175E395DBC36}" type="slidenum">
              <a:rPr lang="da-DK" smtClean="0"/>
              <a:pPr>
                <a:defRPr/>
              </a:pPr>
              <a:t>41</a:t>
            </a:fld>
            <a:endParaRPr lang="da-DK"/>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a-DK" sz="2000" dirty="0" smtClean="0"/>
              <a:t>Do the exercise individually</a:t>
            </a:r>
          </a:p>
          <a:p>
            <a:r>
              <a:rPr lang="da-DK" sz="2000" dirty="0" smtClean="0"/>
              <a:t>Use the matlab scripts introduced earlier using the OUR example</a:t>
            </a:r>
          </a:p>
          <a:p>
            <a:r>
              <a:rPr lang="da-DK" sz="2000" dirty="0" smtClean="0"/>
              <a:t>Follow the steps outlined above in the example (slide # 23)</a:t>
            </a:r>
          </a:p>
          <a:p>
            <a:r>
              <a:rPr lang="da-DK" sz="2000" dirty="0" smtClean="0"/>
              <a:t>and learn by doing! For example to learn Morris sampling theory in detail, </a:t>
            </a:r>
            <a:r>
              <a:rPr lang="da-DK" sz="2000" dirty="0" err="1" smtClean="0"/>
              <a:t>first</a:t>
            </a:r>
            <a:r>
              <a:rPr lang="da-DK" sz="2000" dirty="0" smtClean="0"/>
              <a:t> </a:t>
            </a:r>
            <a:r>
              <a:rPr lang="da-DK" sz="2000" dirty="0" err="1" smtClean="0"/>
              <a:t>read</a:t>
            </a:r>
            <a:r>
              <a:rPr lang="da-DK" sz="2000" dirty="0" smtClean="0"/>
              <a:t> the </a:t>
            </a:r>
            <a:r>
              <a:rPr lang="da-DK" sz="2000" dirty="0" err="1" smtClean="0"/>
              <a:t>accompanying</a:t>
            </a:r>
            <a:r>
              <a:rPr lang="da-DK" sz="2000" dirty="0" smtClean="0"/>
              <a:t> </a:t>
            </a:r>
            <a:r>
              <a:rPr lang="da-DK" sz="2000" dirty="0" err="1" smtClean="0"/>
              <a:t>paper</a:t>
            </a:r>
            <a:r>
              <a:rPr lang="da-DK" sz="2000" dirty="0" smtClean="0"/>
              <a:t> and </a:t>
            </a:r>
            <a:r>
              <a:rPr lang="da-DK" sz="2000" dirty="0" err="1" smtClean="0"/>
              <a:t>then</a:t>
            </a:r>
            <a:r>
              <a:rPr lang="da-DK" sz="2000" dirty="0" smtClean="0"/>
              <a:t> check the </a:t>
            </a:r>
            <a:r>
              <a:rPr lang="da-DK" sz="2000" dirty="0" err="1" smtClean="0"/>
              <a:t>morris</a:t>
            </a:r>
            <a:r>
              <a:rPr lang="da-DK" sz="2000" dirty="0" smtClean="0"/>
              <a:t> </a:t>
            </a:r>
            <a:r>
              <a:rPr lang="da-DK" sz="2000" dirty="0" err="1" smtClean="0"/>
              <a:t>code</a:t>
            </a:r>
            <a:r>
              <a:rPr lang="da-DK" sz="2000" dirty="0" smtClean="0"/>
              <a:t>. </a:t>
            </a:r>
            <a:r>
              <a:rPr lang="da-DK" sz="2000" dirty="0" err="1" smtClean="0"/>
              <a:t>you</a:t>
            </a:r>
            <a:r>
              <a:rPr lang="da-DK" sz="2000" dirty="0" smtClean="0"/>
              <a:t> may do the following:</a:t>
            </a:r>
          </a:p>
          <a:p>
            <a:pPr lvl="1"/>
            <a:r>
              <a:rPr lang="da-DK" sz="2000" dirty="0" smtClean="0"/>
              <a:t>Open the morrissampling.m </a:t>
            </a:r>
          </a:p>
          <a:p>
            <a:pPr lvl="1"/>
            <a:r>
              <a:rPr lang="da-DK" sz="2000" dirty="0" smtClean="0"/>
              <a:t>Set r equal to 1. investigate the resulting samples (X and Xval)</a:t>
            </a:r>
          </a:p>
          <a:p>
            <a:pPr lvl="1"/>
            <a:r>
              <a:rPr lang="da-DK" sz="2000" dirty="0" smtClean="0"/>
              <a:t>Set r equal to 2. investigate the resulting samples (X and Xval)</a:t>
            </a:r>
          </a:p>
          <a:p>
            <a:pPr lvl="1"/>
            <a:r>
              <a:rPr lang="da-DK" sz="2000" dirty="0" smtClean="0"/>
              <a:t>In the same manner, change the p parameter to 6 and repeat above steps. </a:t>
            </a:r>
          </a:p>
          <a:p>
            <a:pPr lvl="1"/>
            <a:r>
              <a:rPr lang="da-DK" sz="2000" dirty="0" smtClean="0"/>
              <a:t>Write down the results on a paper and compare them with the theory of morris sampling (see the paper). </a:t>
            </a:r>
          </a:p>
        </p:txBody>
      </p:sp>
      <p:sp>
        <p:nvSpPr>
          <p:cNvPr id="3" name="Title 2"/>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da-DK" dirty="0" smtClean="0"/>
              <a:t>Exercise details</a:t>
            </a:r>
            <a:endParaRPr lang="da-DK" dirty="0"/>
          </a:p>
        </p:txBody>
      </p:sp>
      <p:sp>
        <p:nvSpPr>
          <p:cNvPr id="4" name="Date Placeholder 3"/>
          <p:cNvSpPr>
            <a:spLocks noGrp="1"/>
          </p:cNvSpPr>
          <p:nvPr>
            <p:ph type="dt" sz="half" idx="10"/>
          </p:nvPr>
        </p:nvSpPr>
        <p:spPr/>
        <p:txBody>
          <a:bodyPr/>
          <a:lstStyle/>
          <a:p>
            <a:pPr>
              <a:defRPr/>
            </a:pPr>
            <a:r>
              <a:rPr lang="en-US" smtClean="0"/>
              <a:t>G.Sin</a:t>
            </a:r>
            <a:endParaRPr lang="da-DK" dirty="0"/>
          </a:p>
        </p:txBody>
      </p:sp>
      <p:sp>
        <p:nvSpPr>
          <p:cNvPr id="5" name="Footer Placeholder 4"/>
          <p:cNvSpPr>
            <a:spLocks noGrp="1"/>
          </p:cNvSpPr>
          <p:nvPr>
            <p:ph type="ftr" sz="quarter" idx="11"/>
          </p:nvPr>
        </p:nvSpPr>
        <p:spPr/>
        <p:txBody>
          <a:bodyPr/>
          <a:lstStyle/>
          <a:p>
            <a:pPr>
              <a:defRPr/>
            </a:pPr>
            <a:r>
              <a:rPr lang="en-US" smtClean="0"/>
              <a:t>Morris method for sensitivity analysis</a:t>
            </a:r>
            <a:endParaRPr lang="da-DK" dirty="0"/>
          </a:p>
        </p:txBody>
      </p:sp>
      <p:sp>
        <p:nvSpPr>
          <p:cNvPr id="6" name="Slide Number Placeholder 5"/>
          <p:cNvSpPr>
            <a:spLocks noGrp="1"/>
          </p:cNvSpPr>
          <p:nvPr>
            <p:ph type="sldNum" sz="quarter" idx="12"/>
          </p:nvPr>
        </p:nvSpPr>
        <p:spPr/>
        <p:txBody>
          <a:bodyPr/>
          <a:lstStyle/>
          <a:p>
            <a:pPr>
              <a:defRPr/>
            </a:pPr>
            <a:fld id="{AE2728FD-AC43-4B26-9690-BFB6C7703A95}" type="slidenum">
              <a:rPr lang="da-DK" smtClean="0"/>
              <a:pPr>
                <a:defRPr/>
              </a:pPr>
              <a:t>42</a:t>
            </a:fld>
            <a:endParaRPr lang="da-DK"/>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71865"/>
            <a:ext cx="7772400" cy="1362075"/>
          </a:xfrm>
        </p:spPr>
        <p:txBody>
          <a:bodyPr/>
          <a:lstStyle/>
          <a:p>
            <a:r>
              <a:rPr lang="da-DK" dirty="0" smtClean="0"/>
              <a:t>Simple fermentation model</a:t>
            </a:r>
            <a:endParaRPr lang="da-DK" dirty="0"/>
          </a:p>
        </p:txBody>
      </p:sp>
      <p:sp>
        <p:nvSpPr>
          <p:cNvPr id="3" name="Text Placeholder 2"/>
          <p:cNvSpPr>
            <a:spLocks noGrp="1"/>
          </p:cNvSpPr>
          <p:nvPr>
            <p:ph type="body" idx="1"/>
          </p:nvPr>
        </p:nvSpPr>
        <p:spPr>
          <a:xfrm>
            <a:off x="722313" y="2071678"/>
            <a:ext cx="7772400" cy="1500187"/>
          </a:xfrm>
        </p:spPr>
        <p:txBody>
          <a:bodyPr/>
          <a:lstStyle/>
          <a:p>
            <a:r>
              <a:rPr lang="da-DK" dirty="0" smtClean="0"/>
              <a:t>Exercise 1:  Repeat Morris method of sensitivity analysis</a:t>
            </a:r>
            <a:endParaRPr lang="da-DK" dirty="0"/>
          </a:p>
        </p:txBody>
      </p:sp>
      <p:sp>
        <p:nvSpPr>
          <p:cNvPr id="4" name="Date Placeholder 3"/>
          <p:cNvSpPr>
            <a:spLocks noGrp="1"/>
          </p:cNvSpPr>
          <p:nvPr>
            <p:ph type="dt" sz="half" idx="10"/>
          </p:nvPr>
        </p:nvSpPr>
        <p:spPr/>
        <p:txBody>
          <a:bodyPr/>
          <a:lstStyle/>
          <a:p>
            <a:pPr>
              <a:defRPr/>
            </a:pPr>
            <a:r>
              <a:rPr lang="en-US" smtClean="0"/>
              <a:t>G.Sin</a:t>
            </a:r>
            <a:endParaRPr lang="da-DK" dirty="0"/>
          </a:p>
        </p:txBody>
      </p:sp>
      <p:sp>
        <p:nvSpPr>
          <p:cNvPr id="5" name="Footer Placeholder 4"/>
          <p:cNvSpPr>
            <a:spLocks noGrp="1"/>
          </p:cNvSpPr>
          <p:nvPr>
            <p:ph type="ftr" sz="quarter" idx="11"/>
          </p:nvPr>
        </p:nvSpPr>
        <p:spPr/>
        <p:txBody>
          <a:bodyPr/>
          <a:lstStyle/>
          <a:p>
            <a:pPr>
              <a:defRPr/>
            </a:pPr>
            <a:r>
              <a:rPr lang="en-US" smtClean="0"/>
              <a:t>Morris method for sensitivity analysis</a:t>
            </a:r>
            <a:endParaRPr lang="da-DK" dirty="0"/>
          </a:p>
        </p:txBody>
      </p:sp>
      <p:sp>
        <p:nvSpPr>
          <p:cNvPr id="6" name="Slide Number Placeholder 5"/>
          <p:cNvSpPr>
            <a:spLocks noGrp="1"/>
          </p:cNvSpPr>
          <p:nvPr>
            <p:ph type="sldNum" sz="quarter" idx="12"/>
          </p:nvPr>
        </p:nvSpPr>
        <p:spPr/>
        <p:txBody>
          <a:bodyPr/>
          <a:lstStyle/>
          <a:p>
            <a:pPr>
              <a:defRPr/>
            </a:pPr>
            <a:fld id="{B311F9F3-1E57-4A27-89A3-175E395DBC36}" type="slidenum">
              <a:rPr lang="da-DK" smtClean="0"/>
              <a:pPr>
                <a:defRPr/>
              </a:pPr>
              <a:t>43</a:t>
            </a:fld>
            <a:endParaRPr lang="da-DK"/>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a-DK" dirty="0" smtClean="0"/>
              <a:t>Do the exercise individually</a:t>
            </a:r>
          </a:p>
          <a:p>
            <a:r>
              <a:rPr lang="da-DK" dirty="0" smtClean="0"/>
              <a:t>Use the matlab scripts introduced earlier using the OUR example, BUT this time use the fermentation model!</a:t>
            </a:r>
          </a:p>
          <a:p>
            <a:r>
              <a:rPr lang="da-DK" dirty="0" smtClean="0"/>
              <a:t>Adopt the scripts if necessary for your exercise!</a:t>
            </a:r>
          </a:p>
          <a:p>
            <a:r>
              <a:rPr lang="da-DK" dirty="0" smtClean="0"/>
              <a:t>Follow the steps outlined above in the example (slide # 23)</a:t>
            </a:r>
          </a:p>
          <a:p>
            <a:r>
              <a:rPr lang="da-DK" dirty="0" smtClean="0"/>
              <a:t>and learn by doing!</a:t>
            </a:r>
          </a:p>
          <a:p>
            <a:r>
              <a:rPr lang="da-DK" dirty="0" smtClean="0"/>
              <a:t>We will be around to help you out!.... </a:t>
            </a:r>
            <a:endParaRPr lang="da-DK" dirty="0"/>
          </a:p>
        </p:txBody>
      </p:sp>
      <p:sp>
        <p:nvSpPr>
          <p:cNvPr id="3" name="Title 2"/>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da-DK" dirty="0" smtClean="0"/>
              <a:t>Exercise details</a:t>
            </a:r>
            <a:endParaRPr lang="da-DK" dirty="0"/>
          </a:p>
        </p:txBody>
      </p:sp>
      <p:sp>
        <p:nvSpPr>
          <p:cNvPr id="4" name="Date Placeholder 3"/>
          <p:cNvSpPr>
            <a:spLocks noGrp="1"/>
          </p:cNvSpPr>
          <p:nvPr>
            <p:ph type="dt" sz="half" idx="10"/>
          </p:nvPr>
        </p:nvSpPr>
        <p:spPr/>
        <p:txBody>
          <a:bodyPr/>
          <a:lstStyle/>
          <a:p>
            <a:pPr>
              <a:defRPr/>
            </a:pPr>
            <a:r>
              <a:rPr lang="en-US" smtClean="0"/>
              <a:t>G.Sin</a:t>
            </a:r>
            <a:endParaRPr lang="da-DK" dirty="0"/>
          </a:p>
        </p:txBody>
      </p:sp>
      <p:sp>
        <p:nvSpPr>
          <p:cNvPr id="5" name="Footer Placeholder 4"/>
          <p:cNvSpPr>
            <a:spLocks noGrp="1"/>
          </p:cNvSpPr>
          <p:nvPr>
            <p:ph type="ftr" sz="quarter" idx="11"/>
          </p:nvPr>
        </p:nvSpPr>
        <p:spPr/>
        <p:txBody>
          <a:bodyPr/>
          <a:lstStyle/>
          <a:p>
            <a:pPr>
              <a:defRPr/>
            </a:pPr>
            <a:r>
              <a:rPr lang="en-US" smtClean="0"/>
              <a:t>Morris method for sensitivity analysis</a:t>
            </a:r>
            <a:endParaRPr lang="da-DK" dirty="0"/>
          </a:p>
        </p:txBody>
      </p:sp>
      <p:sp>
        <p:nvSpPr>
          <p:cNvPr id="6" name="Slide Number Placeholder 5"/>
          <p:cNvSpPr>
            <a:spLocks noGrp="1"/>
          </p:cNvSpPr>
          <p:nvPr>
            <p:ph type="sldNum" sz="quarter" idx="12"/>
          </p:nvPr>
        </p:nvSpPr>
        <p:spPr/>
        <p:txBody>
          <a:bodyPr/>
          <a:lstStyle/>
          <a:p>
            <a:pPr>
              <a:defRPr/>
            </a:pPr>
            <a:fld id="{AE2728FD-AC43-4B26-9690-BFB6C7703A95}" type="slidenum">
              <a:rPr lang="da-DK" smtClean="0"/>
              <a:pPr>
                <a:defRPr/>
              </a:pPr>
              <a:t>44</a:t>
            </a:fld>
            <a:endParaRPr lang="da-DK"/>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1435100" y="2260600"/>
            <a:ext cx="6624638" cy="4740275"/>
            <a:chOff x="1435484" y="2260458"/>
            <a:chExt cx="6624358" cy="4740442"/>
          </a:xfrm>
        </p:grpSpPr>
        <p:pic>
          <p:nvPicPr>
            <p:cNvPr id="9227" name="Picture 1" descr="C:\Documents and Settings\gsi\Desktop\500px-Sensitivity_scheme.jpg"/>
            <p:cNvPicPr>
              <a:picLocks noChangeAspect="1" noChangeArrowheads="1"/>
            </p:cNvPicPr>
            <p:nvPr/>
          </p:nvPicPr>
          <p:blipFill>
            <a:blip r:embed="rId3" cstate="print"/>
            <a:srcRect/>
            <a:stretch>
              <a:fillRect/>
            </a:stretch>
          </p:blipFill>
          <p:spPr bwMode="auto">
            <a:xfrm>
              <a:off x="1435484" y="2260458"/>
              <a:ext cx="6136912" cy="4740442"/>
            </a:xfrm>
            <a:prstGeom prst="rect">
              <a:avLst/>
            </a:prstGeom>
            <a:noFill/>
            <a:ln w="9525">
              <a:noFill/>
              <a:miter lim="800000"/>
              <a:headEnd/>
              <a:tailEnd/>
            </a:ln>
          </p:spPr>
        </p:pic>
        <p:sp>
          <p:nvSpPr>
            <p:cNvPr id="12" name="TextBox 11"/>
            <p:cNvSpPr txBox="1"/>
            <p:nvPr/>
          </p:nvSpPr>
          <p:spPr>
            <a:xfrm>
              <a:off x="5929507" y="6215060"/>
              <a:ext cx="2130335" cy="338149"/>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da-DK" dirty="0"/>
                <a:t>Saltelli et al., 2008</a:t>
              </a:r>
            </a:p>
          </p:txBody>
        </p:sp>
      </p:grpSp>
      <p:sp>
        <p:nvSpPr>
          <p:cNvPr id="9219" name="Content Placeholder 1"/>
          <p:cNvSpPr>
            <a:spLocks noGrp="1"/>
          </p:cNvSpPr>
          <p:nvPr>
            <p:ph idx="1"/>
          </p:nvPr>
        </p:nvSpPr>
        <p:spPr/>
        <p:txBody>
          <a:bodyPr/>
          <a:lstStyle/>
          <a:p>
            <a:pPr eaLnBrk="1" hangingPunct="1">
              <a:buFontTx/>
              <a:buNone/>
            </a:pPr>
            <a:r>
              <a:rPr lang="da-DK" sz="2000" smtClean="0"/>
              <a:t>Sensitivity analysis  ”studies how variation (uncertainty) in the outputs  of a model can be apportioned to different sources in the input of a model” </a:t>
            </a:r>
          </a:p>
          <a:p>
            <a:pPr eaLnBrk="1" hangingPunct="1">
              <a:buFontTx/>
              <a:buNone/>
            </a:pPr>
            <a:r>
              <a:rPr lang="da-DK" sz="2000" smtClean="0"/>
              <a:t>SA complimentary to uncertainty analysis: ”quantifying uncertainty in the outputs of a model from uncertainty in its inputs  ”</a:t>
            </a:r>
          </a:p>
          <a:p>
            <a:pPr eaLnBrk="1" hangingPunct="1">
              <a:buFontTx/>
              <a:buNone/>
            </a:pPr>
            <a:endParaRPr lang="da-DK" sz="2000" smtClean="0"/>
          </a:p>
          <a:p>
            <a:pPr eaLnBrk="1" hangingPunct="1">
              <a:buFontTx/>
              <a:buNone/>
            </a:pPr>
            <a:endParaRPr lang="da-DK" sz="2000" smtClean="0"/>
          </a:p>
        </p:txBody>
      </p:sp>
      <p:sp>
        <p:nvSpPr>
          <p:cNvPr id="3" name="Title 2"/>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da-DK" dirty="0" smtClean="0"/>
              <a:t>Sensitivity analysis – a definition 		</a:t>
            </a:r>
            <a:endParaRPr lang="da-DK"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6D8E30B4-4688-4594-8225-F3D0B4F740BA}" type="slidenum">
              <a:rPr lang="da-DK"/>
              <a:pPr>
                <a:defRPr/>
              </a:pPr>
              <a:t>5</a:t>
            </a:fld>
            <a:endParaRPr lang="da-DK" dirty="0"/>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
        <p:nvSpPr>
          <p:cNvPr id="14" name="TextBox 13"/>
          <p:cNvSpPr txBox="1"/>
          <p:nvPr/>
        </p:nvSpPr>
        <p:spPr>
          <a:xfrm>
            <a:off x="2071688" y="3071813"/>
            <a:ext cx="815975" cy="338137"/>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pPr>
              <a:defRPr/>
            </a:pPr>
            <a:r>
              <a:rPr lang="da-DK" dirty="0"/>
              <a:t>inputs</a:t>
            </a:r>
          </a:p>
        </p:txBody>
      </p:sp>
      <p:sp>
        <p:nvSpPr>
          <p:cNvPr id="15" name="TextBox 14"/>
          <p:cNvSpPr txBox="1"/>
          <p:nvPr/>
        </p:nvSpPr>
        <p:spPr>
          <a:xfrm>
            <a:off x="4143375" y="3071813"/>
            <a:ext cx="714375" cy="338137"/>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pPr>
              <a:defRPr/>
            </a:pPr>
            <a:r>
              <a:rPr lang="da-DK" dirty="0"/>
              <a:t>model</a:t>
            </a:r>
          </a:p>
        </p:txBody>
      </p:sp>
      <p:sp>
        <p:nvSpPr>
          <p:cNvPr id="16" name="TextBox 15"/>
          <p:cNvSpPr txBox="1"/>
          <p:nvPr/>
        </p:nvSpPr>
        <p:spPr>
          <a:xfrm>
            <a:off x="6000750" y="3090863"/>
            <a:ext cx="833438" cy="338137"/>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pPr>
              <a:defRPr/>
            </a:pPr>
            <a:r>
              <a:rPr lang="da-DK" dirty="0"/>
              <a:t>outputs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Content Placeholder 1"/>
          <p:cNvSpPr>
            <a:spLocks noGrp="1"/>
          </p:cNvSpPr>
          <p:nvPr>
            <p:ph idx="1"/>
          </p:nvPr>
        </p:nvSpPr>
        <p:spPr/>
        <p:txBody>
          <a:bodyPr/>
          <a:lstStyle/>
          <a:p>
            <a:pPr>
              <a:buFontTx/>
              <a:buNone/>
              <a:defRPr/>
            </a:pPr>
            <a:r>
              <a:rPr lang="en-GB" sz="2000" dirty="0" smtClean="0"/>
              <a:t>SA may be used for a number of purposes:</a:t>
            </a:r>
          </a:p>
          <a:p>
            <a:pPr marL="457200" indent="-457200">
              <a:buFont typeface="+mj-lt"/>
              <a:buAutoNum type="arabicPeriod"/>
              <a:defRPr/>
            </a:pPr>
            <a:r>
              <a:rPr lang="en-GB" sz="2000" dirty="0" smtClean="0"/>
              <a:t>Identify critical region in the input space of a model</a:t>
            </a:r>
          </a:p>
          <a:p>
            <a:pPr marL="457200" indent="-457200">
              <a:buFont typeface="+mj-lt"/>
              <a:buAutoNum type="arabicPeriod"/>
              <a:defRPr/>
            </a:pPr>
            <a:r>
              <a:rPr lang="en-GB" sz="2000" dirty="0" smtClean="0"/>
              <a:t>Establish research priorities (by knowing to which inputs the model response is the most sensitive)</a:t>
            </a:r>
          </a:p>
          <a:p>
            <a:pPr marL="457200" indent="-457200">
              <a:buFont typeface="+mj-lt"/>
              <a:buAutoNum type="arabicPeriod"/>
              <a:defRPr/>
            </a:pPr>
            <a:r>
              <a:rPr lang="en-GB" sz="2000" dirty="0" smtClean="0"/>
              <a:t>Debugging model coding errors (detecting a non-important parameter as important)</a:t>
            </a:r>
          </a:p>
          <a:p>
            <a:pPr marL="457200" indent="-457200">
              <a:buFont typeface="+mj-lt"/>
              <a:buAutoNum type="arabicPeriod"/>
              <a:defRPr/>
            </a:pPr>
            <a:r>
              <a:rPr lang="en-GB" sz="2000" dirty="0" smtClean="0"/>
              <a:t>Simplify models / test hypothesis </a:t>
            </a:r>
          </a:p>
          <a:p>
            <a:pPr marL="457200" indent="-457200">
              <a:buFont typeface="+mj-lt"/>
              <a:buAutoNum type="arabicPeriod"/>
              <a:defRPr/>
            </a:pPr>
            <a:r>
              <a:rPr lang="en-GB" sz="2000" dirty="0" smtClean="0"/>
              <a:t>...</a:t>
            </a:r>
          </a:p>
          <a:p>
            <a:pPr>
              <a:buFontTx/>
              <a:buNone/>
              <a:defRPr/>
            </a:pPr>
            <a:endParaRPr lang="da-DK" sz="2000" dirty="0" smtClean="0"/>
          </a:p>
        </p:txBody>
      </p:sp>
      <p:sp>
        <p:nvSpPr>
          <p:cNvPr id="3" name="Title 2"/>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da-DK" dirty="0" smtClean="0"/>
              <a:t/>
            </a:r>
            <a:br>
              <a:rPr lang="da-DK" dirty="0" smtClean="0"/>
            </a:br>
            <a:r>
              <a:rPr lang="da-DK" dirty="0" smtClean="0"/>
              <a:t>Sensitivity analysis – practices		</a:t>
            </a:r>
            <a:endParaRPr lang="da-DK"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55E74661-5645-4FCA-A119-6F3FA866E2A4}" type="slidenum">
              <a:rPr lang="da-DK"/>
              <a:pPr>
                <a:defRPr/>
              </a:pPr>
              <a:t>6</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Content Placeholder 1"/>
          <p:cNvSpPr>
            <a:spLocks noGrp="1"/>
          </p:cNvSpPr>
          <p:nvPr>
            <p:ph idx="1"/>
          </p:nvPr>
        </p:nvSpPr>
        <p:spPr/>
        <p:txBody>
          <a:bodyPr/>
          <a:lstStyle/>
          <a:p>
            <a:pPr>
              <a:buFontTx/>
              <a:buNone/>
            </a:pPr>
            <a:r>
              <a:rPr lang="da-DK" sz="2000" dirty="0" smtClean="0"/>
              <a:t>A number of methods available each with its own advantages/drawbacks</a:t>
            </a:r>
          </a:p>
          <a:p>
            <a:r>
              <a:rPr lang="da-DK" sz="2000" dirty="0" smtClean="0"/>
              <a:t>Local methods </a:t>
            </a:r>
          </a:p>
          <a:p>
            <a:pPr lvl="1"/>
            <a:r>
              <a:rPr lang="da-DK" sz="2000" dirty="0" smtClean="0"/>
              <a:t>Derivative based, One-factor-at-A-Time (OAT), ...</a:t>
            </a:r>
          </a:p>
          <a:p>
            <a:pPr lvl="1"/>
            <a:r>
              <a:rPr lang="da-DK" sz="2000" dirty="0" smtClean="0"/>
              <a:t>Local measure: small perturbation around base value</a:t>
            </a:r>
          </a:p>
          <a:p>
            <a:pPr lvl="1"/>
            <a:r>
              <a:rPr lang="da-DK" sz="2000" dirty="0" smtClean="0"/>
              <a:t>Hence the analysis is locally bounding, not extrapolative!</a:t>
            </a:r>
          </a:p>
          <a:p>
            <a:r>
              <a:rPr lang="da-DK" sz="2000" dirty="0" smtClean="0"/>
              <a:t>Global methods </a:t>
            </a:r>
          </a:p>
          <a:p>
            <a:pPr lvl="1"/>
            <a:r>
              <a:rPr lang="da-DK" sz="2000" dirty="0" smtClean="0"/>
              <a:t>Regression, variance-based, ...</a:t>
            </a:r>
          </a:p>
          <a:p>
            <a:pPr lvl="1"/>
            <a:r>
              <a:rPr lang="da-DK" sz="2000" dirty="0" smtClean="0"/>
              <a:t>May be computationally demanding</a:t>
            </a:r>
          </a:p>
          <a:p>
            <a:pPr>
              <a:buFontTx/>
              <a:buNone/>
            </a:pPr>
            <a:r>
              <a:rPr lang="da-DK" sz="2000" dirty="0" smtClean="0"/>
              <a:t>Morris method (1991):</a:t>
            </a:r>
          </a:p>
          <a:p>
            <a:pPr lvl="1"/>
            <a:r>
              <a:rPr lang="da-DK" sz="2000" dirty="0" smtClean="0"/>
              <a:t>Combines advantages of the two: Performs local sensitivity calculations in a global context (thanks to special sampling method)</a:t>
            </a:r>
          </a:p>
          <a:p>
            <a:pPr>
              <a:buFontTx/>
              <a:buNone/>
            </a:pPr>
            <a:endParaRPr lang="da-DK" sz="2000" dirty="0" smtClean="0"/>
          </a:p>
        </p:txBody>
      </p:sp>
      <p:sp>
        <p:nvSpPr>
          <p:cNvPr id="3" name="Title 2"/>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da-DK" dirty="0" smtClean="0"/>
              <a:t/>
            </a:r>
            <a:br>
              <a:rPr lang="da-DK" dirty="0" smtClean="0"/>
            </a:br>
            <a:r>
              <a:rPr lang="da-DK" dirty="0" smtClean="0"/>
              <a:t>Sensitivity analysis – Putting Morris method in context	</a:t>
            </a:r>
            <a:endParaRPr lang="da-DK"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5" name="Slide Number Placeholder 4"/>
          <p:cNvSpPr>
            <a:spLocks noGrp="1"/>
          </p:cNvSpPr>
          <p:nvPr>
            <p:ph type="sldNum" sz="quarter" idx="12"/>
          </p:nvPr>
        </p:nvSpPr>
        <p:spPr/>
        <p:txBody>
          <a:bodyPr/>
          <a:lstStyle/>
          <a:p>
            <a:pPr>
              <a:defRPr/>
            </a:pPr>
            <a:fld id="{0D650B4C-8CF4-414B-9D7A-308504F5403F}" type="slidenum">
              <a:rPr lang="da-DK"/>
              <a:pPr>
                <a:defRPr/>
              </a:pPr>
              <a:t>7</a:t>
            </a:fld>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8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8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8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28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8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8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28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8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1"/>
          <p:cNvSpPr>
            <a:spLocks noGrp="1"/>
          </p:cNvSpPr>
          <p:nvPr>
            <p:ph idx="1"/>
          </p:nvPr>
        </p:nvSpPr>
        <p:spPr>
          <a:xfrm>
            <a:off x="609600" y="1628775"/>
            <a:ext cx="7772400" cy="4565650"/>
          </a:xfrm>
        </p:spPr>
        <p:txBody>
          <a:bodyPr/>
          <a:lstStyle/>
          <a:p>
            <a:pPr>
              <a:buFontTx/>
              <a:buNone/>
            </a:pPr>
            <a:r>
              <a:rPr lang="en-GB" sz="2000" dirty="0" smtClean="0"/>
              <a:t>Let us take a model of the form: </a:t>
            </a:r>
          </a:p>
          <a:p>
            <a:pPr>
              <a:buFontTx/>
              <a:buNone/>
            </a:pPr>
            <a:endParaRPr lang="en-GB" sz="2000" dirty="0" smtClean="0"/>
          </a:p>
          <a:p>
            <a:pPr>
              <a:buFontTx/>
              <a:buNone/>
            </a:pPr>
            <a:endParaRPr lang="en-GB" sz="2000" dirty="0" smtClean="0"/>
          </a:p>
          <a:p>
            <a:pPr>
              <a:buFontTx/>
              <a:buNone/>
            </a:pPr>
            <a:endParaRPr lang="en-GB" sz="2000" dirty="0" smtClean="0"/>
          </a:p>
          <a:p>
            <a:pPr>
              <a:buFontTx/>
              <a:buNone/>
            </a:pPr>
            <a:r>
              <a:rPr lang="en-GB" sz="2000" dirty="0" smtClean="0"/>
              <a:t>The elementary effect of the </a:t>
            </a:r>
            <a:r>
              <a:rPr lang="en-GB" sz="2000" dirty="0" err="1" smtClean="0"/>
              <a:t>i</a:t>
            </a:r>
            <a:r>
              <a:rPr lang="en-GB" sz="2000" baseline="30000" dirty="0" err="1" smtClean="0"/>
              <a:t>th</a:t>
            </a:r>
            <a:r>
              <a:rPr lang="en-GB" sz="2000" dirty="0" smtClean="0"/>
              <a:t> input factor, </a:t>
            </a:r>
            <a:r>
              <a:rPr lang="en-GB" sz="2000" i="1" dirty="0" err="1" smtClean="0">
                <a:latin typeface="Symbol" pitchFamily="18" charset="2"/>
              </a:rPr>
              <a:t>q</a:t>
            </a:r>
            <a:r>
              <a:rPr lang="en-GB" sz="2000" i="1" baseline="-25000" dirty="0" err="1" smtClean="0">
                <a:latin typeface="+mj-lt"/>
              </a:rPr>
              <a:t>i</a:t>
            </a:r>
            <a:r>
              <a:rPr lang="en-GB" sz="2000" dirty="0" smtClean="0"/>
              <a:t>, in a point </a:t>
            </a:r>
            <a:r>
              <a:rPr lang="en-GB" sz="2000" b="1" dirty="0" smtClean="0">
                <a:latin typeface="Symbol" pitchFamily="18" charset="2"/>
              </a:rPr>
              <a:t>q</a:t>
            </a:r>
            <a:r>
              <a:rPr lang="en-GB" sz="2000" baseline="30000" dirty="0" smtClean="0"/>
              <a:t>0 </a:t>
            </a:r>
            <a:r>
              <a:rPr lang="en-GB" sz="2000" dirty="0" smtClean="0"/>
              <a:t>(input space):</a:t>
            </a:r>
            <a:endParaRPr lang="en-US" sz="2000" dirty="0" smtClean="0"/>
          </a:p>
          <a:p>
            <a:pPr>
              <a:buFontTx/>
              <a:buNone/>
            </a:pPr>
            <a:endParaRPr lang="en-US" sz="2000" dirty="0" smtClean="0"/>
          </a:p>
          <a:p>
            <a:pPr>
              <a:buFontTx/>
              <a:buNone/>
            </a:pPr>
            <a:endParaRPr lang="en-GB" sz="2000" dirty="0" smtClean="0"/>
          </a:p>
          <a:p>
            <a:pPr>
              <a:buFontTx/>
              <a:buNone/>
            </a:pPr>
            <a:endParaRPr lang="en-GB" sz="2000" dirty="0" smtClean="0"/>
          </a:p>
        </p:txBody>
      </p:sp>
      <p:sp>
        <p:nvSpPr>
          <p:cNvPr id="3" name="Title 2"/>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da-DK" dirty="0" smtClean="0"/>
              <a:t>Morris method  (Morris, 1991) – </a:t>
            </a:r>
            <a:br>
              <a:rPr lang="da-DK" dirty="0" smtClean="0"/>
            </a:br>
            <a:r>
              <a:rPr lang="da-DK" dirty="0" smtClean="0"/>
              <a:t>Elementary effects (EE)	</a:t>
            </a:r>
            <a:endParaRPr lang="da-DK"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dirty="0"/>
          </a:p>
        </p:txBody>
      </p:sp>
      <p:sp>
        <p:nvSpPr>
          <p:cNvPr id="5" name="Slide Number Placeholder 4"/>
          <p:cNvSpPr>
            <a:spLocks noGrp="1"/>
          </p:cNvSpPr>
          <p:nvPr>
            <p:ph type="sldNum" sz="quarter" idx="12"/>
          </p:nvPr>
        </p:nvSpPr>
        <p:spPr/>
        <p:txBody>
          <a:bodyPr/>
          <a:lstStyle/>
          <a:p>
            <a:pPr>
              <a:defRPr/>
            </a:pPr>
            <a:fld id="{B7BDFC39-8D02-4FC2-8172-4D79D2C3B097}" type="slidenum">
              <a:rPr lang="da-DK"/>
              <a:pPr>
                <a:defRPr/>
              </a:pPr>
              <a:t>8</a:t>
            </a:fld>
            <a:endParaRPr lang="da-DK" dirty="0"/>
          </a:p>
        </p:txBody>
      </p:sp>
      <p:sp>
        <p:nvSpPr>
          <p:cNvPr id="205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0" name="Object 1"/>
          <p:cNvGraphicFramePr>
            <a:graphicFrameLocks noChangeAspect="1"/>
          </p:cNvGraphicFramePr>
          <p:nvPr/>
        </p:nvGraphicFramePr>
        <p:xfrm>
          <a:off x="762000" y="3538545"/>
          <a:ext cx="4445000" cy="890587"/>
        </p:xfrm>
        <a:graphic>
          <a:graphicData uri="http://schemas.openxmlformats.org/presentationml/2006/ole">
            <mc:AlternateContent xmlns:mc="http://schemas.openxmlformats.org/markup-compatibility/2006">
              <mc:Choice xmlns:v="urn:schemas-microsoft-com:vml" Requires="v">
                <p:oleObj spid="_x0000_s6182" name="Equation" r:id="rId4" imgW="2349360" imgH="469800" progId="Equation.DSMT4">
                  <p:embed/>
                </p:oleObj>
              </mc:Choice>
              <mc:Fallback>
                <p:oleObj name="Equation" r:id="rId4" imgW="2349360" imgH="469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538545"/>
                        <a:ext cx="4445000"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5" name="Group 34"/>
          <p:cNvGrpSpPr/>
          <p:nvPr/>
        </p:nvGrpSpPr>
        <p:grpSpPr>
          <a:xfrm>
            <a:off x="1071538" y="4429926"/>
            <a:ext cx="3214710" cy="1980834"/>
            <a:chOff x="1071538" y="4429926"/>
            <a:chExt cx="3214710" cy="1980834"/>
          </a:xfrm>
        </p:grpSpPr>
        <p:cxnSp>
          <p:nvCxnSpPr>
            <p:cNvPr id="12" name="Straight Arrow Connector 11"/>
            <p:cNvCxnSpPr/>
            <p:nvPr/>
          </p:nvCxnSpPr>
          <p:spPr bwMode="auto">
            <a:xfrm>
              <a:off x="1714480" y="6072206"/>
              <a:ext cx="257176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bwMode="auto">
            <a:xfrm rot="5400000" flipH="1" flipV="1">
              <a:off x="892943" y="5250669"/>
              <a:ext cx="1643074"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Elbow Connector 16"/>
            <p:cNvCxnSpPr/>
            <p:nvPr/>
          </p:nvCxnSpPr>
          <p:spPr bwMode="auto">
            <a:xfrm>
              <a:off x="1714480" y="4714884"/>
              <a:ext cx="1857388" cy="1357322"/>
            </a:xfrm>
            <a:prstGeom prst="bentConnector3">
              <a:avLst>
                <a:gd name="adj1" fmla="val 115831"/>
              </a:avLst>
            </a:prstGeom>
            <a:solidFill>
              <a:schemeClr val="accent1"/>
            </a:solidFill>
            <a:ln w="9525" cap="flat" cmpd="sng" algn="ctr">
              <a:solidFill>
                <a:schemeClr val="tx1"/>
              </a:solidFill>
              <a:prstDash val="sysDot"/>
              <a:round/>
              <a:headEnd type="none" w="med" len="med"/>
              <a:tailEnd type="none" w="med" len="med"/>
            </a:ln>
            <a:effectLst/>
          </p:spPr>
        </p:cxnSp>
        <p:sp>
          <p:nvSpPr>
            <p:cNvPr id="24" name="TextBox 23"/>
            <p:cNvSpPr txBox="1"/>
            <p:nvPr/>
          </p:nvSpPr>
          <p:spPr>
            <a:xfrm>
              <a:off x="1071538" y="4643446"/>
              <a:ext cx="378630" cy="338554"/>
            </a:xfrm>
            <a:prstGeom prst="rect">
              <a:avLst/>
            </a:prstGeom>
            <a:noFill/>
          </p:spPr>
          <p:txBody>
            <a:bodyPr wrap="none" rtlCol="0">
              <a:spAutoFit/>
            </a:bodyPr>
            <a:lstStyle/>
            <a:p>
              <a:r>
                <a:rPr lang="da-DK" dirty="0" smtClean="0">
                  <a:latin typeface="Symbol" pitchFamily="18" charset="2"/>
                </a:rPr>
                <a:t>q</a:t>
              </a:r>
              <a:r>
                <a:rPr lang="da-DK" baseline="-25000" dirty="0" smtClean="0"/>
                <a:t>2</a:t>
              </a:r>
              <a:endParaRPr lang="da-DK" baseline="-25000" dirty="0"/>
            </a:p>
          </p:txBody>
        </p:sp>
        <p:sp>
          <p:nvSpPr>
            <p:cNvPr id="25" name="TextBox 24"/>
            <p:cNvSpPr txBox="1"/>
            <p:nvPr/>
          </p:nvSpPr>
          <p:spPr>
            <a:xfrm>
              <a:off x="3714744" y="6072206"/>
              <a:ext cx="378630" cy="338554"/>
            </a:xfrm>
            <a:prstGeom prst="rect">
              <a:avLst/>
            </a:prstGeom>
            <a:noFill/>
          </p:spPr>
          <p:txBody>
            <a:bodyPr wrap="none" rtlCol="0">
              <a:spAutoFit/>
            </a:bodyPr>
            <a:lstStyle/>
            <a:p>
              <a:r>
                <a:rPr lang="da-DK" dirty="0" smtClean="0">
                  <a:latin typeface="Symbol" pitchFamily="18" charset="2"/>
                </a:rPr>
                <a:t>q</a:t>
              </a:r>
              <a:r>
                <a:rPr lang="da-DK" baseline="-25000" dirty="0" smtClean="0"/>
                <a:t>1</a:t>
              </a:r>
              <a:endParaRPr lang="da-DK" baseline="-25000" dirty="0"/>
            </a:p>
          </p:txBody>
        </p:sp>
        <p:cxnSp>
          <p:nvCxnSpPr>
            <p:cNvPr id="29" name="Straight Arrow Connector 28"/>
            <p:cNvCxnSpPr/>
            <p:nvPr/>
          </p:nvCxnSpPr>
          <p:spPr bwMode="auto">
            <a:xfrm>
              <a:off x="2143108" y="5286388"/>
              <a:ext cx="928694"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aphicFrame>
          <p:nvGraphicFramePr>
            <p:cNvPr id="6147" name="Object 1"/>
            <p:cNvGraphicFramePr>
              <a:graphicFrameLocks noChangeAspect="1"/>
            </p:cNvGraphicFramePr>
            <p:nvPr/>
          </p:nvGraphicFramePr>
          <p:xfrm>
            <a:off x="1844675" y="5357813"/>
            <a:ext cx="646113" cy="347662"/>
          </p:xfrm>
          <a:graphic>
            <a:graphicData uri="http://schemas.openxmlformats.org/presentationml/2006/ole">
              <mc:AlternateContent xmlns:mc="http://schemas.openxmlformats.org/markup-compatibility/2006">
                <mc:Choice xmlns:v="urn:schemas-microsoft-com:vml" Requires="v">
                  <p:oleObj spid="_x0000_s6183" name="Equation" r:id="rId6" imgW="520560" imgH="279360" progId="Equation.DSMT4">
                    <p:embed/>
                  </p:oleObj>
                </mc:Choice>
                <mc:Fallback>
                  <p:oleObj name="Equation" r:id="rId6" imgW="520560" imgH="27936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4675" y="5357813"/>
                          <a:ext cx="646113"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1"/>
            <p:cNvGraphicFramePr>
              <a:graphicFrameLocks noChangeAspect="1"/>
            </p:cNvGraphicFramePr>
            <p:nvPr/>
          </p:nvGraphicFramePr>
          <p:xfrm>
            <a:off x="2706688" y="5357813"/>
            <a:ext cx="930275" cy="347662"/>
          </p:xfrm>
          <a:graphic>
            <a:graphicData uri="http://schemas.openxmlformats.org/presentationml/2006/ole">
              <mc:AlternateContent xmlns:mc="http://schemas.openxmlformats.org/markup-compatibility/2006">
                <mc:Choice xmlns:v="urn:schemas-microsoft-com:vml" Requires="v">
                  <p:oleObj spid="_x0000_s6184" name="Equation" r:id="rId8" imgW="749160" imgH="279360" progId="Equation.DSMT4">
                    <p:embed/>
                  </p:oleObj>
                </mc:Choice>
                <mc:Fallback>
                  <p:oleObj name="Equation" r:id="rId8" imgW="749160" imgH="27936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6688" y="5357813"/>
                          <a:ext cx="930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 name="TextBox 35"/>
          <p:cNvSpPr txBox="1"/>
          <p:nvPr/>
        </p:nvSpPr>
        <p:spPr>
          <a:xfrm>
            <a:off x="5214942" y="4714884"/>
            <a:ext cx="3429024"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da-DK" dirty="0" smtClean="0">
                <a:latin typeface="+mj-lt"/>
              </a:rPr>
              <a:t>Note: it is hard to visualize m-dimensional input space.</a:t>
            </a:r>
          </a:p>
          <a:p>
            <a:r>
              <a:rPr lang="da-DK" dirty="0" smtClean="0">
                <a:latin typeface="+mj-lt"/>
              </a:rPr>
              <a:t>Take a 2-D input space as an example! </a:t>
            </a:r>
            <a:endParaRPr lang="da-DK" dirty="0">
              <a:latin typeface="+mj-lt"/>
            </a:endParaRPr>
          </a:p>
        </p:txBody>
      </p:sp>
      <p:graphicFrame>
        <p:nvGraphicFramePr>
          <p:cNvPr id="6149" name="Object 5"/>
          <p:cNvGraphicFramePr>
            <a:graphicFrameLocks noChangeAspect="1"/>
          </p:cNvGraphicFramePr>
          <p:nvPr/>
        </p:nvGraphicFramePr>
        <p:xfrm>
          <a:off x="1857356" y="2000240"/>
          <a:ext cx="2697163" cy="987425"/>
        </p:xfrm>
        <a:graphic>
          <a:graphicData uri="http://schemas.openxmlformats.org/presentationml/2006/ole">
            <mc:AlternateContent xmlns:mc="http://schemas.openxmlformats.org/markup-compatibility/2006">
              <mc:Choice xmlns:v="urn:schemas-microsoft-com:vml" Requires="v">
                <p:oleObj spid="_x0000_s6185" name="Equation" r:id="rId10" imgW="1803240" imgH="660240" progId="Equation.DSMT4">
                  <p:embed/>
                </p:oleObj>
              </mc:Choice>
              <mc:Fallback>
                <p:oleObj name="Equation" r:id="rId10" imgW="1803240" imgH="6602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7356" y="2000240"/>
                        <a:ext cx="2697163"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1"/>
          <p:cNvSpPr>
            <a:spLocks noGrp="1"/>
          </p:cNvSpPr>
          <p:nvPr>
            <p:ph idx="1"/>
          </p:nvPr>
        </p:nvSpPr>
        <p:spPr>
          <a:xfrm>
            <a:off x="609600" y="1628775"/>
            <a:ext cx="7772400" cy="4565650"/>
          </a:xfrm>
        </p:spPr>
        <p:txBody>
          <a:bodyPr/>
          <a:lstStyle/>
          <a:p>
            <a:pPr>
              <a:buFontTx/>
              <a:buNone/>
            </a:pPr>
            <a:r>
              <a:rPr lang="en-GB" sz="2000" dirty="0" smtClean="0"/>
              <a:t>Each input assumed to vary across </a:t>
            </a:r>
            <a:r>
              <a:rPr lang="en-GB" sz="2000" i="1" dirty="0" smtClean="0"/>
              <a:t>p</a:t>
            </a:r>
            <a:r>
              <a:rPr lang="en-GB" sz="2000" dirty="0" smtClean="0"/>
              <a:t> levels (discretized approach):</a:t>
            </a:r>
          </a:p>
          <a:p>
            <a:pPr>
              <a:buFontTx/>
              <a:buNone/>
            </a:pPr>
            <a:r>
              <a:rPr lang="en-GB" sz="2000" dirty="0" smtClean="0"/>
              <a:t> </a:t>
            </a:r>
          </a:p>
          <a:p>
            <a:pPr>
              <a:buFontTx/>
              <a:buNone/>
            </a:pPr>
            <a:r>
              <a:rPr lang="en-GB" sz="2000" dirty="0" smtClean="0"/>
              <a:t>For</a:t>
            </a:r>
            <a:r>
              <a:rPr lang="en-GB" sz="2000" i="1" dirty="0" smtClean="0"/>
              <a:t> </a:t>
            </a:r>
            <a:r>
              <a:rPr lang="en-GB" sz="2000" i="1" dirty="0" err="1" smtClean="0">
                <a:latin typeface="Symbol" pitchFamily="18" charset="2"/>
              </a:rPr>
              <a:t>q</a:t>
            </a:r>
            <a:r>
              <a:rPr lang="en-GB" sz="2000" i="1" baseline="-25000" dirty="0" err="1" smtClean="0"/>
              <a:t>i</a:t>
            </a:r>
            <a:r>
              <a:rPr lang="en-GB" sz="2000" dirty="0" smtClean="0"/>
              <a:t> ~U(0,1) &amp; </a:t>
            </a:r>
            <a:r>
              <a:rPr lang="en-GB" sz="2000" i="1" dirty="0" smtClean="0"/>
              <a:t>p</a:t>
            </a:r>
            <a:r>
              <a:rPr lang="en-GB" sz="2000" dirty="0" smtClean="0"/>
              <a:t> = 4 </a:t>
            </a:r>
            <a:r>
              <a:rPr lang="en-GB" sz="2000" dirty="0" smtClean="0">
                <a:sym typeface="Wingdings" pitchFamily="2" charset="2"/>
              </a:rPr>
              <a:t> </a:t>
            </a:r>
            <a:r>
              <a:rPr lang="en-GB" sz="2000" i="1" dirty="0" smtClean="0"/>
              <a:t>p</a:t>
            </a:r>
            <a:r>
              <a:rPr lang="en-GB" sz="2000" i="1" baseline="-25000" dirty="0" smtClean="0"/>
              <a:t>1</a:t>
            </a:r>
            <a:r>
              <a:rPr lang="en-GB" sz="2000" dirty="0" smtClean="0"/>
              <a:t> = 0, </a:t>
            </a:r>
            <a:r>
              <a:rPr lang="en-GB" sz="2000" i="1" dirty="0" smtClean="0"/>
              <a:t>p</a:t>
            </a:r>
            <a:r>
              <a:rPr lang="en-GB" sz="2000" i="1" baseline="-25000" dirty="0" smtClean="0"/>
              <a:t>2</a:t>
            </a:r>
            <a:r>
              <a:rPr lang="en-GB" sz="2000" dirty="0" smtClean="0"/>
              <a:t>=1/3, </a:t>
            </a:r>
            <a:r>
              <a:rPr lang="en-GB" sz="2000" i="1" dirty="0" smtClean="0"/>
              <a:t>p</a:t>
            </a:r>
            <a:r>
              <a:rPr lang="en-GB" sz="2000" i="1" baseline="-25000" dirty="0" smtClean="0"/>
              <a:t>3</a:t>
            </a:r>
            <a:r>
              <a:rPr lang="en-GB" sz="2000" dirty="0" smtClean="0"/>
              <a:t>=2/3 and </a:t>
            </a:r>
            <a:r>
              <a:rPr lang="en-GB" sz="2000" i="1" dirty="0" smtClean="0"/>
              <a:t>p</a:t>
            </a:r>
            <a:r>
              <a:rPr lang="en-GB" sz="2000" i="1" baseline="-25000" dirty="0" smtClean="0"/>
              <a:t>4</a:t>
            </a:r>
            <a:r>
              <a:rPr lang="en-GB" sz="2000" dirty="0" smtClean="0"/>
              <a:t> = 1</a:t>
            </a:r>
          </a:p>
          <a:p>
            <a:pPr>
              <a:buFontTx/>
              <a:buNone/>
            </a:pPr>
            <a:endParaRPr lang="en-GB" sz="2000" dirty="0" smtClean="0"/>
          </a:p>
          <a:p>
            <a:pPr>
              <a:buFontTx/>
              <a:buNone/>
            </a:pPr>
            <a:r>
              <a:rPr lang="en-GB" sz="2000" dirty="0" smtClean="0"/>
              <a:t>Optimal choice of perturbation coefficient, </a:t>
            </a:r>
            <a:r>
              <a:rPr lang="en-GB" sz="2000" dirty="0" smtClean="0">
                <a:latin typeface="Symbol" pitchFamily="18" charset="2"/>
              </a:rPr>
              <a:t>D</a:t>
            </a:r>
            <a:r>
              <a:rPr lang="en-GB" sz="2000" dirty="0" smtClean="0"/>
              <a:t>, depends on the levels:</a:t>
            </a:r>
          </a:p>
          <a:p>
            <a:pPr>
              <a:buFontTx/>
              <a:buNone/>
            </a:pPr>
            <a:r>
              <a:rPr lang="en-GB" sz="2000" dirty="0" smtClean="0"/>
              <a:t> </a:t>
            </a:r>
          </a:p>
          <a:p>
            <a:pPr>
              <a:buFontTx/>
              <a:buNone/>
            </a:pPr>
            <a:r>
              <a:rPr lang="en-GB" sz="2000" dirty="0" smtClean="0">
                <a:latin typeface="Symbol" pitchFamily="18" charset="2"/>
              </a:rPr>
              <a:t>D</a:t>
            </a:r>
            <a:r>
              <a:rPr lang="en-GB" sz="2000" dirty="0" smtClean="0"/>
              <a:t> = </a:t>
            </a:r>
            <a:r>
              <a:rPr lang="en-GB" sz="2000" i="1" dirty="0" smtClean="0"/>
              <a:t>p</a:t>
            </a:r>
            <a:r>
              <a:rPr lang="en-GB" sz="2000" dirty="0" smtClean="0"/>
              <a:t> / 2(</a:t>
            </a:r>
            <a:r>
              <a:rPr lang="en-GB" sz="2000" i="1" dirty="0" smtClean="0"/>
              <a:t>p</a:t>
            </a:r>
            <a:r>
              <a:rPr lang="en-GB" sz="2000" dirty="0" smtClean="0"/>
              <a:t>-1)  (E.g. for </a:t>
            </a:r>
            <a:r>
              <a:rPr lang="en-GB" sz="2000" i="1" dirty="0" smtClean="0"/>
              <a:t>p</a:t>
            </a:r>
            <a:r>
              <a:rPr lang="en-GB" sz="2000" dirty="0" smtClean="0"/>
              <a:t> = 4, </a:t>
            </a:r>
            <a:r>
              <a:rPr lang="en-GB" sz="2000" dirty="0" smtClean="0">
                <a:latin typeface="Symbol" pitchFamily="18" charset="2"/>
              </a:rPr>
              <a:t>D</a:t>
            </a:r>
            <a:r>
              <a:rPr lang="en-GB" sz="2000" dirty="0" smtClean="0"/>
              <a:t> = 2/3)</a:t>
            </a:r>
          </a:p>
        </p:txBody>
      </p:sp>
      <p:sp>
        <p:nvSpPr>
          <p:cNvPr id="3" name="Title 2"/>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da-DK" dirty="0" smtClean="0"/>
              <a:t>Morris method  (Morris, 1991)	 </a:t>
            </a:r>
            <a:br>
              <a:rPr lang="da-DK" dirty="0" smtClean="0"/>
            </a:br>
            <a:r>
              <a:rPr lang="da-DK" dirty="0" smtClean="0"/>
              <a:t>Concept of elementary effects (EE)	</a:t>
            </a:r>
            <a:endParaRPr lang="da-DK" dirty="0"/>
          </a:p>
        </p:txBody>
      </p:sp>
      <p:sp>
        <p:nvSpPr>
          <p:cNvPr id="4" name="Date Placeholder 3"/>
          <p:cNvSpPr>
            <a:spLocks noGrp="1"/>
          </p:cNvSpPr>
          <p:nvPr>
            <p:ph type="dt" sz="quarter" idx="10"/>
          </p:nvPr>
        </p:nvSpPr>
        <p:spPr/>
        <p:txBody>
          <a:bodyPr/>
          <a:lstStyle/>
          <a:p>
            <a:pPr>
              <a:defRPr/>
            </a:pPr>
            <a:r>
              <a:rPr lang="en-US" smtClean="0"/>
              <a:t>G.Sin</a:t>
            </a:r>
            <a:endParaRPr lang="da-DK"/>
          </a:p>
        </p:txBody>
      </p:sp>
      <p:sp>
        <p:nvSpPr>
          <p:cNvPr id="6" name="Footer Placeholder 5"/>
          <p:cNvSpPr>
            <a:spLocks noGrp="1"/>
          </p:cNvSpPr>
          <p:nvPr>
            <p:ph type="ftr" sz="quarter" idx="11"/>
          </p:nvPr>
        </p:nvSpPr>
        <p:spPr/>
        <p:txBody>
          <a:bodyPr/>
          <a:lstStyle/>
          <a:p>
            <a:pPr>
              <a:defRPr/>
            </a:pPr>
            <a:r>
              <a:rPr lang="en-US" smtClean="0"/>
              <a:t>Morris method for sensitivity analysis</a:t>
            </a:r>
            <a:endParaRPr lang="da-DK" dirty="0"/>
          </a:p>
        </p:txBody>
      </p:sp>
      <p:sp>
        <p:nvSpPr>
          <p:cNvPr id="5" name="Slide Number Placeholder 4"/>
          <p:cNvSpPr>
            <a:spLocks noGrp="1"/>
          </p:cNvSpPr>
          <p:nvPr>
            <p:ph type="sldNum" sz="quarter" idx="12"/>
          </p:nvPr>
        </p:nvSpPr>
        <p:spPr/>
        <p:txBody>
          <a:bodyPr/>
          <a:lstStyle/>
          <a:p>
            <a:pPr>
              <a:defRPr/>
            </a:pPr>
            <a:fld id="{B7BDFC39-8D02-4FC2-8172-4D79D2C3B097}" type="slidenum">
              <a:rPr lang="da-DK"/>
              <a:pPr>
                <a:defRPr/>
              </a:pPr>
              <a:t>9</a:t>
            </a:fld>
            <a:endParaRPr lang="da-DK"/>
          </a:p>
        </p:txBody>
      </p:sp>
      <p:sp>
        <p:nvSpPr>
          <p:cNvPr id="205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TU_Kemiteknik[1]">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a-DK" sz="1600" b="0" i="0" u="none" strike="noStrike" cap="none" normalizeH="0" baseline="0" smtClean="0">
            <a:ln>
              <a:noFill/>
            </a:ln>
            <a:solidFill>
              <a:schemeClr val="tx1"/>
            </a:solidFill>
            <a:effectLst/>
            <a:latin typeface="Verdana" pitchFamily="34"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a-DK" sz="1600" b="0" i="0" u="none" strike="noStrike" cap="none" normalizeH="0" baseline="0" smtClean="0">
            <a:ln>
              <a:noFill/>
            </a:ln>
            <a:solidFill>
              <a:schemeClr val="tx1"/>
            </a:solidFill>
            <a:effectLst/>
            <a:latin typeface="Verdana" pitchFamily="34" charset="0"/>
            <a:ea typeface="ＭＳ Ｐゴシック" pitchFamily="-80" charset="-128"/>
          </a:defRPr>
        </a:defPPr>
      </a:lstStyle>
    </a:lnDef>
  </a:objectDefaults>
  <a:extraClrSchemeLst>
    <a:extraClrScheme>
      <a:clrScheme name="DTU_Kemiteknik[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_Kemiteknik[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_Kemiteknik[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_Kemiteknik[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_Kemiteknik[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_Kemiteknik[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_Kemiteknik[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_Kemiteknik[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_Kemiteknik[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_Kemiteknik[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_Kemiteknik[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_Kemiteknik[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_Kemiteknik[1] 13">
        <a:dk1>
          <a:srgbClr val="000000"/>
        </a:dk1>
        <a:lt1>
          <a:srgbClr val="FFFFFF"/>
        </a:lt1>
        <a:dk2>
          <a:srgbClr val="990000"/>
        </a:dk2>
        <a:lt2>
          <a:srgbClr val="999999"/>
        </a:lt2>
        <a:accent1>
          <a:srgbClr val="FF9900"/>
        </a:accent1>
        <a:accent2>
          <a:srgbClr val="FF6600"/>
        </a:accent2>
        <a:accent3>
          <a:srgbClr val="FFFFFF"/>
        </a:accent3>
        <a:accent4>
          <a:srgbClr val="000000"/>
        </a:accent4>
        <a:accent5>
          <a:srgbClr val="FFCAAA"/>
        </a:accent5>
        <a:accent6>
          <a:srgbClr val="E75C00"/>
        </a:accent6>
        <a:hlink>
          <a:srgbClr val="FF0000"/>
        </a:hlink>
        <a:folHlink>
          <a:srgbClr val="99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5201</TotalTime>
  <Words>3019</Words>
  <Application>Microsoft Office PowerPoint</Application>
  <PresentationFormat>On-screen Show (4:3)</PresentationFormat>
  <Paragraphs>617</Paragraphs>
  <Slides>44</Slides>
  <Notes>44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5" baseType="lpstr">
      <vt:lpstr>ＭＳ Ｐゴシック</vt:lpstr>
      <vt:lpstr>Arial</vt:lpstr>
      <vt:lpstr>Calibri</vt:lpstr>
      <vt:lpstr>Courier New</vt:lpstr>
      <vt:lpstr>Symbol</vt:lpstr>
      <vt:lpstr>Times</vt:lpstr>
      <vt:lpstr>Times New Roman</vt:lpstr>
      <vt:lpstr>Verdana</vt:lpstr>
      <vt:lpstr>Wingdings</vt:lpstr>
      <vt:lpstr>DTU_Kemiteknik[1]</vt:lpstr>
      <vt:lpstr>Equation</vt:lpstr>
      <vt:lpstr>L4_1 Morris Screening for sensitivity analysis </vt:lpstr>
      <vt:lpstr>Agenda</vt:lpstr>
      <vt:lpstr>Objective of this lecture</vt:lpstr>
      <vt:lpstr>Outline</vt:lpstr>
      <vt:lpstr>Sensitivity analysis – a definition   </vt:lpstr>
      <vt:lpstr> Sensitivity analysis – practices  </vt:lpstr>
      <vt:lpstr> Sensitivity analysis – Putting Morris method in context </vt:lpstr>
      <vt:lpstr>Morris method  (Morris, 1991) –  Elementary effects (EE) </vt:lpstr>
      <vt:lpstr>Morris method  (Morris, 1991)   Concept of elementary effects (EE) </vt:lpstr>
      <vt:lpstr>Morris method  (Morris, 1991) -am  Concept of elementary effects (EE) </vt:lpstr>
      <vt:lpstr>The Morris sampling </vt:lpstr>
      <vt:lpstr>Interpretation of Morris method</vt:lpstr>
      <vt:lpstr>The Morris sampling </vt:lpstr>
      <vt:lpstr>Morris method – the extended  </vt:lpstr>
      <vt:lpstr>S. coelicolor cultivation for antibiotic production</vt:lpstr>
      <vt:lpstr> Morris method: methodology</vt:lpstr>
      <vt:lpstr>Case study: Batch cultivation of S. coelicolor for antibiotic production</vt:lpstr>
      <vt:lpstr>Matrix, model of S. coelicolor fermentation </vt:lpstr>
      <vt:lpstr>Model fits to measurements</vt:lpstr>
      <vt:lpstr>Morris method – sampling specifications  </vt:lpstr>
      <vt:lpstr>Results – Typical outcome of Morris method</vt:lpstr>
      <vt:lpstr>Results – typical results of Morris method </vt:lpstr>
      <vt:lpstr>Elementary effects of different model outputs</vt:lpstr>
      <vt:lpstr>Comparison of extended Morris with Monte Carlo based regression method (SRC)</vt:lpstr>
      <vt:lpstr>EXAMPLE: AEROBIC GROWTH OF microorganismS </vt:lpstr>
      <vt:lpstr> Morris method: methodology</vt:lpstr>
      <vt:lpstr> step 1 to 2: Morris sampling results</vt:lpstr>
      <vt:lpstr> step 1 to 2: Morris sampling results</vt:lpstr>
      <vt:lpstr> step 1 to 2: Morris sampling results</vt:lpstr>
      <vt:lpstr> step 3: Model evaluations of Morris samples (raw data)</vt:lpstr>
      <vt:lpstr> step 3: Model evaluations of Morris samples (raw data)</vt:lpstr>
      <vt:lpstr> step 4: Compute elementary effects</vt:lpstr>
      <vt:lpstr> step 4: Compute elementary effects</vt:lpstr>
      <vt:lpstr> step 4: Compute elementary effects</vt:lpstr>
      <vt:lpstr> step 4: Compute elementary effects</vt:lpstr>
      <vt:lpstr> step 4: Compute elementary effects</vt:lpstr>
      <vt:lpstr> step 5: Rank parameter significance</vt:lpstr>
      <vt:lpstr> step 5: Rank parameter significance</vt:lpstr>
      <vt:lpstr>Quality check: compare the results of Morris with SRC or other SA methods</vt:lpstr>
      <vt:lpstr>To sum up</vt:lpstr>
      <vt:lpstr>Aerobic growth of microorganism</vt:lpstr>
      <vt:lpstr>Exercise details</vt:lpstr>
      <vt:lpstr>Simple fermentation model</vt:lpstr>
      <vt:lpstr>Exercise details</vt:lpstr>
    </vt:vector>
  </TitlesOfParts>
  <Company> KT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Anne Katrine Landbo</dc:creator>
  <cp:lastModifiedBy>Gürkan Sin</cp:lastModifiedBy>
  <cp:revision>1276</cp:revision>
  <dcterms:created xsi:type="dcterms:W3CDTF">2008-08-12T11:19:43Z</dcterms:created>
  <dcterms:modified xsi:type="dcterms:W3CDTF">2017-07-05T12:43:35Z</dcterms:modified>
</cp:coreProperties>
</file>