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</p:sldIdLst>
  <p:sldSz cx="9753600" cy="73152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uli Regular" charset="1" panose="00000500000000000000"/>
      <p:regular r:id="rId12"/>
    </p:embeddedFont>
    <p:embeddedFont>
      <p:font typeface="Muli Regular Bold" charset="1" panose="00000700000000000000"/>
      <p:regular r:id="rId13"/>
    </p:embeddedFont>
    <p:embeddedFont>
      <p:font typeface="Muli Regular Italics" charset="1" panose="00000500000000000000"/>
      <p:regular r:id="rId14"/>
    </p:embeddedFont>
    <p:embeddedFont>
      <p:font typeface="Muli Regular Bold Italics" charset="1" panose="00000700000000000000"/>
      <p:regular r:id="rId15"/>
    </p:embeddedFont>
    <p:embeddedFont>
      <p:font typeface="Muli Black" charset="1" panose="00000A00000000000000"/>
      <p:regular r:id="rId16"/>
    </p:embeddedFont>
    <p:embeddedFont>
      <p:font typeface="Muli Black Italics" charset="1" panose="00000A00000000000000"/>
      <p:regular r:id="rId17"/>
    </p:embeddedFont>
    <p:embeddedFont>
      <p:font typeface="Montserrat Extra-Bold" charset="1" panose="00000900000000000000"/>
      <p:regular r:id="rId18"/>
    </p:embeddedFont>
    <p:embeddedFont>
      <p:font typeface="Montserrat Extra-Bold Bold" charset="1" panose="00000A00000000000000"/>
      <p:regular r:id="rId19"/>
    </p:embeddedFont>
    <p:embeddedFont>
      <p:font typeface="Montserrat Extra-Bold Italics" charset="1" panose="00000900000000000000"/>
      <p:regular r:id="rId20"/>
    </p:embeddedFont>
    <p:embeddedFont>
      <p:font typeface="Montserrat Extra-Bold Bold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397004">
            <a:off x="2327000" y="1612575"/>
            <a:ext cx="1495708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38921">
            <a:off x="3327237" y="2556045"/>
            <a:ext cx="1545512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3599243" y="3645097"/>
            <a:ext cx="2074411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1094623">
            <a:off x="3320807" y="4771924"/>
            <a:ext cx="1349561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2474181">
            <a:off x="2302727" y="5721680"/>
            <a:ext cx="1480044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2293" y="1972167"/>
            <a:ext cx="3405869" cy="3393484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3692541" y="516772"/>
            <a:ext cx="3711317" cy="768514"/>
            <a:chOff x="0" y="0"/>
            <a:chExt cx="3530906" cy="73115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454414" y="425821"/>
            <a:ext cx="950416" cy="95041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611446" y="668395"/>
            <a:ext cx="2427679" cy="20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Muli Black Bold"/>
              </a:rPr>
              <a:t>EXTRACCION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38165" y="919146"/>
            <a:ext cx="21742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>
                <a:solidFill>
                  <a:srgbClr val="F7F7F7"/>
                </a:solidFill>
                <a:latin typeface="Muli Regular"/>
              </a:rPr>
              <a:t>Extracción de información contenida en dipositvos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79416" y="630559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F7F7F7"/>
                </a:solidFill>
                <a:latin typeface="Muli Black Bold"/>
              </a:rPr>
              <a:t>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874576" y="1895058"/>
            <a:ext cx="3711317" cy="768514"/>
            <a:chOff x="0" y="0"/>
            <a:chExt cx="3530906" cy="731155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7C3DC6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636449" y="1804106"/>
            <a:ext cx="950416" cy="950416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821103" y="2046680"/>
            <a:ext cx="2427679" cy="20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Muli Black Bold"/>
              </a:rPr>
              <a:t>ANALISIS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47822" y="2297431"/>
            <a:ext cx="2174241" cy="13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>
                <a:solidFill>
                  <a:srgbClr val="F7F7F7"/>
                </a:solidFill>
                <a:latin typeface="Muli Regular Bold"/>
              </a:rPr>
              <a:t>Análisis de información extraida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61451" y="2008845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F7F7F7"/>
                </a:solidFill>
                <a:latin typeface="Muli Black Bold"/>
              </a:rPr>
              <a:t>2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5799990" y="3273343"/>
            <a:ext cx="3711317" cy="768514"/>
            <a:chOff x="0" y="0"/>
            <a:chExt cx="3530906" cy="731155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39B6F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561862" y="3182392"/>
            <a:ext cx="950416" cy="950416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746516" y="3424966"/>
            <a:ext cx="2427679" cy="20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Muli Black Bold"/>
              </a:rPr>
              <a:t>PRESERVACION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73235" y="3675717"/>
            <a:ext cx="21742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>
                <a:solidFill>
                  <a:srgbClr val="F7F7F7"/>
                </a:solidFill>
                <a:latin typeface="Muli Regular Bold"/>
              </a:rPr>
              <a:t>Resguardo de copias extraidas y distribución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586865" y="3387131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F7F7F7"/>
                </a:solidFill>
                <a:latin typeface="Muli Black Bold"/>
              </a:rPr>
              <a:t>3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4874576" y="4651629"/>
            <a:ext cx="3711317" cy="768514"/>
            <a:chOff x="0" y="0"/>
            <a:chExt cx="3530906" cy="731155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FFAD0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4636449" y="4560678"/>
            <a:ext cx="950416" cy="950416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5793481" y="4803252"/>
            <a:ext cx="2427679" cy="20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Muli Black Bold"/>
              </a:rPr>
              <a:t>INFORMES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920200" y="5054003"/>
            <a:ext cx="21742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>
                <a:solidFill>
                  <a:srgbClr val="F7F7F7"/>
                </a:solidFill>
                <a:latin typeface="Muli Regular Bold"/>
              </a:rPr>
              <a:t>Informe de extraccion e informe peridicial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661451" y="4765416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F7F7F7"/>
                </a:solidFill>
                <a:latin typeface="Muli Black Bold"/>
              </a:rPr>
              <a:t>4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3692541" y="6029915"/>
            <a:ext cx="3711317" cy="768514"/>
            <a:chOff x="0" y="0"/>
            <a:chExt cx="3530906" cy="731155"/>
          </a:xfrm>
        </p:grpSpPr>
        <p:sp>
          <p:nvSpPr>
            <p:cNvPr name="Freeform 37" id="37"/>
            <p:cNvSpPr/>
            <p:nvPr/>
          </p:nvSpPr>
          <p:spPr>
            <a:xfrm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95BF39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3454414" y="5938963"/>
            <a:ext cx="950416" cy="950416"/>
            <a:chOff x="0" y="0"/>
            <a:chExt cx="6350000" cy="6350000"/>
          </a:xfrm>
        </p:grpSpPr>
        <p:sp>
          <p:nvSpPr>
            <p:cNvPr name="Freeform 39" id="3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4611446" y="6181538"/>
            <a:ext cx="2427679" cy="20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Muli Black Bold"/>
              </a:rPr>
              <a:t>ADD A HEADING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738165" y="6432288"/>
            <a:ext cx="21742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>
                <a:solidFill>
                  <a:srgbClr val="F7F7F7"/>
                </a:solidFill>
                <a:latin typeface="Muli Regular Bold"/>
              </a:rPr>
              <a:t>Briefly elaborate on what </a:t>
            </a:r>
            <a:r>
              <a:rPr lang="en-US" sz="999">
                <a:solidFill>
                  <a:srgbClr val="F7F7F7"/>
                </a:solidFill>
                <a:latin typeface="Muli Regular Bold"/>
              </a:rPr>
              <a:t>you want to discuss.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479416" y="6143702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F7F7F7"/>
                </a:solidFill>
                <a:latin typeface="Muli Black Bold"/>
              </a:rPr>
              <a:t>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42293" y="480946"/>
            <a:ext cx="2697643" cy="53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890966"/>
                </a:solidFill>
                <a:latin typeface="Muli Black Bold"/>
              </a:rPr>
              <a:t>SERVICIOS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913229" y="3101426"/>
            <a:ext cx="2063998" cy="954072"/>
            <a:chOff x="0" y="0"/>
            <a:chExt cx="2751997" cy="1272096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38100"/>
              <a:ext cx="2751997" cy="855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>
                  <a:solidFill>
                    <a:srgbClr val="F7F7F7"/>
                  </a:solidFill>
                  <a:latin typeface="Muli Black Bold"/>
                </a:rPr>
                <a:t>AREA FORENSE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43648" y="1040429"/>
              <a:ext cx="2464702" cy="231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9"/>
                </a:lnSpc>
              </a:pPr>
              <a:r>
                <a:rPr lang="en-US" sz="1200">
                  <a:solidFill>
                    <a:srgbClr val="F7F7F7"/>
                  </a:solidFill>
                  <a:latin typeface="Muli Regular Bold"/>
                </a:rPr>
                <a:t>Servicios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261689">
            <a:off x="235887" y="-804541"/>
            <a:ext cx="1392451" cy="4630138"/>
            <a:chOff x="0" y="0"/>
            <a:chExt cx="855265" cy="284390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55265" cy="2843902"/>
            </a:xfrm>
            <a:custGeom>
              <a:avLst/>
              <a:gdLst/>
              <a:ahLst/>
              <a:cxnLst/>
              <a:rect r="r" b="b" t="t" l="l"/>
              <a:pathLst>
                <a:path h="2843902" w="855265">
                  <a:moveTo>
                    <a:pt x="0" y="0"/>
                  </a:moveTo>
                  <a:lnTo>
                    <a:pt x="855265" y="0"/>
                  </a:lnTo>
                  <a:lnTo>
                    <a:pt x="855265" y="2843902"/>
                  </a:lnTo>
                  <a:lnTo>
                    <a:pt x="0" y="2843902"/>
                  </a:lnTo>
                  <a:close/>
                </a:path>
              </a:pathLst>
            </a:custGeom>
            <a:solidFill>
              <a:srgbClr val="27625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261689">
            <a:off x="3910301" y="3546413"/>
            <a:ext cx="1392451" cy="4271544"/>
            <a:chOff x="0" y="0"/>
            <a:chExt cx="855265" cy="262364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855265" cy="2623648"/>
            </a:xfrm>
            <a:custGeom>
              <a:avLst/>
              <a:gdLst/>
              <a:ahLst/>
              <a:cxnLst/>
              <a:rect r="r" b="b" t="t" l="l"/>
              <a:pathLst>
                <a:path h="2623648" w="855265">
                  <a:moveTo>
                    <a:pt x="0" y="0"/>
                  </a:moveTo>
                  <a:lnTo>
                    <a:pt x="855265" y="0"/>
                  </a:lnTo>
                  <a:lnTo>
                    <a:pt x="855265" y="2623648"/>
                  </a:lnTo>
                  <a:lnTo>
                    <a:pt x="0" y="2623648"/>
                  </a:lnTo>
                  <a:close/>
                </a:path>
              </a:pathLst>
            </a:custGeom>
            <a:solidFill>
              <a:srgbClr val="705C40"/>
            </a:solidFill>
          </p:spPr>
        </p:sp>
      </p:grpSp>
      <p:grpSp>
        <p:nvGrpSpPr>
          <p:cNvPr name="Group 6" id="6"/>
          <p:cNvGrpSpPr/>
          <p:nvPr/>
        </p:nvGrpSpPr>
        <p:grpSpPr>
          <a:xfrm rot="-1261689">
            <a:off x="4409551" y="-922288"/>
            <a:ext cx="1392451" cy="4751941"/>
            <a:chOff x="0" y="0"/>
            <a:chExt cx="855265" cy="291871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855265" cy="2918715"/>
            </a:xfrm>
            <a:custGeom>
              <a:avLst/>
              <a:gdLst/>
              <a:ahLst/>
              <a:cxnLst/>
              <a:rect r="r" b="b" t="t" l="l"/>
              <a:pathLst>
                <a:path h="2918715" w="855265">
                  <a:moveTo>
                    <a:pt x="0" y="0"/>
                  </a:moveTo>
                  <a:lnTo>
                    <a:pt x="855265" y="0"/>
                  </a:lnTo>
                  <a:lnTo>
                    <a:pt x="855265" y="2918715"/>
                  </a:lnTo>
                  <a:lnTo>
                    <a:pt x="0" y="2918715"/>
                  </a:lnTo>
                  <a:close/>
                </a:path>
              </a:pathLst>
            </a:custGeom>
            <a:solidFill>
              <a:srgbClr val="6B743E"/>
            </a:solidFill>
          </p:spPr>
        </p:sp>
      </p:grpSp>
      <p:grpSp>
        <p:nvGrpSpPr>
          <p:cNvPr name="Group 8" id="8"/>
          <p:cNvGrpSpPr/>
          <p:nvPr/>
        </p:nvGrpSpPr>
        <p:grpSpPr>
          <a:xfrm rot="-1261689">
            <a:off x="8017989" y="3321715"/>
            <a:ext cx="1392451" cy="4503982"/>
            <a:chOff x="0" y="0"/>
            <a:chExt cx="855265" cy="276641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55265" cy="2766415"/>
            </a:xfrm>
            <a:custGeom>
              <a:avLst/>
              <a:gdLst/>
              <a:ahLst/>
              <a:cxnLst/>
              <a:rect r="r" b="b" t="t" l="l"/>
              <a:pathLst>
                <a:path h="2766415" w="855265">
                  <a:moveTo>
                    <a:pt x="0" y="0"/>
                  </a:moveTo>
                  <a:lnTo>
                    <a:pt x="855265" y="0"/>
                  </a:lnTo>
                  <a:lnTo>
                    <a:pt x="855265" y="2766415"/>
                  </a:lnTo>
                  <a:lnTo>
                    <a:pt x="0" y="2766415"/>
                  </a:lnTo>
                  <a:close/>
                </a:path>
              </a:pathLst>
            </a:custGeom>
            <a:solidFill>
              <a:srgbClr val="7D3F3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665255">
            <a:off x="626173" y="1760021"/>
            <a:ext cx="1292137" cy="129213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665255">
            <a:off x="4822898" y="1760021"/>
            <a:ext cx="1292137" cy="129213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113533">
            <a:off x="3647313" y="4223722"/>
            <a:ext cx="1292137" cy="129213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113533">
            <a:off x="7805423" y="4223722"/>
            <a:ext cx="1292137" cy="1292137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-1261689">
            <a:off x="785589" y="2628117"/>
            <a:ext cx="2058966" cy="2058966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89D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1261689">
            <a:off x="937818" y="2780346"/>
            <a:ext cx="1754508" cy="1754508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7625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1261689">
            <a:off x="2826741" y="2628117"/>
            <a:ext cx="2058966" cy="2058966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D8158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1261689">
            <a:off x="4867893" y="2628117"/>
            <a:ext cx="2058966" cy="2058966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19D5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261689">
            <a:off x="2978970" y="2780346"/>
            <a:ext cx="1754508" cy="1754508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05C4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261689">
            <a:off x="6909045" y="2628117"/>
            <a:ext cx="2058966" cy="2058966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D5858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1261689">
            <a:off x="5020122" y="2780346"/>
            <a:ext cx="1754508" cy="1754508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743E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1261689">
            <a:off x="7061274" y="2780346"/>
            <a:ext cx="1754508" cy="1754508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D3F3F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4250" y="2891858"/>
            <a:ext cx="1421644" cy="1369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14"/>
              </a:lnSpc>
              <a:spcBef>
                <a:spcPct val="0"/>
              </a:spcBef>
            </a:pPr>
            <a:r>
              <a:rPr lang="en-US" sz="7939">
                <a:solidFill>
                  <a:srgbClr val="E6E6E6"/>
                </a:solidFill>
                <a:latin typeface="Montserrat Extra-Bold"/>
              </a:rPr>
              <a:t>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21536" y="2891858"/>
            <a:ext cx="1669377" cy="1369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14"/>
              </a:lnSpc>
              <a:spcBef>
                <a:spcPct val="0"/>
              </a:spcBef>
            </a:pPr>
            <a:r>
              <a:rPr lang="en-US" sz="7939">
                <a:solidFill>
                  <a:srgbClr val="E6E6E6"/>
                </a:solidFill>
                <a:latin typeface="Montserrat Extra-Bold"/>
              </a:rPr>
              <a:t>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186554" y="2891858"/>
            <a:ext cx="1421644" cy="1369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14"/>
              </a:lnSpc>
              <a:spcBef>
                <a:spcPct val="0"/>
              </a:spcBef>
            </a:pPr>
            <a:r>
              <a:rPr lang="en-US" sz="7939">
                <a:solidFill>
                  <a:srgbClr val="E6E6E6"/>
                </a:solidFill>
                <a:latin typeface="Montserrat Extra-Bold"/>
              </a:rPr>
              <a:t>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29928" y="2891858"/>
            <a:ext cx="1417200" cy="1369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14"/>
              </a:lnSpc>
              <a:spcBef>
                <a:spcPct val="0"/>
              </a:spcBef>
            </a:pPr>
            <a:r>
              <a:rPr lang="en-US" sz="7939">
                <a:solidFill>
                  <a:srgbClr val="E6E6E6"/>
                </a:solidFill>
                <a:latin typeface="Montserrat Extra-Bold"/>
              </a:rPr>
              <a:t>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31520" y="4915178"/>
            <a:ext cx="1815074" cy="30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9"/>
              </a:lnSpc>
              <a:spcBef>
                <a:spcPct val="0"/>
              </a:spcBef>
            </a:pPr>
            <a:r>
              <a:rPr lang="en-US" sz="1821">
                <a:solidFill>
                  <a:srgbClr val="2B2B2B"/>
                </a:solidFill>
                <a:latin typeface="Montserrat Extra-Bold"/>
              </a:rPr>
              <a:t>Strengths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414854" y="4915178"/>
            <a:ext cx="1987495" cy="30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9"/>
              </a:lnSpc>
              <a:spcBef>
                <a:spcPct val="0"/>
              </a:spcBef>
            </a:pPr>
            <a:r>
              <a:rPr lang="en-US" sz="1821">
                <a:solidFill>
                  <a:srgbClr val="2B2B2B"/>
                </a:solidFill>
                <a:latin typeface="Montserrat Extra-Bold"/>
              </a:rPr>
              <a:t>Opportunities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950493" y="976277"/>
            <a:ext cx="1815074" cy="30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9"/>
              </a:lnSpc>
              <a:spcBef>
                <a:spcPct val="0"/>
              </a:spcBef>
            </a:pPr>
            <a:r>
              <a:rPr lang="en-US" sz="1821">
                <a:solidFill>
                  <a:srgbClr val="2B2B2B"/>
                </a:solidFill>
                <a:latin typeface="Montserrat Extra-Bold"/>
              </a:rPr>
              <a:t>Weaknesses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304221" y="976277"/>
            <a:ext cx="1815074" cy="30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9"/>
              </a:lnSpc>
              <a:spcBef>
                <a:spcPct val="0"/>
              </a:spcBef>
            </a:pPr>
            <a:r>
              <a:rPr lang="en-US" sz="1821">
                <a:solidFill>
                  <a:srgbClr val="2B2B2B"/>
                </a:solidFill>
                <a:latin typeface="Montserrat Extra-Bold"/>
              </a:rPr>
              <a:t>Threats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31520" y="5328819"/>
            <a:ext cx="2724338" cy="626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9"/>
              </a:lnSpc>
              <a:spcBef>
                <a:spcPct val="0"/>
              </a:spcBef>
            </a:pPr>
            <a:r>
              <a:rPr lang="en-US" sz="1221">
                <a:solidFill>
                  <a:srgbClr val="545454"/>
                </a:solidFill>
                <a:latin typeface="Montserrat Classic Bold"/>
              </a:rPr>
              <a:t>a strong brand, loyal customer base, a strong balance sheet, unique technology, and so on.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897376" y="5328819"/>
            <a:ext cx="1929087" cy="104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9"/>
              </a:lnSpc>
              <a:spcBef>
                <a:spcPct val="0"/>
              </a:spcBef>
            </a:pPr>
            <a:r>
              <a:rPr lang="en-US" sz="1221">
                <a:solidFill>
                  <a:srgbClr val="545454"/>
                </a:solidFill>
                <a:latin typeface="Montserrat Classic Bold"/>
              </a:rPr>
              <a:t>Opportunities refer to favorable external factors that could give an organization a competitive advantage.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84334" y="1421524"/>
            <a:ext cx="2009048" cy="104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9"/>
              </a:lnSpc>
              <a:spcBef>
                <a:spcPct val="0"/>
              </a:spcBef>
            </a:pPr>
            <a:r>
              <a:rPr lang="en-US" sz="1221">
                <a:solidFill>
                  <a:srgbClr val="545454"/>
                </a:solidFill>
                <a:latin typeface="Montserrat Classic Bold"/>
              </a:rPr>
              <a:t>a weak brand, higher-than-average turnover, high levels of debt, an inadequate supply chain, or lack of capital.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608198" y="1421524"/>
            <a:ext cx="2413882" cy="104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9"/>
              </a:lnSpc>
              <a:spcBef>
                <a:spcPct val="0"/>
              </a:spcBef>
            </a:pPr>
            <a:r>
              <a:rPr lang="en-US" sz="1221">
                <a:solidFill>
                  <a:srgbClr val="545454"/>
                </a:solidFill>
                <a:latin typeface="Montserrat Classic Bold"/>
              </a:rPr>
              <a:t>Threats refer to factors that have the potential to harm an organization. For example, a drought is a threat to a wheat-producing company.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DAFFwNeWRCs</dc:identifier>
  <dcterms:modified xsi:type="dcterms:W3CDTF">2011-08-01T06:04:30Z</dcterms:modified>
  <cp:revision>1</cp:revision>
  <dc:title>Colorful Process Grid Flow Chart</dc:title>
</cp:coreProperties>
</file>