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3" r:id="rId2"/>
    <p:sldId id="266" r:id="rId3"/>
    <p:sldId id="267" r:id="rId4"/>
    <p:sldId id="270" r:id="rId5"/>
    <p:sldId id="268" r:id="rId6"/>
    <p:sldId id="272" r:id="rId7"/>
    <p:sldId id="271" r:id="rId8"/>
    <p:sldId id="275" r:id="rId9"/>
    <p:sldId id="274" r:id="rId10"/>
    <p:sldId id="276"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08"/>
    <p:restoredTop sz="94674"/>
  </p:normalViewPr>
  <p:slideViewPr>
    <p:cSldViewPr snapToGrid="0" snapToObjects="1">
      <p:cViewPr>
        <p:scale>
          <a:sx n="80" d="100"/>
          <a:sy n="80" d="100"/>
        </p:scale>
        <p:origin x="496" y="1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DB929-BC10-0548-A7CE-2F9ED40ED6AD}" type="datetimeFigureOut">
              <a:rPr lang="en-US" smtClean="0"/>
              <a:t>11/29/19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24B49-6851-D949-A080-61862BB570C6}" type="slidenum">
              <a:rPr lang="en-US" smtClean="0"/>
              <a:t>‹#›</a:t>
            </a:fld>
            <a:endParaRPr lang="en-US"/>
          </a:p>
        </p:txBody>
      </p:sp>
    </p:spTree>
    <p:extLst>
      <p:ext uri="{BB962C8B-B14F-4D97-AF65-F5344CB8AC3E}">
        <p14:creationId xmlns:p14="http://schemas.microsoft.com/office/powerpoint/2010/main" val="2237268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BB7A0891-84C3-5843-9037-1F3DC61409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99FDB1A0-01A6-A248-A5D1-CBCC16F74EDC}" type="slidenum">
              <a:rPr lang="en-US" altLang="en-US" sz="1200" smtClean="0"/>
              <a:pPr/>
              <a:t>1</a:t>
            </a:fld>
            <a:endParaRPr lang="en-US" altLang="en-US" sz="1200"/>
          </a:p>
        </p:txBody>
      </p:sp>
      <p:sp>
        <p:nvSpPr>
          <p:cNvPr id="16386" name="Rectangle 2">
            <a:extLst>
              <a:ext uri="{FF2B5EF4-FFF2-40B4-BE49-F238E27FC236}">
                <a16:creationId xmlns:a16="http://schemas.microsoft.com/office/drawing/2014/main" id="{226C90B3-A50A-A545-AA82-D3A8F8B7BF46}"/>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6387" name="Rectangle 3">
            <a:extLst>
              <a:ext uri="{FF2B5EF4-FFF2-40B4-BE49-F238E27FC236}">
                <a16:creationId xmlns:a16="http://schemas.microsoft.com/office/drawing/2014/main" id="{687F9656-0513-5B47-A971-1961FAB9177C}"/>
              </a:ext>
            </a:extLst>
          </p:cNvPr>
          <p:cNvSpPr>
            <a:spLocks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325095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CAB253F-A092-F549-A247-3BAF722395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55650" indent="-290513" defTabSz="931863">
              <a:spcBef>
                <a:spcPct val="30000"/>
              </a:spcBef>
              <a:defRPr sz="1200">
                <a:solidFill>
                  <a:schemeClr val="tx1"/>
                </a:solidFill>
                <a:latin typeface="Times New Roman" panose="02020603050405020304" pitchFamily="18" charset="0"/>
              </a:defRPr>
            </a:lvl2pPr>
            <a:lvl3pPr marL="1163638" indent="-231775" defTabSz="931863">
              <a:spcBef>
                <a:spcPct val="30000"/>
              </a:spcBef>
              <a:defRPr sz="1200">
                <a:solidFill>
                  <a:schemeClr val="tx1"/>
                </a:solidFill>
                <a:latin typeface="Times New Roman" panose="02020603050405020304" pitchFamily="18" charset="0"/>
              </a:defRPr>
            </a:lvl3pPr>
            <a:lvl4pPr marL="1628775" indent="-231775" defTabSz="931863">
              <a:spcBef>
                <a:spcPct val="30000"/>
              </a:spcBef>
              <a:defRPr sz="1200">
                <a:solidFill>
                  <a:schemeClr val="tx1"/>
                </a:solidFill>
                <a:latin typeface="Times New Roman" panose="02020603050405020304" pitchFamily="18" charset="0"/>
              </a:defRPr>
            </a:lvl4pPr>
            <a:lvl5pPr marL="2093913" indent="-231775" defTabSz="931863">
              <a:spcBef>
                <a:spcPct val="30000"/>
              </a:spcBef>
              <a:defRPr sz="1200">
                <a:solidFill>
                  <a:schemeClr val="tx1"/>
                </a:solidFill>
                <a:latin typeface="Times New Roman" panose="02020603050405020304" pitchFamily="18" charset="0"/>
              </a:defRPr>
            </a:lvl5pPr>
            <a:lvl6pPr marL="2551113" indent="-231775"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3008313" indent="-231775"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65513" indent="-231775"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922713" indent="-231775"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0E5A000-24EB-054D-8264-4B03B039E970}" type="slidenum">
              <a:rPr lang="en-US" altLang="es-MX" smtClean="0">
                <a:latin typeface="Arial" panose="020B0604020202020204" pitchFamily="34" charset="0"/>
              </a:rPr>
              <a:pPr eaLnBrk="1" hangingPunct="1">
                <a:spcBef>
                  <a:spcPct val="0"/>
                </a:spcBef>
              </a:pPr>
              <a:t>4</a:t>
            </a:fld>
            <a:endParaRPr lang="en-US" altLang="es-MX">
              <a:latin typeface="Arial" panose="020B0604020202020204" pitchFamily="34" charset="0"/>
            </a:endParaRPr>
          </a:p>
        </p:txBody>
      </p:sp>
      <p:sp>
        <p:nvSpPr>
          <p:cNvPr id="12290" name="Rectangle 2">
            <a:extLst>
              <a:ext uri="{FF2B5EF4-FFF2-40B4-BE49-F238E27FC236}">
                <a16:creationId xmlns:a16="http://schemas.microsoft.com/office/drawing/2014/main" id="{2DBA3BE8-BB55-9346-9C37-C9CB7858A05A}"/>
              </a:ext>
            </a:extLst>
          </p:cNvPr>
          <p:cNvSpPr>
            <a:spLocks noRot="1" noChangeArrowheads="1" noTextEdit="1"/>
          </p:cNvSpPr>
          <p:nvPr>
            <p:ph type="sldImg"/>
          </p:nvPr>
        </p:nvSpPr>
        <p:spPr>
          <a:ln w="12700" cap="flat"/>
        </p:spPr>
      </p:sp>
      <p:sp>
        <p:nvSpPr>
          <p:cNvPr id="12291" name="Rectangle 3">
            <a:extLst>
              <a:ext uri="{FF2B5EF4-FFF2-40B4-BE49-F238E27FC236}">
                <a16:creationId xmlns:a16="http://schemas.microsoft.com/office/drawing/2014/main" id="{9F052D78-1B84-DE40-B356-6772F10E6F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87" tIns="45236" rIns="92087" bIns="45236"/>
          <a:lstStyle/>
          <a:p>
            <a:pPr eaLnBrk="1" hangingPunct="1"/>
            <a:endParaRPr lang="en-US" altLang="es-MX"/>
          </a:p>
          <a:p>
            <a:pPr eaLnBrk="1" hangingPunct="1"/>
            <a:endParaRPr lang="en-US" altLang="es-MX"/>
          </a:p>
        </p:txBody>
      </p:sp>
    </p:spTree>
    <p:extLst>
      <p:ext uri="{BB962C8B-B14F-4D97-AF65-F5344CB8AC3E}">
        <p14:creationId xmlns:p14="http://schemas.microsoft.com/office/powerpoint/2010/main" val="197487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17F9-733B-D046-BFE1-A8E80FBD6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DCB2CF-CE17-9447-BE78-B6D2CCD2D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4898CE-90F2-FE4A-AB82-6F928FAAF417}"/>
              </a:ext>
            </a:extLst>
          </p:cNvPr>
          <p:cNvSpPr>
            <a:spLocks noGrp="1"/>
          </p:cNvSpPr>
          <p:nvPr>
            <p:ph type="dt" sz="half" idx="10"/>
          </p:nvPr>
        </p:nvSpPr>
        <p:spPr/>
        <p:txBody>
          <a:bodyPr/>
          <a:lstStyle/>
          <a:p>
            <a:fld id="{C47CD7F8-13CA-F64E-A04B-9E72CE2882E3}" type="datetimeFigureOut">
              <a:rPr lang="en-US" smtClean="0"/>
              <a:t>11/29/19</a:t>
            </a:fld>
            <a:endParaRPr lang="en-US"/>
          </a:p>
        </p:txBody>
      </p:sp>
      <p:sp>
        <p:nvSpPr>
          <p:cNvPr id="5" name="Footer Placeholder 4">
            <a:extLst>
              <a:ext uri="{FF2B5EF4-FFF2-40B4-BE49-F238E27FC236}">
                <a16:creationId xmlns:a16="http://schemas.microsoft.com/office/drawing/2014/main" id="{E7DD4460-79A1-0441-B6B0-48FF5D981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C433E-1285-F04B-B007-5AFEAFF1AC90}"/>
              </a:ext>
            </a:extLst>
          </p:cNvPr>
          <p:cNvSpPr>
            <a:spLocks noGrp="1"/>
          </p:cNvSpPr>
          <p:nvPr>
            <p:ph type="sldNum" sz="quarter" idx="12"/>
          </p:nvPr>
        </p:nvSpPr>
        <p:spPr/>
        <p:txBody>
          <a:bodyPr/>
          <a:lstStyle/>
          <a:p>
            <a:fld id="{D54AD190-D6E9-FC4E-838F-930A82DC8789}" type="slidenum">
              <a:rPr lang="en-US" smtClean="0"/>
              <a:t>‹#›</a:t>
            </a:fld>
            <a:endParaRPr lang="en-US"/>
          </a:p>
        </p:txBody>
      </p:sp>
    </p:spTree>
    <p:extLst>
      <p:ext uri="{BB962C8B-B14F-4D97-AF65-F5344CB8AC3E}">
        <p14:creationId xmlns:p14="http://schemas.microsoft.com/office/powerpoint/2010/main" val="76273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14B8-E284-7D4B-98B9-153EC44DDA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E32A3E-1940-FC45-8364-0EF2885AF7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256D3-7427-C34F-B77A-8A4CC79A83BC}"/>
              </a:ext>
            </a:extLst>
          </p:cNvPr>
          <p:cNvSpPr>
            <a:spLocks noGrp="1"/>
          </p:cNvSpPr>
          <p:nvPr>
            <p:ph type="dt" sz="half" idx="10"/>
          </p:nvPr>
        </p:nvSpPr>
        <p:spPr/>
        <p:txBody>
          <a:bodyPr/>
          <a:lstStyle/>
          <a:p>
            <a:fld id="{C47CD7F8-13CA-F64E-A04B-9E72CE2882E3}" type="datetimeFigureOut">
              <a:rPr lang="en-US" smtClean="0"/>
              <a:t>11/29/19</a:t>
            </a:fld>
            <a:endParaRPr lang="en-US"/>
          </a:p>
        </p:txBody>
      </p:sp>
      <p:sp>
        <p:nvSpPr>
          <p:cNvPr id="5" name="Footer Placeholder 4">
            <a:extLst>
              <a:ext uri="{FF2B5EF4-FFF2-40B4-BE49-F238E27FC236}">
                <a16:creationId xmlns:a16="http://schemas.microsoft.com/office/drawing/2014/main" id="{40A11C20-26CE-0746-856E-17057F77A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B0CA7-F91C-334C-B1D6-9FABFC20D385}"/>
              </a:ext>
            </a:extLst>
          </p:cNvPr>
          <p:cNvSpPr>
            <a:spLocks noGrp="1"/>
          </p:cNvSpPr>
          <p:nvPr>
            <p:ph type="sldNum" sz="quarter" idx="12"/>
          </p:nvPr>
        </p:nvSpPr>
        <p:spPr/>
        <p:txBody>
          <a:bodyPr/>
          <a:lstStyle/>
          <a:p>
            <a:fld id="{D54AD190-D6E9-FC4E-838F-930A82DC8789}" type="slidenum">
              <a:rPr lang="en-US" smtClean="0"/>
              <a:t>‹#›</a:t>
            </a:fld>
            <a:endParaRPr lang="en-US"/>
          </a:p>
        </p:txBody>
      </p:sp>
    </p:spTree>
    <p:extLst>
      <p:ext uri="{BB962C8B-B14F-4D97-AF65-F5344CB8AC3E}">
        <p14:creationId xmlns:p14="http://schemas.microsoft.com/office/powerpoint/2010/main" val="145068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1921D-314F-6547-AE8B-C58D7A0CD2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F9CD4-9AD3-4547-A7C7-290DB439B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09387-956B-DE45-9E4E-2921E1F495A6}"/>
              </a:ext>
            </a:extLst>
          </p:cNvPr>
          <p:cNvSpPr>
            <a:spLocks noGrp="1"/>
          </p:cNvSpPr>
          <p:nvPr>
            <p:ph type="dt" sz="half" idx="10"/>
          </p:nvPr>
        </p:nvSpPr>
        <p:spPr/>
        <p:txBody>
          <a:bodyPr/>
          <a:lstStyle/>
          <a:p>
            <a:fld id="{C47CD7F8-13CA-F64E-A04B-9E72CE2882E3}" type="datetimeFigureOut">
              <a:rPr lang="en-US" smtClean="0"/>
              <a:t>11/29/19</a:t>
            </a:fld>
            <a:endParaRPr lang="en-US"/>
          </a:p>
        </p:txBody>
      </p:sp>
      <p:sp>
        <p:nvSpPr>
          <p:cNvPr id="5" name="Footer Placeholder 4">
            <a:extLst>
              <a:ext uri="{FF2B5EF4-FFF2-40B4-BE49-F238E27FC236}">
                <a16:creationId xmlns:a16="http://schemas.microsoft.com/office/drawing/2014/main" id="{28B8C0BC-F2E4-9546-AA5F-E7116BE82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34A2C-8DED-8A4D-BFE1-C713C216403D}"/>
              </a:ext>
            </a:extLst>
          </p:cNvPr>
          <p:cNvSpPr>
            <a:spLocks noGrp="1"/>
          </p:cNvSpPr>
          <p:nvPr>
            <p:ph type="sldNum" sz="quarter" idx="12"/>
          </p:nvPr>
        </p:nvSpPr>
        <p:spPr/>
        <p:txBody>
          <a:bodyPr/>
          <a:lstStyle/>
          <a:p>
            <a:fld id="{D54AD190-D6E9-FC4E-838F-930A82DC8789}" type="slidenum">
              <a:rPr lang="en-US" smtClean="0"/>
              <a:t>‹#›</a:t>
            </a:fld>
            <a:endParaRPr lang="en-US"/>
          </a:p>
        </p:txBody>
      </p:sp>
    </p:spTree>
    <p:extLst>
      <p:ext uri="{BB962C8B-B14F-4D97-AF65-F5344CB8AC3E}">
        <p14:creationId xmlns:p14="http://schemas.microsoft.com/office/powerpoint/2010/main" val="312296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46E4-FE94-1C40-B7CB-8A6E9752D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22A819-7D47-DF46-90C0-BD76D87F2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A8F33-480B-544D-8B2D-9E0230D353BE}"/>
              </a:ext>
            </a:extLst>
          </p:cNvPr>
          <p:cNvSpPr>
            <a:spLocks noGrp="1"/>
          </p:cNvSpPr>
          <p:nvPr>
            <p:ph type="dt" sz="half" idx="10"/>
          </p:nvPr>
        </p:nvSpPr>
        <p:spPr/>
        <p:txBody>
          <a:bodyPr/>
          <a:lstStyle/>
          <a:p>
            <a:fld id="{C47CD7F8-13CA-F64E-A04B-9E72CE2882E3}" type="datetimeFigureOut">
              <a:rPr lang="en-US" smtClean="0"/>
              <a:t>11/29/19</a:t>
            </a:fld>
            <a:endParaRPr lang="en-US"/>
          </a:p>
        </p:txBody>
      </p:sp>
      <p:sp>
        <p:nvSpPr>
          <p:cNvPr id="5" name="Footer Placeholder 4">
            <a:extLst>
              <a:ext uri="{FF2B5EF4-FFF2-40B4-BE49-F238E27FC236}">
                <a16:creationId xmlns:a16="http://schemas.microsoft.com/office/drawing/2014/main" id="{8D529E34-85D6-BB40-992A-ADCE8EC52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DEC85-DAFF-5C49-84F0-DD63AE30835F}"/>
              </a:ext>
            </a:extLst>
          </p:cNvPr>
          <p:cNvSpPr>
            <a:spLocks noGrp="1"/>
          </p:cNvSpPr>
          <p:nvPr>
            <p:ph type="sldNum" sz="quarter" idx="12"/>
          </p:nvPr>
        </p:nvSpPr>
        <p:spPr/>
        <p:txBody>
          <a:bodyPr/>
          <a:lstStyle/>
          <a:p>
            <a:fld id="{D54AD190-D6E9-FC4E-838F-930A82DC8789}" type="slidenum">
              <a:rPr lang="en-US" smtClean="0"/>
              <a:t>‹#›</a:t>
            </a:fld>
            <a:endParaRPr lang="en-US"/>
          </a:p>
        </p:txBody>
      </p:sp>
    </p:spTree>
    <p:extLst>
      <p:ext uri="{BB962C8B-B14F-4D97-AF65-F5344CB8AC3E}">
        <p14:creationId xmlns:p14="http://schemas.microsoft.com/office/powerpoint/2010/main" val="258651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D8E5-40CF-8547-9130-748D15DD35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EB6EE4-A2D6-3A44-B75F-C0F500502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98069-7875-C74D-9D25-E36326E3C12C}"/>
              </a:ext>
            </a:extLst>
          </p:cNvPr>
          <p:cNvSpPr>
            <a:spLocks noGrp="1"/>
          </p:cNvSpPr>
          <p:nvPr>
            <p:ph type="dt" sz="half" idx="10"/>
          </p:nvPr>
        </p:nvSpPr>
        <p:spPr/>
        <p:txBody>
          <a:bodyPr/>
          <a:lstStyle/>
          <a:p>
            <a:fld id="{C47CD7F8-13CA-F64E-A04B-9E72CE2882E3}" type="datetimeFigureOut">
              <a:rPr lang="en-US" smtClean="0"/>
              <a:t>11/29/19</a:t>
            </a:fld>
            <a:endParaRPr lang="en-US"/>
          </a:p>
        </p:txBody>
      </p:sp>
      <p:sp>
        <p:nvSpPr>
          <p:cNvPr id="5" name="Footer Placeholder 4">
            <a:extLst>
              <a:ext uri="{FF2B5EF4-FFF2-40B4-BE49-F238E27FC236}">
                <a16:creationId xmlns:a16="http://schemas.microsoft.com/office/drawing/2014/main" id="{C18553BA-E972-3F4A-96A2-CC2C42BBF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A85AD-73E0-E34B-9486-249D36F3C127}"/>
              </a:ext>
            </a:extLst>
          </p:cNvPr>
          <p:cNvSpPr>
            <a:spLocks noGrp="1"/>
          </p:cNvSpPr>
          <p:nvPr>
            <p:ph type="sldNum" sz="quarter" idx="12"/>
          </p:nvPr>
        </p:nvSpPr>
        <p:spPr/>
        <p:txBody>
          <a:bodyPr/>
          <a:lstStyle/>
          <a:p>
            <a:fld id="{D54AD190-D6E9-FC4E-838F-930A82DC8789}" type="slidenum">
              <a:rPr lang="en-US" smtClean="0"/>
              <a:t>‹#›</a:t>
            </a:fld>
            <a:endParaRPr lang="en-US"/>
          </a:p>
        </p:txBody>
      </p:sp>
    </p:spTree>
    <p:extLst>
      <p:ext uri="{BB962C8B-B14F-4D97-AF65-F5344CB8AC3E}">
        <p14:creationId xmlns:p14="http://schemas.microsoft.com/office/powerpoint/2010/main" val="191692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5C33-2E57-614B-933D-3D5709F7A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3E1192-5642-C042-B6A2-93273E5DD8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222C6C-6526-5E4C-BFB8-33F93467BD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8A954F-E686-9940-88D1-3BCD60703A15}"/>
              </a:ext>
            </a:extLst>
          </p:cNvPr>
          <p:cNvSpPr>
            <a:spLocks noGrp="1"/>
          </p:cNvSpPr>
          <p:nvPr>
            <p:ph type="dt" sz="half" idx="10"/>
          </p:nvPr>
        </p:nvSpPr>
        <p:spPr/>
        <p:txBody>
          <a:bodyPr/>
          <a:lstStyle/>
          <a:p>
            <a:fld id="{C47CD7F8-13CA-F64E-A04B-9E72CE2882E3}" type="datetimeFigureOut">
              <a:rPr lang="en-US" smtClean="0"/>
              <a:t>11/29/19</a:t>
            </a:fld>
            <a:endParaRPr lang="en-US"/>
          </a:p>
        </p:txBody>
      </p:sp>
      <p:sp>
        <p:nvSpPr>
          <p:cNvPr id="6" name="Footer Placeholder 5">
            <a:extLst>
              <a:ext uri="{FF2B5EF4-FFF2-40B4-BE49-F238E27FC236}">
                <a16:creationId xmlns:a16="http://schemas.microsoft.com/office/drawing/2014/main" id="{17262641-3CD7-FD4F-826F-3C978BC20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DCEC6-4099-E44D-AF5B-C4A1DA152117}"/>
              </a:ext>
            </a:extLst>
          </p:cNvPr>
          <p:cNvSpPr>
            <a:spLocks noGrp="1"/>
          </p:cNvSpPr>
          <p:nvPr>
            <p:ph type="sldNum" sz="quarter" idx="12"/>
          </p:nvPr>
        </p:nvSpPr>
        <p:spPr/>
        <p:txBody>
          <a:bodyPr/>
          <a:lstStyle/>
          <a:p>
            <a:fld id="{D54AD190-D6E9-FC4E-838F-930A82DC8789}" type="slidenum">
              <a:rPr lang="en-US" smtClean="0"/>
              <a:t>‹#›</a:t>
            </a:fld>
            <a:endParaRPr lang="en-US"/>
          </a:p>
        </p:txBody>
      </p:sp>
    </p:spTree>
    <p:extLst>
      <p:ext uri="{BB962C8B-B14F-4D97-AF65-F5344CB8AC3E}">
        <p14:creationId xmlns:p14="http://schemas.microsoft.com/office/powerpoint/2010/main" val="422681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F89C-8C75-F844-9505-186B019688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DEC72-2B9D-0D48-BACC-0766550BC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6B0E7-F3BF-7B42-BCC8-E359D67A0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995D91-6307-8D44-A317-2B59C6AFAF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FCDE4E-0459-914F-905D-33861C6DF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B06D-603F-7B43-A085-8D58B7E0E5F9}"/>
              </a:ext>
            </a:extLst>
          </p:cNvPr>
          <p:cNvSpPr>
            <a:spLocks noGrp="1"/>
          </p:cNvSpPr>
          <p:nvPr>
            <p:ph type="dt" sz="half" idx="10"/>
          </p:nvPr>
        </p:nvSpPr>
        <p:spPr/>
        <p:txBody>
          <a:bodyPr/>
          <a:lstStyle/>
          <a:p>
            <a:fld id="{C47CD7F8-13CA-F64E-A04B-9E72CE2882E3}" type="datetimeFigureOut">
              <a:rPr lang="en-US" smtClean="0"/>
              <a:t>11/29/19</a:t>
            </a:fld>
            <a:endParaRPr lang="en-US"/>
          </a:p>
        </p:txBody>
      </p:sp>
      <p:sp>
        <p:nvSpPr>
          <p:cNvPr id="8" name="Footer Placeholder 7">
            <a:extLst>
              <a:ext uri="{FF2B5EF4-FFF2-40B4-BE49-F238E27FC236}">
                <a16:creationId xmlns:a16="http://schemas.microsoft.com/office/drawing/2014/main" id="{95AA1A3A-356E-FA47-BAC3-8373E1763C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63283D-1EDE-4540-8282-0C0CEA9040EC}"/>
              </a:ext>
            </a:extLst>
          </p:cNvPr>
          <p:cNvSpPr>
            <a:spLocks noGrp="1"/>
          </p:cNvSpPr>
          <p:nvPr>
            <p:ph type="sldNum" sz="quarter" idx="12"/>
          </p:nvPr>
        </p:nvSpPr>
        <p:spPr/>
        <p:txBody>
          <a:bodyPr/>
          <a:lstStyle/>
          <a:p>
            <a:fld id="{D54AD190-D6E9-FC4E-838F-930A82DC8789}" type="slidenum">
              <a:rPr lang="en-US" smtClean="0"/>
              <a:t>‹#›</a:t>
            </a:fld>
            <a:endParaRPr lang="en-US"/>
          </a:p>
        </p:txBody>
      </p:sp>
    </p:spTree>
    <p:extLst>
      <p:ext uri="{BB962C8B-B14F-4D97-AF65-F5344CB8AC3E}">
        <p14:creationId xmlns:p14="http://schemas.microsoft.com/office/powerpoint/2010/main" val="103717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59A0-C146-A642-AF23-18451273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B8EF2-1413-D947-85C1-95461741FAD5}"/>
              </a:ext>
            </a:extLst>
          </p:cNvPr>
          <p:cNvSpPr>
            <a:spLocks noGrp="1"/>
          </p:cNvSpPr>
          <p:nvPr>
            <p:ph type="dt" sz="half" idx="10"/>
          </p:nvPr>
        </p:nvSpPr>
        <p:spPr/>
        <p:txBody>
          <a:bodyPr/>
          <a:lstStyle/>
          <a:p>
            <a:fld id="{C47CD7F8-13CA-F64E-A04B-9E72CE2882E3}" type="datetimeFigureOut">
              <a:rPr lang="en-US" smtClean="0"/>
              <a:t>11/29/19</a:t>
            </a:fld>
            <a:endParaRPr lang="en-US"/>
          </a:p>
        </p:txBody>
      </p:sp>
      <p:sp>
        <p:nvSpPr>
          <p:cNvPr id="4" name="Footer Placeholder 3">
            <a:extLst>
              <a:ext uri="{FF2B5EF4-FFF2-40B4-BE49-F238E27FC236}">
                <a16:creationId xmlns:a16="http://schemas.microsoft.com/office/drawing/2014/main" id="{4DBDCC47-D7FD-DC4B-BD6D-7E864B9D40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071A4-7F3B-734C-A0CE-48F6A1439B02}"/>
              </a:ext>
            </a:extLst>
          </p:cNvPr>
          <p:cNvSpPr>
            <a:spLocks noGrp="1"/>
          </p:cNvSpPr>
          <p:nvPr>
            <p:ph type="sldNum" sz="quarter" idx="12"/>
          </p:nvPr>
        </p:nvSpPr>
        <p:spPr/>
        <p:txBody>
          <a:bodyPr/>
          <a:lstStyle/>
          <a:p>
            <a:fld id="{D54AD190-D6E9-FC4E-838F-930A82DC8789}" type="slidenum">
              <a:rPr lang="en-US" smtClean="0"/>
              <a:t>‹#›</a:t>
            </a:fld>
            <a:endParaRPr lang="en-US"/>
          </a:p>
        </p:txBody>
      </p:sp>
    </p:spTree>
    <p:extLst>
      <p:ext uri="{BB962C8B-B14F-4D97-AF65-F5344CB8AC3E}">
        <p14:creationId xmlns:p14="http://schemas.microsoft.com/office/powerpoint/2010/main" val="245904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7BA92-B540-4D40-97F2-2A40785471FA}"/>
              </a:ext>
            </a:extLst>
          </p:cNvPr>
          <p:cNvSpPr>
            <a:spLocks noGrp="1"/>
          </p:cNvSpPr>
          <p:nvPr>
            <p:ph type="dt" sz="half" idx="10"/>
          </p:nvPr>
        </p:nvSpPr>
        <p:spPr/>
        <p:txBody>
          <a:bodyPr/>
          <a:lstStyle/>
          <a:p>
            <a:fld id="{C47CD7F8-13CA-F64E-A04B-9E72CE2882E3}" type="datetimeFigureOut">
              <a:rPr lang="en-US" smtClean="0"/>
              <a:t>11/29/19</a:t>
            </a:fld>
            <a:endParaRPr lang="en-US"/>
          </a:p>
        </p:txBody>
      </p:sp>
      <p:sp>
        <p:nvSpPr>
          <p:cNvPr id="3" name="Footer Placeholder 2">
            <a:extLst>
              <a:ext uri="{FF2B5EF4-FFF2-40B4-BE49-F238E27FC236}">
                <a16:creationId xmlns:a16="http://schemas.microsoft.com/office/drawing/2014/main" id="{B2930BC7-388B-5E41-A5D4-50CFEDCEEB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956586-8C7D-8040-A3D0-EBDA1C111D01}"/>
              </a:ext>
            </a:extLst>
          </p:cNvPr>
          <p:cNvSpPr>
            <a:spLocks noGrp="1"/>
          </p:cNvSpPr>
          <p:nvPr>
            <p:ph type="sldNum" sz="quarter" idx="12"/>
          </p:nvPr>
        </p:nvSpPr>
        <p:spPr/>
        <p:txBody>
          <a:bodyPr/>
          <a:lstStyle/>
          <a:p>
            <a:fld id="{D54AD190-D6E9-FC4E-838F-930A82DC8789}" type="slidenum">
              <a:rPr lang="en-US" smtClean="0"/>
              <a:t>‹#›</a:t>
            </a:fld>
            <a:endParaRPr lang="en-US"/>
          </a:p>
        </p:txBody>
      </p:sp>
    </p:spTree>
    <p:extLst>
      <p:ext uri="{BB962C8B-B14F-4D97-AF65-F5344CB8AC3E}">
        <p14:creationId xmlns:p14="http://schemas.microsoft.com/office/powerpoint/2010/main" val="136881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2332-D9FE-C040-8417-AA3837086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FF37A9-052F-CC4D-8957-CB09CC53DC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15DF3-E706-014E-A971-A5F015F00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59801-6B8F-6043-96E1-9F26C593A64D}"/>
              </a:ext>
            </a:extLst>
          </p:cNvPr>
          <p:cNvSpPr>
            <a:spLocks noGrp="1"/>
          </p:cNvSpPr>
          <p:nvPr>
            <p:ph type="dt" sz="half" idx="10"/>
          </p:nvPr>
        </p:nvSpPr>
        <p:spPr/>
        <p:txBody>
          <a:bodyPr/>
          <a:lstStyle/>
          <a:p>
            <a:fld id="{C47CD7F8-13CA-F64E-A04B-9E72CE2882E3}" type="datetimeFigureOut">
              <a:rPr lang="en-US" smtClean="0"/>
              <a:t>11/29/19</a:t>
            </a:fld>
            <a:endParaRPr lang="en-US"/>
          </a:p>
        </p:txBody>
      </p:sp>
      <p:sp>
        <p:nvSpPr>
          <p:cNvPr id="6" name="Footer Placeholder 5">
            <a:extLst>
              <a:ext uri="{FF2B5EF4-FFF2-40B4-BE49-F238E27FC236}">
                <a16:creationId xmlns:a16="http://schemas.microsoft.com/office/drawing/2014/main" id="{D0BEC231-89AF-1849-B743-E7A316809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2A283-4D38-BC41-8FDD-516526DB27F6}"/>
              </a:ext>
            </a:extLst>
          </p:cNvPr>
          <p:cNvSpPr>
            <a:spLocks noGrp="1"/>
          </p:cNvSpPr>
          <p:nvPr>
            <p:ph type="sldNum" sz="quarter" idx="12"/>
          </p:nvPr>
        </p:nvSpPr>
        <p:spPr/>
        <p:txBody>
          <a:bodyPr/>
          <a:lstStyle/>
          <a:p>
            <a:fld id="{D54AD190-D6E9-FC4E-838F-930A82DC8789}" type="slidenum">
              <a:rPr lang="en-US" smtClean="0"/>
              <a:t>‹#›</a:t>
            </a:fld>
            <a:endParaRPr lang="en-US"/>
          </a:p>
        </p:txBody>
      </p:sp>
    </p:spTree>
    <p:extLst>
      <p:ext uri="{BB962C8B-B14F-4D97-AF65-F5344CB8AC3E}">
        <p14:creationId xmlns:p14="http://schemas.microsoft.com/office/powerpoint/2010/main" val="140615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1A7C-A4CE-1B4A-83A2-91EC39061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DEB38-D124-6D46-9E41-20A04C7212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90EA51-4221-5646-BEC3-7C4E65983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09A98-9031-484A-B9E4-B844A2537C8C}"/>
              </a:ext>
            </a:extLst>
          </p:cNvPr>
          <p:cNvSpPr>
            <a:spLocks noGrp="1"/>
          </p:cNvSpPr>
          <p:nvPr>
            <p:ph type="dt" sz="half" idx="10"/>
          </p:nvPr>
        </p:nvSpPr>
        <p:spPr/>
        <p:txBody>
          <a:bodyPr/>
          <a:lstStyle/>
          <a:p>
            <a:fld id="{C47CD7F8-13CA-F64E-A04B-9E72CE2882E3}" type="datetimeFigureOut">
              <a:rPr lang="en-US" smtClean="0"/>
              <a:t>11/29/19</a:t>
            </a:fld>
            <a:endParaRPr lang="en-US"/>
          </a:p>
        </p:txBody>
      </p:sp>
      <p:sp>
        <p:nvSpPr>
          <p:cNvPr id="6" name="Footer Placeholder 5">
            <a:extLst>
              <a:ext uri="{FF2B5EF4-FFF2-40B4-BE49-F238E27FC236}">
                <a16:creationId xmlns:a16="http://schemas.microsoft.com/office/drawing/2014/main" id="{805ACADE-688D-CC44-A76A-572C71E8C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8FA87-0D58-9241-89C0-9C47F200B718}"/>
              </a:ext>
            </a:extLst>
          </p:cNvPr>
          <p:cNvSpPr>
            <a:spLocks noGrp="1"/>
          </p:cNvSpPr>
          <p:nvPr>
            <p:ph type="sldNum" sz="quarter" idx="12"/>
          </p:nvPr>
        </p:nvSpPr>
        <p:spPr/>
        <p:txBody>
          <a:bodyPr/>
          <a:lstStyle/>
          <a:p>
            <a:fld id="{D54AD190-D6E9-FC4E-838F-930A82DC8789}" type="slidenum">
              <a:rPr lang="en-US" smtClean="0"/>
              <a:t>‹#›</a:t>
            </a:fld>
            <a:endParaRPr lang="en-US"/>
          </a:p>
        </p:txBody>
      </p:sp>
    </p:spTree>
    <p:extLst>
      <p:ext uri="{BB962C8B-B14F-4D97-AF65-F5344CB8AC3E}">
        <p14:creationId xmlns:p14="http://schemas.microsoft.com/office/powerpoint/2010/main" val="80607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C07C9-9CFD-4842-BF58-B27A106B3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5E530E-90FE-FB46-992F-3DDCA450D0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7C681-BF02-C143-8162-B05423AF3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CD7F8-13CA-F64E-A04B-9E72CE2882E3}" type="datetimeFigureOut">
              <a:rPr lang="en-US" smtClean="0"/>
              <a:t>11/29/19</a:t>
            </a:fld>
            <a:endParaRPr lang="en-US"/>
          </a:p>
        </p:txBody>
      </p:sp>
      <p:sp>
        <p:nvSpPr>
          <p:cNvPr id="5" name="Footer Placeholder 4">
            <a:extLst>
              <a:ext uri="{FF2B5EF4-FFF2-40B4-BE49-F238E27FC236}">
                <a16:creationId xmlns:a16="http://schemas.microsoft.com/office/drawing/2014/main" id="{115E73AF-A479-404D-A392-10D82DFA6D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7DDAB0-ADCA-594A-9B4B-3D9B4EDFDD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AD190-D6E9-FC4E-838F-930A82DC8789}" type="slidenum">
              <a:rPr lang="en-US" smtClean="0"/>
              <a:t>‹#›</a:t>
            </a:fld>
            <a:endParaRPr lang="en-US"/>
          </a:p>
        </p:txBody>
      </p:sp>
    </p:spTree>
    <p:extLst>
      <p:ext uri="{BB962C8B-B14F-4D97-AF65-F5344CB8AC3E}">
        <p14:creationId xmlns:p14="http://schemas.microsoft.com/office/powerpoint/2010/main" val="1016401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ryurko/nflscrapR-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5913C3BA-20D1-9145-8AD2-07F7545F9E24}"/>
              </a:ext>
            </a:extLst>
          </p:cNvPr>
          <p:cNvSpPr>
            <a:spLocks noChangeArrowheads="1"/>
          </p:cNvSpPr>
          <p:nvPr/>
        </p:nvSpPr>
        <p:spPr bwMode="auto">
          <a:xfrm>
            <a:off x="1600200" y="1033046"/>
            <a:ext cx="9144000" cy="381000"/>
          </a:xfrm>
          <a:prstGeom prst="rect">
            <a:avLst/>
          </a:prstGeom>
          <a:solidFill>
            <a:schemeClr val="accent4">
              <a:lumMod val="60000"/>
              <a:lumOff val="40000"/>
            </a:schemeClr>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defRPr/>
            </a:pPr>
            <a:endParaRPr lang="en-US" altLang="en-US" sz="2400" dirty="0"/>
          </a:p>
        </p:txBody>
      </p:sp>
      <p:sp>
        <p:nvSpPr>
          <p:cNvPr id="19467" name="Rectangle 11">
            <a:extLst>
              <a:ext uri="{FF2B5EF4-FFF2-40B4-BE49-F238E27FC236}">
                <a16:creationId xmlns:a16="http://schemas.microsoft.com/office/drawing/2014/main" id="{4911EFE1-F062-6441-837F-46C3377914CE}"/>
              </a:ext>
            </a:extLst>
          </p:cNvPr>
          <p:cNvSpPr>
            <a:spLocks noChangeArrowheads="1"/>
          </p:cNvSpPr>
          <p:nvPr/>
        </p:nvSpPr>
        <p:spPr bwMode="auto">
          <a:xfrm>
            <a:off x="2032000" y="14732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04983C8E-452B-C940-A33F-377A5D186E2C}"/>
              </a:ext>
            </a:extLst>
          </p:cNvPr>
          <p:cNvSpPr>
            <a:spLocks noChangeArrowheads="1"/>
          </p:cNvSpPr>
          <p:nvPr/>
        </p:nvSpPr>
        <p:spPr bwMode="auto">
          <a:xfrm>
            <a:off x="3975100" y="14732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15366" name="Rectangle 13">
            <a:extLst>
              <a:ext uri="{FF2B5EF4-FFF2-40B4-BE49-F238E27FC236}">
                <a16:creationId xmlns:a16="http://schemas.microsoft.com/office/drawing/2014/main" id="{76AC9F94-771D-6442-BA20-27A572E9096D}"/>
              </a:ext>
            </a:extLst>
          </p:cNvPr>
          <p:cNvSpPr>
            <a:spLocks noChangeArrowheads="1"/>
          </p:cNvSpPr>
          <p:nvPr/>
        </p:nvSpPr>
        <p:spPr bwMode="auto">
          <a:xfrm>
            <a:off x="5489575"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7" name="Rectangle 14">
            <a:extLst>
              <a:ext uri="{FF2B5EF4-FFF2-40B4-BE49-F238E27FC236}">
                <a16:creationId xmlns:a16="http://schemas.microsoft.com/office/drawing/2014/main" id="{FE394D7E-6449-8A44-B14D-1BACB912BE35}"/>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8" name="Rectangle 15">
            <a:extLst>
              <a:ext uri="{FF2B5EF4-FFF2-40B4-BE49-F238E27FC236}">
                <a16:creationId xmlns:a16="http://schemas.microsoft.com/office/drawing/2014/main" id="{232B65AF-DB7F-2543-B53B-AF3AB0982F7C}"/>
              </a:ext>
            </a:extLst>
          </p:cNvPr>
          <p:cNvSpPr>
            <a:spLocks noChangeArrowheads="1"/>
          </p:cNvSpPr>
          <p:nvPr/>
        </p:nvSpPr>
        <p:spPr bwMode="auto">
          <a:xfrm>
            <a:off x="7583489"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9" name="Text Box 16">
            <a:extLst>
              <a:ext uri="{FF2B5EF4-FFF2-40B4-BE49-F238E27FC236}">
                <a16:creationId xmlns:a16="http://schemas.microsoft.com/office/drawing/2014/main" id="{5C796B7E-B228-EC45-A8EB-C9969E3678D9}"/>
              </a:ext>
            </a:extLst>
          </p:cNvPr>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NFL Game Prediction </a:t>
            </a:r>
          </a:p>
        </p:txBody>
      </p:sp>
      <p:sp>
        <p:nvSpPr>
          <p:cNvPr id="15370" name="Text Box 17">
            <a:extLst>
              <a:ext uri="{FF2B5EF4-FFF2-40B4-BE49-F238E27FC236}">
                <a16:creationId xmlns:a16="http://schemas.microsoft.com/office/drawing/2014/main" id="{BF1B97D5-D1EF-294D-BA43-5FD351E4CBEB}"/>
              </a:ext>
            </a:extLst>
          </p:cNvPr>
          <p:cNvSpPr txBox="1">
            <a:spLocks noChangeArrowheads="1"/>
          </p:cNvSpPr>
          <p:nvPr/>
        </p:nvSpPr>
        <p:spPr bwMode="auto">
          <a:xfrm>
            <a:off x="2819400" y="974726"/>
            <a:ext cx="63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Team </a:t>
            </a:r>
          </a:p>
          <a:p>
            <a:pPr>
              <a:spcBef>
                <a:spcPct val="0"/>
              </a:spcBef>
              <a:buFontTx/>
              <a:buNone/>
            </a:pPr>
            <a:r>
              <a:rPr lang="en-US" altLang="en-US" sz="1000" b="1">
                <a:solidFill>
                  <a:schemeClr val="bg1"/>
                </a:solidFill>
                <a:latin typeface="Arial" panose="020B0604020202020204" pitchFamily="34" charset="0"/>
              </a:rPr>
              <a:t>Launch</a:t>
            </a:r>
            <a:endParaRPr lang="en-US" altLang="en-US" sz="1000">
              <a:latin typeface="Arial" panose="020B0604020202020204" pitchFamily="34" charset="0"/>
            </a:endParaRPr>
          </a:p>
        </p:txBody>
      </p:sp>
      <p:sp>
        <p:nvSpPr>
          <p:cNvPr id="15371" name="Rectangle 19">
            <a:extLst>
              <a:ext uri="{FF2B5EF4-FFF2-40B4-BE49-F238E27FC236}">
                <a16:creationId xmlns:a16="http://schemas.microsoft.com/office/drawing/2014/main" id="{7E540970-664F-CE41-9AF7-618BA067664E}"/>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2" name="Rectangle 20">
            <a:extLst>
              <a:ext uri="{FF2B5EF4-FFF2-40B4-BE49-F238E27FC236}">
                <a16:creationId xmlns:a16="http://schemas.microsoft.com/office/drawing/2014/main" id="{161D76F1-3D8F-C345-8327-9A29F334C857}"/>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3" name="Text Box 21">
            <a:extLst>
              <a:ext uri="{FF2B5EF4-FFF2-40B4-BE49-F238E27FC236}">
                <a16:creationId xmlns:a16="http://schemas.microsoft.com/office/drawing/2014/main" id="{BF72D79D-EFB4-B54F-9419-0314C5F2DF33}"/>
              </a:ext>
            </a:extLst>
          </p:cNvPr>
          <p:cNvSpPr txBox="1">
            <a:spLocks noChangeArrowheads="1"/>
          </p:cNvSpPr>
          <p:nvPr/>
        </p:nvSpPr>
        <p:spPr bwMode="auto">
          <a:xfrm>
            <a:off x="3962400" y="974726"/>
            <a:ext cx="748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Define</a:t>
            </a:r>
          </a:p>
          <a:p>
            <a:pPr>
              <a:spcBef>
                <a:spcPct val="0"/>
              </a:spcBef>
              <a:buFontTx/>
              <a:buNone/>
            </a:pPr>
            <a:r>
              <a:rPr lang="en-US" altLang="en-US" sz="1000" dirty="0">
                <a:latin typeface="Arial" panose="020B0604020202020204" pitchFamily="34" charset="0"/>
              </a:rPr>
              <a:t>9/12/2019</a:t>
            </a:r>
          </a:p>
        </p:txBody>
      </p:sp>
      <p:sp>
        <p:nvSpPr>
          <p:cNvPr id="15374" name="Text Box 22">
            <a:extLst>
              <a:ext uri="{FF2B5EF4-FFF2-40B4-BE49-F238E27FC236}">
                <a16:creationId xmlns:a16="http://schemas.microsoft.com/office/drawing/2014/main" id="{86F6E78A-6245-5A49-A337-47058E076BB1}"/>
              </a:ext>
            </a:extLst>
          </p:cNvPr>
          <p:cNvSpPr txBox="1">
            <a:spLocks noChangeArrowheads="1"/>
          </p:cNvSpPr>
          <p:nvPr/>
        </p:nvSpPr>
        <p:spPr bwMode="auto">
          <a:xfrm>
            <a:off x="5257801" y="974726"/>
            <a:ext cx="12378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Measure</a:t>
            </a:r>
          </a:p>
          <a:p>
            <a:pPr>
              <a:spcBef>
                <a:spcPct val="0"/>
              </a:spcBef>
              <a:buFontTx/>
              <a:buNone/>
            </a:pPr>
            <a:r>
              <a:rPr lang="en-US" altLang="en-US" sz="1000" dirty="0">
                <a:latin typeface="Arial" panose="020B0604020202020204" pitchFamily="34" charset="0"/>
              </a:rPr>
              <a:t>2014-2019 season</a:t>
            </a:r>
          </a:p>
        </p:txBody>
      </p:sp>
      <p:sp>
        <p:nvSpPr>
          <p:cNvPr id="15375" name="Text Box 23">
            <a:extLst>
              <a:ext uri="{FF2B5EF4-FFF2-40B4-BE49-F238E27FC236}">
                <a16:creationId xmlns:a16="http://schemas.microsoft.com/office/drawing/2014/main" id="{198AAEF7-AB99-294B-907D-ECFA12BBEA54}"/>
              </a:ext>
            </a:extLst>
          </p:cNvPr>
          <p:cNvSpPr txBox="1">
            <a:spLocks noChangeArrowheads="1"/>
          </p:cNvSpPr>
          <p:nvPr/>
        </p:nvSpPr>
        <p:spPr bwMode="auto">
          <a:xfrm>
            <a:off x="6629400" y="974726"/>
            <a:ext cx="748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Analyze</a:t>
            </a:r>
          </a:p>
          <a:p>
            <a:pPr>
              <a:spcBef>
                <a:spcPct val="0"/>
              </a:spcBef>
              <a:buFontTx/>
              <a:buNone/>
            </a:pPr>
            <a:r>
              <a:rPr lang="en-US" altLang="en-US" sz="1000" dirty="0">
                <a:latin typeface="Arial" panose="020B0604020202020204" pitchFamily="34" charset="0"/>
              </a:rPr>
              <a:t>9/19/2019</a:t>
            </a:r>
          </a:p>
        </p:txBody>
      </p:sp>
      <p:sp>
        <p:nvSpPr>
          <p:cNvPr id="15376" name="Text Box 24">
            <a:extLst>
              <a:ext uri="{FF2B5EF4-FFF2-40B4-BE49-F238E27FC236}">
                <a16:creationId xmlns:a16="http://schemas.microsoft.com/office/drawing/2014/main" id="{2C36FAE5-B505-7341-B699-E78F63983FD8}"/>
              </a:ext>
            </a:extLst>
          </p:cNvPr>
          <p:cNvSpPr txBox="1">
            <a:spLocks noChangeArrowheads="1"/>
          </p:cNvSpPr>
          <p:nvPr/>
        </p:nvSpPr>
        <p:spPr bwMode="auto">
          <a:xfrm>
            <a:off x="9220200" y="974726"/>
            <a:ext cx="819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Control</a:t>
            </a:r>
          </a:p>
          <a:p>
            <a:pPr>
              <a:spcBef>
                <a:spcPct val="0"/>
              </a:spcBef>
              <a:buFontTx/>
              <a:buNone/>
            </a:pPr>
            <a:r>
              <a:rPr lang="en-US" altLang="en-US" sz="1000" dirty="0">
                <a:latin typeface="Arial" panose="020B0604020202020204" pitchFamily="34" charset="0"/>
              </a:rPr>
              <a:t>11/28/2019</a:t>
            </a:r>
          </a:p>
        </p:txBody>
      </p:sp>
      <p:sp>
        <p:nvSpPr>
          <p:cNvPr id="15377" name="Text Box 25">
            <a:extLst>
              <a:ext uri="{FF2B5EF4-FFF2-40B4-BE49-F238E27FC236}">
                <a16:creationId xmlns:a16="http://schemas.microsoft.com/office/drawing/2014/main" id="{21403D99-DD3B-EA49-98D9-843B3ED9EC3F}"/>
              </a:ext>
            </a:extLst>
          </p:cNvPr>
          <p:cNvSpPr txBox="1">
            <a:spLocks noChangeArrowheads="1"/>
          </p:cNvSpPr>
          <p:nvPr/>
        </p:nvSpPr>
        <p:spPr bwMode="auto">
          <a:xfrm>
            <a:off x="7924801" y="974726"/>
            <a:ext cx="748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Improve</a:t>
            </a:r>
          </a:p>
          <a:p>
            <a:pPr>
              <a:spcBef>
                <a:spcPct val="0"/>
              </a:spcBef>
              <a:buFontTx/>
              <a:buNone/>
            </a:pPr>
            <a:r>
              <a:rPr lang="en-US" altLang="en-US" sz="1000" dirty="0">
                <a:latin typeface="Arial" panose="020B0604020202020204" pitchFamily="34" charset="0"/>
              </a:rPr>
              <a:t>9/26/2019</a:t>
            </a:r>
          </a:p>
        </p:txBody>
      </p:sp>
      <p:sp>
        <p:nvSpPr>
          <p:cNvPr id="15378" name="Text Box 31">
            <a:extLst>
              <a:ext uri="{FF2B5EF4-FFF2-40B4-BE49-F238E27FC236}">
                <a16:creationId xmlns:a16="http://schemas.microsoft.com/office/drawing/2014/main" id="{E3813460-1F6E-A440-A9FF-C034CA2301BF}"/>
              </a:ext>
            </a:extLst>
          </p:cNvPr>
          <p:cNvSpPr txBox="1">
            <a:spLocks noChangeArrowheads="1"/>
          </p:cNvSpPr>
          <p:nvPr/>
        </p:nvSpPr>
        <p:spPr bwMode="auto">
          <a:xfrm>
            <a:off x="1600201" y="1050926"/>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Key Dates ---&gt;</a:t>
            </a:r>
            <a:endParaRPr lang="en-US" altLang="en-US" sz="1000" dirty="0">
              <a:latin typeface="Arial" panose="020B0604020202020204" pitchFamily="34" charset="0"/>
            </a:endParaRPr>
          </a:p>
        </p:txBody>
      </p:sp>
      <p:sp>
        <p:nvSpPr>
          <p:cNvPr id="15379" name="Line 32">
            <a:extLst>
              <a:ext uri="{FF2B5EF4-FFF2-40B4-BE49-F238E27FC236}">
                <a16:creationId xmlns:a16="http://schemas.microsoft.com/office/drawing/2014/main" id="{E9C2A4BC-3CB1-2A47-B09C-E809815DA821}"/>
              </a:ext>
            </a:extLst>
          </p:cNvPr>
          <p:cNvSpPr>
            <a:spLocks noChangeShapeType="1"/>
          </p:cNvSpPr>
          <p:nvPr/>
        </p:nvSpPr>
        <p:spPr bwMode="auto">
          <a:xfrm>
            <a:off x="388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0" name="Line 33">
            <a:extLst>
              <a:ext uri="{FF2B5EF4-FFF2-40B4-BE49-F238E27FC236}">
                <a16:creationId xmlns:a16="http://schemas.microsoft.com/office/drawing/2014/main" id="{845BB0CF-3529-4D40-BD74-7CF2E39C664A}"/>
              </a:ext>
            </a:extLst>
          </p:cNvPr>
          <p:cNvSpPr>
            <a:spLocks noChangeShapeType="1"/>
          </p:cNvSpPr>
          <p:nvPr/>
        </p:nvSpPr>
        <p:spPr bwMode="auto">
          <a:xfrm>
            <a:off x="9220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1" name="Line 34">
            <a:extLst>
              <a:ext uri="{FF2B5EF4-FFF2-40B4-BE49-F238E27FC236}">
                <a16:creationId xmlns:a16="http://schemas.microsoft.com/office/drawing/2014/main" id="{328FDE93-8C5C-CE4A-924D-4C8DDE9CB853}"/>
              </a:ext>
            </a:extLst>
          </p:cNvPr>
          <p:cNvSpPr>
            <a:spLocks noChangeShapeType="1"/>
          </p:cNvSpPr>
          <p:nvPr/>
        </p:nvSpPr>
        <p:spPr bwMode="auto">
          <a:xfrm>
            <a:off x="7924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2" name="Line 35">
            <a:extLst>
              <a:ext uri="{FF2B5EF4-FFF2-40B4-BE49-F238E27FC236}">
                <a16:creationId xmlns:a16="http://schemas.microsoft.com/office/drawing/2014/main" id="{A208B37F-D464-2844-851A-5A97103A3258}"/>
              </a:ext>
            </a:extLst>
          </p:cNvPr>
          <p:cNvSpPr>
            <a:spLocks noChangeShapeType="1"/>
          </p:cNvSpPr>
          <p:nvPr/>
        </p:nvSpPr>
        <p:spPr bwMode="auto">
          <a:xfrm>
            <a:off x="6553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Line 36">
            <a:extLst>
              <a:ext uri="{FF2B5EF4-FFF2-40B4-BE49-F238E27FC236}">
                <a16:creationId xmlns:a16="http://schemas.microsoft.com/office/drawing/2014/main" id="{2419A7DF-2FBB-F547-BC32-489EDCAE69A2}"/>
              </a:ext>
            </a:extLst>
          </p:cNvPr>
          <p:cNvSpPr>
            <a:spLocks noChangeShapeType="1"/>
          </p:cNvSpPr>
          <p:nvPr/>
        </p:nvSpPr>
        <p:spPr bwMode="auto">
          <a:xfrm>
            <a:off x="5181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5" name="Rectangle 39">
            <a:extLst>
              <a:ext uri="{FF2B5EF4-FFF2-40B4-BE49-F238E27FC236}">
                <a16:creationId xmlns:a16="http://schemas.microsoft.com/office/drawing/2014/main" id="{AF418F74-95B6-0445-A52A-C662BB5BB92E}"/>
              </a:ext>
            </a:extLst>
          </p:cNvPr>
          <p:cNvSpPr>
            <a:spLocks noChangeArrowheads="1"/>
          </p:cNvSpPr>
          <p:nvPr/>
        </p:nvSpPr>
        <p:spPr bwMode="auto">
          <a:xfrm>
            <a:off x="6172200" y="142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965C523C-5BB7-7B4C-A370-7F28E18633EA}"/>
              </a:ext>
            </a:extLst>
          </p:cNvPr>
          <p:cNvSpPr>
            <a:spLocks noChangeArrowheads="1"/>
          </p:cNvSpPr>
          <p:nvPr/>
        </p:nvSpPr>
        <p:spPr bwMode="auto">
          <a:xfrm>
            <a:off x="8686800" y="13970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15388" name="Rectangle 45">
            <a:extLst>
              <a:ext uri="{FF2B5EF4-FFF2-40B4-BE49-F238E27FC236}">
                <a16:creationId xmlns:a16="http://schemas.microsoft.com/office/drawing/2014/main" id="{C8FF4C4F-2ACC-5340-ABA4-2BAF5E44AFD9}"/>
              </a:ext>
            </a:extLst>
          </p:cNvPr>
          <p:cNvSpPr>
            <a:spLocks noChangeArrowheads="1"/>
          </p:cNvSpPr>
          <p:nvPr/>
        </p:nvSpPr>
        <p:spPr bwMode="auto">
          <a:xfrm>
            <a:off x="4851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89" name="Text Box 46">
            <a:extLst>
              <a:ext uri="{FF2B5EF4-FFF2-40B4-BE49-F238E27FC236}">
                <a16:creationId xmlns:a16="http://schemas.microsoft.com/office/drawing/2014/main" id="{F4E73961-22C2-D848-945D-5B24297508E4}"/>
              </a:ext>
            </a:extLst>
          </p:cNvPr>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Emilio Ramos Monzalvo</a:t>
            </a:r>
          </a:p>
        </p:txBody>
      </p:sp>
      <p:sp>
        <p:nvSpPr>
          <p:cNvPr id="19534" name="Rectangle 78">
            <a:extLst>
              <a:ext uri="{FF2B5EF4-FFF2-40B4-BE49-F238E27FC236}">
                <a16:creationId xmlns:a16="http://schemas.microsoft.com/office/drawing/2014/main" id="{E750CBC4-480A-BA4A-B1B5-7E458E5D9F93}"/>
              </a:ext>
            </a:extLst>
          </p:cNvPr>
          <p:cNvSpPr>
            <a:spLocks noChangeArrowheads="1"/>
          </p:cNvSpPr>
          <p:nvPr/>
        </p:nvSpPr>
        <p:spPr bwMode="auto">
          <a:xfrm>
            <a:off x="8677002" y="4560014"/>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pic>
        <p:nvPicPr>
          <p:cNvPr id="15394" name="Picture 2">
            <a:extLst>
              <a:ext uri="{FF2B5EF4-FFF2-40B4-BE49-F238E27FC236}">
                <a16:creationId xmlns:a16="http://schemas.microsoft.com/office/drawing/2014/main" id="{A4E7BCBB-7F75-D24C-98B5-E7E812A564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8639" y="11114"/>
            <a:ext cx="8350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C6D4442A-DFCA-644F-A24A-352441D950D4}"/>
              </a:ext>
            </a:extLst>
          </p:cNvPr>
          <p:cNvCxnSpPr>
            <a:cxnSpLocks/>
          </p:cNvCxnSpPr>
          <p:nvPr/>
        </p:nvCxnSpPr>
        <p:spPr>
          <a:xfrm flipH="1">
            <a:off x="3402388" y="1379539"/>
            <a:ext cx="21089" cy="5478461"/>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146FF850-D2EE-E649-BB1C-CBD42DD4B43E}"/>
              </a:ext>
            </a:extLst>
          </p:cNvPr>
          <p:cNvSpPr txBox="1"/>
          <p:nvPr/>
        </p:nvSpPr>
        <p:spPr>
          <a:xfrm>
            <a:off x="1061143" y="1847246"/>
            <a:ext cx="2217683" cy="2462213"/>
          </a:xfrm>
          <a:prstGeom prst="rect">
            <a:avLst/>
          </a:prstGeom>
          <a:noFill/>
        </p:spPr>
        <p:txBody>
          <a:bodyPr wrap="square" rtlCol="0">
            <a:spAutoFit/>
          </a:bodyPr>
          <a:lstStyle/>
          <a:p>
            <a:pPr marL="171450" indent="-171450">
              <a:buFont typeface="Arial" panose="020B0604020202020204" pitchFamily="34" charset="0"/>
              <a:buChar char="•"/>
            </a:pPr>
            <a:r>
              <a:rPr lang="en-US" sz="1100" dirty="0"/>
              <a:t>Every year my family and I have been playing a game where we try to predict the winner of each NFL game.</a:t>
            </a:r>
          </a:p>
          <a:p>
            <a:pPr marL="171450" indent="-171450">
              <a:buFont typeface="Arial" panose="020B0604020202020204" pitchFamily="34" charset="0"/>
              <a:buChar char="•"/>
            </a:pPr>
            <a:r>
              <a:rPr lang="en-US" sz="1100" dirty="0"/>
              <a:t>At the end of the season, we count all the correct predictions and whoever has the most wins.</a:t>
            </a:r>
          </a:p>
          <a:p>
            <a:pPr marL="171450" indent="-171450">
              <a:buFont typeface="Arial" panose="020B0604020202020204" pitchFamily="34" charset="0"/>
              <a:buChar char="•"/>
            </a:pPr>
            <a:r>
              <a:rPr lang="en-US" sz="1100" dirty="0"/>
              <a:t>I have never won before and it is about time for that to change.</a:t>
            </a:r>
          </a:p>
          <a:p>
            <a:pPr marL="171450" indent="-171450">
              <a:buFont typeface="Arial" panose="020B0604020202020204" pitchFamily="34" charset="0"/>
              <a:buChar char="•"/>
            </a:pPr>
            <a:r>
              <a:rPr lang="en-US" sz="1100" dirty="0"/>
              <a:t>In the past 5 seasons, the closest I have been from winning is 3 points, so getting one more correct prediction per week can lead me to win.</a:t>
            </a:r>
          </a:p>
        </p:txBody>
      </p:sp>
      <p:pic>
        <p:nvPicPr>
          <p:cNvPr id="6" name="Picture 5">
            <a:extLst>
              <a:ext uri="{FF2B5EF4-FFF2-40B4-BE49-F238E27FC236}">
                <a16:creationId xmlns:a16="http://schemas.microsoft.com/office/drawing/2014/main" id="{4F7C7263-020B-B44E-A27E-0FA42892E7AA}"/>
              </a:ext>
            </a:extLst>
          </p:cNvPr>
          <p:cNvPicPr>
            <a:picLocks noChangeAspect="1"/>
          </p:cNvPicPr>
          <p:nvPr/>
        </p:nvPicPr>
        <p:blipFill>
          <a:blip r:embed="rId4"/>
          <a:stretch>
            <a:fillRect/>
          </a:stretch>
        </p:blipFill>
        <p:spPr>
          <a:xfrm>
            <a:off x="3505973" y="1866841"/>
            <a:ext cx="2326712" cy="1783511"/>
          </a:xfrm>
          <a:prstGeom prst="rect">
            <a:avLst/>
          </a:prstGeom>
        </p:spPr>
      </p:pic>
      <p:cxnSp>
        <p:nvCxnSpPr>
          <p:cNvPr id="40" name="Straight Connector 39">
            <a:extLst>
              <a:ext uri="{FF2B5EF4-FFF2-40B4-BE49-F238E27FC236}">
                <a16:creationId xmlns:a16="http://schemas.microsoft.com/office/drawing/2014/main" id="{2BC2932F-4FAB-C742-A0EC-7FEED4ABC156}"/>
              </a:ext>
            </a:extLst>
          </p:cNvPr>
          <p:cNvCxnSpPr>
            <a:cxnSpLocks/>
          </p:cNvCxnSpPr>
          <p:nvPr/>
        </p:nvCxnSpPr>
        <p:spPr>
          <a:xfrm flipH="1">
            <a:off x="5823904" y="1430339"/>
            <a:ext cx="7562" cy="5427661"/>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79B72D1-8AAD-CD46-B4B4-4EFD439EAF43}"/>
              </a:ext>
            </a:extLst>
          </p:cNvPr>
          <p:cNvSpPr txBox="1"/>
          <p:nvPr/>
        </p:nvSpPr>
        <p:spPr>
          <a:xfrm>
            <a:off x="3594269" y="3560436"/>
            <a:ext cx="2209607" cy="400110"/>
          </a:xfrm>
          <a:prstGeom prst="rect">
            <a:avLst/>
          </a:prstGeom>
          <a:noFill/>
        </p:spPr>
        <p:txBody>
          <a:bodyPr wrap="square" rtlCol="0">
            <a:spAutoFit/>
          </a:bodyPr>
          <a:lstStyle/>
          <a:p>
            <a:r>
              <a:rPr lang="en-US" sz="1000" dirty="0"/>
              <a:t>* Dad has been collecting data for the past 6 seasons.</a:t>
            </a:r>
          </a:p>
        </p:txBody>
      </p:sp>
      <p:pic>
        <p:nvPicPr>
          <p:cNvPr id="8" name="Picture 7">
            <a:extLst>
              <a:ext uri="{FF2B5EF4-FFF2-40B4-BE49-F238E27FC236}">
                <a16:creationId xmlns:a16="http://schemas.microsoft.com/office/drawing/2014/main" id="{430AF621-9AA0-DA45-A38D-C5C810FB5736}"/>
              </a:ext>
            </a:extLst>
          </p:cNvPr>
          <p:cNvPicPr>
            <a:picLocks noChangeAspect="1"/>
          </p:cNvPicPr>
          <p:nvPr/>
        </p:nvPicPr>
        <p:blipFill>
          <a:blip r:embed="rId5"/>
          <a:stretch>
            <a:fillRect/>
          </a:stretch>
        </p:blipFill>
        <p:spPr>
          <a:xfrm>
            <a:off x="3496727" y="3982710"/>
            <a:ext cx="2274354" cy="1170675"/>
          </a:xfrm>
          <a:prstGeom prst="rect">
            <a:avLst/>
          </a:prstGeom>
        </p:spPr>
      </p:pic>
      <p:sp>
        <p:nvSpPr>
          <p:cNvPr id="44" name="TextBox 43">
            <a:extLst>
              <a:ext uri="{FF2B5EF4-FFF2-40B4-BE49-F238E27FC236}">
                <a16:creationId xmlns:a16="http://schemas.microsoft.com/office/drawing/2014/main" id="{5A5ED642-9F43-A043-A853-84A25C6B61F1}"/>
              </a:ext>
            </a:extLst>
          </p:cNvPr>
          <p:cNvSpPr txBox="1"/>
          <p:nvPr/>
        </p:nvSpPr>
        <p:spPr>
          <a:xfrm>
            <a:off x="3472712" y="6048345"/>
            <a:ext cx="2209607" cy="553998"/>
          </a:xfrm>
          <a:prstGeom prst="rect">
            <a:avLst/>
          </a:prstGeom>
          <a:noFill/>
        </p:spPr>
        <p:txBody>
          <a:bodyPr wrap="square" rtlCol="0">
            <a:spAutoFit/>
          </a:bodyPr>
          <a:lstStyle/>
          <a:p>
            <a:r>
              <a:rPr lang="en-US" sz="1000" dirty="0"/>
              <a:t>* My mean correct prediction has been low for the past 5 years and it does not show any improvement.</a:t>
            </a:r>
          </a:p>
        </p:txBody>
      </p:sp>
      <p:sp>
        <p:nvSpPr>
          <p:cNvPr id="45" name="TextBox 44">
            <a:extLst>
              <a:ext uri="{FF2B5EF4-FFF2-40B4-BE49-F238E27FC236}">
                <a16:creationId xmlns:a16="http://schemas.microsoft.com/office/drawing/2014/main" id="{A88A4CE0-0FF3-3641-AEC6-12B27678D8DB}"/>
              </a:ext>
            </a:extLst>
          </p:cNvPr>
          <p:cNvSpPr txBox="1"/>
          <p:nvPr/>
        </p:nvSpPr>
        <p:spPr>
          <a:xfrm>
            <a:off x="5847997" y="1712915"/>
            <a:ext cx="2209607" cy="246221"/>
          </a:xfrm>
          <a:prstGeom prst="rect">
            <a:avLst/>
          </a:prstGeom>
          <a:noFill/>
        </p:spPr>
        <p:txBody>
          <a:bodyPr wrap="square" rtlCol="0">
            <a:spAutoFit/>
          </a:bodyPr>
          <a:lstStyle/>
          <a:p>
            <a:r>
              <a:rPr lang="en-US" sz="1000" b="1" dirty="0"/>
              <a:t>Chi-Squared Test of Independence:</a:t>
            </a:r>
          </a:p>
        </p:txBody>
      </p:sp>
      <p:sp>
        <p:nvSpPr>
          <p:cNvPr id="47" name="TextBox 46">
            <a:extLst>
              <a:ext uri="{FF2B5EF4-FFF2-40B4-BE49-F238E27FC236}">
                <a16:creationId xmlns:a16="http://schemas.microsoft.com/office/drawing/2014/main" id="{28E453F2-A5CC-A948-89FA-B79B7BFDD570}"/>
              </a:ext>
            </a:extLst>
          </p:cNvPr>
          <p:cNvSpPr txBox="1"/>
          <p:nvPr/>
        </p:nvSpPr>
        <p:spPr>
          <a:xfrm>
            <a:off x="5886459" y="2429231"/>
            <a:ext cx="2209607" cy="1169551"/>
          </a:xfrm>
          <a:prstGeom prst="rect">
            <a:avLst/>
          </a:prstGeom>
          <a:noFill/>
        </p:spPr>
        <p:txBody>
          <a:bodyPr wrap="square" rtlCol="0">
            <a:spAutoFit/>
          </a:bodyPr>
          <a:lstStyle/>
          <a:p>
            <a:r>
              <a:rPr lang="en-US" sz="1000" dirty="0"/>
              <a:t>The chi-square statistic is 46.5237. The </a:t>
            </a:r>
            <a:r>
              <a:rPr lang="en-US" sz="1000" i="1" dirty="0"/>
              <a:t>p</a:t>
            </a:r>
            <a:r>
              <a:rPr lang="en-US" sz="1000" dirty="0"/>
              <a:t>-value is &lt; .00001. The result is significant at </a:t>
            </a:r>
            <a:r>
              <a:rPr lang="en-US" sz="1000" i="1" dirty="0"/>
              <a:t>p</a:t>
            </a:r>
            <a:r>
              <a:rPr lang="en-US" sz="1000" dirty="0"/>
              <a:t> &lt; .05.</a:t>
            </a:r>
          </a:p>
          <a:p>
            <a:r>
              <a:rPr lang="en-US" sz="1000" dirty="0"/>
              <a:t>--&gt;  Winning is not independent from whether the team is playing home or away, so picking the home team is a better choice.</a:t>
            </a:r>
            <a:endParaRPr lang="en-US" sz="400" dirty="0"/>
          </a:p>
        </p:txBody>
      </p:sp>
      <p:pic>
        <p:nvPicPr>
          <p:cNvPr id="11" name="Picture 10">
            <a:extLst>
              <a:ext uri="{FF2B5EF4-FFF2-40B4-BE49-F238E27FC236}">
                <a16:creationId xmlns:a16="http://schemas.microsoft.com/office/drawing/2014/main" id="{8DB579DC-6113-ED4C-B410-9ADFC3036E3D}"/>
              </a:ext>
            </a:extLst>
          </p:cNvPr>
          <p:cNvPicPr>
            <a:picLocks noChangeAspect="1"/>
          </p:cNvPicPr>
          <p:nvPr/>
        </p:nvPicPr>
        <p:blipFill>
          <a:blip r:embed="rId6"/>
          <a:stretch>
            <a:fillRect/>
          </a:stretch>
        </p:blipFill>
        <p:spPr>
          <a:xfrm>
            <a:off x="5911522" y="1946014"/>
            <a:ext cx="2159482" cy="392633"/>
          </a:xfrm>
          <a:prstGeom prst="rect">
            <a:avLst/>
          </a:prstGeom>
        </p:spPr>
      </p:pic>
      <p:cxnSp>
        <p:nvCxnSpPr>
          <p:cNvPr id="49" name="Straight Connector 48">
            <a:extLst>
              <a:ext uri="{FF2B5EF4-FFF2-40B4-BE49-F238E27FC236}">
                <a16:creationId xmlns:a16="http://schemas.microsoft.com/office/drawing/2014/main" id="{F6A27363-D93E-914F-84DA-637394168259}"/>
              </a:ext>
            </a:extLst>
          </p:cNvPr>
          <p:cNvCxnSpPr>
            <a:cxnSpLocks/>
          </p:cNvCxnSpPr>
          <p:nvPr/>
        </p:nvCxnSpPr>
        <p:spPr>
          <a:xfrm>
            <a:off x="8057604" y="1371600"/>
            <a:ext cx="0" cy="5486400"/>
          </a:xfrm>
          <a:prstGeom prst="line">
            <a:avLst/>
          </a:prstGeom>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7A726FB5-AE00-E04D-8BE1-EB30DDFCBBE5}"/>
              </a:ext>
            </a:extLst>
          </p:cNvPr>
          <p:cNvSpPr txBox="1"/>
          <p:nvPr/>
        </p:nvSpPr>
        <p:spPr>
          <a:xfrm>
            <a:off x="978694" y="5452881"/>
            <a:ext cx="2209607" cy="246221"/>
          </a:xfrm>
          <a:prstGeom prst="rect">
            <a:avLst/>
          </a:prstGeom>
          <a:noFill/>
        </p:spPr>
        <p:txBody>
          <a:bodyPr wrap="square" rtlCol="0">
            <a:spAutoFit/>
          </a:bodyPr>
          <a:lstStyle/>
          <a:p>
            <a:r>
              <a:rPr lang="en-US" sz="1000" dirty="0"/>
              <a:t>* Number of wins is </a:t>
            </a:r>
            <a:r>
              <a:rPr lang="en-US" sz="1000" b="1" dirty="0"/>
              <a:t>Discrete</a:t>
            </a:r>
            <a:r>
              <a:rPr lang="en-US" sz="1000" dirty="0"/>
              <a:t>.</a:t>
            </a:r>
          </a:p>
        </p:txBody>
      </p:sp>
      <p:sp>
        <p:nvSpPr>
          <p:cNvPr id="21" name="TextBox 20">
            <a:extLst>
              <a:ext uri="{FF2B5EF4-FFF2-40B4-BE49-F238E27FC236}">
                <a16:creationId xmlns:a16="http://schemas.microsoft.com/office/drawing/2014/main" id="{330910D6-53B5-0F47-AC11-A5615913FF79}"/>
              </a:ext>
            </a:extLst>
          </p:cNvPr>
          <p:cNvSpPr txBox="1"/>
          <p:nvPr/>
        </p:nvSpPr>
        <p:spPr>
          <a:xfrm>
            <a:off x="1154503" y="5704348"/>
            <a:ext cx="1878072" cy="861774"/>
          </a:xfrm>
          <a:prstGeom prst="rect">
            <a:avLst/>
          </a:prstGeom>
          <a:noFill/>
          <a:ln>
            <a:solidFill>
              <a:srgbClr val="FF0000"/>
            </a:solidFill>
          </a:ln>
        </p:spPr>
        <p:txBody>
          <a:bodyPr wrap="square" rtlCol="0">
            <a:spAutoFit/>
          </a:bodyPr>
          <a:lstStyle/>
          <a:p>
            <a:r>
              <a:rPr lang="en-US" sz="1000" dirty="0"/>
              <a:t>The winner has won by a very small margin in the past 5 years. Even a couple more correct prediction might give me the crown.</a:t>
            </a:r>
          </a:p>
        </p:txBody>
      </p:sp>
      <p:pic>
        <p:nvPicPr>
          <p:cNvPr id="23" name="Picture 22">
            <a:extLst>
              <a:ext uri="{FF2B5EF4-FFF2-40B4-BE49-F238E27FC236}">
                <a16:creationId xmlns:a16="http://schemas.microsoft.com/office/drawing/2014/main" id="{ED7AFDFF-00D5-C740-951A-58EC4C48FF19}"/>
              </a:ext>
            </a:extLst>
          </p:cNvPr>
          <p:cNvPicPr>
            <a:picLocks noChangeAspect="1"/>
          </p:cNvPicPr>
          <p:nvPr/>
        </p:nvPicPr>
        <p:blipFill>
          <a:blip r:embed="rId7"/>
          <a:stretch>
            <a:fillRect/>
          </a:stretch>
        </p:blipFill>
        <p:spPr>
          <a:xfrm>
            <a:off x="866056" y="4249738"/>
            <a:ext cx="2166519" cy="1172223"/>
          </a:xfrm>
          <a:prstGeom prst="rect">
            <a:avLst/>
          </a:prstGeom>
        </p:spPr>
      </p:pic>
      <p:sp>
        <p:nvSpPr>
          <p:cNvPr id="64" name="TextBox 63">
            <a:extLst>
              <a:ext uri="{FF2B5EF4-FFF2-40B4-BE49-F238E27FC236}">
                <a16:creationId xmlns:a16="http://schemas.microsoft.com/office/drawing/2014/main" id="{5ABF3E77-8134-7746-8E5F-8929F219A65B}"/>
              </a:ext>
            </a:extLst>
          </p:cNvPr>
          <p:cNvSpPr txBox="1"/>
          <p:nvPr/>
        </p:nvSpPr>
        <p:spPr>
          <a:xfrm>
            <a:off x="2508218" y="4609716"/>
            <a:ext cx="1020817" cy="338554"/>
          </a:xfrm>
          <a:prstGeom prst="rect">
            <a:avLst/>
          </a:prstGeom>
          <a:noFill/>
          <a:ln>
            <a:solidFill>
              <a:srgbClr val="FF0000"/>
            </a:solidFill>
          </a:ln>
        </p:spPr>
        <p:txBody>
          <a:bodyPr wrap="square" rtlCol="0">
            <a:spAutoFit/>
          </a:bodyPr>
          <a:lstStyle/>
          <a:p>
            <a:r>
              <a:rPr lang="en-US" sz="800" dirty="0"/>
              <a:t>Last Season is still in progress.</a:t>
            </a:r>
          </a:p>
        </p:txBody>
      </p:sp>
      <p:pic>
        <p:nvPicPr>
          <p:cNvPr id="26" name="Picture 25">
            <a:extLst>
              <a:ext uri="{FF2B5EF4-FFF2-40B4-BE49-F238E27FC236}">
                <a16:creationId xmlns:a16="http://schemas.microsoft.com/office/drawing/2014/main" id="{28A9F9EA-0D6E-1B45-AA50-858C83A576EF}"/>
              </a:ext>
            </a:extLst>
          </p:cNvPr>
          <p:cNvPicPr>
            <a:picLocks noChangeAspect="1"/>
          </p:cNvPicPr>
          <p:nvPr/>
        </p:nvPicPr>
        <p:blipFill>
          <a:blip r:embed="rId8"/>
          <a:stretch>
            <a:fillRect/>
          </a:stretch>
        </p:blipFill>
        <p:spPr>
          <a:xfrm>
            <a:off x="3472712" y="5175873"/>
            <a:ext cx="2294869" cy="860576"/>
          </a:xfrm>
          <a:prstGeom prst="rect">
            <a:avLst/>
          </a:prstGeom>
        </p:spPr>
      </p:pic>
      <p:pic>
        <p:nvPicPr>
          <p:cNvPr id="67" name="Picture 66">
            <a:extLst>
              <a:ext uri="{FF2B5EF4-FFF2-40B4-BE49-F238E27FC236}">
                <a16:creationId xmlns:a16="http://schemas.microsoft.com/office/drawing/2014/main" id="{16A2A7DD-00D4-5E47-9825-111D33A623EA}"/>
              </a:ext>
            </a:extLst>
          </p:cNvPr>
          <p:cNvPicPr>
            <a:picLocks noChangeAspect="1"/>
          </p:cNvPicPr>
          <p:nvPr/>
        </p:nvPicPr>
        <p:blipFill>
          <a:blip r:embed="rId9"/>
          <a:stretch>
            <a:fillRect/>
          </a:stretch>
        </p:blipFill>
        <p:spPr>
          <a:xfrm>
            <a:off x="5982494" y="3621523"/>
            <a:ext cx="1918671" cy="1125660"/>
          </a:xfrm>
          <a:prstGeom prst="rect">
            <a:avLst/>
          </a:prstGeom>
        </p:spPr>
      </p:pic>
      <p:sp>
        <p:nvSpPr>
          <p:cNvPr id="68" name="TextBox 67">
            <a:extLst>
              <a:ext uri="{FF2B5EF4-FFF2-40B4-BE49-F238E27FC236}">
                <a16:creationId xmlns:a16="http://schemas.microsoft.com/office/drawing/2014/main" id="{3C249D2E-8D02-EC45-9613-F49F060B7B53}"/>
              </a:ext>
            </a:extLst>
          </p:cNvPr>
          <p:cNvSpPr txBox="1"/>
          <p:nvPr/>
        </p:nvSpPr>
        <p:spPr>
          <a:xfrm>
            <a:off x="5839731" y="4850824"/>
            <a:ext cx="2209607" cy="1384995"/>
          </a:xfrm>
          <a:prstGeom prst="rect">
            <a:avLst/>
          </a:prstGeom>
          <a:noFill/>
        </p:spPr>
        <p:txBody>
          <a:bodyPr wrap="square" rtlCol="0">
            <a:spAutoFit/>
          </a:bodyPr>
          <a:lstStyle/>
          <a:p>
            <a:r>
              <a:rPr lang="en-US" sz="1000" dirty="0"/>
              <a:t>Using the p-value form the multiple regression, I was able to get the most important factors int the amount of points scored in a game by a team. </a:t>
            </a:r>
          </a:p>
          <a:p>
            <a:r>
              <a:rPr lang="en-US" sz="1000" dirty="0"/>
              <a:t>-&gt; The most important factor turned out to be the  amount of points scored against the opposition in the previous game.</a:t>
            </a:r>
          </a:p>
          <a:p>
            <a:endParaRPr lang="en-US" sz="400" dirty="0"/>
          </a:p>
        </p:txBody>
      </p:sp>
      <p:pic>
        <p:nvPicPr>
          <p:cNvPr id="69" name="Picture 68">
            <a:extLst>
              <a:ext uri="{FF2B5EF4-FFF2-40B4-BE49-F238E27FC236}">
                <a16:creationId xmlns:a16="http://schemas.microsoft.com/office/drawing/2014/main" id="{7E856BC3-7CDD-A645-A3A6-2EC2FBF7C3B6}"/>
              </a:ext>
            </a:extLst>
          </p:cNvPr>
          <p:cNvPicPr>
            <a:picLocks noChangeAspect="1"/>
          </p:cNvPicPr>
          <p:nvPr/>
        </p:nvPicPr>
        <p:blipFill>
          <a:blip r:embed="rId10"/>
          <a:stretch>
            <a:fillRect/>
          </a:stretch>
        </p:blipFill>
        <p:spPr>
          <a:xfrm>
            <a:off x="8153212" y="1646238"/>
            <a:ext cx="1332610" cy="1289898"/>
          </a:xfrm>
          <a:prstGeom prst="rect">
            <a:avLst/>
          </a:prstGeom>
        </p:spPr>
      </p:pic>
      <p:sp>
        <p:nvSpPr>
          <p:cNvPr id="70" name="TextBox 69">
            <a:extLst>
              <a:ext uri="{FF2B5EF4-FFF2-40B4-BE49-F238E27FC236}">
                <a16:creationId xmlns:a16="http://schemas.microsoft.com/office/drawing/2014/main" id="{1E6C7631-FA24-754C-8F77-4D4E2C4ED77A}"/>
              </a:ext>
            </a:extLst>
          </p:cNvPr>
          <p:cNvSpPr txBox="1"/>
          <p:nvPr/>
        </p:nvSpPr>
        <p:spPr>
          <a:xfrm>
            <a:off x="9564221" y="1691139"/>
            <a:ext cx="2209607" cy="769441"/>
          </a:xfrm>
          <a:prstGeom prst="rect">
            <a:avLst/>
          </a:prstGeom>
          <a:noFill/>
        </p:spPr>
        <p:txBody>
          <a:bodyPr wrap="square" rtlCol="0">
            <a:spAutoFit/>
          </a:bodyPr>
          <a:lstStyle/>
          <a:p>
            <a:r>
              <a:rPr lang="en-US" sz="1000" dirty="0"/>
              <a:t>Predictions became more random during my improvement face as they seem to be going out of bounce more often now. </a:t>
            </a:r>
          </a:p>
          <a:p>
            <a:endParaRPr lang="en-US" sz="400" dirty="0"/>
          </a:p>
        </p:txBody>
      </p:sp>
      <p:sp>
        <p:nvSpPr>
          <p:cNvPr id="28" name="TextBox 27">
            <a:extLst>
              <a:ext uri="{FF2B5EF4-FFF2-40B4-BE49-F238E27FC236}">
                <a16:creationId xmlns:a16="http://schemas.microsoft.com/office/drawing/2014/main" id="{E2910891-1840-9C4E-A792-62506FB37E4B}"/>
              </a:ext>
            </a:extLst>
          </p:cNvPr>
          <p:cNvSpPr txBox="1"/>
          <p:nvPr/>
        </p:nvSpPr>
        <p:spPr>
          <a:xfrm>
            <a:off x="8305993" y="3856019"/>
            <a:ext cx="2209607" cy="523220"/>
          </a:xfrm>
          <a:prstGeom prst="rect">
            <a:avLst/>
          </a:prstGeom>
          <a:noFill/>
        </p:spPr>
        <p:txBody>
          <a:bodyPr wrap="square" rtlCol="0">
            <a:spAutoFit/>
          </a:bodyPr>
          <a:lstStyle/>
          <a:p>
            <a:r>
              <a:rPr lang="en-US" sz="1400" b="1" dirty="0"/>
              <a:t>SQL improved from 1.55 to 1.75 in the 2019 season!</a:t>
            </a:r>
          </a:p>
        </p:txBody>
      </p:sp>
      <p:sp>
        <p:nvSpPr>
          <p:cNvPr id="74" name="TextBox 73">
            <a:extLst>
              <a:ext uri="{FF2B5EF4-FFF2-40B4-BE49-F238E27FC236}">
                <a16:creationId xmlns:a16="http://schemas.microsoft.com/office/drawing/2014/main" id="{AE69B3E6-E394-DC49-B5EE-D2B8B5820D80}"/>
              </a:ext>
            </a:extLst>
          </p:cNvPr>
          <p:cNvSpPr txBox="1"/>
          <p:nvPr/>
        </p:nvSpPr>
        <p:spPr>
          <a:xfrm>
            <a:off x="8164094" y="4898864"/>
            <a:ext cx="2703932" cy="1646605"/>
          </a:xfrm>
          <a:prstGeom prst="rect">
            <a:avLst/>
          </a:prstGeom>
          <a:noFill/>
        </p:spPr>
        <p:txBody>
          <a:bodyPr wrap="square" rtlCol="0">
            <a:spAutoFit/>
          </a:bodyPr>
          <a:lstStyle/>
          <a:p>
            <a:pPr marL="171450" indent="-171450">
              <a:buFont typeface="Arial" panose="020B0604020202020204" pitchFamily="34" charset="0"/>
              <a:buChar char="•"/>
            </a:pPr>
            <a:r>
              <a:rPr lang="en-US" sz="1000" dirty="0"/>
              <a:t>Keep track of the scores of the previous games</a:t>
            </a:r>
          </a:p>
          <a:p>
            <a:pPr marL="628650" lvl="1" indent="-171450">
              <a:buFont typeface="Wingdings" pitchFamily="2" charset="2"/>
              <a:buChar char="Ø"/>
            </a:pPr>
            <a:r>
              <a:rPr lang="en-US" sz="900" dirty="0"/>
              <a:t>The amount of points scored on the teams is seen to have the most impact on the score of the team.</a:t>
            </a:r>
          </a:p>
          <a:p>
            <a:pPr lvl="1"/>
            <a:r>
              <a:rPr lang="en-US" sz="900" dirty="0"/>
              <a:t>		</a:t>
            </a:r>
          </a:p>
          <a:p>
            <a:pPr marL="171450" indent="-171450">
              <a:buFont typeface="Arial" panose="020B0604020202020204" pitchFamily="34" charset="0"/>
              <a:buChar char="•"/>
            </a:pPr>
            <a:r>
              <a:rPr lang="en-US" sz="900" dirty="0"/>
              <a:t>When not knowing which team to pick, do not pay attention to who is playing home and away.</a:t>
            </a:r>
          </a:p>
          <a:p>
            <a:endParaRPr lang="en-US" sz="900" dirty="0"/>
          </a:p>
          <a:p>
            <a:pPr marL="171450" indent="-171450">
              <a:buFont typeface="Arial" panose="020B0604020202020204" pitchFamily="34" charset="0"/>
              <a:buChar char="•"/>
            </a:pPr>
            <a:r>
              <a:rPr lang="en-US" sz="900" dirty="0"/>
              <a:t>I will continue to check the NP-chart to see if there is any change in the time series.</a:t>
            </a:r>
          </a:p>
        </p:txBody>
      </p:sp>
      <p:cxnSp>
        <p:nvCxnSpPr>
          <p:cNvPr id="75" name="Straight Connector 74">
            <a:extLst>
              <a:ext uri="{FF2B5EF4-FFF2-40B4-BE49-F238E27FC236}">
                <a16:creationId xmlns:a16="http://schemas.microsoft.com/office/drawing/2014/main" id="{1ACF1D4F-0E50-4B42-963F-AD56218E66F3}"/>
              </a:ext>
            </a:extLst>
          </p:cNvPr>
          <p:cNvCxnSpPr>
            <a:cxnSpLocks/>
          </p:cNvCxnSpPr>
          <p:nvPr/>
        </p:nvCxnSpPr>
        <p:spPr>
          <a:xfrm>
            <a:off x="8057604" y="4558339"/>
            <a:ext cx="2610396" cy="1855"/>
          </a:xfrm>
          <a:prstGeom prst="line">
            <a:avLst/>
          </a:prstGeom>
        </p:spPr>
        <p:style>
          <a:lnRef idx="1">
            <a:schemeClr val="dk1"/>
          </a:lnRef>
          <a:fillRef idx="0">
            <a:schemeClr val="dk1"/>
          </a:fillRef>
          <a:effectRef idx="0">
            <a:schemeClr val="dk1"/>
          </a:effectRef>
          <a:fontRef idx="minor">
            <a:schemeClr val="tx1"/>
          </a:fontRef>
        </p:style>
      </p:cxnSp>
      <p:pic>
        <p:nvPicPr>
          <p:cNvPr id="78" name="Picture 77">
            <a:extLst>
              <a:ext uri="{FF2B5EF4-FFF2-40B4-BE49-F238E27FC236}">
                <a16:creationId xmlns:a16="http://schemas.microsoft.com/office/drawing/2014/main" id="{36A33919-7608-984D-967B-62A7BA15D681}"/>
              </a:ext>
            </a:extLst>
          </p:cNvPr>
          <p:cNvPicPr>
            <a:picLocks noChangeAspect="1"/>
          </p:cNvPicPr>
          <p:nvPr/>
        </p:nvPicPr>
        <p:blipFill>
          <a:blip r:embed="rId11"/>
          <a:stretch>
            <a:fillRect/>
          </a:stretch>
        </p:blipFill>
        <p:spPr>
          <a:xfrm>
            <a:off x="8272783" y="2978022"/>
            <a:ext cx="2471414" cy="854015"/>
          </a:xfrm>
          <a:prstGeom prst="rect">
            <a:avLst/>
          </a:prstGeom>
        </p:spPr>
      </p:pic>
    </p:spTree>
    <p:extLst>
      <p:ext uri="{BB962C8B-B14F-4D97-AF65-F5344CB8AC3E}">
        <p14:creationId xmlns:p14="http://schemas.microsoft.com/office/powerpoint/2010/main" val="40447690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19D-F51E-D248-B632-0BBC4B65A197}"/>
              </a:ext>
            </a:extLst>
          </p:cNvPr>
          <p:cNvSpPr>
            <a:spLocks noGrp="1"/>
          </p:cNvSpPr>
          <p:nvPr>
            <p:ph type="title"/>
          </p:nvPr>
        </p:nvSpPr>
        <p:spPr/>
        <p:txBody>
          <a:bodyPr/>
          <a:lstStyle/>
          <a:p>
            <a:r>
              <a:rPr lang="en-US" dirty="0"/>
              <a:t>Analyze</a:t>
            </a:r>
          </a:p>
        </p:txBody>
      </p:sp>
      <p:sp>
        <p:nvSpPr>
          <p:cNvPr id="3" name="Content Placeholder 2">
            <a:extLst>
              <a:ext uri="{FF2B5EF4-FFF2-40B4-BE49-F238E27FC236}">
                <a16:creationId xmlns:a16="http://schemas.microsoft.com/office/drawing/2014/main" id="{3F26136D-1A69-FE4A-AB02-CD98D7D52E1B}"/>
              </a:ext>
            </a:extLst>
          </p:cNvPr>
          <p:cNvSpPr>
            <a:spLocks noGrp="1"/>
          </p:cNvSpPr>
          <p:nvPr>
            <p:ph idx="1"/>
          </p:nvPr>
        </p:nvSpPr>
        <p:spPr>
          <a:xfrm>
            <a:off x="838199" y="1825625"/>
            <a:ext cx="6105525" cy="4351338"/>
          </a:xfrm>
        </p:spPr>
        <p:txBody>
          <a:bodyPr>
            <a:normAutofit/>
          </a:bodyPr>
          <a:lstStyle/>
          <a:p>
            <a:r>
              <a:rPr lang="en-US" sz="2400" b="1" dirty="0"/>
              <a:t>Sigma Quality Level</a:t>
            </a:r>
          </a:p>
        </p:txBody>
      </p:sp>
      <p:sp>
        <p:nvSpPr>
          <p:cNvPr id="9" name="TextBox 8">
            <a:extLst>
              <a:ext uri="{FF2B5EF4-FFF2-40B4-BE49-F238E27FC236}">
                <a16:creationId xmlns:a16="http://schemas.microsoft.com/office/drawing/2014/main" id="{C42D3DA7-50F0-A644-A7E5-A3D71DE58A95}"/>
              </a:ext>
            </a:extLst>
          </p:cNvPr>
          <p:cNvSpPr txBox="1"/>
          <p:nvPr/>
        </p:nvSpPr>
        <p:spPr>
          <a:xfrm>
            <a:off x="7081838" y="1854534"/>
            <a:ext cx="5110162" cy="3693319"/>
          </a:xfrm>
          <a:prstGeom prst="rect">
            <a:avLst/>
          </a:prstGeom>
          <a:noFill/>
        </p:spPr>
        <p:txBody>
          <a:bodyPr wrap="square" rtlCol="0">
            <a:spAutoFit/>
          </a:bodyPr>
          <a:lstStyle/>
          <a:p>
            <a:r>
              <a:rPr lang="en-US" dirty="0"/>
              <a:t>The main purpose of using SQL is to check whether the sigma quality level of my predictions is getting better or worse in the 2019 season.</a:t>
            </a:r>
          </a:p>
          <a:p>
            <a:endParaRPr lang="en-US" dirty="0"/>
          </a:p>
          <a:p>
            <a:r>
              <a:rPr lang="en-US" dirty="0"/>
              <a:t>The defect opportunities was set to the number of games per week which is almost always around 15 games.  Then, the units are the number of games and the day is the week. </a:t>
            </a:r>
          </a:p>
          <a:p>
            <a:endParaRPr lang="en-US" dirty="0"/>
          </a:p>
          <a:p>
            <a:r>
              <a:rPr lang="en-US" dirty="0"/>
              <a:t>From the results, we can conclude that so far during the 2019 season the sigma quality level has improved compared to the 2018 season. </a:t>
            </a:r>
          </a:p>
          <a:p>
            <a:endParaRPr lang="en-US" dirty="0"/>
          </a:p>
        </p:txBody>
      </p:sp>
      <p:pic>
        <p:nvPicPr>
          <p:cNvPr id="4" name="Picture 3">
            <a:extLst>
              <a:ext uri="{FF2B5EF4-FFF2-40B4-BE49-F238E27FC236}">
                <a16:creationId xmlns:a16="http://schemas.microsoft.com/office/drawing/2014/main" id="{5B575751-B28E-C546-9059-659148EDA1D4}"/>
              </a:ext>
            </a:extLst>
          </p:cNvPr>
          <p:cNvPicPr>
            <a:picLocks noChangeAspect="1"/>
          </p:cNvPicPr>
          <p:nvPr/>
        </p:nvPicPr>
        <p:blipFill>
          <a:blip r:embed="rId2"/>
          <a:stretch>
            <a:fillRect/>
          </a:stretch>
        </p:blipFill>
        <p:spPr>
          <a:xfrm>
            <a:off x="239174" y="2548334"/>
            <a:ext cx="6672466" cy="2305718"/>
          </a:xfrm>
          <a:prstGeom prst="rect">
            <a:avLst/>
          </a:prstGeom>
        </p:spPr>
      </p:pic>
    </p:spTree>
    <p:extLst>
      <p:ext uri="{BB962C8B-B14F-4D97-AF65-F5344CB8AC3E}">
        <p14:creationId xmlns:p14="http://schemas.microsoft.com/office/powerpoint/2010/main" val="155001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19D-F51E-D248-B632-0BBC4B65A197}"/>
              </a:ext>
            </a:extLst>
          </p:cNvPr>
          <p:cNvSpPr>
            <a:spLocks noGrp="1"/>
          </p:cNvSpPr>
          <p:nvPr>
            <p:ph type="title"/>
          </p:nvPr>
        </p:nvSpPr>
        <p:spPr/>
        <p:txBody>
          <a:bodyPr/>
          <a:lstStyle/>
          <a:p>
            <a:r>
              <a:rPr lang="en-US" dirty="0"/>
              <a:t>Improve</a:t>
            </a:r>
          </a:p>
        </p:txBody>
      </p:sp>
      <p:sp>
        <p:nvSpPr>
          <p:cNvPr id="3" name="Content Placeholder 2">
            <a:extLst>
              <a:ext uri="{FF2B5EF4-FFF2-40B4-BE49-F238E27FC236}">
                <a16:creationId xmlns:a16="http://schemas.microsoft.com/office/drawing/2014/main" id="{3F26136D-1A69-FE4A-AB02-CD98D7D52E1B}"/>
              </a:ext>
            </a:extLst>
          </p:cNvPr>
          <p:cNvSpPr>
            <a:spLocks noGrp="1"/>
          </p:cNvSpPr>
          <p:nvPr>
            <p:ph idx="1"/>
          </p:nvPr>
        </p:nvSpPr>
        <p:spPr>
          <a:xfrm>
            <a:off x="838200" y="1825625"/>
            <a:ext cx="5450306" cy="4351338"/>
          </a:xfrm>
        </p:spPr>
        <p:txBody>
          <a:bodyPr>
            <a:normAutofit/>
          </a:bodyPr>
          <a:lstStyle/>
          <a:p>
            <a:r>
              <a:rPr lang="en-US" sz="2000" b="1" dirty="0"/>
              <a:t>Solutions:</a:t>
            </a:r>
          </a:p>
          <a:p>
            <a:pPr marL="0" indent="0">
              <a:buNone/>
            </a:pPr>
            <a:endParaRPr lang="en-US" sz="2000" b="1" dirty="0"/>
          </a:p>
          <a:p>
            <a:pPr marL="0" indent="0">
              <a:buNone/>
            </a:pPr>
            <a:r>
              <a:rPr lang="en-US" sz="2000" dirty="0"/>
              <a:t>From the analysis we can up with two solutions in order to figure out which team to pick:</a:t>
            </a:r>
          </a:p>
          <a:p>
            <a:pPr marL="0" indent="0">
              <a:buNone/>
            </a:pPr>
            <a:endParaRPr lang="en-US" sz="2000" dirty="0"/>
          </a:p>
          <a:p>
            <a:pPr marL="457200" indent="-457200">
              <a:buAutoNum type="arabicPeriod"/>
            </a:pPr>
            <a:r>
              <a:rPr lang="en-US" sz="2000" dirty="0"/>
              <a:t>Pick the team who got scored on the least amount of points in the previous week.</a:t>
            </a:r>
          </a:p>
          <a:p>
            <a:pPr marL="457200" indent="-457200">
              <a:buAutoNum type="arabicPeriod"/>
            </a:pPr>
            <a:r>
              <a:rPr lang="en-US" sz="2000" dirty="0"/>
              <a:t>The home field advantage does not seem to yield much impact on who wins.</a:t>
            </a:r>
          </a:p>
          <a:p>
            <a:pPr lvl="1">
              <a:buFont typeface="Wingdings" pitchFamily="2" charset="2"/>
              <a:buChar char="v"/>
            </a:pPr>
            <a:r>
              <a:rPr lang="en-US" sz="2000" dirty="0"/>
              <a:t> It is better to check the results of the previous games.</a:t>
            </a:r>
          </a:p>
        </p:txBody>
      </p:sp>
      <p:sp>
        <p:nvSpPr>
          <p:cNvPr id="6" name="Content Placeholder 2">
            <a:extLst>
              <a:ext uri="{FF2B5EF4-FFF2-40B4-BE49-F238E27FC236}">
                <a16:creationId xmlns:a16="http://schemas.microsoft.com/office/drawing/2014/main" id="{979CA4D5-3D8E-F04A-96E8-DD45D834593A}"/>
              </a:ext>
            </a:extLst>
          </p:cNvPr>
          <p:cNvSpPr txBox="1">
            <a:spLocks/>
          </p:cNvSpPr>
          <p:nvPr/>
        </p:nvSpPr>
        <p:spPr>
          <a:xfrm>
            <a:off x="6927682" y="1690687"/>
            <a:ext cx="4831181" cy="480218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Improvement:</a:t>
            </a:r>
          </a:p>
          <a:p>
            <a:pPr marL="0" indent="0">
              <a:buNone/>
            </a:pPr>
            <a:endParaRPr lang="en-US" sz="2200" dirty="0"/>
          </a:p>
          <a:p>
            <a:pPr marL="0" indent="0">
              <a:buNone/>
            </a:pPr>
            <a:r>
              <a:rPr lang="en-US" sz="2200" dirty="0"/>
              <a:t>By looking at the SQL values for the 2018 and the 2019 season we can conclude that the adjustments previously mentioned are working. </a:t>
            </a:r>
          </a:p>
          <a:p>
            <a:pPr marL="0" indent="0">
              <a:buNone/>
            </a:pPr>
            <a:endParaRPr lang="en-US" sz="2200" dirty="0"/>
          </a:p>
          <a:p>
            <a:pPr marL="0" indent="0">
              <a:buNone/>
            </a:pPr>
            <a:r>
              <a:rPr lang="en-US" sz="2200" dirty="0"/>
              <a:t>On the other hand, the NP-Chart does not show any significant change in the number of correct predictions per week, but it does look more volatile.</a:t>
            </a:r>
          </a:p>
          <a:p>
            <a:pPr marL="0" indent="0">
              <a:buNone/>
            </a:pPr>
            <a:endParaRPr lang="en-US" sz="2200" dirty="0"/>
          </a:p>
          <a:p>
            <a:pPr marL="0" indent="0">
              <a:buNone/>
            </a:pPr>
            <a:r>
              <a:rPr lang="en-US" sz="2200" b="1" dirty="0"/>
              <a:t>All in all, I am currently in second place so I am satisfied with the results so far even if there is room for improvement.</a:t>
            </a:r>
          </a:p>
        </p:txBody>
      </p:sp>
    </p:spTree>
    <p:extLst>
      <p:ext uri="{BB962C8B-B14F-4D97-AF65-F5344CB8AC3E}">
        <p14:creationId xmlns:p14="http://schemas.microsoft.com/office/powerpoint/2010/main" val="366324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19D-F51E-D248-B632-0BBC4B65A197}"/>
              </a:ext>
            </a:extLst>
          </p:cNvPr>
          <p:cNvSpPr>
            <a:spLocks noGrp="1"/>
          </p:cNvSpPr>
          <p:nvPr>
            <p:ph type="title"/>
          </p:nvPr>
        </p:nvSpPr>
        <p:spPr/>
        <p:txBody>
          <a:bodyPr/>
          <a:lstStyle/>
          <a:p>
            <a:r>
              <a:rPr lang="en-US" dirty="0"/>
              <a:t>Control</a:t>
            </a:r>
          </a:p>
        </p:txBody>
      </p:sp>
      <p:sp>
        <p:nvSpPr>
          <p:cNvPr id="3" name="Content Placeholder 2">
            <a:extLst>
              <a:ext uri="{FF2B5EF4-FFF2-40B4-BE49-F238E27FC236}">
                <a16:creationId xmlns:a16="http://schemas.microsoft.com/office/drawing/2014/main" id="{3F26136D-1A69-FE4A-AB02-CD98D7D52E1B}"/>
              </a:ext>
            </a:extLst>
          </p:cNvPr>
          <p:cNvSpPr>
            <a:spLocks noGrp="1"/>
          </p:cNvSpPr>
          <p:nvPr>
            <p:ph idx="1"/>
          </p:nvPr>
        </p:nvSpPr>
        <p:spPr>
          <a:xfrm>
            <a:off x="838200" y="1825625"/>
            <a:ext cx="5450306" cy="4351338"/>
          </a:xfrm>
        </p:spPr>
        <p:txBody>
          <a:bodyPr>
            <a:normAutofit/>
          </a:bodyPr>
          <a:lstStyle/>
          <a:p>
            <a:pPr marL="0" indent="0">
              <a:buNone/>
            </a:pPr>
            <a:r>
              <a:rPr lang="en-US" sz="2000" dirty="0"/>
              <a:t>In order to keep improving my prediction, I plan on doing the following:</a:t>
            </a:r>
          </a:p>
          <a:p>
            <a:pPr marL="0" indent="0">
              <a:buNone/>
            </a:pPr>
            <a:endParaRPr lang="en-US" sz="2000" dirty="0"/>
          </a:p>
          <a:p>
            <a:r>
              <a:rPr lang="en-US" sz="2000" dirty="0"/>
              <a:t>Keep track of the previous games played:</a:t>
            </a:r>
          </a:p>
          <a:p>
            <a:pPr lvl="1"/>
            <a:r>
              <a:rPr lang="en-US" sz="1600" dirty="0"/>
              <a:t>Number of wins.</a:t>
            </a:r>
          </a:p>
          <a:p>
            <a:pPr lvl="1"/>
            <a:r>
              <a:rPr lang="en-US" sz="1600" dirty="0"/>
              <a:t>Number of points scored on.</a:t>
            </a:r>
          </a:p>
          <a:p>
            <a:r>
              <a:rPr lang="en-US" sz="2000" dirty="0"/>
              <a:t>Keep checking on the NP-Chart in order to see if there is a significant change on my number of predictions per week.</a:t>
            </a:r>
          </a:p>
          <a:p>
            <a:r>
              <a:rPr lang="en-US" sz="2000" dirty="0"/>
              <a:t>Recalculate SQL at the end of the season in order to see if the 2019 season did show a significant improvement.</a:t>
            </a:r>
          </a:p>
        </p:txBody>
      </p:sp>
    </p:spTree>
    <p:extLst>
      <p:ext uri="{BB962C8B-B14F-4D97-AF65-F5344CB8AC3E}">
        <p14:creationId xmlns:p14="http://schemas.microsoft.com/office/powerpoint/2010/main" val="8189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19D-F51E-D248-B632-0BBC4B65A197}"/>
              </a:ext>
            </a:extLst>
          </p:cNvPr>
          <p:cNvSpPr>
            <a:spLocks noGrp="1"/>
          </p:cNvSpPr>
          <p:nvPr>
            <p:ph type="title"/>
          </p:nvPr>
        </p:nvSpPr>
        <p:spPr/>
        <p:txBody>
          <a:bodyPr/>
          <a:lstStyle/>
          <a:p>
            <a:r>
              <a:rPr lang="en-US" dirty="0"/>
              <a:t>Define</a:t>
            </a:r>
          </a:p>
        </p:txBody>
      </p:sp>
      <p:sp>
        <p:nvSpPr>
          <p:cNvPr id="3" name="Content Placeholder 2">
            <a:extLst>
              <a:ext uri="{FF2B5EF4-FFF2-40B4-BE49-F238E27FC236}">
                <a16:creationId xmlns:a16="http://schemas.microsoft.com/office/drawing/2014/main" id="{3F26136D-1A69-FE4A-AB02-CD98D7D52E1B}"/>
              </a:ext>
            </a:extLst>
          </p:cNvPr>
          <p:cNvSpPr>
            <a:spLocks noGrp="1"/>
          </p:cNvSpPr>
          <p:nvPr>
            <p:ph idx="1"/>
          </p:nvPr>
        </p:nvSpPr>
        <p:spPr>
          <a:xfrm>
            <a:off x="838200" y="1825625"/>
            <a:ext cx="5257800" cy="4351338"/>
          </a:xfrm>
        </p:spPr>
        <p:txBody>
          <a:bodyPr>
            <a:normAutofit fontScale="77500" lnSpcReduction="20000"/>
          </a:bodyPr>
          <a:lstStyle/>
          <a:p>
            <a:r>
              <a:rPr lang="en-US" dirty="0"/>
              <a:t>For the past 10 years, my family (Mom, dad, brother and I) has been trying to predict the winner of each NFL game. Each week, we pick who we think the winner will be, and then we get the results back from my dad who has been keeping track of this in excel files.</a:t>
            </a:r>
          </a:p>
          <a:p>
            <a:r>
              <a:rPr lang="en-US" dirty="0"/>
              <a:t>At the end of the season, we count up how many correct predictions we each had and the one with the most correct prediction gets bragging rights for the whole year.</a:t>
            </a:r>
          </a:p>
          <a:p>
            <a:r>
              <a:rPr lang="en-US" dirty="0"/>
              <a:t>I have never been able to win the season and I am hoping that statistics will be able to help me win my first season.</a:t>
            </a:r>
          </a:p>
          <a:p>
            <a:endParaRPr lang="en-US" dirty="0"/>
          </a:p>
        </p:txBody>
      </p:sp>
      <p:sp>
        <p:nvSpPr>
          <p:cNvPr id="4" name="TextBox 3">
            <a:extLst>
              <a:ext uri="{FF2B5EF4-FFF2-40B4-BE49-F238E27FC236}">
                <a16:creationId xmlns:a16="http://schemas.microsoft.com/office/drawing/2014/main" id="{44A8EF04-0CB0-A94B-8867-B42170057E6C}"/>
              </a:ext>
            </a:extLst>
          </p:cNvPr>
          <p:cNvSpPr txBox="1"/>
          <p:nvPr/>
        </p:nvSpPr>
        <p:spPr>
          <a:xfrm>
            <a:off x="6586537" y="1433483"/>
            <a:ext cx="4929187" cy="2308324"/>
          </a:xfrm>
          <a:prstGeom prst="rect">
            <a:avLst/>
          </a:prstGeom>
          <a:noFill/>
        </p:spPr>
        <p:txBody>
          <a:bodyPr wrap="square" rtlCol="0">
            <a:spAutoFit/>
          </a:bodyPr>
          <a:lstStyle/>
          <a:p>
            <a:r>
              <a:rPr lang="en-US" dirty="0"/>
              <a:t>Inputs (</a:t>
            </a:r>
            <a:r>
              <a:rPr lang="en-US" dirty="0">
                <a:solidFill>
                  <a:srgbClr val="FF0000"/>
                </a:solidFill>
              </a:rPr>
              <a:t>Get the data for away and home team)</a:t>
            </a:r>
            <a:r>
              <a:rPr lang="en-US" dirty="0"/>
              <a:t>:</a:t>
            </a:r>
          </a:p>
          <a:p>
            <a:pPr marL="285750" indent="-285750">
              <a:buFontTx/>
              <a:buChar char="-"/>
            </a:pPr>
            <a:r>
              <a:rPr lang="en-US" dirty="0"/>
              <a:t>Previous Points Scored</a:t>
            </a:r>
          </a:p>
          <a:p>
            <a:pPr marL="285750" indent="-285750">
              <a:buFontTx/>
              <a:buChar char="-"/>
            </a:pPr>
            <a:r>
              <a:rPr lang="en-US" dirty="0"/>
              <a:t>Previous Points Against</a:t>
            </a:r>
          </a:p>
          <a:p>
            <a:pPr marL="285750" indent="-285750">
              <a:buFontTx/>
              <a:buChar char="-"/>
            </a:pPr>
            <a:r>
              <a:rPr lang="en-US" dirty="0"/>
              <a:t>Home Wins</a:t>
            </a:r>
          </a:p>
          <a:p>
            <a:pPr marL="285750" indent="-285750">
              <a:buFontTx/>
              <a:buChar char="-"/>
            </a:pPr>
            <a:r>
              <a:rPr lang="en-US" dirty="0"/>
              <a:t>Away Wins</a:t>
            </a:r>
          </a:p>
          <a:p>
            <a:pPr marL="285750" indent="-285750">
              <a:buFontTx/>
              <a:buChar char="-"/>
            </a:pPr>
            <a:r>
              <a:rPr lang="en-US" dirty="0"/>
              <a:t>Previous Season Scores</a:t>
            </a:r>
          </a:p>
          <a:p>
            <a:pPr marL="285750" indent="-285750">
              <a:buFontTx/>
              <a:buChar char="-"/>
            </a:pPr>
            <a:r>
              <a:rPr lang="en-US" dirty="0"/>
              <a:t>Home or Away Game</a:t>
            </a:r>
          </a:p>
          <a:p>
            <a:pPr marL="285750" indent="-285750">
              <a:buFontTx/>
              <a:buChar char="-"/>
            </a:pPr>
            <a:r>
              <a:rPr lang="en-US" dirty="0"/>
              <a:t>My Prediction in Last Game</a:t>
            </a:r>
          </a:p>
        </p:txBody>
      </p:sp>
      <p:sp>
        <p:nvSpPr>
          <p:cNvPr id="5" name="Striped Right Arrow 4">
            <a:extLst>
              <a:ext uri="{FF2B5EF4-FFF2-40B4-BE49-F238E27FC236}">
                <a16:creationId xmlns:a16="http://schemas.microsoft.com/office/drawing/2014/main" id="{7E6C6F92-1DFC-0342-BC8C-B5B5EB3A1FA6}"/>
              </a:ext>
            </a:extLst>
          </p:cNvPr>
          <p:cNvSpPr/>
          <p:nvPr/>
        </p:nvSpPr>
        <p:spPr>
          <a:xfrm rot="5400000">
            <a:off x="7929563" y="4171950"/>
            <a:ext cx="1114425" cy="7715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97445D2-BB7B-C540-9AFE-830E8E82BC47}"/>
              </a:ext>
            </a:extLst>
          </p:cNvPr>
          <p:cNvSpPr/>
          <p:nvPr/>
        </p:nvSpPr>
        <p:spPr>
          <a:xfrm>
            <a:off x="7227094" y="5253632"/>
            <a:ext cx="3290888" cy="923330"/>
          </a:xfrm>
          <a:prstGeom prst="rect">
            <a:avLst/>
          </a:prstGeom>
        </p:spPr>
        <p:txBody>
          <a:bodyPr wrap="square">
            <a:spAutoFit/>
          </a:bodyPr>
          <a:lstStyle/>
          <a:p>
            <a:r>
              <a:rPr lang="en-US" dirty="0"/>
              <a:t>Output:</a:t>
            </a:r>
          </a:p>
          <a:p>
            <a:pPr marL="285750" indent="-285750">
              <a:buFontTx/>
              <a:buChar char="-"/>
            </a:pPr>
            <a:r>
              <a:rPr lang="en-US" dirty="0"/>
              <a:t>Who Will Win the Game?</a:t>
            </a:r>
          </a:p>
          <a:p>
            <a:pPr marL="285750" indent="-285750">
              <a:buFontTx/>
              <a:buChar char="-"/>
            </a:pPr>
            <a:endParaRPr lang="en-US" dirty="0"/>
          </a:p>
        </p:txBody>
      </p:sp>
    </p:spTree>
    <p:extLst>
      <p:ext uri="{BB962C8B-B14F-4D97-AF65-F5344CB8AC3E}">
        <p14:creationId xmlns:p14="http://schemas.microsoft.com/office/powerpoint/2010/main" val="160370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19D-F51E-D248-B632-0BBC4B65A197}"/>
              </a:ext>
            </a:extLst>
          </p:cNvPr>
          <p:cNvSpPr>
            <a:spLocks noGrp="1"/>
          </p:cNvSpPr>
          <p:nvPr>
            <p:ph type="title"/>
          </p:nvPr>
        </p:nvSpPr>
        <p:spPr/>
        <p:txBody>
          <a:bodyPr/>
          <a:lstStyle/>
          <a:p>
            <a:r>
              <a:rPr lang="en-US" dirty="0"/>
              <a:t>Measure</a:t>
            </a:r>
          </a:p>
        </p:txBody>
      </p:sp>
      <p:sp>
        <p:nvSpPr>
          <p:cNvPr id="3" name="Content Placeholder 2">
            <a:extLst>
              <a:ext uri="{FF2B5EF4-FFF2-40B4-BE49-F238E27FC236}">
                <a16:creationId xmlns:a16="http://schemas.microsoft.com/office/drawing/2014/main" id="{3F26136D-1A69-FE4A-AB02-CD98D7D52E1B}"/>
              </a:ext>
            </a:extLst>
          </p:cNvPr>
          <p:cNvSpPr>
            <a:spLocks noGrp="1"/>
          </p:cNvSpPr>
          <p:nvPr>
            <p:ph idx="1"/>
          </p:nvPr>
        </p:nvSpPr>
        <p:spPr>
          <a:xfrm>
            <a:off x="838200" y="1825625"/>
            <a:ext cx="5791200" cy="4351338"/>
          </a:xfrm>
        </p:spPr>
        <p:txBody>
          <a:bodyPr>
            <a:normAutofit/>
          </a:bodyPr>
          <a:lstStyle/>
          <a:p>
            <a:r>
              <a:rPr lang="en-US" sz="2400" dirty="0"/>
              <a:t>Dad has been collecting my predictions and my family’s over the last 5 years.</a:t>
            </a:r>
          </a:p>
          <a:p>
            <a:r>
              <a:rPr lang="en-US" sz="2400" dirty="0"/>
              <a:t>The predictions only consists of who won the game and who each family member predicted to win.</a:t>
            </a:r>
          </a:p>
          <a:p>
            <a:r>
              <a:rPr lang="en-US" sz="2400" dirty="0"/>
              <a:t>I had to pull the data from </a:t>
            </a:r>
            <a:r>
              <a:rPr lang="en-US" sz="2400" dirty="0">
                <a:hlinkClick r:id="rId2"/>
              </a:rPr>
              <a:t>https://github.com/ryurko/nflscrapR-data</a:t>
            </a:r>
            <a:r>
              <a:rPr lang="en-US" sz="2400" dirty="0"/>
              <a:t> to get the results corresponding to each game and merge it to my dad’s data.</a:t>
            </a:r>
          </a:p>
          <a:p>
            <a:r>
              <a:rPr lang="en-US" sz="2400" dirty="0"/>
              <a:t>The data is </a:t>
            </a:r>
            <a:r>
              <a:rPr lang="en-US" sz="2400" b="1" dirty="0"/>
              <a:t>DISCRETE </a:t>
            </a:r>
            <a:r>
              <a:rPr lang="en-US" sz="2400" dirty="0"/>
              <a:t>since we are counting the number of correct predictions.</a:t>
            </a:r>
            <a:endParaRPr lang="en-US" sz="2400" b="1" dirty="0"/>
          </a:p>
        </p:txBody>
      </p:sp>
      <p:sp>
        <p:nvSpPr>
          <p:cNvPr id="4" name="TextBox 3">
            <a:extLst>
              <a:ext uri="{FF2B5EF4-FFF2-40B4-BE49-F238E27FC236}">
                <a16:creationId xmlns:a16="http://schemas.microsoft.com/office/drawing/2014/main" id="{ABA0DFEA-21FF-E240-9C3C-E4DDD544D830}"/>
              </a:ext>
            </a:extLst>
          </p:cNvPr>
          <p:cNvSpPr txBox="1"/>
          <p:nvPr/>
        </p:nvSpPr>
        <p:spPr>
          <a:xfrm>
            <a:off x="6845703" y="1690688"/>
            <a:ext cx="1042988" cy="461665"/>
          </a:xfrm>
          <a:prstGeom prst="rect">
            <a:avLst/>
          </a:prstGeom>
          <a:noFill/>
        </p:spPr>
        <p:txBody>
          <a:bodyPr wrap="square" rtlCol="0">
            <a:spAutoFit/>
          </a:bodyPr>
          <a:lstStyle/>
          <a:p>
            <a:r>
              <a:rPr lang="en-US" sz="2400" dirty="0"/>
              <a:t>Ex:</a:t>
            </a:r>
          </a:p>
        </p:txBody>
      </p:sp>
      <p:pic>
        <p:nvPicPr>
          <p:cNvPr id="5" name="Picture 4">
            <a:extLst>
              <a:ext uri="{FF2B5EF4-FFF2-40B4-BE49-F238E27FC236}">
                <a16:creationId xmlns:a16="http://schemas.microsoft.com/office/drawing/2014/main" id="{9744AB1D-8275-FB4D-858C-2A8840FE1DB9}"/>
              </a:ext>
            </a:extLst>
          </p:cNvPr>
          <p:cNvPicPr>
            <a:picLocks noChangeAspect="1"/>
          </p:cNvPicPr>
          <p:nvPr/>
        </p:nvPicPr>
        <p:blipFill>
          <a:blip r:embed="rId3"/>
          <a:stretch>
            <a:fillRect/>
          </a:stretch>
        </p:blipFill>
        <p:spPr>
          <a:xfrm>
            <a:off x="6845703" y="2228850"/>
            <a:ext cx="4881890" cy="2030866"/>
          </a:xfrm>
          <a:prstGeom prst="rect">
            <a:avLst/>
          </a:prstGeom>
        </p:spPr>
      </p:pic>
      <p:sp>
        <p:nvSpPr>
          <p:cNvPr id="6" name="TextBox 5">
            <a:extLst>
              <a:ext uri="{FF2B5EF4-FFF2-40B4-BE49-F238E27FC236}">
                <a16:creationId xmlns:a16="http://schemas.microsoft.com/office/drawing/2014/main" id="{8AC37A92-A143-4642-BCC2-7DD98F44283B}"/>
              </a:ext>
            </a:extLst>
          </p:cNvPr>
          <p:cNvSpPr txBox="1"/>
          <p:nvPr/>
        </p:nvSpPr>
        <p:spPr>
          <a:xfrm>
            <a:off x="6845703" y="4529138"/>
            <a:ext cx="4881890" cy="1754326"/>
          </a:xfrm>
          <a:prstGeom prst="rect">
            <a:avLst/>
          </a:prstGeom>
          <a:noFill/>
        </p:spPr>
        <p:txBody>
          <a:bodyPr wrap="square" rtlCol="0">
            <a:spAutoFit/>
          </a:bodyPr>
          <a:lstStyle/>
          <a:p>
            <a:r>
              <a:rPr lang="en-US" dirty="0"/>
              <a:t>The data from the web and the data from my dad contain different abbreviations for the teams, so there might be some errors in the merging of the data. </a:t>
            </a:r>
          </a:p>
          <a:p>
            <a:r>
              <a:rPr lang="en-US" dirty="0"/>
              <a:t>Also the data was inputted manually into excel, so there might be a couple of errors in the data.</a:t>
            </a:r>
          </a:p>
        </p:txBody>
      </p:sp>
    </p:spTree>
    <p:extLst>
      <p:ext uri="{BB962C8B-B14F-4D97-AF65-F5344CB8AC3E}">
        <p14:creationId xmlns:p14="http://schemas.microsoft.com/office/powerpoint/2010/main" val="400308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E486971C-AE12-7245-8D9C-534D10F4DE5E}"/>
              </a:ext>
            </a:extLst>
          </p:cNvPr>
          <p:cNvSpPr>
            <a:spLocks noGrp="1" noChangeArrowheads="1"/>
          </p:cNvSpPr>
          <p:nvPr>
            <p:ph type="title"/>
          </p:nvPr>
        </p:nvSpPr>
        <p:spPr>
          <a:xfrm>
            <a:off x="2286000" y="76200"/>
            <a:ext cx="7772400" cy="762000"/>
          </a:xfrm>
          <a:noFill/>
        </p:spPr>
        <p:txBody>
          <a:bodyPr vert="horz" lIns="90488" tIns="44450" rIns="90488" bIns="44450" rtlCol="0" anchor="ctr">
            <a:normAutofit/>
          </a:bodyPr>
          <a:lstStyle/>
          <a:p>
            <a:r>
              <a:rPr lang="en-US" altLang="es-MX" sz="2800" b="1">
                <a:latin typeface="Arial" panose="020B0604020202020204" pitchFamily="34" charset="0"/>
              </a:rPr>
              <a:t>Data Stratification Tree</a:t>
            </a:r>
          </a:p>
        </p:txBody>
      </p:sp>
      <p:sp>
        <p:nvSpPr>
          <p:cNvPr id="11266" name="Text Box 4">
            <a:extLst>
              <a:ext uri="{FF2B5EF4-FFF2-40B4-BE49-F238E27FC236}">
                <a16:creationId xmlns:a16="http://schemas.microsoft.com/office/drawing/2014/main" id="{116FD20A-FCCE-AA45-922E-EDFB449D9C7C}"/>
              </a:ext>
            </a:extLst>
          </p:cNvPr>
          <p:cNvSpPr txBox="1">
            <a:spLocks noChangeArrowheads="1"/>
          </p:cNvSpPr>
          <p:nvPr/>
        </p:nvSpPr>
        <p:spPr bwMode="auto">
          <a:xfrm>
            <a:off x="1847850" y="1108075"/>
            <a:ext cx="2076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u="sng">
                <a:solidFill>
                  <a:schemeClr val="accent2"/>
                </a:solidFill>
                <a:latin typeface="Tahoma" panose="020B0604030504040204" pitchFamily="34" charset="0"/>
              </a:rPr>
              <a:t>Questions About Process</a:t>
            </a:r>
            <a:endParaRPr lang="en-US" altLang="en-US" sz="1200" b="1">
              <a:solidFill>
                <a:schemeClr val="accent2"/>
              </a:solidFill>
              <a:latin typeface="Tahoma" panose="020B0604030504040204" pitchFamily="34" charset="0"/>
            </a:endParaRPr>
          </a:p>
        </p:txBody>
      </p:sp>
      <p:sp>
        <p:nvSpPr>
          <p:cNvPr id="11267" name="Text Box 5">
            <a:extLst>
              <a:ext uri="{FF2B5EF4-FFF2-40B4-BE49-F238E27FC236}">
                <a16:creationId xmlns:a16="http://schemas.microsoft.com/office/drawing/2014/main" id="{74FB7632-B57E-B743-BECA-F67BF31CD741}"/>
              </a:ext>
            </a:extLst>
          </p:cNvPr>
          <p:cNvSpPr txBox="1">
            <a:spLocks noChangeArrowheads="1"/>
          </p:cNvSpPr>
          <p:nvPr/>
        </p:nvSpPr>
        <p:spPr bwMode="auto">
          <a:xfrm>
            <a:off x="5499067" y="1095376"/>
            <a:ext cx="177965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200" b="1">
                <a:solidFill>
                  <a:schemeClr val="accent2"/>
                </a:solidFill>
                <a:latin typeface="Tahoma" panose="020B0604030504040204" pitchFamily="34" charset="0"/>
              </a:rPr>
              <a:t>Stratification factors</a:t>
            </a:r>
          </a:p>
          <a:p>
            <a:pPr algn="ctr">
              <a:spcBef>
                <a:spcPct val="0"/>
              </a:spcBef>
              <a:buFontTx/>
              <a:buNone/>
            </a:pPr>
            <a:r>
              <a:rPr lang="en-US" altLang="en-US" sz="1400" b="1" u="sng">
                <a:solidFill>
                  <a:schemeClr val="accent2"/>
                </a:solidFill>
                <a:latin typeface="Tahoma" panose="020B0604030504040204" pitchFamily="34" charset="0"/>
              </a:rPr>
              <a:t>X Variables</a:t>
            </a:r>
            <a:endParaRPr lang="en-US" altLang="en-US" sz="1200" b="1">
              <a:solidFill>
                <a:schemeClr val="accent2"/>
              </a:solidFill>
              <a:latin typeface="Tahoma" panose="020B0604030504040204" pitchFamily="34" charset="0"/>
            </a:endParaRPr>
          </a:p>
        </p:txBody>
      </p:sp>
      <p:sp>
        <p:nvSpPr>
          <p:cNvPr id="11268" name="Text Box 6">
            <a:extLst>
              <a:ext uri="{FF2B5EF4-FFF2-40B4-BE49-F238E27FC236}">
                <a16:creationId xmlns:a16="http://schemas.microsoft.com/office/drawing/2014/main" id="{5580D4F0-C932-464A-BB47-FA378C6F05AA}"/>
              </a:ext>
            </a:extLst>
          </p:cNvPr>
          <p:cNvSpPr txBox="1">
            <a:spLocks noChangeArrowheads="1"/>
          </p:cNvSpPr>
          <p:nvPr/>
        </p:nvSpPr>
        <p:spPr bwMode="auto">
          <a:xfrm>
            <a:off x="8404225" y="1196975"/>
            <a:ext cx="1308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b="1" u="sng">
                <a:solidFill>
                  <a:schemeClr val="accent2"/>
                </a:solidFill>
                <a:latin typeface="Tahoma" panose="020B0604030504040204" pitchFamily="34" charset="0"/>
              </a:rPr>
              <a:t>Measurements</a:t>
            </a:r>
            <a:endParaRPr lang="en-US" altLang="en-US" sz="1200" b="1">
              <a:solidFill>
                <a:schemeClr val="accent2"/>
              </a:solidFill>
              <a:latin typeface="Tahoma" panose="020B0604030504040204" pitchFamily="34" charset="0"/>
            </a:endParaRPr>
          </a:p>
        </p:txBody>
      </p:sp>
      <p:sp>
        <p:nvSpPr>
          <p:cNvPr id="11269" name="Line 7">
            <a:extLst>
              <a:ext uri="{FF2B5EF4-FFF2-40B4-BE49-F238E27FC236}">
                <a16:creationId xmlns:a16="http://schemas.microsoft.com/office/drawing/2014/main" id="{CE181E86-D1F4-5A40-A050-D316D92604EE}"/>
              </a:ext>
            </a:extLst>
          </p:cNvPr>
          <p:cNvSpPr>
            <a:spLocks noChangeShapeType="1"/>
          </p:cNvSpPr>
          <p:nvPr/>
        </p:nvSpPr>
        <p:spPr bwMode="auto">
          <a:xfrm>
            <a:off x="4364039" y="3644900"/>
            <a:ext cx="1095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0" name="Text Box 8">
            <a:extLst>
              <a:ext uri="{FF2B5EF4-FFF2-40B4-BE49-F238E27FC236}">
                <a16:creationId xmlns:a16="http://schemas.microsoft.com/office/drawing/2014/main" id="{47230831-B501-7F4D-A1B6-B7C8D0754379}"/>
              </a:ext>
            </a:extLst>
          </p:cNvPr>
          <p:cNvSpPr txBox="1">
            <a:spLocks noChangeArrowheads="1"/>
          </p:cNvSpPr>
          <p:nvPr/>
        </p:nvSpPr>
        <p:spPr bwMode="auto">
          <a:xfrm>
            <a:off x="4164013" y="3306764"/>
            <a:ext cx="1517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200" b="1" dirty="0">
                <a:latin typeface="Arial Narrow" panose="020B0604020202020204" pitchFamily="34" charset="0"/>
              </a:rPr>
              <a:t>Win by Team</a:t>
            </a:r>
          </a:p>
        </p:txBody>
      </p:sp>
      <p:sp>
        <p:nvSpPr>
          <p:cNvPr id="11271" name="Text Box 9">
            <a:extLst>
              <a:ext uri="{FF2B5EF4-FFF2-40B4-BE49-F238E27FC236}">
                <a16:creationId xmlns:a16="http://schemas.microsoft.com/office/drawing/2014/main" id="{8C3666DD-9611-9145-8DA6-AD9B720CEE78}"/>
              </a:ext>
            </a:extLst>
          </p:cNvPr>
          <p:cNvSpPr txBox="1">
            <a:spLocks noChangeArrowheads="1"/>
          </p:cNvSpPr>
          <p:nvPr/>
        </p:nvSpPr>
        <p:spPr bwMode="auto">
          <a:xfrm>
            <a:off x="5537200" y="3116264"/>
            <a:ext cx="14068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Previous Year Record</a:t>
            </a:r>
          </a:p>
        </p:txBody>
      </p:sp>
      <p:sp>
        <p:nvSpPr>
          <p:cNvPr id="11272" name="Text Box 10">
            <a:extLst>
              <a:ext uri="{FF2B5EF4-FFF2-40B4-BE49-F238E27FC236}">
                <a16:creationId xmlns:a16="http://schemas.microsoft.com/office/drawing/2014/main" id="{653811DB-6271-514C-BDBC-3241063D8CAC}"/>
              </a:ext>
            </a:extLst>
          </p:cNvPr>
          <p:cNvSpPr txBox="1">
            <a:spLocks noChangeArrowheads="1"/>
          </p:cNvSpPr>
          <p:nvPr/>
        </p:nvSpPr>
        <p:spPr bwMode="auto">
          <a:xfrm>
            <a:off x="5537200" y="2703514"/>
            <a:ext cx="1213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Family Predictions</a:t>
            </a:r>
          </a:p>
        </p:txBody>
      </p:sp>
      <p:sp>
        <p:nvSpPr>
          <p:cNvPr id="11273" name="Text Box 11">
            <a:extLst>
              <a:ext uri="{FF2B5EF4-FFF2-40B4-BE49-F238E27FC236}">
                <a16:creationId xmlns:a16="http://schemas.microsoft.com/office/drawing/2014/main" id="{8C635409-4DEA-B644-ACC0-7DE1DDB41CEA}"/>
              </a:ext>
            </a:extLst>
          </p:cNvPr>
          <p:cNvSpPr txBox="1">
            <a:spLocks noChangeArrowheads="1"/>
          </p:cNvSpPr>
          <p:nvPr/>
        </p:nvSpPr>
        <p:spPr bwMode="auto">
          <a:xfrm>
            <a:off x="5543551" y="1927226"/>
            <a:ext cx="10070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Points Scored</a:t>
            </a:r>
          </a:p>
        </p:txBody>
      </p:sp>
      <p:sp>
        <p:nvSpPr>
          <p:cNvPr id="11274" name="Text Box 12">
            <a:extLst>
              <a:ext uri="{FF2B5EF4-FFF2-40B4-BE49-F238E27FC236}">
                <a16:creationId xmlns:a16="http://schemas.microsoft.com/office/drawing/2014/main" id="{646480CB-40FD-4349-9CD5-93928FE777C4}"/>
              </a:ext>
            </a:extLst>
          </p:cNvPr>
          <p:cNvSpPr txBox="1">
            <a:spLocks noChangeArrowheads="1"/>
          </p:cNvSpPr>
          <p:nvPr/>
        </p:nvSpPr>
        <p:spPr bwMode="auto">
          <a:xfrm>
            <a:off x="5537201" y="4408489"/>
            <a:ext cx="9973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Family Record</a:t>
            </a:r>
          </a:p>
        </p:txBody>
      </p:sp>
      <p:sp>
        <p:nvSpPr>
          <p:cNvPr id="11275" name="Text Box 13">
            <a:extLst>
              <a:ext uri="{FF2B5EF4-FFF2-40B4-BE49-F238E27FC236}">
                <a16:creationId xmlns:a16="http://schemas.microsoft.com/office/drawing/2014/main" id="{964CD55D-513E-DD4D-A6B5-429E4F095CAE}"/>
              </a:ext>
            </a:extLst>
          </p:cNvPr>
          <p:cNvSpPr txBox="1">
            <a:spLocks noChangeArrowheads="1"/>
          </p:cNvSpPr>
          <p:nvPr/>
        </p:nvSpPr>
        <p:spPr bwMode="auto">
          <a:xfrm>
            <a:off x="4302126" y="3652838"/>
            <a:ext cx="1216025" cy="32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20000"/>
              </a:lnSpc>
              <a:spcBef>
                <a:spcPct val="0"/>
              </a:spcBef>
              <a:buFontTx/>
              <a:buNone/>
            </a:pPr>
            <a:r>
              <a:rPr lang="en-US" altLang="en-US" sz="1400" b="1">
                <a:solidFill>
                  <a:schemeClr val="accent2"/>
                </a:solidFill>
                <a:latin typeface="Tahoma" panose="020B0604030504040204" pitchFamily="34" charset="0"/>
              </a:rPr>
              <a:t>(Output Y)</a:t>
            </a:r>
            <a:endParaRPr lang="en-US" altLang="en-US" sz="1200" b="1">
              <a:solidFill>
                <a:schemeClr val="accent2"/>
              </a:solidFill>
              <a:latin typeface="Tahoma" panose="020B0604030504040204" pitchFamily="34" charset="0"/>
            </a:endParaRPr>
          </a:p>
        </p:txBody>
      </p:sp>
      <p:sp>
        <p:nvSpPr>
          <p:cNvPr id="11276" name="Text Box 14">
            <a:extLst>
              <a:ext uri="{FF2B5EF4-FFF2-40B4-BE49-F238E27FC236}">
                <a16:creationId xmlns:a16="http://schemas.microsoft.com/office/drawing/2014/main" id="{80EFCD7D-B512-FC46-B29E-899442995740}"/>
              </a:ext>
            </a:extLst>
          </p:cNvPr>
          <p:cNvSpPr txBox="1">
            <a:spLocks noChangeArrowheads="1"/>
          </p:cNvSpPr>
          <p:nvPr/>
        </p:nvSpPr>
        <p:spPr bwMode="auto">
          <a:xfrm>
            <a:off x="1775703" y="2592388"/>
            <a:ext cx="2373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If I don’t know who to pick, which person in my family should I copy?</a:t>
            </a:r>
          </a:p>
        </p:txBody>
      </p:sp>
      <p:sp>
        <p:nvSpPr>
          <p:cNvPr id="11277" name="Text Box 15">
            <a:extLst>
              <a:ext uri="{FF2B5EF4-FFF2-40B4-BE49-F238E27FC236}">
                <a16:creationId xmlns:a16="http://schemas.microsoft.com/office/drawing/2014/main" id="{7F6F9E0E-A225-654D-8916-822F44303F47}"/>
              </a:ext>
            </a:extLst>
          </p:cNvPr>
          <p:cNvSpPr txBox="1">
            <a:spLocks noChangeArrowheads="1"/>
          </p:cNvSpPr>
          <p:nvPr/>
        </p:nvSpPr>
        <p:spPr bwMode="auto">
          <a:xfrm>
            <a:off x="1738313" y="1525589"/>
            <a:ext cx="2792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Is it more likely for the home team to win?</a:t>
            </a:r>
          </a:p>
        </p:txBody>
      </p:sp>
      <p:sp>
        <p:nvSpPr>
          <p:cNvPr id="11278" name="Text Box 16">
            <a:extLst>
              <a:ext uri="{FF2B5EF4-FFF2-40B4-BE49-F238E27FC236}">
                <a16:creationId xmlns:a16="http://schemas.microsoft.com/office/drawing/2014/main" id="{387F9A39-5DF7-9245-A105-A3A216F62252}"/>
              </a:ext>
            </a:extLst>
          </p:cNvPr>
          <p:cNvSpPr txBox="1">
            <a:spLocks noChangeArrowheads="1"/>
          </p:cNvSpPr>
          <p:nvPr/>
        </p:nvSpPr>
        <p:spPr bwMode="auto">
          <a:xfrm>
            <a:off x="5549901" y="4848226"/>
            <a:ext cx="8370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Home Wins</a:t>
            </a:r>
          </a:p>
        </p:txBody>
      </p:sp>
      <p:sp>
        <p:nvSpPr>
          <p:cNvPr id="11279" name="Text Box 17">
            <a:extLst>
              <a:ext uri="{FF2B5EF4-FFF2-40B4-BE49-F238E27FC236}">
                <a16:creationId xmlns:a16="http://schemas.microsoft.com/office/drawing/2014/main" id="{AD6B86FD-6480-3C4C-8B6D-4815BC1F880F}"/>
              </a:ext>
            </a:extLst>
          </p:cNvPr>
          <p:cNvSpPr txBox="1">
            <a:spLocks noChangeArrowheads="1"/>
          </p:cNvSpPr>
          <p:nvPr/>
        </p:nvSpPr>
        <p:spPr bwMode="auto">
          <a:xfrm>
            <a:off x="5537200" y="3554414"/>
            <a:ext cx="9856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Points Against</a:t>
            </a:r>
          </a:p>
        </p:txBody>
      </p:sp>
      <p:sp>
        <p:nvSpPr>
          <p:cNvPr id="11281" name="Text Box 19">
            <a:extLst>
              <a:ext uri="{FF2B5EF4-FFF2-40B4-BE49-F238E27FC236}">
                <a16:creationId xmlns:a16="http://schemas.microsoft.com/office/drawing/2014/main" id="{236F7B18-6631-D74F-BC67-88878A6A1319}"/>
              </a:ext>
            </a:extLst>
          </p:cNvPr>
          <p:cNvSpPr txBox="1">
            <a:spLocks noChangeArrowheads="1"/>
          </p:cNvSpPr>
          <p:nvPr/>
        </p:nvSpPr>
        <p:spPr bwMode="auto">
          <a:xfrm>
            <a:off x="1663701" y="3106739"/>
            <a:ext cx="2689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Does points scored vary by week?</a:t>
            </a:r>
          </a:p>
        </p:txBody>
      </p:sp>
      <p:sp>
        <p:nvSpPr>
          <p:cNvPr id="11282" name="Text Box 20">
            <a:extLst>
              <a:ext uri="{FF2B5EF4-FFF2-40B4-BE49-F238E27FC236}">
                <a16:creationId xmlns:a16="http://schemas.microsoft.com/office/drawing/2014/main" id="{AEEC719B-E42F-F440-9E7E-8A55D6A641BF}"/>
              </a:ext>
            </a:extLst>
          </p:cNvPr>
          <p:cNvSpPr txBox="1">
            <a:spLocks noChangeArrowheads="1"/>
          </p:cNvSpPr>
          <p:nvPr/>
        </p:nvSpPr>
        <p:spPr bwMode="auto">
          <a:xfrm>
            <a:off x="7296150" y="1935164"/>
            <a:ext cx="31559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4020202020204" pitchFamily="34" charset="0"/>
              </a:rPr>
              <a:t>Total points scored over the season</a:t>
            </a:r>
          </a:p>
        </p:txBody>
      </p:sp>
      <p:sp>
        <p:nvSpPr>
          <p:cNvPr id="11283" name="Text Box 21">
            <a:extLst>
              <a:ext uri="{FF2B5EF4-FFF2-40B4-BE49-F238E27FC236}">
                <a16:creationId xmlns:a16="http://schemas.microsoft.com/office/drawing/2014/main" id="{853C27AA-7E22-5443-9236-61122EAB2D2D}"/>
              </a:ext>
            </a:extLst>
          </p:cNvPr>
          <p:cNvSpPr txBox="1">
            <a:spLocks noChangeArrowheads="1"/>
          </p:cNvSpPr>
          <p:nvPr/>
        </p:nvSpPr>
        <p:spPr bwMode="auto">
          <a:xfrm>
            <a:off x="1820864" y="2151065"/>
            <a:ext cx="2398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Does previous seasons have an impact on new seasons?</a:t>
            </a:r>
          </a:p>
        </p:txBody>
      </p:sp>
      <p:sp>
        <p:nvSpPr>
          <p:cNvPr id="11284" name="Text Box 22">
            <a:extLst>
              <a:ext uri="{FF2B5EF4-FFF2-40B4-BE49-F238E27FC236}">
                <a16:creationId xmlns:a16="http://schemas.microsoft.com/office/drawing/2014/main" id="{EB3D8175-268C-8A4D-B98D-F90B7889218E}"/>
              </a:ext>
            </a:extLst>
          </p:cNvPr>
          <p:cNvSpPr txBox="1">
            <a:spLocks noChangeArrowheads="1"/>
          </p:cNvSpPr>
          <p:nvPr/>
        </p:nvSpPr>
        <p:spPr bwMode="auto">
          <a:xfrm>
            <a:off x="1751013" y="3405189"/>
            <a:ext cx="2284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Does having a better record favor the team?</a:t>
            </a:r>
          </a:p>
        </p:txBody>
      </p:sp>
      <p:sp>
        <p:nvSpPr>
          <p:cNvPr id="11285" name="Text Box 23">
            <a:extLst>
              <a:ext uri="{FF2B5EF4-FFF2-40B4-BE49-F238E27FC236}">
                <a16:creationId xmlns:a16="http://schemas.microsoft.com/office/drawing/2014/main" id="{67BBEC7C-04CA-7648-A0BC-DC5B5D137E7D}"/>
              </a:ext>
            </a:extLst>
          </p:cNvPr>
          <p:cNvSpPr txBox="1">
            <a:spLocks noChangeArrowheads="1"/>
          </p:cNvSpPr>
          <p:nvPr/>
        </p:nvSpPr>
        <p:spPr bwMode="auto">
          <a:xfrm>
            <a:off x="1700213" y="4179889"/>
            <a:ext cx="2716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Are predictions similar for family members?</a:t>
            </a:r>
          </a:p>
        </p:txBody>
      </p:sp>
      <p:sp>
        <p:nvSpPr>
          <p:cNvPr id="11286" name="Text Box 24">
            <a:extLst>
              <a:ext uri="{FF2B5EF4-FFF2-40B4-BE49-F238E27FC236}">
                <a16:creationId xmlns:a16="http://schemas.microsoft.com/office/drawing/2014/main" id="{B5FA7671-9BE3-4D4E-A77A-6D19838B02FE}"/>
              </a:ext>
            </a:extLst>
          </p:cNvPr>
          <p:cNvSpPr txBox="1">
            <a:spLocks noChangeArrowheads="1"/>
          </p:cNvSpPr>
          <p:nvPr/>
        </p:nvSpPr>
        <p:spPr bwMode="auto">
          <a:xfrm>
            <a:off x="1712913" y="4573589"/>
            <a:ext cx="2830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Which family member has the best record?</a:t>
            </a:r>
          </a:p>
        </p:txBody>
      </p:sp>
      <p:sp>
        <p:nvSpPr>
          <p:cNvPr id="11287" name="Text Box 25">
            <a:extLst>
              <a:ext uri="{FF2B5EF4-FFF2-40B4-BE49-F238E27FC236}">
                <a16:creationId xmlns:a16="http://schemas.microsoft.com/office/drawing/2014/main" id="{C68C9A04-A923-5847-977E-007B44E6AF4E}"/>
              </a:ext>
            </a:extLst>
          </p:cNvPr>
          <p:cNvSpPr txBox="1">
            <a:spLocks noChangeArrowheads="1"/>
          </p:cNvSpPr>
          <p:nvPr/>
        </p:nvSpPr>
        <p:spPr bwMode="auto">
          <a:xfrm>
            <a:off x="1700213" y="4967289"/>
            <a:ext cx="27416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Are family members picking home team?</a:t>
            </a:r>
          </a:p>
        </p:txBody>
      </p:sp>
      <p:sp>
        <p:nvSpPr>
          <p:cNvPr id="11288" name="Text Box 26">
            <a:extLst>
              <a:ext uri="{FF2B5EF4-FFF2-40B4-BE49-F238E27FC236}">
                <a16:creationId xmlns:a16="http://schemas.microsoft.com/office/drawing/2014/main" id="{0D5AE5C9-6CB7-574D-9AFC-38E94CBBB5B0}"/>
              </a:ext>
            </a:extLst>
          </p:cNvPr>
          <p:cNvSpPr txBox="1">
            <a:spLocks noChangeArrowheads="1"/>
          </p:cNvSpPr>
          <p:nvPr/>
        </p:nvSpPr>
        <p:spPr bwMode="auto">
          <a:xfrm>
            <a:off x="1598613" y="5399089"/>
            <a:ext cx="2932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Does the previous game’s score affect the next game?</a:t>
            </a:r>
          </a:p>
        </p:txBody>
      </p:sp>
      <p:sp>
        <p:nvSpPr>
          <p:cNvPr id="11289" name="Line 27">
            <a:extLst>
              <a:ext uri="{FF2B5EF4-FFF2-40B4-BE49-F238E27FC236}">
                <a16:creationId xmlns:a16="http://schemas.microsoft.com/office/drawing/2014/main" id="{37B11416-ACA0-C343-B6E0-D4E86E9C06E7}"/>
              </a:ext>
            </a:extLst>
          </p:cNvPr>
          <p:cNvSpPr>
            <a:spLocks noChangeShapeType="1"/>
          </p:cNvSpPr>
          <p:nvPr/>
        </p:nvSpPr>
        <p:spPr bwMode="auto">
          <a:xfrm flipH="1">
            <a:off x="4351338" y="3360739"/>
            <a:ext cx="0" cy="14176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0" name="Line 28">
            <a:extLst>
              <a:ext uri="{FF2B5EF4-FFF2-40B4-BE49-F238E27FC236}">
                <a16:creationId xmlns:a16="http://schemas.microsoft.com/office/drawing/2014/main" id="{476AEC25-13E6-8F4B-A75A-4558B4EB24F2}"/>
              </a:ext>
            </a:extLst>
          </p:cNvPr>
          <p:cNvSpPr>
            <a:spLocks noChangeShapeType="1"/>
          </p:cNvSpPr>
          <p:nvPr/>
        </p:nvSpPr>
        <p:spPr bwMode="auto">
          <a:xfrm flipH="1">
            <a:off x="1760538" y="4483100"/>
            <a:ext cx="2590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1" name="Line 29">
            <a:extLst>
              <a:ext uri="{FF2B5EF4-FFF2-40B4-BE49-F238E27FC236}">
                <a16:creationId xmlns:a16="http://schemas.microsoft.com/office/drawing/2014/main" id="{D5A9887C-9CB4-3346-8EA0-6E99D71A5AD0}"/>
              </a:ext>
            </a:extLst>
          </p:cNvPr>
          <p:cNvSpPr>
            <a:spLocks noChangeShapeType="1"/>
          </p:cNvSpPr>
          <p:nvPr/>
        </p:nvSpPr>
        <p:spPr bwMode="auto">
          <a:xfrm>
            <a:off x="5487988" y="3403601"/>
            <a:ext cx="0" cy="1382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2" name="Line 30">
            <a:extLst>
              <a:ext uri="{FF2B5EF4-FFF2-40B4-BE49-F238E27FC236}">
                <a16:creationId xmlns:a16="http://schemas.microsoft.com/office/drawing/2014/main" id="{3C2DBD50-8B03-5642-A809-3154DF5EBD8F}"/>
              </a:ext>
            </a:extLst>
          </p:cNvPr>
          <p:cNvSpPr>
            <a:spLocks noChangeShapeType="1"/>
          </p:cNvSpPr>
          <p:nvPr/>
        </p:nvSpPr>
        <p:spPr bwMode="auto">
          <a:xfrm>
            <a:off x="5487988" y="34036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3" name="Text Box 31">
            <a:extLst>
              <a:ext uri="{FF2B5EF4-FFF2-40B4-BE49-F238E27FC236}">
                <a16:creationId xmlns:a16="http://schemas.microsoft.com/office/drawing/2014/main" id="{D8FB84B0-042B-BE41-BC00-DB039F84C3E1}"/>
              </a:ext>
            </a:extLst>
          </p:cNvPr>
          <p:cNvSpPr txBox="1">
            <a:spLocks noChangeArrowheads="1"/>
          </p:cNvSpPr>
          <p:nvPr/>
        </p:nvSpPr>
        <p:spPr bwMode="auto">
          <a:xfrm>
            <a:off x="5537201" y="2335214"/>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Record</a:t>
            </a:r>
          </a:p>
        </p:txBody>
      </p:sp>
      <p:sp>
        <p:nvSpPr>
          <p:cNvPr id="11294" name="Text Box 32">
            <a:extLst>
              <a:ext uri="{FF2B5EF4-FFF2-40B4-BE49-F238E27FC236}">
                <a16:creationId xmlns:a16="http://schemas.microsoft.com/office/drawing/2014/main" id="{6BE0B63F-A725-394D-8CCB-81BA3F88AD0C}"/>
              </a:ext>
            </a:extLst>
          </p:cNvPr>
          <p:cNvSpPr txBox="1">
            <a:spLocks noChangeArrowheads="1"/>
          </p:cNvSpPr>
          <p:nvPr/>
        </p:nvSpPr>
        <p:spPr bwMode="auto">
          <a:xfrm>
            <a:off x="5537200" y="5222876"/>
            <a:ext cx="8060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Away Wins</a:t>
            </a:r>
          </a:p>
        </p:txBody>
      </p:sp>
      <p:sp>
        <p:nvSpPr>
          <p:cNvPr id="11295" name="Text Box 33">
            <a:extLst>
              <a:ext uri="{FF2B5EF4-FFF2-40B4-BE49-F238E27FC236}">
                <a16:creationId xmlns:a16="http://schemas.microsoft.com/office/drawing/2014/main" id="{A20D62F0-4375-204E-BD69-914D09002251}"/>
              </a:ext>
            </a:extLst>
          </p:cNvPr>
          <p:cNvSpPr txBox="1">
            <a:spLocks noChangeArrowheads="1"/>
          </p:cNvSpPr>
          <p:nvPr/>
        </p:nvSpPr>
        <p:spPr bwMode="auto">
          <a:xfrm>
            <a:off x="7302500" y="2363789"/>
            <a:ext cx="11272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4020202020204" pitchFamily="34" charset="0"/>
              </a:rPr>
              <a:t>Wins and Loses</a:t>
            </a:r>
          </a:p>
        </p:txBody>
      </p:sp>
      <p:sp>
        <p:nvSpPr>
          <p:cNvPr id="11296" name="Text Box 34">
            <a:extLst>
              <a:ext uri="{FF2B5EF4-FFF2-40B4-BE49-F238E27FC236}">
                <a16:creationId xmlns:a16="http://schemas.microsoft.com/office/drawing/2014/main" id="{10C76521-D1E4-A247-B1F1-CA8B1AC0F218}"/>
              </a:ext>
            </a:extLst>
          </p:cNvPr>
          <p:cNvSpPr txBox="1">
            <a:spLocks noChangeArrowheads="1"/>
          </p:cNvSpPr>
          <p:nvPr/>
        </p:nvSpPr>
        <p:spPr bwMode="auto">
          <a:xfrm>
            <a:off x="7296150" y="4348164"/>
            <a:ext cx="246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4020202020204" pitchFamily="34" charset="0"/>
              </a:rPr>
              <a:t>Family number of correct predictions.</a:t>
            </a:r>
          </a:p>
        </p:txBody>
      </p:sp>
      <p:sp>
        <p:nvSpPr>
          <p:cNvPr id="11297" name="Text Box 35">
            <a:extLst>
              <a:ext uri="{FF2B5EF4-FFF2-40B4-BE49-F238E27FC236}">
                <a16:creationId xmlns:a16="http://schemas.microsoft.com/office/drawing/2014/main" id="{BB3149D8-D991-E249-ABAC-3213578CDD4A}"/>
              </a:ext>
            </a:extLst>
          </p:cNvPr>
          <p:cNvSpPr txBox="1">
            <a:spLocks noChangeArrowheads="1"/>
          </p:cNvSpPr>
          <p:nvPr/>
        </p:nvSpPr>
        <p:spPr bwMode="auto">
          <a:xfrm>
            <a:off x="7278794" y="3495676"/>
            <a:ext cx="28312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4020202020204" pitchFamily="34" charset="0"/>
              </a:rPr>
              <a:t>How many points have they gotten scored on?</a:t>
            </a:r>
          </a:p>
        </p:txBody>
      </p:sp>
      <p:sp>
        <p:nvSpPr>
          <p:cNvPr id="11298" name="Text Box 36">
            <a:extLst>
              <a:ext uri="{FF2B5EF4-FFF2-40B4-BE49-F238E27FC236}">
                <a16:creationId xmlns:a16="http://schemas.microsoft.com/office/drawing/2014/main" id="{DB62AF0C-2911-A749-9D36-77AB19E9AC5C}"/>
              </a:ext>
            </a:extLst>
          </p:cNvPr>
          <p:cNvSpPr txBox="1">
            <a:spLocks noChangeArrowheads="1"/>
          </p:cNvSpPr>
          <p:nvPr/>
        </p:nvSpPr>
        <p:spPr bwMode="auto">
          <a:xfrm>
            <a:off x="7292976" y="4752975"/>
            <a:ext cx="31924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4020202020204" pitchFamily="34" charset="0"/>
              </a:rPr>
              <a:t>Number of home wins per season</a:t>
            </a:r>
          </a:p>
        </p:txBody>
      </p:sp>
      <p:sp>
        <p:nvSpPr>
          <p:cNvPr id="11299" name="Text Box 37">
            <a:extLst>
              <a:ext uri="{FF2B5EF4-FFF2-40B4-BE49-F238E27FC236}">
                <a16:creationId xmlns:a16="http://schemas.microsoft.com/office/drawing/2014/main" id="{5AD92B0E-E0ED-F94A-B566-D60BCFB6EE4E}"/>
              </a:ext>
            </a:extLst>
          </p:cNvPr>
          <p:cNvSpPr txBox="1">
            <a:spLocks noChangeArrowheads="1"/>
          </p:cNvSpPr>
          <p:nvPr/>
        </p:nvSpPr>
        <p:spPr bwMode="auto">
          <a:xfrm>
            <a:off x="7297739" y="5208589"/>
            <a:ext cx="20986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4020202020204" pitchFamily="34" charset="0"/>
              </a:rPr>
              <a:t>Number of away wins per season</a:t>
            </a:r>
          </a:p>
        </p:txBody>
      </p:sp>
      <p:sp>
        <p:nvSpPr>
          <p:cNvPr id="11301" name="Text Box 39">
            <a:extLst>
              <a:ext uri="{FF2B5EF4-FFF2-40B4-BE49-F238E27FC236}">
                <a16:creationId xmlns:a16="http://schemas.microsoft.com/office/drawing/2014/main" id="{15662354-EA9F-6144-AC39-82A5F1150212}"/>
              </a:ext>
            </a:extLst>
          </p:cNvPr>
          <p:cNvSpPr txBox="1">
            <a:spLocks noChangeArrowheads="1"/>
          </p:cNvSpPr>
          <p:nvPr/>
        </p:nvSpPr>
        <p:spPr bwMode="auto">
          <a:xfrm>
            <a:off x="7297739" y="2960689"/>
            <a:ext cx="20088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4020202020204" pitchFamily="34" charset="0"/>
              </a:rPr>
              <a:t> How did the team do last year?</a:t>
            </a:r>
          </a:p>
        </p:txBody>
      </p:sp>
      <p:sp>
        <p:nvSpPr>
          <p:cNvPr id="11302" name="Text Box 40">
            <a:extLst>
              <a:ext uri="{FF2B5EF4-FFF2-40B4-BE49-F238E27FC236}">
                <a16:creationId xmlns:a16="http://schemas.microsoft.com/office/drawing/2014/main" id="{733763AA-F2BD-904C-9263-A84586A8313A}"/>
              </a:ext>
            </a:extLst>
          </p:cNvPr>
          <p:cNvSpPr txBox="1">
            <a:spLocks noChangeArrowheads="1"/>
          </p:cNvSpPr>
          <p:nvPr/>
        </p:nvSpPr>
        <p:spPr bwMode="auto">
          <a:xfrm>
            <a:off x="7296150" y="2659064"/>
            <a:ext cx="272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4020202020204" pitchFamily="34" charset="0"/>
              </a:rPr>
              <a:t>Who did my family pick</a:t>
            </a:r>
          </a:p>
        </p:txBody>
      </p:sp>
      <p:sp>
        <p:nvSpPr>
          <p:cNvPr id="11303" name="AutoShape 41">
            <a:extLst>
              <a:ext uri="{FF2B5EF4-FFF2-40B4-BE49-F238E27FC236}">
                <a16:creationId xmlns:a16="http://schemas.microsoft.com/office/drawing/2014/main" id="{F7E8F7D5-55AB-F041-A83F-438232B7A2DC}"/>
              </a:ext>
            </a:extLst>
          </p:cNvPr>
          <p:cNvSpPr>
            <a:spLocks noChangeArrowheads="1"/>
          </p:cNvSpPr>
          <p:nvPr/>
        </p:nvSpPr>
        <p:spPr bwMode="auto">
          <a:xfrm>
            <a:off x="6223000" y="1625600"/>
            <a:ext cx="368300" cy="3175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MX" altLang="es-MX" sz="2400">
              <a:latin typeface="Arial" panose="020B0604020202020204" pitchFamily="34" charset="0"/>
            </a:endParaRPr>
          </a:p>
        </p:txBody>
      </p:sp>
      <p:sp>
        <p:nvSpPr>
          <p:cNvPr id="11304" name="AutoShape 42">
            <a:extLst>
              <a:ext uri="{FF2B5EF4-FFF2-40B4-BE49-F238E27FC236}">
                <a16:creationId xmlns:a16="http://schemas.microsoft.com/office/drawing/2014/main" id="{AB8D8E87-27FE-D847-8182-D5B6DB108C72}"/>
              </a:ext>
            </a:extLst>
          </p:cNvPr>
          <p:cNvSpPr>
            <a:spLocks noChangeArrowheads="1"/>
          </p:cNvSpPr>
          <p:nvPr/>
        </p:nvSpPr>
        <p:spPr bwMode="auto">
          <a:xfrm>
            <a:off x="8851900" y="1511300"/>
            <a:ext cx="368300" cy="3175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MX" altLang="es-MX" sz="2400">
              <a:latin typeface="Arial" panose="020B0604020202020204" pitchFamily="34" charset="0"/>
            </a:endParaRPr>
          </a:p>
        </p:txBody>
      </p:sp>
      <p:sp>
        <p:nvSpPr>
          <p:cNvPr id="11305" name="Text Box 43">
            <a:extLst>
              <a:ext uri="{FF2B5EF4-FFF2-40B4-BE49-F238E27FC236}">
                <a16:creationId xmlns:a16="http://schemas.microsoft.com/office/drawing/2014/main" id="{124D18F0-DB38-1149-AEC8-4768B2A8F37F}"/>
              </a:ext>
            </a:extLst>
          </p:cNvPr>
          <p:cNvSpPr txBox="1">
            <a:spLocks noChangeArrowheads="1"/>
          </p:cNvSpPr>
          <p:nvPr/>
        </p:nvSpPr>
        <p:spPr bwMode="auto">
          <a:xfrm>
            <a:off x="1638301" y="3849689"/>
            <a:ext cx="2892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Does my prediction get better?</a:t>
            </a:r>
          </a:p>
        </p:txBody>
      </p:sp>
      <p:sp>
        <p:nvSpPr>
          <p:cNvPr id="11306" name="Text Box 44">
            <a:extLst>
              <a:ext uri="{FF2B5EF4-FFF2-40B4-BE49-F238E27FC236}">
                <a16:creationId xmlns:a16="http://schemas.microsoft.com/office/drawing/2014/main" id="{BCDC6DC1-7CA2-B14B-B09F-0E3D8F1B873C}"/>
              </a:ext>
            </a:extLst>
          </p:cNvPr>
          <p:cNvSpPr txBox="1">
            <a:spLocks noChangeArrowheads="1"/>
          </p:cNvSpPr>
          <p:nvPr/>
        </p:nvSpPr>
        <p:spPr bwMode="auto">
          <a:xfrm>
            <a:off x="5549900" y="4014789"/>
            <a:ext cx="1420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Narrow" panose="020B0604020202020204" pitchFamily="34" charset="0"/>
              </a:rPr>
              <a:t>Previous Game Score</a:t>
            </a:r>
          </a:p>
        </p:txBody>
      </p:sp>
      <p:sp>
        <p:nvSpPr>
          <p:cNvPr id="11307" name="Text Box 45">
            <a:extLst>
              <a:ext uri="{FF2B5EF4-FFF2-40B4-BE49-F238E27FC236}">
                <a16:creationId xmlns:a16="http://schemas.microsoft.com/office/drawing/2014/main" id="{12F76C62-E122-B84C-83C3-E914E07FB3B3}"/>
              </a:ext>
            </a:extLst>
          </p:cNvPr>
          <p:cNvSpPr txBox="1">
            <a:spLocks noChangeArrowheads="1"/>
          </p:cNvSpPr>
          <p:nvPr/>
        </p:nvSpPr>
        <p:spPr bwMode="auto">
          <a:xfrm>
            <a:off x="7296150" y="3916364"/>
            <a:ext cx="3175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4020202020204" pitchFamily="34" charset="0"/>
              </a:rPr>
              <a:t>How did they do in the previous game?</a:t>
            </a:r>
          </a:p>
        </p:txBody>
      </p:sp>
      <p:sp>
        <p:nvSpPr>
          <p:cNvPr id="11308" name="Line 46">
            <a:extLst>
              <a:ext uri="{FF2B5EF4-FFF2-40B4-BE49-F238E27FC236}">
                <a16:creationId xmlns:a16="http://schemas.microsoft.com/office/drawing/2014/main" id="{F80DF705-F9FE-4245-B9E3-92B94C588E5F}"/>
              </a:ext>
            </a:extLst>
          </p:cNvPr>
          <p:cNvSpPr>
            <a:spLocks noChangeShapeType="1"/>
          </p:cNvSpPr>
          <p:nvPr/>
        </p:nvSpPr>
        <p:spPr bwMode="auto">
          <a:xfrm flipH="1">
            <a:off x="1806575" y="6394450"/>
            <a:ext cx="2552700"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09" name="Group 47">
            <a:extLst>
              <a:ext uri="{FF2B5EF4-FFF2-40B4-BE49-F238E27FC236}">
                <a16:creationId xmlns:a16="http://schemas.microsoft.com/office/drawing/2014/main" id="{379508A8-DCB9-B647-B854-0528B1380B3C}"/>
              </a:ext>
            </a:extLst>
          </p:cNvPr>
          <p:cNvGrpSpPr>
            <a:grpSpLocks/>
          </p:cNvGrpSpPr>
          <p:nvPr/>
        </p:nvGrpSpPr>
        <p:grpSpPr bwMode="auto">
          <a:xfrm>
            <a:off x="1760538" y="1409701"/>
            <a:ext cx="2595562" cy="4995863"/>
            <a:chOff x="149" y="888"/>
            <a:chExt cx="1635" cy="3147"/>
          </a:xfrm>
        </p:grpSpPr>
        <p:sp>
          <p:nvSpPr>
            <p:cNvPr id="11329" name="Line 48">
              <a:extLst>
                <a:ext uri="{FF2B5EF4-FFF2-40B4-BE49-F238E27FC236}">
                  <a16:creationId xmlns:a16="http://schemas.microsoft.com/office/drawing/2014/main" id="{CA3D8F5A-8219-8D4F-9357-1397FF944162}"/>
                </a:ext>
              </a:extLst>
            </p:cNvPr>
            <p:cNvSpPr>
              <a:spLocks noChangeShapeType="1"/>
            </p:cNvSpPr>
            <p:nvPr/>
          </p:nvSpPr>
          <p:spPr bwMode="auto">
            <a:xfrm flipH="1">
              <a:off x="1781" y="1341"/>
              <a:ext cx="0" cy="8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0" name="Line 49">
              <a:extLst>
                <a:ext uri="{FF2B5EF4-FFF2-40B4-BE49-F238E27FC236}">
                  <a16:creationId xmlns:a16="http://schemas.microsoft.com/office/drawing/2014/main" id="{71177349-A93E-8849-848F-FD27F12E9970}"/>
                </a:ext>
              </a:extLst>
            </p:cNvPr>
            <p:cNvSpPr>
              <a:spLocks noChangeShapeType="1"/>
            </p:cNvSpPr>
            <p:nvPr/>
          </p:nvSpPr>
          <p:spPr bwMode="auto">
            <a:xfrm flipH="1">
              <a:off x="149" y="1341"/>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1" name="Line 50">
              <a:extLst>
                <a:ext uri="{FF2B5EF4-FFF2-40B4-BE49-F238E27FC236}">
                  <a16:creationId xmlns:a16="http://schemas.microsoft.com/office/drawing/2014/main" id="{DCA8B924-EFA3-F546-9E52-A0B9C6012954}"/>
                </a:ext>
              </a:extLst>
            </p:cNvPr>
            <p:cNvSpPr>
              <a:spLocks noChangeShapeType="1"/>
            </p:cNvSpPr>
            <p:nvPr/>
          </p:nvSpPr>
          <p:spPr bwMode="auto">
            <a:xfrm flipH="1">
              <a:off x="149" y="1630"/>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2" name="Line 51">
              <a:extLst>
                <a:ext uri="{FF2B5EF4-FFF2-40B4-BE49-F238E27FC236}">
                  <a16:creationId xmlns:a16="http://schemas.microsoft.com/office/drawing/2014/main" id="{0B83B7D0-D682-374B-803A-59C4A516C7F2}"/>
                </a:ext>
              </a:extLst>
            </p:cNvPr>
            <p:cNvSpPr>
              <a:spLocks noChangeShapeType="1"/>
            </p:cNvSpPr>
            <p:nvPr/>
          </p:nvSpPr>
          <p:spPr bwMode="auto">
            <a:xfrm flipH="1">
              <a:off x="149" y="1919"/>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3" name="Line 52">
              <a:extLst>
                <a:ext uri="{FF2B5EF4-FFF2-40B4-BE49-F238E27FC236}">
                  <a16:creationId xmlns:a16="http://schemas.microsoft.com/office/drawing/2014/main" id="{8E0C80DB-871C-A940-8AD3-66CCDF150351}"/>
                </a:ext>
              </a:extLst>
            </p:cNvPr>
            <p:cNvSpPr>
              <a:spLocks noChangeShapeType="1"/>
            </p:cNvSpPr>
            <p:nvPr/>
          </p:nvSpPr>
          <p:spPr bwMode="auto">
            <a:xfrm flipH="1">
              <a:off x="149" y="2144"/>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4" name="Line 53">
              <a:extLst>
                <a:ext uri="{FF2B5EF4-FFF2-40B4-BE49-F238E27FC236}">
                  <a16:creationId xmlns:a16="http://schemas.microsoft.com/office/drawing/2014/main" id="{169CA03A-FB55-AF49-AF4D-4FBD513FD420}"/>
                </a:ext>
              </a:extLst>
            </p:cNvPr>
            <p:cNvSpPr>
              <a:spLocks noChangeShapeType="1"/>
            </p:cNvSpPr>
            <p:nvPr/>
          </p:nvSpPr>
          <p:spPr bwMode="auto">
            <a:xfrm flipH="1">
              <a:off x="149" y="2414"/>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5" name="Line 54">
              <a:extLst>
                <a:ext uri="{FF2B5EF4-FFF2-40B4-BE49-F238E27FC236}">
                  <a16:creationId xmlns:a16="http://schemas.microsoft.com/office/drawing/2014/main" id="{0B3EA6A7-4F0F-8742-A685-40D129AAD6DB}"/>
                </a:ext>
              </a:extLst>
            </p:cNvPr>
            <p:cNvSpPr>
              <a:spLocks noChangeShapeType="1"/>
            </p:cNvSpPr>
            <p:nvPr/>
          </p:nvSpPr>
          <p:spPr bwMode="auto">
            <a:xfrm flipH="1">
              <a:off x="149" y="2615"/>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6" name="Line 55">
              <a:extLst>
                <a:ext uri="{FF2B5EF4-FFF2-40B4-BE49-F238E27FC236}">
                  <a16:creationId xmlns:a16="http://schemas.microsoft.com/office/drawing/2014/main" id="{1D4CAAEE-B662-994E-878B-63FEE3AD1015}"/>
                </a:ext>
              </a:extLst>
            </p:cNvPr>
            <p:cNvSpPr>
              <a:spLocks noChangeShapeType="1"/>
            </p:cNvSpPr>
            <p:nvPr/>
          </p:nvSpPr>
          <p:spPr bwMode="auto">
            <a:xfrm flipV="1">
              <a:off x="1780" y="900"/>
              <a:ext cx="2" cy="4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7" name="Line 56">
              <a:extLst>
                <a:ext uri="{FF2B5EF4-FFF2-40B4-BE49-F238E27FC236}">
                  <a16:creationId xmlns:a16="http://schemas.microsoft.com/office/drawing/2014/main" id="{2383E719-E180-9748-B945-3F6925D52E4C}"/>
                </a:ext>
              </a:extLst>
            </p:cNvPr>
            <p:cNvSpPr>
              <a:spLocks noChangeShapeType="1"/>
            </p:cNvSpPr>
            <p:nvPr/>
          </p:nvSpPr>
          <p:spPr bwMode="auto">
            <a:xfrm flipH="1">
              <a:off x="160" y="888"/>
              <a:ext cx="1624" cy="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38" name="Group 57">
              <a:extLst>
                <a:ext uri="{FF2B5EF4-FFF2-40B4-BE49-F238E27FC236}">
                  <a16:creationId xmlns:a16="http://schemas.microsoft.com/office/drawing/2014/main" id="{A778EAB7-50D5-A84F-88FA-7615398B6389}"/>
                </a:ext>
              </a:extLst>
            </p:cNvPr>
            <p:cNvGrpSpPr>
              <a:grpSpLocks/>
            </p:cNvGrpSpPr>
            <p:nvPr/>
          </p:nvGrpSpPr>
          <p:grpSpPr bwMode="auto">
            <a:xfrm flipH="1">
              <a:off x="149" y="2821"/>
              <a:ext cx="1632" cy="869"/>
              <a:chOff x="316" y="1528"/>
              <a:chExt cx="1056" cy="2261"/>
            </a:xfrm>
          </p:grpSpPr>
          <p:sp>
            <p:nvSpPr>
              <p:cNvPr id="11340" name="Line 58">
                <a:extLst>
                  <a:ext uri="{FF2B5EF4-FFF2-40B4-BE49-F238E27FC236}">
                    <a16:creationId xmlns:a16="http://schemas.microsoft.com/office/drawing/2014/main" id="{F98DF4E9-500C-C043-9BC6-67DE47CE4CDD}"/>
                  </a:ext>
                </a:extLst>
              </p:cNvPr>
              <p:cNvSpPr>
                <a:spLocks noChangeShapeType="1"/>
              </p:cNvSpPr>
              <p:nvPr/>
            </p:nvSpPr>
            <p:spPr bwMode="auto">
              <a:xfrm>
                <a:off x="316" y="1528"/>
                <a:ext cx="0" cy="2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1" name="Line 59">
                <a:extLst>
                  <a:ext uri="{FF2B5EF4-FFF2-40B4-BE49-F238E27FC236}">
                    <a16:creationId xmlns:a16="http://schemas.microsoft.com/office/drawing/2014/main" id="{5C8614AA-C293-7147-B54B-B0BB36037C56}"/>
                  </a:ext>
                </a:extLst>
              </p:cNvPr>
              <p:cNvSpPr>
                <a:spLocks noChangeShapeType="1"/>
              </p:cNvSpPr>
              <p:nvPr/>
            </p:nvSpPr>
            <p:spPr bwMode="auto">
              <a:xfrm>
                <a:off x="316" y="1528"/>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2" name="Line 60">
                <a:extLst>
                  <a:ext uri="{FF2B5EF4-FFF2-40B4-BE49-F238E27FC236}">
                    <a16:creationId xmlns:a16="http://schemas.microsoft.com/office/drawing/2014/main" id="{6CE119D6-DB4F-504D-857C-0DC9DA2657CC}"/>
                  </a:ext>
                </a:extLst>
              </p:cNvPr>
              <p:cNvSpPr>
                <a:spLocks noChangeShapeType="1"/>
              </p:cNvSpPr>
              <p:nvPr/>
            </p:nvSpPr>
            <p:spPr bwMode="auto">
              <a:xfrm>
                <a:off x="316" y="2279"/>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3" name="Line 61">
                <a:extLst>
                  <a:ext uri="{FF2B5EF4-FFF2-40B4-BE49-F238E27FC236}">
                    <a16:creationId xmlns:a16="http://schemas.microsoft.com/office/drawing/2014/main" id="{D1EECC27-F4B6-5547-BA5B-D854524413CC}"/>
                  </a:ext>
                </a:extLst>
              </p:cNvPr>
              <p:cNvSpPr>
                <a:spLocks noChangeShapeType="1"/>
              </p:cNvSpPr>
              <p:nvPr/>
            </p:nvSpPr>
            <p:spPr bwMode="auto">
              <a:xfrm>
                <a:off x="316" y="3031"/>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4" name="Line 62">
                <a:extLst>
                  <a:ext uri="{FF2B5EF4-FFF2-40B4-BE49-F238E27FC236}">
                    <a16:creationId xmlns:a16="http://schemas.microsoft.com/office/drawing/2014/main" id="{A7447B9F-D290-334A-9F4E-3EB3FABCF331}"/>
                  </a:ext>
                </a:extLst>
              </p:cNvPr>
              <p:cNvSpPr>
                <a:spLocks noChangeShapeType="1"/>
              </p:cNvSpPr>
              <p:nvPr/>
            </p:nvSpPr>
            <p:spPr bwMode="auto">
              <a:xfrm>
                <a:off x="316" y="3783"/>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1339" name="Line 63">
              <a:extLst>
                <a:ext uri="{FF2B5EF4-FFF2-40B4-BE49-F238E27FC236}">
                  <a16:creationId xmlns:a16="http://schemas.microsoft.com/office/drawing/2014/main" id="{2BC17013-B88C-2448-B168-A083EF681D24}"/>
                </a:ext>
              </a:extLst>
            </p:cNvPr>
            <p:cNvSpPr>
              <a:spLocks noChangeShapeType="1"/>
            </p:cNvSpPr>
            <p:nvPr/>
          </p:nvSpPr>
          <p:spPr bwMode="auto">
            <a:xfrm>
              <a:off x="1782" y="3693"/>
              <a:ext cx="0" cy="3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311" name="Group 65">
            <a:extLst>
              <a:ext uri="{FF2B5EF4-FFF2-40B4-BE49-F238E27FC236}">
                <a16:creationId xmlns:a16="http://schemas.microsoft.com/office/drawing/2014/main" id="{9654E920-B085-8A49-9071-A7C0D5B5F7D7}"/>
              </a:ext>
            </a:extLst>
          </p:cNvPr>
          <p:cNvGrpSpPr>
            <a:grpSpLocks/>
          </p:cNvGrpSpPr>
          <p:nvPr/>
        </p:nvGrpSpPr>
        <p:grpSpPr bwMode="auto">
          <a:xfrm>
            <a:off x="5483226" y="2230439"/>
            <a:ext cx="1770063" cy="3984625"/>
            <a:chOff x="2494" y="1405"/>
            <a:chExt cx="1115" cy="2510"/>
          </a:xfrm>
        </p:grpSpPr>
        <p:sp>
          <p:nvSpPr>
            <p:cNvPr id="11316" name="Line 66">
              <a:extLst>
                <a:ext uri="{FF2B5EF4-FFF2-40B4-BE49-F238E27FC236}">
                  <a16:creationId xmlns:a16="http://schemas.microsoft.com/office/drawing/2014/main" id="{4C83B35F-F2CC-0649-9B86-D55CC0888C5B}"/>
                </a:ext>
              </a:extLst>
            </p:cNvPr>
            <p:cNvSpPr>
              <a:spLocks noChangeShapeType="1"/>
            </p:cNvSpPr>
            <p:nvPr/>
          </p:nvSpPr>
          <p:spPr bwMode="auto">
            <a:xfrm>
              <a:off x="2497" y="2433"/>
              <a:ext cx="11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7" name="Line 67">
              <a:extLst>
                <a:ext uri="{FF2B5EF4-FFF2-40B4-BE49-F238E27FC236}">
                  <a16:creationId xmlns:a16="http://schemas.microsoft.com/office/drawing/2014/main" id="{D4F1FE74-CB5D-4D4A-B094-5861452CD461}"/>
                </a:ext>
              </a:extLst>
            </p:cNvPr>
            <p:cNvSpPr>
              <a:spLocks noChangeShapeType="1"/>
            </p:cNvSpPr>
            <p:nvPr/>
          </p:nvSpPr>
          <p:spPr bwMode="auto">
            <a:xfrm>
              <a:off x="2497" y="2723"/>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8" name="Line 68">
              <a:extLst>
                <a:ext uri="{FF2B5EF4-FFF2-40B4-BE49-F238E27FC236}">
                  <a16:creationId xmlns:a16="http://schemas.microsoft.com/office/drawing/2014/main" id="{F89D3717-0ACC-A94D-ABBE-253E55138447}"/>
                </a:ext>
              </a:extLst>
            </p:cNvPr>
            <p:cNvSpPr>
              <a:spLocks noChangeShapeType="1"/>
            </p:cNvSpPr>
            <p:nvPr/>
          </p:nvSpPr>
          <p:spPr bwMode="auto">
            <a:xfrm>
              <a:off x="2497" y="3013"/>
              <a:ext cx="1088" cy="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9" name="Line 69">
              <a:extLst>
                <a:ext uri="{FF2B5EF4-FFF2-40B4-BE49-F238E27FC236}">
                  <a16:creationId xmlns:a16="http://schemas.microsoft.com/office/drawing/2014/main" id="{E7DFE227-F870-FF45-8A3E-249F394788EA}"/>
                </a:ext>
              </a:extLst>
            </p:cNvPr>
            <p:cNvSpPr>
              <a:spLocks noChangeShapeType="1"/>
            </p:cNvSpPr>
            <p:nvPr/>
          </p:nvSpPr>
          <p:spPr bwMode="auto">
            <a:xfrm>
              <a:off x="2497" y="3018"/>
              <a:ext cx="0" cy="8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0" name="Line 70">
              <a:extLst>
                <a:ext uri="{FF2B5EF4-FFF2-40B4-BE49-F238E27FC236}">
                  <a16:creationId xmlns:a16="http://schemas.microsoft.com/office/drawing/2014/main" id="{1B322991-F1CF-864E-9947-3184C5697965}"/>
                </a:ext>
              </a:extLst>
            </p:cNvPr>
            <p:cNvSpPr>
              <a:spLocks noChangeShapeType="1"/>
            </p:cNvSpPr>
            <p:nvPr/>
          </p:nvSpPr>
          <p:spPr bwMode="auto">
            <a:xfrm>
              <a:off x="2497" y="3251"/>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1" name="Line 71">
              <a:extLst>
                <a:ext uri="{FF2B5EF4-FFF2-40B4-BE49-F238E27FC236}">
                  <a16:creationId xmlns:a16="http://schemas.microsoft.com/office/drawing/2014/main" id="{4A822C01-63BF-9C40-B171-FA47C236FD80}"/>
                </a:ext>
              </a:extLst>
            </p:cNvPr>
            <p:cNvSpPr>
              <a:spLocks noChangeShapeType="1"/>
            </p:cNvSpPr>
            <p:nvPr/>
          </p:nvSpPr>
          <p:spPr bwMode="auto">
            <a:xfrm>
              <a:off x="2497" y="3493"/>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2" name="Line 72">
              <a:extLst>
                <a:ext uri="{FF2B5EF4-FFF2-40B4-BE49-F238E27FC236}">
                  <a16:creationId xmlns:a16="http://schemas.microsoft.com/office/drawing/2014/main" id="{6CC70FD7-2C4A-764F-A8B3-89B547C5F682}"/>
                </a:ext>
              </a:extLst>
            </p:cNvPr>
            <p:cNvSpPr>
              <a:spLocks noChangeShapeType="1"/>
            </p:cNvSpPr>
            <p:nvPr/>
          </p:nvSpPr>
          <p:spPr bwMode="auto">
            <a:xfrm>
              <a:off x="2497" y="3693"/>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3" name="Line 73">
              <a:extLst>
                <a:ext uri="{FF2B5EF4-FFF2-40B4-BE49-F238E27FC236}">
                  <a16:creationId xmlns:a16="http://schemas.microsoft.com/office/drawing/2014/main" id="{CEBF74AF-AFCB-564F-9B9F-18531FC20458}"/>
                </a:ext>
              </a:extLst>
            </p:cNvPr>
            <p:cNvSpPr>
              <a:spLocks noChangeShapeType="1"/>
            </p:cNvSpPr>
            <p:nvPr/>
          </p:nvSpPr>
          <p:spPr bwMode="auto">
            <a:xfrm>
              <a:off x="2497" y="1405"/>
              <a:ext cx="0" cy="7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4" name="Line 74">
              <a:extLst>
                <a:ext uri="{FF2B5EF4-FFF2-40B4-BE49-F238E27FC236}">
                  <a16:creationId xmlns:a16="http://schemas.microsoft.com/office/drawing/2014/main" id="{3CC443C4-A73C-904D-B742-088FB39CE10F}"/>
                </a:ext>
              </a:extLst>
            </p:cNvPr>
            <p:cNvSpPr>
              <a:spLocks noChangeShapeType="1"/>
            </p:cNvSpPr>
            <p:nvPr/>
          </p:nvSpPr>
          <p:spPr bwMode="auto">
            <a:xfrm>
              <a:off x="2497" y="1405"/>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5" name="Line 75">
              <a:extLst>
                <a:ext uri="{FF2B5EF4-FFF2-40B4-BE49-F238E27FC236}">
                  <a16:creationId xmlns:a16="http://schemas.microsoft.com/office/drawing/2014/main" id="{4A15C8EC-AB98-2D44-9A88-ED7384E4B616}"/>
                </a:ext>
              </a:extLst>
            </p:cNvPr>
            <p:cNvSpPr>
              <a:spLocks noChangeShapeType="1"/>
            </p:cNvSpPr>
            <p:nvPr/>
          </p:nvSpPr>
          <p:spPr bwMode="auto">
            <a:xfrm>
              <a:off x="2497" y="1652"/>
              <a:ext cx="1112" cy="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6" name="Line 76">
              <a:extLst>
                <a:ext uri="{FF2B5EF4-FFF2-40B4-BE49-F238E27FC236}">
                  <a16:creationId xmlns:a16="http://schemas.microsoft.com/office/drawing/2014/main" id="{5F9E4142-9319-2044-AC75-E95413B66BD4}"/>
                </a:ext>
              </a:extLst>
            </p:cNvPr>
            <p:cNvSpPr>
              <a:spLocks noChangeShapeType="1"/>
            </p:cNvSpPr>
            <p:nvPr/>
          </p:nvSpPr>
          <p:spPr bwMode="auto">
            <a:xfrm>
              <a:off x="2497" y="1899"/>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7" name="Line 77">
              <a:extLst>
                <a:ext uri="{FF2B5EF4-FFF2-40B4-BE49-F238E27FC236}">
                  <a16:creationId xmlns:a16="http://schemas.microsoft.com/office/drawing/2014/main" id="{27DD9B5D-EE4F-BB46-AEB5-C3BF20F90F85}"/>
                </a:ext>
              </a:extLst>
            </p:cNvPr>
            <p:cNvSpPr>
              <a:spLocks noChangeShapeType="1"/>
            </p:cNvSpPr>
            <p:nvPr/>
          </p:nvSpPr>
          <p:spPr bwMode="auto">
            <a:xfrm>
              <a:off x="2497" y="2146"/>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8" name="Line 78">
              <a:extLst>
                <a:ext uri="{FF2B5EF4-FFF2-40B4-BE49-F238E27FC236}">
                  <a16:creationId xmlns:a16="http://schemas.microsoft.com/office/drawing/2014/main" id="{851A6A64-6984-424A-88CF-030A1441831A}"/>
                </a:ext>
              </a:extLst>
            </p:cNvPr>
            <p:cNvSpPr>
              <a:spLocks noChangeShapeType="1"/>
            </p:cNvSpPr>
            <p:nvPr/>
          </p:nvSpPr>
          <p:spPr bwMode="auto">
            <a:xfrm>
              <a:off x="2494" y="3915"/>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1315" name="TextBox 3">
            <a:extLst>
              <a:ext uri="{FF2B5EF4-FFF2-40B4-BE49-F238E27FC236}">
                <a16:creationId xmlns:a16="http://schemas.microsoft.com/office/drawing/2014/main" id="{2B892481-AF4E-4C45-953F-B6F3EB6DA356}"/>
              </a:ext>
            </a:extLst>
          </p:cNvPr>
          <p:cNvSpPr txBox="1">
            <a:spLocks noChangeArrowheads="1"/>
          </p:cNvSpPr>
          <p:nvPr/>
        </p:nvSpPr>
        <p:spPr bwMode="auto">
          <a:xfrm>
            <a:off x="8853488" y="6503989"/>
            <a:ext cx="1803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b="1">
                <a:latin typeface="Arial" panose="020B0604020202020204" pitchFamily="34" charset="0"/>
                <a:cs typeface="Arial" panose="020B0604020202020204" pitchFamily="34" charset="0"/>
              </a:rPr>
              <a:t>Page 5</a:t>
            </a:r>
          </a:p>
        </p:txBody>
      </p:sp>
    </p:spTree>
    <p:extLst>
      <p:ext uri="{BB962C8B-B14F-4D97-AF65-F5344CB8AC3E}">
        <p14:creationId xmlns:p14="http://schemas.microsoft.com/office/powerpoint/2010/main" val="60568812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19D-F51E-D248-B632-0BBC4B65A197}"/>
              </a:ext>
            </a:extLst>
          </p:cNvPr>
          <p:cNvSpPr>
            <a:spLocks noGrp="1"/>
          </p:cNvSpPr>
          <p:nvPr>
            <p:ph type="title"/>
          </p:nvPr>
        </p:nvSpPr>
        <p:spPr/>
        <p:txBody>
          <a:bodyPr/>
          <a:lstStyle/>
          <a:p>
            <a:r>
              <a:rPr lang="en-US" dirty="0"/>
              <a:t>Analyze</a:t>
            </a:r>
          </a:p>
        </p:txBody>
      </p:sp>
      <p:sp>
        <p:nvSpPr>
          <p:cNvPr id="3" name="Content Placeholder 2">
            <a:extLst>
              <a:ext uri="{FF2B5EF4-FFF2-40B4-BE49-F238E27FC236}">
                <a16:creationId xmlns:a16="http://schemas.microsoft.com/office/drawing/2014/main" id="{3F26136D-1A69-FE4A-AB02-CD98D7D52E1B}"/>
              </a:ext>
            </a:extLst>
          </p:cNvPr>
          <p:cNvSpPr>
            <a:spLocks noGrp="1"/>
          </p:cNvSpPr>
          <p:nvPr>
            <p:ph idx="1"/>
          </p:nvPr>
        </p:nvSpPr>
        <p:spPr>
          <a:xfrm>
            <a:off x="838200" y="1825625"/>
            <a:ext cx="5791200" cy="4351338"/>
          </a:xfrm>
        </p:spPr>
        <p:txBody>
          <a:bodyPr>
            <a:normAutofit/>
          </a:bodyPr>
          <a:lstStyle/>
          <a:p>
            <a:r>
              <a:rPr lang="en-US" sz="2400" b="1" dirty="0"/>
              <a:t>Bar Graph:</a:t>
            </a:r>
          </a:p>
        </p:txBody>
      </p:sp>
      <p:pic>
        <p:nvPicPr>
          <p:cNvPr id="8" name="Picture 7">
            <a:extLst>
              <a:ext uri="{FF2B5EF4-FFF2-40B4-BE49-F238E27FC236}">
                <a16:creationId xmlns:a16="http://schemas.microsoft.com/office/drawing/2014/main" id="{2C7741F5-C26B-F34E-8FC4-FF27D3E92216}"/>
              </a:ext>
            </a:extLst>
          </p:cNvPr>
          <p:cNvPicPr>
            <a:picLocks noChangeAspect="1"/>
          </p:cNvPicPr>
          <p:nvPr/>
        </p:nvPicPr>
        <p:blipFill>
          <a:blip r:embed="rId2"/>
          <a:stretch>
            <a:fillRect/>
          </a:stretch>
        </p:blipFill>
        <p:spPr>
          <a:xfrm>
            <a:off x="838200" y="2171470"/>
            <a:ext cx="4476750" cy="4321406"/>
          </a:xfrm>
          <a:prstGeom prst="rect">
            <a:avLst/>
          </a:prstGeom>
        </p:spPr>
      </p:pic>
      <p:sp>
        <p:nvSpPr>
          <p:cNvPr id="9" name="TextBox 8">
            <a:extLst>
              <a:ext uri="{FF2B5EF4-FFF2-40B4-BE49-F238E27FC236}">
                <a16:creationId xmlns:a16="http://schemas.microsoft.com/office/drawing/2014/main" id="{C42D3DA7-50F0-A644-A7E5-A3D71DE58A95}"/>
              </a:ext>
            </a:extLst>
          </p:cNvPr>
          <p:cNvSpPr txBox="1"/>
          <p:nvPr/>
        </p:nvSpPr>
        <p:spPr>
          <a:xfrm>
            <a:off x="6243638" y="1825625"/>
            <a:ext cx="5110162" cy="1200329"/>
          </a:xfrm>
          <a:prstGeom prst="rect">
            <a:avLst/>
          </a:prstGeom>
          <a:noFill/>
        </p:spPr>
        <p:txBody>
          <a:bodyPr wrap="square" rtlCol="0">
            <a:spAutoFit/>
          </a:bodyPr>
          <a:lstStyle/>
          <a:p>
            <a:r>
              <a:rPr lang="en-US" dirty="0"/>
              <a:t>The Bar Graph shows how tight the seasons are. Some season are even won by two or three points. Therefore, even having one or two better predictions per week can have a huge impact.</a:t>
            </a:r>
          </a:p>
        </p:txBody>
      </p:sp>
      <p:sp>
        <p:nvSpPr>
          <p:cNvPr id="10" name="TextBox 9">
            <a:extLst>
              <a:ext uri="{FF2B5EF4-FFF2-40B4-BE49-F238E27FC236}">
                <a16:creationId xmlns:a16="http://schemas.microsoft.com/office/drawing/2014/main" id="{16C06D82-94F7-0047-BCCC-4E4015DFCC31}"/>
              </a:ext>
            </a:extLst>
          </p:cNvPr>
          <p:cNvSpPr txBox="1"/>
          <p:nvPr/>
        </p:nvSpPr>
        <p:spPr>
          <a:xfrm>
            <a:off x="4440949" y="3993619"/>
            <a:ext cx="1020817" cy="338554"/>
          </a:xfrm>
          <a:prstGeom prst="rect">
            <a:avLst/>
          </a:prstGeom>
          <a:noFill/>
          <a:ln>
            <a:solidFill>
              <a:srgbClr val="FF0000"/>
            </a:solidFill>
          </a:ln>
        </p:spPr>
        <p:txBody>
          <a:bodyPr wrap="square" rtlCol="0">
            <a:spAutoFit/>
          </a:bodyPr>
          <a:lstStyle/>
          <a:p>
            <a:r>
              <a:rPr lang="en-US" sz="800" dirty="0"/>
              <a:t>Last Season is still in progress.</a:t>
            </a:r>
          </a:p>
        </p:txBody>
      </p:sp>
    </p:spTree>
    <p:extLst>
      <p:ext uri="{BB962C8B-B14F-4D97-AF65-F5344CB8AC3E}">
        <p14:creationId xmlns:p14="http://schemas.microsoft.com/office/powerpoint/2010/main" val="249019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19D-F51E-D248-B632-0BBC4B65A197}"/>
              </a:ext>
            </a:extLst>
          </p:cNvPr>
          <p:cNvSpPr>
            <a:spLocks noGrp="1"/>
          </p:cNvSpPr>
          <p:nvPr>
            <p:ph type="title"/>
          </p:nvPr>
        </p:nvSpPr>
        <p:spPr/>
        <p:txBody>
          <a:bodyPr/>
          <a:lstStyle/>
          <a:p>
            <a:r>
              <a:rPr lang="en-US" dirty="0"/>
              <a:t>Analyze</a:t>
            </a:r>
          </a:p>
        </p:txBody>
      </p:sp>
      <p:sp>
        <p:nvSpPr>
          <p:cNvPr id="3" name="Content Placeholder 2">
            <a:extLst>
              <a:ext uri="{FF2B5EF4-FFF2-40B4-BE49-F238E27FC236}">
                <a16:creationId xmlns:a16="http://schemas.microsoft.com/office/drawing/2014/main" id="{3F26136D-1A69-FE4A-AB02-CD98D7D52E1B}"/>
              </a:ext>
            </a:extLst>
          </p:cNvPr>
          <p:cNvSpPr>
            <a:spLocks noGrp="1"/>
          </p:cNvSpPr>
          <p:nvPr>
            <p:ph idx="1"/>
          </p:nvPr>
        </p:nvSpPr>
        <p:spPr>
          <a:xfrm>
            <a:off x="838200" y="1825625"/>
            <a:ext cx="5791200" cy="4351338"/>
          </a:xfrm>
        </p:spPr>
        <p:txBody>
          <a:bodyPr>
            <a:normAutofit/>
          </a:bodyPr>
          <a:lstStyle/>
          <a:p>
            <a:r>
              <a:rPr lang="en-US" sz="2400" b="1" dirty="0"/>
              <a:t>Average Correct Predictions Per Week For Each Season:</a:t>
            </a:r>
          </a:p>
        </p:txBody>
      </p:sp>
      <p:sp>
        <p:nvSpPr>
          <p:cNvPr id="9" name="TextBox 8">
            <a:extLst>
              <a:ext uri="{FF2B5EF4-FFF2-40B4-BE49-F238E27FC236}">
                <a16:creationId xmlns:a16="http://schemas.microsoft.com/office/drawing/2014/main" id="{C42D3DA7-50F0-A644-A7E5-A3D71DE58A95}"/>
              </a:ext>
            </a:extLst>
          </p:cNvPr>
          <p:cNvSpPr txBox="1"/>
          <p:nvPr/>
        </p:nvSpPr>
        <p:spPr>
          <a:xfrm>
            <a:off x="6629400" y="1825625"/>
            <a:ext cx="5110162" cy="2862322"/>
          </a:xfrm>
          <a:prstGeom prst="rect">
            <a:avLst/>
          </a:prstGeom>
          <a:noFill/>
        </p:spPr>
        <p:txBody>
          <a:bodyPr wrap="square" rtlCol="0">
            <a:spAutoFit/>
          </a:bodyPr>
          <a:lstStyle/>
          <a:p>
            <a:r>
              <a:rPr lang="en-US" dirty="0"/>
              <a:t>The average correct predictions per week can tell us how good we are doing, and how well need to be doing in order to win. Here we see that the winner is averaging more than 9.444 in 3 seasons. </a:t>
            </a:r>
            <a:r>
              <a:rPr lang="en-US" b="1" dirty="0"/>
              <a:t>Therefore, I need to be predicting correctly about 10 games per week. </a:t>
            </a:r>
          </a:p>
          <a:p>
            <a:endParaRPr lang="en-US" dirty="0"/>
          </a:p>
          <a:p>
            <a:r>
              <a:rPr lang="en-US" dirty="0"/>
              <a:t>My last season’s average is around 7.78 games per week which is very low compared to what it should be.  </a:t>
            </a:r>
          </a:p>
        </p:txBody>
      </p:sp>
      <p:pic>
        <p:nvPicPr>
          <p:cNvPr id="4" name="Picture 3">
            <a:extLst>
              <a:ext uri="{FF2B5EF4-FFF2-40B4-BE49-F238E27FC236}">
                <a16:creationId xmlns:a16="http://schemas.microsoft.com/office/drawing/2014/main" id="{962E6AC0-CA76-894C-BD2A-351EDB759AEC}"/>
              </a:ext>
            </a:extLst>
          </p:cNvPr>
          <p:cNvPicPr>
            <a:picLocks noChangeAspect="1"/>
          </p:cNvPicPr>
          <p:nvPr/>
        </p:nvPicPr>
        <p:blipFill>
          <a:blip r:embed="rId2"/>
          <a:stretch>
            <a:fillRect/>
          </a:stretch>
        </p:blipFill>
        <p:spPr>
          <a:xfrm>
            <a:off x="757238" y="2672543"/>
            <a:ext cx="5338762" cy="2025048"/>
          </a:xfrm>
          <a:prstGeom prst="rect">
            <a:avLst/>
          </a:prstGeom>
        </p:spPr>
      </p:pic>
    </p:spTree>
    <p:extLst>
      <p:ext uri="{BB962C8B-B14F-4D97-AF65-F5344CB8AC3E}">
        <p14:creationId xmlns:p14="http://schemas.microsoft.com/office/powerpoint/2010/main" val="76576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19D-F51E-D248-B632-0BBC4B65A197}"/>
              </a:ext>
            </a:extLst>
          </p:cNvPr>
          <p:cNvSpPr>
            <a:spLocks noGrp="1"/>
          </p:cNvSpPr>
          <p:nvPr>
            <p:ph type="title"/>
          </p:nvPr>
        </p:nvSpPr>
        <p:spPr/>
        <p:txBody>
          <a:bodyPr/>
          <a:lstStyle/>
          <a:p>
            <a:r>
              <a:rPr lang="en-US" dirty="0"/>
              <a:t>Analyze</a:t>
            </a:r>
          </a:p>
        </p:txBody>
      </p:sp>
      <p:sp>
        <p:nvSpPr>
          <p:cNvPr id="3" name="Content Placeholder 2">
            <a:extLst>
              <a:ext uri="{FF2B5EF4-FFF2-40B4-BE49-F238E27FC236}">
                <a16:creationId xmlns:a16="http://schemas.microsoft.com/office/drawing/2014/main" id="{3F26136D-1A69-FE4A-AB02-CD98D7D52E1B}"/>
              </a:ext>
            </a:extLst>
          </p:cNvPr>
          <p:cNvSpPr>
            <a:spLocks noGrp="1"/>
          </p:cNvSpPr>
          <p:nvPr>
            <p:ph idx="1"/>
          </p:nvPr>
        </p:nvSpPr>
        <p:spPr>
          <a:xfrm>
            <a:off x="838200" y="1825625"/>
            <a:ext cx="5791200" cy="4351338"/>
          </a:xfrm>
        </p:spPr>
        <p:txBody>
          <a:bodyPr>
            <a:normAutofit/>
          </a:bodyPr>
          <a:lstStyle/>
          <a:p>
            <a:r>
              <a:rPr lang="en-US" sz="2400" b="1" dirty="0"/>
              <a:t>Chi-Squared Hypothesis Test</a:t>
            </a:r>
          </a:p>
        </p:txBody>
      </p:sp>
      <p:sp>
        <p:nvSpPr>
          <p:cNvPr id="9" name="TextBox 8">
            <a:extLst>
              <a:ext uri="{FF2B5EF4-FFF2-40B4-BE49-F238E27FC236}">
                <a16:creationId xmlns:a16="http://schemas.microsoft.com/office/drawing/2014/main" id="{C42D3DA7-50F0-A644-A7E5-A3D71DE58A95}"/>
              </a:ext>
            </a:extLst>
          </p:cNvPr>
          <p:cNvSpPr txBox="1"/>
          <p:nvPr/>
        </p:nvSpPr>
        <p:spPr>
          <a:xfrm>
            <a:off x="6785501" y="1961942"/>
            <a:ext cx="5110162" cy="3139321"/>
          </a:xfrm>
          <a:prstGeom prst="rect">
            <a:avLst/>
          </a:prstGeom>
          <a:noFill/>
        </p:spPr>
        <p:txBody>
          <a:bodyPr wrap="square" rtlCol="0">
            <a:spAutoFit/>
          </a:bodyPr>
          <a:lstStyle/>
          <a:p>
            <a:r>
              <a:rPr lang="en-US" dirty="0"/>
              <a:t>With the Chi-Squared Test for independence, we can deduce if winning is dependent on whether the team wins or loses.</a:t>
            </a:r>
          </a:p>
          <a:p>
            <a:r>
              <a:rPr lang="en-US" dirty="0"/>
              <a:t> </a:t>
            </a:r>
          </a:p>
          <a:p>
            <a:r>
              <a:rPr lang="en-US" dirty="0"/>
              <a:t>Since the p-value we got is less than .05, then we can reject the null hypothesis. Therefore we are at least 95% confident that a team winning is not independent of the games location. </a:t>
            </a:r>
          </a:p>
          <a:p>
            <a:endParaRPr lang="en-US" dirty="0"/>
          </a:p>
          <a:p>
            <a:r>
              <a:rPr lang="en-US" dirty="0"/>
              <a:t>I moved forward assuming that the home team is more likely to win.</a:t>
            </a:r>
          </a:p>
        </p:txBody>
      </p:sp>
      <p:pic>
        <p:nvPicPr>
          <p:cNvPr id="7" name="Picture 6">
            <a:extLst>
              <a:ext uri="{FF2B5EF4-FFF2-40B4-BE49-F238E27FC236}">
                <a16:creationId xmlns:a16="http://schemas.microsoft.com/office/drawing/2014/main" id="{66D28BE9-8FFB-F64C-806C-532C8CAAD78C}"/>
              </a:ext>
            </a:extLst>
          </p:cNvPr>
          <p:cNvPicPr>
            <a:picLocks noChangeAspect="1"/>
          </p:cNvPicPr>
          <p:nvPr/>
        </p:nvPicPr>
        <p:blipFill>
          <a:blip r:embed="rId2"/>
          <a:stretch>
            <a:fillRect/>
          </a:stretch>
        </p:blipFill>
        <p:spPr>
          <a:xfrm>
            <a:off x="838199" y="3747472"/>
            <a:ext cx="5107780" cy="928687"/>
          </a:xfrm>
          <a:prstGeom prst="rect">
            <a:avLst/>
          </a:prstGeom>
        </p:spPr>
      </p:pic>
      <p:sp>
        <p:nvSpPr>
          <p:cNvPr id="11" name="TextBox 10">
            <a:extLst>
              <a:ext uri="{FF2B5EF4-FFF2-40B4-BE49-F238E27FC236}">
                <a16:creationId xmlns:a16="http://schemas.microsoft.com/office/drawing/2014/main" id="{50DDD63A-208C-6541-8A14-BE33EA8382C6}"/>
              </a:ext>
            </a:extLst>
          </p:cNvPr>
          <p:cNvSpPr txBox="1"/>
          <p:nvPr/>
        </p:nvSpPr>
        <p:spPr>
          <a:xfrm>
            <a:off x="838199" y="4846694"/>
            <a:ext cx="5107780" cy="1015663"/>
          </a:xfrm>
          <a:prstGeom prst="rect">
            <a:avLst/>
          </a:prstGeom>
          <a:noFill/>
        </p:spPr>
        <p:txBody>
          <a:bodyPr wrap="square" rtlCol="0">
            <a:spAutoFit/>
          </a:bodyPr>
          <a:lstStyle/>
          <a:p>
            <a:r>
              <a:rPr lang="en-US" sz="2000" dirty="0"/>
              <a:t>The chi-square statistic = 46.5237. </a:t>
            </a:r>
          </a:p>
          <a:p>
            <a:r>
              <a:rPr lang="en-US" sz="2000" dirty="0"/>
              <a:t>The </a:t>
            </a:r>
            <a:r>
              <a:rPr lang="en-US" sz="2000" i="1" dirty="0"/>
              <a:t>p</a:t>
            </a:r>
            <a:r>
              <a:rPr lang="en-US" sz="2000" dirty="0"/>
              <a:t>-value is &lt; .00001. </a:t>
            </a:r>
          </a:p>
          <a:p>
            <a:r>
              <a:rPr lang="en-US" sz="2000" b="1" dirty="0"/>
              <a:t>The result is significant at </a:t>
            </a:r>
            <a:r>
              <a:rPr lang="en-US" sz="2000" b="1" i="1" dirty="0"/>
              <a:t>p</a:t>
            </a:r>
            <a:r>
              <a:rPr lang="en-US" sz="2000" b="1" dirty="0"/>
              <a:t> &lt; .05.</a:t>
            </a:r>
          </a:p>
        </p:txBody>
      </p:sp>
      <p:sp>
        <p:nvSpPr>
          <p:cNvPr id="12" name="TextBox 11">
            <a:extLst>
              <a:ext uri="{FF2B5EF4-FFF2-40B4-BE49-F238E27FC236}">
                <a16:creationId xmlns:a16="http://schemas.microsoft.com/office/drawing/2014/main" id="{8BAA7961-2A85-784E-AF09-83D5DE16A8B6}"/>
              </a:ext>
            </a:extLst>
          </p:cNvPr>
          <p:cNvSpPr txBox="1"/>
          <p:nvPr/>
        </p:nvSpPr>
        <p:spPr>
          <a:xfrm>
            <a:off x="838199" y="2346663"/>
            <a:ext cx="5376863" cy="1631216"/>
          </a:xfrm>
          <a:prstGeom prst="rect">
            <a:avLst/>
          </a:prstGeom>
          <a:noFill/>
        </p:spPr>
        <p:txBody>
          <a:bodyPr wrap="square" rtlCol="0">
            <a:spAutoFit/>
          </a:bodyPr>
          <a:lstStyle/>
          <a:p>
            <a:r>
              <a:rPr lang="en-US" sz="2000" dirty="0"/>
              <a:t>Ho: Winning  is independent laying home or away.</a:t>
            </a:r>
          </a:p>
          <a:p>
            <a:r>
              <a:rPr lang="en-US" sz="2000" dirty="0"/>
              <a:t>Ha: Winning  is </a:t>
            </a:r>
            <a:r>
              <a:rPr lang="en-US" sz="2000" b="1" dirty="0"/>
              <a:t>not</a:t>
            </a:r>
            <a:r>
              <a:rPr lang="en-US" sz="2000" dirty="0"/>
              <a:t> independent playing home or away.</a:t>
            </a:r>
          </a:p>
          <a:p>
            <a:r>
              <a:rPr lang="en-US" sz="2000" dirty="0"/>
              <a:t>Significance Values = .05</a:t>
            </a:r>
          </a:p>
          <a:p>
            <a:endParaRPr lang="en-US" sz="2000" dirty="0"/>
          </a:p>
        </p:txBody>
      </p:sp>
    </p:spTree>
    <p:extLst>
      <p:ext uri="{BB962C8B-B14F-4D97-AF65-F5344CB8AC3E}">
        <p14:creationId xmlns:p14="http://schemas.microsoft.com/office/powerpoint/2010/main" val="4282691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19D-F51E-D248-B632-0BBC4B65A197}"/>
              </a:ext>
            </a:extLst>
          </p:cNvPr>
          <p:cNvSpPr>
            <a:spLocks noGrp="1"/>
          </p:cNvSpPr>
          <p:nvPr>
            <p:ph type="title"/>
          </p:nvPr>
        </p:nvSpPr>
        <p:spPr/>
        <p:txBody>
          <a:bodyPr/>
          <a:lstStyle/>
          <a:p>
            <a:r>
              <a:rPr lang="en-US" dirty="0"/>
              <a:t>Analyze</a:t>
            </a:r>
          </a:p>
        </p:txBody>
      </p:sp>
      <p:sp>
        <p:nvSpPr>
          <p:cNvPr id="9" name="TextBox 8">
            <a:extLst>
              <a:ext uri="{FF2B5EF4-FFF2-40B4-BE49-F238E27FC236}">
                <a16:creationId xmlns:a16="http://schemas.microsoft.com/office/drawing/2014/main" id="{C42D3DA7-50F0-A644-A7E5-A3D71DE58A95}"/>
              </a:ext>
            </a:extLst>
          </p:cNvPr>
          <p:cNvSpPr txBox="1"/>
          <p:nvPr/>
        </p:nvSpPr>
        <p:spPr>
          <a:xfrm>
            <a:off x="6707981" y="4456626"/>
            <a:ext cx="5110162" cy="1754326"/>
          </a:xfrm>
          <a:prstGeom prst="rect">
            <a:avLst/>
          </a:prstGeom>
          <a:noFill/>
        </p:spPr>
        <p:txBody>
          <a:bodyPr wrap="square" rtlCol="0">
            <a:spAutoFit/>
          </a:bodyPr>
          <a:lstStyle/>
          <a:p>
            <a:r>
              <a:rPr lang="en-US" dirty="0"/>
              <a:t>In the results we see that the score against the away team in the previous game is the biggest contributor to the home teams’ score on the next game. </a:t>
            </a:r>
          </a:p>
          <a:p>
            <a:r>
              <a:rPr lang="en-US" dirty="0"/>
              <a:t>We can use these results to figure out how many points the home team will score, and see if they are sufficient to beat the away team.  </a:t>
            </a:r>
          </a:p>
        </p:txBody>
      </p:sp>
      <p:sp>
        <p:nvSpPr>
          <p:cNvPr id="7" name="TextBox 6">
            <a:extLst>
              <a:ext uri="{FF2B5EF4-FFF2-40B4-BE49-F238E27FC236}">
                <a16:creationId xmlns:a16="http://schemas.microsoft.com/office/drawing/2014/main" id="{E7323E36-08B4-9B4E-A383-FE1D8EF943B8}"/>
              </a:ext>
            </a:extLst>
          </p:cNvPr>
          <p:cNvSpPr txBox="1"/>
          <p:nvPr/>
        </p:nvSpPr>
        <p:spPr>
          <a:xfrm>
            <a:off x="415658" y="1558935"/>
            <a:ext cx="5110162" cy="3970318"/>
          </a:xfrm>
          <a:prstGeom prst="rect">
            <a:avLst/>
          </a:prstGeom>
          <a:noFill/>
        </p:spPr>
        <p:txBody>
          <a:bodyPr wrap="square" rtlCol="0">
            <a:spAutoFit/>
          </a:bodyPr>
          <a:lstStyle/>
          <a:p>
            <a:r>
              <a:rPr lang="en-US" dirty="0"/>
              <a:t>Inputs:</a:t>
            </a:r>
          </a:p>
          <a:p>
            <a:pPr marL="342900" indent="-342900">
              <a:buAutoNum type="arabicPeriod"/>
            </a:pPr>
            <a:r>
              <a:rPr lang="en-US" dirty="0"/>
              <a:t>Home Score For In Last Game</a:t>
            </a:r>
          </a:p>
          <a:p>
            <a:pPr marL="342900" indent="-342900">
              <a:buFontTx/>
              <a:buAutoNum type="arabicPeriod"/>
            </a:pPr>
            <a:r>
              <a:rPr lang="en-US" dirty="0"/>
              <a:t>Home Score Against In Last Game</a:t>
            </a:r>
          </a:p>
          <a:p>
            <a:pPr marL="342900" indent="-342900">
              <a:buFontTx/>
              <a:buAutoNum type="arabicPeriod"/>
            </a:pPr>
            <a:r>
              <a:rPr lang="en-US" dirty="0"/>
              <a:t>Away Score For In Last Game</a:t>
            </a:r>
          </a:p>
          <a:p>
            <a:pPr marL="342900" indent="-342900">
              <a:buFontTx/>
              <a:buAutoNum type="arabicPeriod"/>
            </a:pPr>
            <a:r>
              <a:rPr lang="en-US" dirty="0"/>
              <a:t>Away Score Against In Last Game</a:t>
            </a:r>
          </a:p>
          <a:p>
            <a:pPr marL="342900" indent="-342900">
              <a:buFontTx/>
              <a:buAutoNum type="arabicPeriod"/>
            </a:pPr>
            <a:r>
              <a:rPr lang="en-US" dirty="0"/>
              <a:t>Home Win Last Game</a:t>
            </a:r>
          </a:p>
          <a:p>
            <a:pPr marL="342900" indent="-342900">
              <a:buFontTx/>
              <a:buAutoNum type="arabicPeriod"/>
            </a:pPr>
            <a:r>
              <a:rPr lang="en-US" dirty="0"/>
              <a:t>Home Loss Last Game</a:t>
            </a:r>
          </a:p>
          <a:p>
            <a:pPr marL="342900" indent="-342900">
              <a:buFontTx/>
              <a:buAutoNum type="arabicPeriod"/>
            </a:pPr>
            <a:endParaRPr lang="en-US" dirty="0"/>
          </a:p>
          <a:p>
            <a:r>
              <a:rPr lang="en-US" dirty="0"/>
              <a:t>Output: </a:t>
            </a:r>
          </a:p>
          <a:p>
            <a:r>
              <a:rPr lang="en-US" dirty="0"/>
              <a:t>* How many points will the home team score?</a:t>
            </a:r>
          </a:p>
          <a:p>
            <a:endParaRPr lang="en-US" dirty="0"/>
          </a:p>
          <a:p>
            <a:pPr marL="342900" indent="-342900">
              <a:buFontTx/>
              <a:buAutoNum type="arabicPeriod"/>
            </a:pPr>
            <a:endParaRPr lang="en-US" dirty="0"/>
          </a:p>
          <a:p>
            <a:pPr marL="342900" indent="-342900">
              <a:buAutoNum type="arabicPeriod"/>
            </a:pPr>
            <a:endParaRPr lang="en-US" dirty="0"/>
          </a:p>
          <a:p>
            <a:pPr marL="342900" indent="-342900">
              <a:buFont typeface="+mj-lt"/>
              <a:buAutoNum type="arabicPeriod"/>
            </a:pPr>
            <a:endParaRPr lang="en-US" dirty="0"/>
          </a:p>
        </p:txBody>
      </p:sp>
      <p:pic>
        <p:nvPicPr>
          <p:cNvPr id="8" name="Picture 7">
            <a:extLst>
              <a:ext uri="{FF2B5EF4-FFF2-40B4-BE49-F238E27FC236}">
                <a16:creationId xmlns:a16="http://schemas.microsoft.com/office/drawing/2014/main" id="{7AE779F7-3728-8741-A1D8-26DF0D8B9C4A}"/>
              </a:ext>
            </a:extLst>
          </p:cNvPr>
          <p:cNvPicPr>
            <a:picLocks noChangeAspect="1"/>
          </p:cNvPicPr>
          <p:nvPr/>
        </p:nvPicPr>
        <p:blipFill>
          <a:blip r:embed="rId2"/>
          <a:stretch>
            <a:fillRect/>
          </a:stretch>
        </p:blipFill>
        <p:spPr>
          <a:xfrm>
            <a:off x="175150" y="4456626"/>
            <a:ext cx="6532831" cy="2061737"/>
          </a:xfrm>
          <a:prstGeom prst="rect">
            <a:avLst/>
          </a:prstGeom>
        </p:spPr>
      </p:pic>
      <p:pic>
        <p:nvPicPr>
          <p:cNvPr id="11" name="Picture 10">
            <a:extLst>
              <a:ext uri="{FF2B5EF4-FFF2-40B4-BE49-F238E27FC236}">
                <a16:creationId xmlns:a16="http://schemas.microsoft.com/office/drawing/2014/main" id="{DDDEA6D0-5B18-0844-B459-EAF75BD4EA37}"/>
              </a:ext>
            </a:extLst>
          </p:cNvPr>
          <p:cNvPicPr>
            <a:picLocks noChangeAspect="1"/>
          </p:cNvPicPr>
          <p:nvPr/>
        </p:nvPicPr>
        <p:blipFill>
          <a:blip r:embed="rId3"/>
          <a:stretch>
            <a:fillRect/>
          </a:stretch>
        </p:blipFill>
        <p:spPr>
          <a:xfrm>
            <a:off x="5766328" y="688953"/>
            <a:ext cx="5006447" cy="2937219"/>
          </a:xfrm>
          <a:prstGeom prst="rect">
            <a:avLst/>
          </a:prstGeom>
        </p:spPr>
      </p:pic>
    </p:spTree>
    <p:extLst>
      <p:ext uri="{BB962C8B-B14F-4D97-AF65-F5344CB8AC3E}">
        <p14:creationId xmlns:p14="http://schemas.microsoft.com/office/powerpoint/2010/main" val="205175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19D-F51E-D248-B632-0BBC4B65A197}"/>
              </a:ext>
            </a:extLst>
          </p:cNvPr>
          <p:cNvSpPr>
            <a:spLocks noGrp="1"/>
          </p:cNvSpPr>
          <p:nvPr>
            <p:ph type="title"/>
          </p:nvPr>
        </p:nvSpPr>
        <p:spPr/>
        <p:txBody>
          <a:bodyPr/>
          <a:lstStyle/>
          <a:p>
            <a:r>
              <a:rPr lang="en-US" dirty="0"/>
              <a:t>Analyze</a:t>
            </a:r>
          </a:p>
        </p:txBody>
      </p:sp>
      <p:sp>
        <p:nvSpPr>
          <p:cNvPr id="3" name="Content Placeholder 2">
            <a:extLst>
              <a:ext uri="{FF2B5EF4-FFF2-40B4-BE49-F238E27FC236}">
                <a16:creationId xmlns:a16="http://schemas.microsoft.com/office/drawing/2014/main" id="{3F26136D-1A69-FE4A-AB02-CD98D7D52E1B}"/>
              </a:ext>
            </a:extLst>
          </p:cNvPr>
          <p:cNvSpPr>
            <a:spLocks noGrp="1"/>
          </p:cNvSpPr>
          <p:nvPr>
            <p:ph idx="1"/>
          </p:nvPr>
        </p:nvSpPr>
        <p:spPr>
          <a:xfrm>
            <a:off x="838199" y="1825625"/>
            <a:ext cx="6105525" cy="4351338"/>
          </a:xfrm>
        </p:spPr>
        <p:txBody>
          <a:bodyPr>
            <a:normAutofit/>
          </a:bodyPr>
          <a:lstStyle/>
          <a:p>
            <a:r>
              <a:rPr lang="en-US" sz="2400" b="1" dirty="0"/>
              <a:t>NP-Chart of Number of Correct Predictions:</a:t>
            </a:r>
          </a:p>
        </p:txBody>
      </p:sp>
      <p:sp>
        <p:nvSpPr>
          <p:cNvPr id="9" name="TextBox 8">
            <a:extLst>
              <a:ext uri="{FF2B5EF4-FFF2-40B4-BE49-F238E27FC236}">
                <a16:creationId xmlns:a16="http://schemas.microsoft.com/office/drawing/2014/main" id="{C42D3DA7-50F0-A644-A7E5-A3D71DE58A95}"/>
              </a:ext>
            </a:extLst>
          </p:cNvPr>
          <p:cNvSpPr txBox="1"/>
          <p:nvPr/>
        </p:nvSpPr>
        <p:spPr>
          <a:xfrm>
            <a:off x="7199839" y="1825625"/>
            <a:ext cx="5110162" cy="2308324"/>
          </a:xfrm>
          <a:prstGeom prst="rect">
            <a:avLst/>
          </a:prstGeom>
          <a:noFill/>
        </p:spPr>
        <p:txBody>
          <a:bodyPr wrap="square" rtlCol="0">
            <a:spAutoFit/>
          </a:bodyPr>
          <a:lstStyle/>
          <a:p>
            <a:r>
              <a:rPr lang="en-US" dirty="0"/>
              <a:t>The NP-Chart was calculated using my predictions for the past 5 years which is plotted in blue. Then, the green represents my current predictions in the 2019 season. </a:t>
            </a:r>
          </a:p>
          <a:p>
            <a:endParaRPr lang="en-US" dirty="0"/>
          </a:p>
          <a:p>
            <a:r>
              <a:rPr lang="en-US" dirty="0"/>
              <a:t>One can see that the predictions became more volatile once I applied my knowledge I got from my analysis. </a:t>
            </a:r>
          </a:p>
        </p:txBody>
      </p:sp>
      <p:pic>
        <p:nvPicPr>
          <p:cNvPr id="5" name="Picture 4">
            <a:extLst>
              <a:ext uri="{FF2B5EF4-FFF2-40B4-BE49-F238E27FC236}">
                <a16:creationId xmlns:a16="http://schemas.microsoft.com/office/drawing/2014/main" id="{FA32D006-F0EE-F44D-A1F3-15728233DF80}"/>
              </a:ext>
            </a:extLst>
          </p:cNvPr>
          <p:cNvPicPr>
            <a:picLocks noChangeAspect="1"/>
          </p:cNvPicPr>
          <p:nvPr/>
        </p:nvPicPr>
        <p:blipFill>
          <a:blip r:embed="rId2"/>
          <a:stretch>
            <a:fillRect/>
          </a:stretch>
        </p:blipFill>
        <p:spPr>
          <a:xfrm>
            <a:off x="838199" y="2289388"/>
            <a:ext cx="4490281" cy="4346362"/>
          </a:xfrm>
          <a:prstGeom prst="rect">
            <a:avLst/>
          </a:prstGeom>
        </p:spPr>
      </p:pic>
    </p:spTree>
    <p:extLst>
      <p:ext uri="{BB962C8B-B14F-4D97-AF65-F5344CB8AC3E}">
        <p14:creationId xmlns:p14="http://schemas.microsoft.com/office/powerpoint/2010/main" val="114682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7480</TotalTime>
  <Words>1644</Words>
  <Application>Microsoft Macintosh PowerPoint</Application>
  <PresentationFormat>Widescreen</PresentationFormat>
  <Paragraphs>174</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Narrow</vt:lpstr>
      <vt:lpstr>Calibri</vt:lpstr>
      <vt:lpstr>Calibri Light</vt:lpstr>
      <vt:lpstr>Tahoma</vt:lpstr>
      <vt:lpstr>Times New Roman</vt:lpstr>
      <vt:lpstr>Wingdings</vt:lpstr>
      <vt:lpstr>Office Theme</vt:lpstr>
      <vt:lpstr>PowerPoint Presentation</vt:lpstr>
      <vt:lpstr>Define</vt:lpstr>
      <vt:lpstr>Measure</vt:lpstr>
      <vt:lpstr>Data Stratification Tree</vt:lpstr>
      <vt:lpstr>Analyze</vt:lpstr>
      <vt:lpstr>Analyze</vt:lpstr>
      <vt:lpstr>Analyze</vt:lpstr>
      <vt:lpstr>Analyze</vt:lpstr>
      <vt:lpstr>Analyze</vt:lpstr>
      <vt:lpstr>Analyze</vt:lpstr>
      <vt:lpstr>Improve</vt:lpstr>
      <vt:lpstr>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Emilio Ramos</dc:creator>
  <cp:lastModifiedBy>Emilio Ramos</cp:lastModifiedBy>
  <cp:revision>66</cp:revision>
  <dcterms:created xsi:type="dcterms:W3CDTF">2019-11-29T20:29:09Z</dcterms:created>
  <dcterms:modified xsi:type="dcterms:W3CDTF">2019-12-05T01:09:29Z</dcterms:modified>
</cp:coreProperties>
</file>