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0" r:id="rId4"/>
    <p:sldId id="261" r:id="rId5"/>
    <p:sldId id="259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8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8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392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365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206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1896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216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01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5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8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5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4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6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EE64-6A35-B048-8FE2-99DF3BE41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Interactions between Storage Company’s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EC70A-EFCD-694B-B93D-5E6486042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IST 652 Final Project </a:t>
            </a:r>
          </a:p>
          <a:p>
            <a:r>
              <a:rPr lang="en-US" dirty="0"/>
              <a:t>	by Emilio Ramos Monzalvo</a:t>
            </a:r>
          </a:p>
        </p:txBody>
      </p:sp>
    </p:spTree>
    <p:extLst>
      <p:ext uri="{BB962C8B-B14F-4D97-AF65-F5344CB8AC3E}">
        <p14:creationId xmlns:p14="http://schemas.microsoft.com/office/powerpoint/2010/main" val="98581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8B17-E1EC-AF46-A283-3EC53B65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1" y="158892"/>
            <a:ext cx="11364097" cy="730794"/>
          </a:xfrm>
        </p:spPr>
        <p:txBody>
          <a:bodyPr/>
          <a:lstStyle/>
          <a:p>
            <a:pPr algn="l"/>
            <a:r>
              <a:rPr lang="en-US" dirty="0"/>
              <a:t>Data Collection 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B5500-B8D9-5C4F-8D6A-13355FA049E9}"/>
              </a:ext>
            </a:extLst>
          </p:cNvPr>
          <p:cNvSpPr txBox="1"/>
          <p:nvPr/>
        </p:nvSpPr>
        <p:spPr>
          <a:xfrm>
            <a:off x="716691" y="1397953"/>
            <a:ext cx="10985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Demands for data storage are growing exponentially.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Storage Device Manufacturers have been capitalizing from this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is only a handful of companies with significant market share, so can we understand their interactions/dependencies?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AC347C-E1B0-FB44-A31E-F9AA339E0E71}"/>
              </a:ext>
            </a:extLst>
          </p:cNvPr>
          <p:cNvGrpSpPr/>
          <p:nvPr/>
        </p:nvGrpSpPr>
        <p:grpSpPr>
          <a:xfrm>
            <a:off x="1692876" y="3566122"/>
            <a:ext cx="8402596" cy="3132986"/>
            <a:chOff x="1406079" y="3321764"/>
            <a:chExt cx="8652322" cy="324022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93437E9-1E9F-3045-8C13-104653ED0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040" y="3321764"/>
              <a:ext cx="8545361" cy="286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2323D6-20E3-5248-9FDF-64D004A71130}"/>
                </a:ext>
              </a:extLst>
            </p:cNvPr>
            <p:cNvSpPr/>
            <p:nvPr/>
          </p:nvSpPr>
          <p:spPr>
            <a:xfrm>
              <a:off x="1406079" y="6192654"/>
              <a:ext cx="5727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124"/>
                  </a:solidFill>
                  <a:latin typeface="Roboto"/>
                </a:rPr>
                <a:t>* One </a:t>
              </a:r>
              <a:r>
                <a:rPr lang="en-US" b="1" dirty="0">
                  <a:solidFill>
                    <a:srgbClr val="202124"/>
                  </a:solidFill>
                  <a:latin typeface="Roboto"/>
                </a:rPr>
                <a:t>zettabyte</a:t>
              </a:r>
              <a:r>
                <a:rPr lang="en-US" dirty="0">
                  <a:solidFill>
                    <a:srgbClr val="202124"/>
                  </a:solidFill>
                  <a:latin typeface="Roboto"/>
                </a:rPr>
                <a:t> is equal to one sextillion bytes or 10</a:t>
              </a:r>
              <a:r>
                <a:rPr lang="en-US" baseline="30000" dirty="0">
                  <a:solidFill>
                    <a:srgbClr val="202124"/>
                  </a:solidFill>
                  <a:latin typeface="Roboto"/>
                </a:rPr>
                <a:t>21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30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8B17-E1EC-AF46-A283-3EC53B65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1" y="158892"/>
            <a:ext cx="11364097" cy="730794"/>
          </a:xfrm>
        </p:spPr>
        <p:txBody>
          <a:bodyPr/>
          <a:lstStyle/>
          <a:p>
            <a:pPr algn="l"/>
            <a:r>
              <a:rPr lang="en-US" dirty="0"/>
              <a:t>Computer Storage Market Share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7FB208-241F-0C4D-98F8-53D34A0D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22" y="1618735"/>
            <a:ext cx="6243226" cy="383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EB5500-B8D9-5C4F-8D6A-13355FA049E9}"/>
              </a:ext>
            </a:extLst>
          </p:cNvPr>
          <p:cNvSpPr txBox="1"/>
          <p:nvPr/>
        </p:nvSpPr>
        <p:spPr>
          <a:xfrm>
            <a:off x="803189" y="1618735"/>
            <a:ext cx="4411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main types of storage devices that live on our computers: Solid State Drives (SSD) and Hard Disk Drives (HDD)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beginning of 2010, the storage device market has been dominated by the same companies.</a:t>
            </a:r>
          </a:p>
        </p:txBody>
      </p:sp>
    </p:spTree>
    <p:extLst>
      <p:ext uri="{BB962C8B-B14F-4D97-AF65-F5344CB8AC3E}">
        <p14:creationId xmlns:p14="http://schemas.microsoft.com/office/powerpoint/2010/main" val="124566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8B17-E1EC-AF46-A283-3EC53B65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1" y="158892"/>
            <a:ext cx="11364097" cy="730794"/>
          </a:xfrm>
        </p:spPr>
        <p:txBody>
          <a:bodyPr/>
          <a:lstStyle/>
          <a:p>
            <a:pPr algn="l"/>
            <a:r>
              <a:rPr lang="en-US" dirty="0"/>
              <a:t>Finding and Selecting the Dataset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54D343F-447A-1645-AF15-F36F2414F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21866"/>
              </p:ext>
            </p:extLst>
          </p:nvPr>
        </p:nvGraphicFramePr>
        <p:xfrm>
          <a:off x="5412258" y="1470454"/>
          <a:ext cx="6635580" cy="46538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8895">
                  <a:extLst>
                    <a:ext uri="{9D8B030D-6E8A-4147-A177-3AD203B41FA5}">
                      <a16:colId xmlns:a16="http://schemas.microsoft.com/office/drawing/2014/main" val="1950495530"/>
                    </a:ext>
                  </a:extLst>
                </a:gridCol>
                <a:gridCol w="1658895">
                  <a:extLst>
                    <a:ext uri="{9D8B030D-6E8A-4147-A177-3AD203B41FA5}">
                      <a16:colId xmlns:a16="http://schemas.microsoft.com/office/drawing/2014/main" val="1325642023"/>
                    </a:ext>
                  </a:extLst>
                </a:gridCol>
                <a:gridCol w="1658895">
                  <a:extLst>
                    <a:ext uri="{9D8B030D-6E8A-4147-A177-3AD203B41FA5}">
                      <a16:colId xmlns:a16="http://schemas.microsoft.com/office/drawing/2014/main" val="1720894683"/>
                    </a:ext>
                  </a:extLst>
                </a:gridCol>
                <a:gridCol w="1658895">
                  <a:extLst>
                    <a:ext uri="{9D8B030D-6E8A-4147-A177-3AD203B41FA5}">
                      <a16:colId xmlns:a16="http://schemas.microsoft.com/office/drawing/2014/main" val="3131321916"/>
                    </a:ext>
                  </a:extLst>
                </a:gridCol>
              </a:tblGrid>
              <a:tr h="562275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 Tech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Market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58742"/>
                  </a:ext>
                </a:extLst>
              </a:tr>
              <a:tr h="562275">
                <a:tc>
                  <a:txBody>
                    <a:bodyPr/>
                    <a:lstStyle/>
                    <a:p>
                      <a:r>
                        <a:rPr lang="en-US" dirty="0"/>
                        <a:t>Western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SSD and HDD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NASDAQ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14673"/>
                  </a:ext>
                </a:extLst>
              </a:tr>
              <a:tr h="562275">
                <a:tc>
                  <a:txBody>
                    <a:bodyPr/>
                    <a:lstStyle/>
                    <a:p>
                      <a:r>
                        <a:rPr lang="en-US" dirty="0"/>
                        <a:t>Seagate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NASDAQ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1124"/>
                  </a:ext>
                </a:extLst>
              </a:tr>
              <a:tr h="562275">
                <a:tc>
                  <a:txBody>
                    <a:bodyPr/>
                    <a:lstStyle/>
                    <a:p>
                      <a:r>
                        <a:rPr lang="en-US" dirty="0"/>
                        <a:t>Toshiba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TOSYY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OTC Markets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34662"/>
                  </a:ext>
                </a:extLst>
              </a:tr>
              <a:tr h="562275">
                <a:tc>
                  <a:txBody>
                    <a:bodyPr/>
                    <a:lstStyle/>
                    <a:p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NASDAQ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48785"/>
                  </a:ext>
                </a:extLst>
              </a:tr>
              <a:tr h="562275">
                <a:tc>
                  <a:txBody>
                    <a:bodyPr/>
                    <a:lstStyle/>
                    <a:p>
                      <a:r>
                        <a:rPr lang="en-US" dirty="0"/>
                        <a:t>Samsung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005930.KS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130532"/>
                  </a:ext>
                </a:extLst>
              </a:tr>
              <a:tr h="562275">
                <a:tc>
                  <a:txBody>
                    <a:bodyPr/>
                    <a:lstStyle/>
                    <a:p>
                      <a:r>
                        <a:rPr lang="en-US" dirty="0"/>
                        <a:t>Micron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NASDAQ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589369"/>
                  </a:ext>
                </a:extLst>
              </a:tr>
              <a:tr h="562275">
                <a:tc>
                  <a:txBody>
                    <a:bodyPr/>
                    <a:lstStyle/>
                    <a:p>
                      <a:r>
                        <a:rPr lang="en-US" dirty="0"/>
                        <a:t>Kingston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NASDAQ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1894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4D9799-227A-9F4D-B033-0EC8069F12AB}"/>
              </a:ext>
            </a:extLst>
          </p:cNvPr>
          <p:cNvSpPr txBox="1"/>
          <p:nvPr/>
        </p:nvSpPr>
        <p:spPr>
          <a:xfrm>
            <a:off x="747584" y="1234649"/>
            <a:ext cx="4479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top 7 Companies by market share were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Yahoo Finance offers a simple interface to pull the data in python using the ‘yahoofinancials’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avoid external factors affecting the stock market, the time frame range from 2010 to the end of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2FAC1-D764-7940-B8DE-595825B4EC4C}"/>
              </a:ext>
            </a:extLst>
          </p:cNvPr>
          <p:cNvSpPr/>
          <p:nvPr/>
        </p:nvSpPr>
        <p:spPr>
          <a:xfrm>
            <a:off x="6843583" y="662716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* Two Major Stock Market Crashes: 2008 Housing Market Crash and 2020 COVID Market Crash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13FA6-1443-8F40-B909-36F5F20AF7D1}"/>
              </a:ext>
            </a:extLst>
          </p:cNvPr>
          <p:cNvSpPr/>
          <p:nvPr/>
        </p:nvSpPr>
        <p:spPr>
          <a:xfrm>
            <a:off x="5412259" y="987768"/>
            <a:ext cx="4639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Selected Storage Companies:</a:t>
            </a:r>
          </a:p>
        </p:txBody>
      </p:sp>
    </p:spTree>
    <p:extLst>
      <p:ext uri="{BB962C8B-B14F-4D97-AF65-F5344CB8AC3E}">
        <p14:creationId xmlns:p14="http://schemas.microsoft.com/office/powerpoint/2010/main" val="165682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8B17-E1EC-AF46-A283-3EC53B65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1" y="158892"/>
            <a:ext cx="11364097" cy="730794"/>
          </a:xfrm>
        </p:spPr>
        <p:txBody>
          <a:bodyPr/>
          <a:lstStyle/>
          <a:p>
            <a:pPr algn="l"/>
            <a:r>
              <a:rPr lang="en-US"/>
              <a:t>Exploring the Dataset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B5DEC5B-5725-6640-B58C-01D4D8B69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58594"/>
              </p:ext>
            </p:extLst>
          </p:nvPr>
        </p:nvGraphicFramePr>
        <p:xfrm>
          <a:off x="756575" y="2607256"/>
          <a:ext cx="4934464" cy="401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95">
                  <a:extLst>
                    <a:ext uri="{9D8B030D-6E8A-4147-A177-3AD203B41FA5}">
                      <a16:colId xmlns:a16="http://schemas.microsoft.com/office/drawing/2014/main" val="4098692733"/>
                    </a:ext>
                  </a:extLst>
                </a:gridCol>
                <a:gridCol w="3494569">
                  <a:extLst>
                    <a:ext uri="{9D8B030D-6E8A-4147-A177-3AD203B41FA5}">
                      <a16:colId xmlns:a16="http://schemas.microsoft.com/office/drawing/2014/main" val="1081603872"/>
                    </a:ext>
                  </a:extLst>
                </a:gridCol>
              </a:tblGrid>
              <a:tr h="4170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Column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96694"/>
                  </a:ext>
                </a:extLst>
              </a:tr>
              <a:tr h="417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High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Highest stock price in time interval unit.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987739"/>
                  </a:ext>
                </a:extLst>
              </a:tr>
              <a:tr h="4976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Low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Lowest stock price in time interval unit.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46020"/>
                  </a:ext>
                </a:extLst>
              </a:tr>
              <a:tr h="4976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Open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Starting stock price in time interval unit.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75063"/>
                  </a:ext>
                </a:extLst>
              </a:tr>
              <a:tr h="4976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Close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Final stock price in time interval unit.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73729"/>
                  </a:ext>
                </a:extLst>
              </a:tr>
              <a:tr h="4976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Volume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trades in time interval unit.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424107"/>
                  </a:ext>
                </a:extLst>
              </a:tr>
              <a:tr h="69670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Adjusted Close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Close stock price adjusted by accounting actions by the company.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73539"/>
                  </a:ext>
                </a:extLst>
              </a:tr>
              <a:tr h="4976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Date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Starting date of interval unit.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988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ED9175C-8774-1D4E-8662-F05C9F72EFC6}"/>
              </a:ext>
            </a:extLst>
          </p:cNvPr>
          <p:cNvSpPr/>
          <p:nvPr/>
        </p:nvSpPr>
        <p:spPr>
          <a:xfrm>
            <a:off x="682132" y="1283817"/>
            <a:ext cx="110197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Since there is more than one foreign company in the dataset, the price columns can all be passed to USD.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This still does not help us compare each stock to each other as the USD average ranges from $2.25 to $114.</a:t>
            </a:r>
          </a:p>
          <a:p>
            <a:r>
              <a:rPr lang="en-US" sz="1600" dirty="0"/>
              <a:t>Therefore, we scale the price columns using a Min Max Scaler per stock.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3FA179-1230-C445-AF7E-15CCFC3E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063" y="2607255"/>
            <a:ext cx="6008619" cy="40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4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8B17-E1EC-AF46-A283-3EC53B65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1" y="158892"/>
            <a:ext cx="11364097" cy="730794"/>
          </a:xfrm>
        </p:spPr>
        <p:txBody>
          <a:bodyPr/>
          <a:lstStyle/>
          <a:p>
            <a:pPr algn="l"/>
            <a:r>
              <a:rPr lang="en-US" dirty="0"/>
              <a:t>Comparing Companies Overall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20C9A-73F4-2B45-98C8-F5F8420C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549" y="889686"/>
            <a:ext cx="6354056" cy="5809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F0AB53-CB43-0C41-9DBF-FF0633FD66C3}"/>
              </a:ext>
            </a:extLst>
          </p:cNvPr>
          <p:cNvSpPr txBox="1"/>
          <p:nvPr/>
        </p:nvSpPr>
        <p:spPr>
          <a:xfrm>
            <a:off x="609600" y="1234647"/>
            <a:ext cx="495094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Important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Toshiba has a weak negative correlation with all the other stocks. Toshiba has been in a consistent decline unlike the rest of the companies.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Toshiba should be excluded from the rest of the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Western Digital has a weak correlation to most other companies except Seagate which is its main competitor in HDDs.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WDC’s week correlation can be attributed to its acquisition of SanDisk, an SSD giant, in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3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8B17-E1EC-AF46-A283-3EC53B65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1" y="158892"/>
            <a:ext cx="11364097" cy="730794"/>
          </a:xfrm>
        </p:spPr>
        <p:txBody>
          <a:bodyPr/>
          <a:lstStyle/>
          <a:p>
            <a:pPr algn="l"/>
            <a:r>
              <a:rPr lang="en-US" dirty="0"/>
              <a:t>Conclusion and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D9799-227A-9F4D-B033-0EC8069F12AB}"/>
              </a:ext>
            </a:extLst>
          </p:cNvPr>
          <p:cNvSpPr txBox="1"/>
          <p:nvPr/>
        </p:nvSpPr>
        <p:spPr>
          <a:xfrm>
            <a:off x="1204785" y="1383957"/>
            <a:ext cx="1086776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storage company’s stock price shows a strong correlation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Toshiba’s stock price is not comparable to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Western Digital’s stock price shows the weakest correlation to most companies except Seagate. </a:t>
            </a:r>
          </a:p>
          <a:p>
            <a:endParaRPr lang="en-US" dirty="0"/>
          </a:p>
          <a:p>
            <a:r>
              <a:rPr lang="en-US" sz="2000" b="1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 Analysis: Can we predict stock changes on one company based on the rest?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we not only predict a positive or negative change, but can we also predict the percentage increase/decrease?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‘Volume’ of the stock is also an important variable that should not be overlooked.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Volume or amount of stock traded is known to be a strong factor to the company's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7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8B17-E1EC-AF46-A283-3EC53B65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524" y="2869420"/>
            <a:ext cx="4604951" cy="1119159"/>
          </a:xfrm>
        </p:spPr>
        <p:txBody>
          <a:bodyPr>
            <a:noAutofit/>
          </a:bodyPr>
          <a:lstStyle/>
          <a:p>
            <a:pPr algn="l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894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{EB367E71-E92C-934F-894F-54C09DD0D852}tf10001069</Template>
  <TotalTime>6054</TotalTime>
  <Words>574</Words>
  <Application>Microsoft Macintosh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Arial</vt:lpstr>
      <vt:lpstr>Century Gothic</vt:lpstr>
      <vt:lpstr>Wingdings 3</vt:lpstr>
      <vt:lpstr>Wisp</vt:lpstr>
      <vt:lpstr>Interactions between Storage Company’s Stocks</vt:lpstr>
      <vt:lpstr>Data Collection Growth</vt:lpstr>
      <vt:lpstr>Computer Storage Market Share</vt:lpstr>
      <vt:lpstr>Finding and Selecting the Dataset</vt:lpstr>
      <vt:lpstr>Exploring the Dataset</vt:lpstr>
      <vt:lpstr>Comparing Companies Overall Trends</vt:lpstr>
      <vt:lpstr>Conclusion and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between Storage Company Stocks</dc:title>
  <dc:creator>Emilio Ramos Monzalvo</dc:creator>
  <cp:lastModifiedBy>Emilio Ramos Monzalvo</cp:lastModifiedBy>
  <cp:revision>36</cp:revision>
  <dcterms:created xsi:type="dcterms:W3CDTF">2021-03-13T18:11:48Z</dcterms:created>
  <dcterms:modified xsi:type="dcterms:W3CDTF">2021-03-17T23:06:05Z</dcterms:modified>
</cp:coreProperties>
</file>