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0" r:id="rId6"/>
    <p:sldId id="258" r:id="rId7"/>
    <p:sldId id="262" r:id="rId8"/>
    <p:sldId id="257" r:id="rId9"/>
    <p:sldId id="261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3"/>
    <p:restoredTop sz="96327"/>
  </p:normalViewPr>
  <p:slideViewPr>
    <p:cSldViewPr snapToGrid="0" snapToObjects="1">
      <p:cViewPr varScale="1">
        <p:scale>
          <a:sx n="163" d="100"/>
          <a:sy n="163" d="100"/>
        </p:scale>
        <p:origin x="3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F1BCC-E1C2-544F-851B-E79F7AA13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3A8AC-FC42-2940-BC57-6433D9B15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6ABA6-A1C1-C446-8041-75EE2D87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524A-4952-F94C-B17E-A3EFAC7329F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08782-FA9D-FA4E-AE9F-4A55C015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D2A4E-12C4-CC4F-B259-699AF92F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6266-9249-BF49-87B7-B24958A3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4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64CC7-416A-EB45-ADF6-2B1A5A0A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E1C27-7382-994C-91EA-2D2F86720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CAD91-299A-A44B-B765-3365A475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524A-4952-F94C-B17E-A3EFAC7329F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F9612-10F6-C842-95AF-48F711351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A144C-A07E-0B4C-9D95-05BF7258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6266-9249-BF49-87B7-B24958A3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4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902C7F-A093-B347-A8FE-28FD44AC1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7C8F0-7136-F147-B135-9A02F6085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9AB55-6C8E-CE42-A9D0-5157B739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524A-4952-F94C-B17E-A3EFAC7329F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3A1A5-0852-0543-98F8-A40121526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63758-D1DB-8746-91C4-F68EEA60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6266-9249-BF49-87B7-B24958A3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8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A7C04-1D49-BC43-A70A-4CBBCF28F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B0CE-7994-8040-8D3E-03EB2E081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0D6A1-1836-5A46-A569-83902BB4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524A-4952-F94C-B17E-A3EFAC7329F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94C79-0A9E-984C-BB5D-17D799B7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5C814-FF58-C34C-92A6-9D4792EA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6266-9249-BF49-87B7-B24958A3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4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974A-5FB3-8343-ADB5-C5A14F466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8EA15-BFC2-D745-9926-A5FF872D1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7494B-61F8-4E4D-A4A1-A4EFB671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524A-4952-F94C-B17E-A3EFAC7329F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C02D9-8A85-F646-9397-D0169FD2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DC33A-DAFD-9E49-B5B7-E4F082BD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6266-9249-BF49-87B7-B24958A3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00204-5E53-C645-A390-4EBF3FB7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8F45-FE37-BE4E-84B3-3B5EAD588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75E28-1C2E-2648-83D9-A242B22C4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9D69A-B0B0-CE42-A080-87ADDCA17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524A-4952-F94C-B17E-A3EFAC7329F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DEF6D-D76C-0040-9C6D-A7977E802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23AAD-B7AB-0E41-BA8E-0620EFFE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6266-9249-BF49-87B7-B24958A3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7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31E1B-AB2D-A74B-ADD6-92771BD4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A19C1-B060-864E-9DDC-ADB2E97F9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27B4A-6AD5-E04C-9C40-A2E6D7A3E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A7EB3E-AC16-D14F-A966-E707D58CB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F1B353-FA61-E24F-948A-9C4E62AD4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4995E5-A316-324F-970A-54DCDC1E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524A-4952-F94C-B17E-A3EFAC7329F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E26E3-843C-9A4C-8D7F-39AC6D4C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C6D94C-1900-3F4D-8127-C08C1E0D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6266-9249-BF49-87B7-B24958A3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2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22D0-50B0-544E-8E22-99C483EC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BDE88-B385-BA46-B060-56DB4E0C3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524A-4952-F94C-B17E-A3EFAC7329F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999C3-E8D5-5A46-A1C3-31B9DCF7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03E5A-18DE-A847-BD77-5AF5C84D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6266-9249-BF49-87B7-B24958A3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7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85076-5E51-5444-B9B5-E16AEF684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524A-4952-F94C-B17E-A3EFAC7329F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3C3F6-99F0-3949-A54C-848DCD838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DDD28-BADF-C74E-B004-8112DEAB6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6266-9249-BF49-87B7-B24958A3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8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0602-B406-A747-87D6-310ADA13F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0B9F-4572-9F4F-90B8-7B50C3F99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631B6-F74A-C949-8C82-4D8D2064A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49656-42C5-F248-800F-B8A22A51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524A-4952-F94C-B17E-A3EFAC7329F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1B9E9-C8FF-2241-9F61-9ADBD84D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03218-99E7-8D4D-8B66-9975A921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6266-9249-BF49-87B7-B24958A3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0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B2AB-7152-7C46-BA51-0F3412539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248C31-15EA-6D43-BC08-B725D95D6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E6F12-A411-3B4F-85F3-C050EB036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D8C19-5EB0-3E49-A9F0-477E75C7F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524A-4952-F94C-B17E-A3EFAC7329F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574AE-BEC2-0444-90B9-56B0436B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AC3EF-707E-FD4B-96CB-A38F5178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6266-9249-BF49-87B7-B24958A3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3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2AB8E-1880-1D44-A616-DDAA95BD3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30E33-7E5C-4A42-A83C-EB48E2618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242C9-20BE-D247-95FF-58F85B0FA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524A-4952-F94C-B17E-A3EFAC7329F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25AA1-4006-9140-A617-7FB74EE51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4E4A3-BD80-F846-8264-A49B532A5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E6266-9249-BF49-87B7-B24958A3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4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61C9-9479-8C45-AC81-61296D4D8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2503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IST-736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D7AF6-BFC8-D74D-AC67-D6B03A8E1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75097"/>
            <a:ext cx="9144000" cy="1655762"/>
          </a:xfrm>
        </p:spPr>
        <p:txBody>
          <a:bodyPr/>
          <a:lstStyle/>
          <a:p>
            <a:r>
              <a:rPr lang="en-US" dirty="0"/>
              <a:t>Building a </a:t>
            </a:r>
            <a:r>
              <a:rPr lang="en-US" i="1" dirty="0"/>
              <a:t>Marvel Search Engine</a:t>
            </a:r>
            <a:endParaRPr lang="en-US" dirty="0"/>
          </a:p>
        </p:txBody>
      </p:sp>
      <p:pic>
        <p:nvPicPr>
          <p:cNvPr id="1026" name="Picture 2" descr="Marvel Cinematic Universe MCU Posters | Comic Cons 2021 Dates">
            <a:extLst>
              <a:ext uri="{FF2B5EF4-FFF2-40B4-BE49-F238E27FC236}">
                <a16:creationId xmlns:a16="http://schemas.microsoft.com/office/drawing/2014/main" id="{0BF0D0A8-9FD9-48EC-8D4E-784C949D2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135" y="2790912"/>
            <a:ext cx="5558126" cy="31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85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64BC6-FBAB-7D4D-A65E-29681DC2A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 b="1" dirty="0">
                <a:solidFill>
                  <a:srgbClr val="FF0000"/>
                </a:solidFill>
              </a:rPr>
              <a:t>Marvel Cinematic Universe is getting too big</a:t>
            </a:r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063E32A9-329C-45DF-A048-60C912A8D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</a:rPr>
              <a:t>Problem Statement</a:t>
            </a:r>
          </a:p>
          <a:p>
            <a:pPr marL="0" indent="0">
              <a:buNone/>
            </a:pPr>
            <a:r>
              <a:rPr lang="en-US" sz="2000" dirty="0"/>
              <a:t>The Infinity Saga (Phases 1-3) of the MCU, consisted of </a:t>
            </a:r>
            <a:r>
              <a:rPr lang="en-US" sz="2000" b="1" dirty="0"/>
              <a:t>23 movies </a:t>
            </a:r>
            <a:r>
              <a:rPr lang="en-US" sz="2000" dirty="0"/>
              <a:t>which is would take more than 3000min to watch it all.</a:t>
            </a:r>
          </a:p>
          <a:p>
            <a:pPr marL="0" indent="0">
              <a:buNone/>
            </a:pPr>
            <a:r>
              <a:rPr lang="en-US" sz="2000" dirty="0"/>
              <a:t>As Phase 4’s 25 TV shows and movies approach, how do we know which movies to pre-watch to get relevant information??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050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7E5108D-7764-4017-9EDB-10FD791D46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38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AF116-9926-7F4E-B181-CD97BCAB4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860" y="1162879"/>
            <a:ext cx="5316579" cy="5105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2"/>
                </a:solidFill>
              </a:rPr>
              <a:t>Proposed Solution</a:t>
            </a:r>
          </a:p>
          <a:p>
            <a:pPr marL="0" indent="0">
              <a:buNone/>
            </a:pPr>
            <a:r>
              <a:rPr lang="en-US" sz="2400" dirty="0"/>
              <a:t>Build a model for a large text corpus of transcripts of Marvel movie screenplay – then using a </a:t>
            </a:r>
            <a:r>
              <a:rPr lang="en-US" sz="2400" i="1" dirty="0"/>
              <a:t>search engine</a:t>
            </a:r>
            <a:r>
              <a:rPr lang="en-US" sz="2400" dirty="0"/>
              <a:t>, given a query (like a dialogue, monologue, location or character) retrieve corresponding documents ranked in order of relevance.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search engine will then help MCU fans, find a place in the MCU where they can learn more about a specific topic rather than rewatching all the movies.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2B74E6-AE54-8143-8887-88AF0AC7EAD8}"/>
              </a:ext>
            </a:extLst>
          </p:cNvPr>
          <p:cNvSpPr txBox="1">
            <a:spLocks/>
          </p:cNvSpPr>
          <p:nvPr/>
        </p:nvSpPr>
        <p:spPr>
          <a:xfrm>
            <a:off x="838201" y="298382"/>
            <a:ext cx="10313504" cy="765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0000"/>
                </a:solidFill>
              </a:rPr>
              <a:t>Finding Relevant MCU information through Movie Scripts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817B99-B899-E340-96C8-C9BD497E2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37" y="1827193"/>
            <a:ext cx="2856565" cy="3077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E4A809-31FC-BA49-9F4C-54DCEB530754}"/>
              </a:ext>
            </a:extLst>
          </p:cNvPr>
          <p:cNvSpPr txBox="1"/>
          <p:nvPr/>
        </p:nvSpPr>
        <p:spPr>
          <a:xfrm>
            <a:off x="1169578" y="1857971"/>
            <a:ext cx="2627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With great power comes great responsibility</a:t>
            </a:r>
          </a:p>
        </p:txBody>
      </p:sp>
      <p:pic>
        <p:nvPicPr>
          <p:cNvPr id="12" name="Picture 11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1935A4FB-D395-CE42-9B47-A1C9669A5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768" y="1261599"/>
            <a:ext cx="1189701" cy="580983"/>
          </a:xfrm>
          <a:prstGeom prst="rect">
            <a:avLst/>
          </a:prstGeom>
        </p:spPr>
      </p:pic>
      <p:pic>
        <p:nvPicPr>
          <p:cNvPr id="15" name="Picture 1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79FB344-4231-9746-9FC3-BA7EF86EA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74" y="2246491"/>
            <a:ext cx="2419736" cy="2176358"/>
          </a:xfrm>
          <a:prstGeom prst="rect">
            <a:avLst/>
          </a:prstGeom>
        </p:spPr>
      </p:pic>
      <p:pic>
        <p:nvPicPr>
          <p:cNvPr id="17" name="Picture 16" descr="Text, letter&#10;&#10;Description automatically generated">
            <a:extLst>
              <a:ext uri="{FF2B5EF4-FFF2-40B4-BE49-F238E27FC236}">
                <a16:creationId xmlns:a16="http://schemas.microsoft.com/office/drawing/2014/main" id="{46D89E2A-B82D-6F44-AF30-82ECA636F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6322" y="2771428"/>
            <a:ext cx="3148631" cy="965115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6CA341-51C9-F141-BD5C-AE960C438150}"/>
              </a:ext>
            </a:extLst>
          </p:cNvPr>
          <p:cNvCxnSpPr/>
          <p:nvPr/>
        </p:nvCxnSpPr>
        <p:spPr>
          <a:xfrm flipH="1">
            <a:off x="3796902" y="1643865"/>
            <a:ext cx="623735" cy="21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B671197-3B18-8041-9559-FC99F1B5C34D}"/>
              </a:ext>
            </a:extLst>
          </p:cNvPr>
          <p:cNvSpPr txBox="1"/>
          <p:nvPr/>
        </p:nvSpPr>
        <p:spPr>
          <a:xfrm>
            <a:off x="4390755" y="1471163"/>
            <a:ext cx="763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/>
              <a:t>Search Bar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E24672-C826-7A4E-AD66-DEFAB8A53F4B}"/>
              </a:ext>
            </a:extLst>
          </p:cNvPr>
          <p:cNvSpPr txBox="1"/>
          <p:nvPr/>
        </p:nvSpPr>
        <p:spPr>
          <a:xfrm>
            <a:off x="2834309" y="2414665"/>
            <a:ext cx="33627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https://</a:t>
            </a:r>
            <a:r>
              <a:rPr lang="en-US" sz="1000" b="1" dirty="0" err="1"/>
              <a:t>www.scriptslug.com</a:t>
            </a:r>
            <a:r>
              <a:rPr lang="en-US" sz="1000" b="1" dirty="0"/>
              <a:t>/assets/scripts/spider-man-2002.pdf</a:t>
            </a:r>
          </a:p>
          <a:p>
            <a:endParaRPr lang="en-US" sz="10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898D0F-10BB-284A-AD9E-FDD5ED34260D}"/>
              </a:ext>
            </a:extLst>
          </p:cNvPr>
          <p:cNvCxnSpPr>
            <a:cxnSpLocks/>
          </p:cNvCxnSpPr>
          <p:nvPr/>
        </p:nvCxnSpPr>
        <p:spPr>
          <a:xfrm flipH="1" flipV="1">
            <a:off x="2162344" y="4338069"/>
            <a:ext cx="412547" cy="39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6DB3A29-E16B-0A41-90A2-D17ACA667EAC}"/>
              </a:ext>
            </a:extLst>
          </p:cNvPr>
          <p:cNvSpPr txBox="1"/>
          <p:nvPr/>
        </p:nvSpPr>
        <p:spPr>
          <a:xfrm>
            <a:off x="2207662" y="4702543"/>
            <a:ext cx="113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/>
              <a:t>Relevant Marvel movies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C7BCF8-EBEB-E648-AD1F-7EDB348DF063}"/>
              </a:ext>
            </a:extLst>
          </p:cNvPr>
          <p:cNvCxnSpPr>
            <a:cxnSpLocks/>
          </p:cNvCxnSpPr>
          <p:nvPr/>
        </p:nvCxnSpPr>
        <p:spPr>
          <a:xfrm flipV="1">
            <a:off x="4515678" y="3743813"/>
            <a:ext cx="1" cy="49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DD56BE1-A92E-D74F-A01A-CA88E95229BC}"/>
              </a:ext>
            </a:extLst>
          </p:cNvPr>
          <p:cNvSpPr txBox="1"/>
          <p:nvPr/>
        </p:nvSpPr>
        <p:spPr>
          <a:xfrm>
            <a:off x="4061400" y="4222794"/>
            <a:ext cx="113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/>
              <a:t>Excerpt – Who said what..</a:t>
            </a:r>
          </a:p>
        </p:txBody>
      </p:sp>
    </p:spTree>
    <p:extLst>
      <p:ext uri="{BB962C8B-B14F-4D97-AF65-F5344CB8AC3E}">
        <p14:creationId xmlns:p14="http://schemas.microsoft.com/office/powerpoint/2010/main" val="295860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B2B74E6-AE54-8143-8887-88AF0AC7EAD8}"/>
              </a:ext>
            </a:extLst>
          </p:cNvPr>
          <p:cNvSpPr txBox="1">
            <a:spLocks/>
          </p:cNvSpPr>
          <p:nvPr/>
        </p:nvSpPr>
        <p:spPr>
          <a:xfrm>
            <a:off x="838201" y="298382"/>
            <a:ext cx="10313504" cy="765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0000"/>
                </a:solidFill>
              </a:rPr>
              <a:t>Finding Relevant MCU information through Movie Scripts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6B83BB-86C0-4C4C-9088-71EE8B6688DF}"/>
              </a:ext>
            </a:extLst>
          </p:cNvPr>
          <p:cNvSpPr txBox="1"/>
          <p:nvPr/>
        </p:nvSpPr>
        <p:spPr>
          <a:xfrm>
            <a:off x="132861" y="1078991"/>
            <a:ext cx="1143814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2"/>
                </a:solidFill>
              </a:rPr>
              <a:t>Text Mining Concepts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400" dirty="0"/>
              <a:t>Scripts are not standardized. Scripts can come as pdfs or text files where each one might follow a different patter. Using text scraping and regex, the text should be standardized.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41369C-7F83-43CE-B876-69D64A792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623" y="2762428"/>
            <a:ext cx="2628084" cy="390038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4CBC695-D314-412E-962A-01F496F05981}"/>
              </a:ext>
            </a:extLst>
          </p:cNvPr>
          <p:cNvSpPr txBox="1"/>
          <p:nvPr/>
        </p:nvSpPr>
        <p:spPr>
          <a:xfrm>
            <a:off x="1812813" y="2648651"/>
            <a:ext cx="1731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4"/>
                </a:solidFill>
              </a:rPr>
              <a:t>Raw Script PDF</a:t>
            </a:r>
            <a:endParaRPr lang="en-US" b="1" dirty="0">
              <a:solidFill>
                <a:schemeClr val="accent4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94AF19-5EE1-4D8E-B565-0D82CE62BFE8}"/>
              </a:ext>
            </a:extLst>
          </p:cNvPr>
          <p:cNvCxnSpPr>
            <a:cxnSpLocks/>
          </p:cNvCxnSpPr>
          <p:nvPr/>
        </p:nvCxnSpPr>
        <p:spPr>
          <a:xfrm flipV="1">
            <a:off x="4170387" y="3466124"/>
            <a:ext cx="2515675" cy="308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F3F9F13-141D-4D04-9C3D-21964FA7F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123" y="2951865"/>
            <a:ext cx="4137146" cy="370252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95B6D19-4FDC-4DB6-9884-C0E2BCFB0D73}"/>
              </a:ext>
            </a:extLst>
          </p:cNvPr>
          <p:cNvSpPr txBox="1"/>
          <p:nvPr/>
        </p:nvSpPr>
        <p:spPr>
          <a:xfrm>
            <a:off x="8139367" y="2644650"/>
            <a:ext cx="1852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4"/>
                </a:solidFill>
              </a:rPr>
              <a:t>Vectorized Script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E8708B-B37C-4575-B8EE-644E513A2033}"/>
              </a:ext>
            </a:extLst>
          </p:cNvPr>
          <p:cNvSpPr txBox="1"/>
          <p:nvPr/>
        </p:nvSpPr>
        <p:spPr>
          <a:xfrm>
            <a:off x="4497398" y="3059668"/>
            <a:ext cx="1856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4"/>
                </a:solidFill>
              </a:rPr>
              <a:t>Processing Script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B53DC8-265B-4152-8105-C37BCC366238}"/>
              </a:ext>
            </a:extLst>
          </p:cNvPr>
          <p:cNvSpPr txBox="1"/>
          <p:nvPr/>
        </p:nvSpPr>
        <p:spPr>
          <a:xfrm>
            <a:off x="4208585" y="3704492"/>
            <a:ext cx="21883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Get important characters and their dialog.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Get setting and narration of 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Remove un-important comments.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Clean up Text for modeling.</a:t>
            </a:r>
          </a:p>
        </p:txBody>
      </p:sp>
    </p:spTree>
    <p:extLst>
      <p:ext uri="{BB962C8B-B14F-4D97-AF65-F5344CB8AC3E}">
        <p14:creationId xmlns:p14="http://schemas.microsoft.com/office/powerpoint/2010/main" val="109995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4BC6-FBAB-7D4D-A65E-29681DC2A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65" y="278137"/>
            <a:ext cx="10313504" cy="765312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Search Pipeline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E84ADE-A7DC-EF40-879E-37809C530894}"/>
              </a:ext>
            </a:extLst>
          </p:cNvPr>
          <p:cNvSpPr txBox="1"/>
          <p:nvPr/>
        </p:nvSpPr>
        <p:spPr>
          <a:xfrm>
            <a:off x="854765" y="1929717"/>
            <a:ext cx="136994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Obtain data-set</a:t>
            </a:r>
          </a:p>
          <a:p>
            <a:pPr algn="ctr"/>
            <a:r>
              <a:rPr lang="en-US" sz="1000" i="1" dirty="0">
                <a:solidFill>
                  <a:schemeClr val="accent2"/>
                </a:solidFill>
              </a:rPr>
              <a:t>Screenplay of Marvel movies in transcript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2D9FCE-E167-D847-A4B6-63D20E707DEB}"/>
              </a:ext>
            </a:extLst>
          </p:cNvPr>
          <p:cNvSpPr txBox="1"/>
          <p:nvPr/>
        </p:nvSpPr>
        <p:spPr>
          <a:xfrm>
            <a:off x="172281" y="3730848"/>
            <a:ext cx="69573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Tokenize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2E36E0-7700-BF44-833C-979E1C12E5BD}"/>
              </a:ext>
            </a:extLst>
          </p:cNvPr>
          <p:cNvSpPr txBox="1"/>
          <p:nvPr/>
        </p:nvSpPr>
        <p:spPr>
          <a:xfrm>
            <a:off x="854765" y="2944699"/>
            <a:ext cx="136994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EDA + Clean/munge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36371F-A834-8C42-9C0A-F77768BAF347}"/>
              </a:ext>
            </a:extLst>
          </p:cNvPr>
          <p:cNvSpPr txBox="1"/>
          <p:nvPr/>
        </p:nvSpPr>
        <p:spPr>
          <a:xfrm>
            <a:off x="1191867" y="3730848"/>
            <a:ext cx="69573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Stem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BA14C-B532-904D-8F9F-FEFD883C8384}"/>
              </a:ext>
            </a:extLst>
          </p:cNvPr>
          <p:cNvSpPr txBox="1"/>
          <p:nvPr/>
        </p:nvSpPr>
        <p:spPr>
          <a:xfrm>
            <a:off x="2211453" y="3721411"/>
            <a:ext cx="785190" cy="255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Lemmatize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A2EFD2-A7C4-9D40-A33D-263885F6E80B}"/>
              </a:ext>
            </a:extLst>
          </p:cNvPr>
          <p:cNvSpPr txBox="1"/>
          <p:nvPr/>
        </p:nvSpPr>
        <p:spPr>
          <a:xfrm>
            <a:off x="689120" y="4537377"/>
            <a:ext cx="1646577" cy="523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Vectorize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i="1" dirty="0">
                <a:solidFill>
                  <a:schemeClr val="accent2"/>
                </a:solidFill>
              </a:rPr>
              <a:t>TF-IDF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i="1" dirty="0">
                <a:solidFill>
                  <a:schemeClr val="accent2"/>
                </a:solidFill>
              </a:rPr>
              <a:t>TF-IDF on ‘steroids’ (BM25)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5CF158-723D-1C4F-A51A-F64C19D83990}"/>
              </a:ext>
            </a:extLst>
          </p:cNvPr>
          <p:cNvCxnSpPr/>
          <p:nvPr/>
        </p:nvCxnSpPr>
        <p:spPr>
          <a:xfrm>
            <a:off x="1520687" y="2584174"/>
            <a:ext cx="0" cy="27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D88378-D517-D34C-A545-D17A41A03D10}"/>
              </a:ext>
            </a:extLst>
          </p:cNvPr>
          <p:cNvCxnSpPr/>
          <p:nvPr/>
        </p:nvCxnSpPr>
        <p:spPr>
          <a:xfrm>
            <a:off x="1514061" y="3289852"/>
            <a:ext cx="0" cy="27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C3B3F5-F245-CF41-BC21-8D5EB505BD80}"/>
              </a:ext>
            </a:extLst>
          </p:cNvPr>
          <p:cNvCxnSpPr>
            <a:cxnSpLocks/>
          </p:cNvCxnSpPr>
          <p:nvPr/>
        </p:nvCxnSpPr>
        <p:spPr>
          <a:xfrm>
            <a:off x="927653" y="3869637"/>
            <a:ext cx="215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14CE9D-8F0E-B246-B02A-F6BE6FB79BE8}"/>
              </a:ext>
            </a:extLst>
          </p:cNvPr>
          <p:cNvCxnSpPr>
            <a:cxnSpLocks/>
          </p:cNvCxnSpPr>
          <p:nvPr/>
        </p:nvCxnSpPr>
        <p:spPr>
          <a:xfrm>
            <a:off x="1927361" y="3863012"/>
            <a:ext cx="215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554847-5E90-7C49-BA0A-F5D6911D32E4}"/>
              </a:ext>
            </a:extLst>
          </p:cNvPr>
          <p:cNvCxnSpPr/>
          <p:nvPr/>
        </p:nvCxnSpPr>
        <p:spPr>
          <a:xfrm>
            <a:off x="1510748" y="4147931"/>
            <a:ext cx="0" cy="27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072F5D-BE1E-9946-81B4-E65FFBE98DA3}"/>
              </a:ext>
            </a:extLst>
          </p:cNvPr>
          <p:cNvCxnSpPr/>
          <p:nvPr/>
        </p:nvCxnSpPr>
        <p:spPr>
          <a:xfrm>
            <a:off x="3518452" y="1431234"/>
            <a:ext cx="0" cy="4313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70C2AC1-E6A4-D342-99B4-2F2D8ECC73A2}"/>
              </a:ext>
            </a:extLst>
          </p:cNvPr>
          <p:cNvSpPr txBox="1"/>
          <p:nvPr/>
        </p:nvSpPr>
        <p:spPr>
          <a:xfrm>
            <a:off x="724728" y="1167311"/>
            <a:ext cx="1640786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 preparation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E4A660-6351-6E48-B3BE-653F8B5AB5A2}"/>
              </a:ext>
            </a:extLst>
          </p:cNvPr>
          <p:cNvSpPr txBox="1"/>
          <p:nvPr/>
        </p:nvSpPr>
        <p:spPr>
          <a:xfrm>
            <a:off x="4401377" y="1167691"/>
            <a:ext cx="1640786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Build Model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B4CAFAC-9A7C-D245-B119-C968F587144D}"/>
              </a:ext>
            </a:extLst>
          </p:cNvPr>
          <p:cNvCxnSpPr/>
          <p:nvPr/>
        </p:nvCxnSpPr>
        <p:spPr>
          <a:xfrm>
            <a:off x="7119729" y="1431233"/>
            <a:ext cx="0" cy="4313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D1366C6-86E7-524D-8B7E-8972CD31A5D1}"/>
              </a:ext>
            </a:extLst>
          </p:cNvPr>
          <p:cNvSpPr txBox="1"/>
          <p:nvPr/>
        </p:nvSpPr>
        <p:spPr>
          <a:xfrm>
            <a:off x="8539369" y="1167310"/>
            <a:ext cx="1640786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Search in action!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7D22F7-B5BB-CD41-ACCD-BB95CD664ACD}"/>
              </a:ext>
            </a:extLst>
          </p:cNvPr>
          <p:cNvSpPr txBox="1"/>
          <p:nvPr/>
        </p:nvSpPr>
        <p:spPr>
          <a:xfrm>
            <a:off x="4687988" y="1783909"/>
            <a:ext cx="9822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Model - train/test data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F1A8EA-02B0-7547-BEA8-4FBE710527E2}"/>
              </a:ext>
            </a:extLst>
          </p:cNvPr>
          <p:cNvSpPr txBox="1"/>
          <p:nvPr/>
        </p:nvSpPr>
        <p:spPr>
          <a:xfrm>
            <a:off x="4730156" y="2698478"/>
            <a:ext cx="82494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Naïve Bayes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24AA54-4AF4-9042-B033-44BFD0432308}"/>
              </a:ext>
            </a:extLst>
          </p:cNvPr>
          <p:cNvSpPr txBox="1"/>
          <p:nvPr/>
        </p:nvSpPr>
        <p:spPr>
          <a:xfrm>
            <a:off x="5670246" y="2709502"/>
            <a:ext cx="82494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B25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CD3857-6AF2-E349-B02B-87C0D148A3C4}"/>
              </a:ext>
            </a:extLst>
          </p:cNvPr>
          <p:cNvCxnSpPr>
            <a:cxnSpLocks/>
          </p:cNvCxnSpPr>
          <p:nvPr/>
        </p:nvCxnSpPr>
        <p:spPr>
          <a:xfrm>
            <a:off x="5045710" y="2348109"/>
            <a:ext cx="1" cy="27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F909C12-1434-644E-99DE-DC3976CC8439}"/>
              </a:ext>
            </a:extLst>
          </p:cNvPr>
          <p:cNvCxnSpPr>
            <a:cxnSpLocks/>
          </p:cNvCxnSpPr>
          <p:nvPr/>
        </p:nvCxnSpPr>
        <p:spPr>
          <a:xfrm>
            <a:off x="6082719" y="2330903"/>
            <a:ext cx="1" cy="27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5F52E191-6292-9145-BE0F-C60C0D59A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861" y="1775828"/>
            <a:ext cx="2856565" cy="307778"/>
          </a:xfrm>
          <a:prstGeom prst="rect">
            <a:avLst/>
          </a:prstGeom>
        </p:spPr>
      </p:pic>
      <p:sp>
        <p:nvSpPr>
          <p:cNvPr id="45" name="Right Arrow 44">
            <a:extLst>
              <a:ext uri="{FF2B5EF4-FFF2-40B4-BE49-F238E27FC236}">
                <a16:creationId xmlns:a16="http://schemas.microsoft.com/office/drawing/2014/main" id="{2A2257D1-0861-124F-9E0B-1E178FFF6123}"/>
              </a:ext>
            </a:extLst>
          </p:cNvPr>
          <p:cNvSpPr/>
          <p:nvPr/>
        </p:nvSpPr>
        <p:spPr>
          <a:xfrm>
            <a:off x="3283225" y="1186145"/>
            <a:ext cx="496956" cy="239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CF97324D-66AC-F145-8760-159DCD38837B}"/>
              </a:ext>
            </a:extLst>
          </p:cNvPr>
          <p:cNvSpPr/>
          <p:nvPr/>
        </p:nvSpPr>
        <p:spPr>
          <a:xfrm>
            <a:off x="6889445" y="1191284"/>
            <a:ext cx="496956" cy="239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64CF9F-882E-1546-8032-0544C57B8CF1}"/>
              </a:ext>
            </a:extLst>
          </p:cNvPr>
          <p:cNvSpPr txBox="1"/>
          <p:nvPr/>
        </p:nvSpPr>
        <p:spPr>
          <a:xfrm>
            <a:off x="8279295" y="1818861"/>
            <a:ext cx="1381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Flood Defense</a:t>
            </a:r>
          </a:p>
        </p:txBody>
      </p:sp>
      <p:pic>
        <p:nvPicPr>
          <p:cNvPr id="51" name="Picture 50" descr="Text, letter&#10;&#10;Description automatically generated">
            <a:extLst>
              <a:ext uri="{FF2B5EF4-FFF2-40B4-BE49-F238E27FC236}">
                <a16:creationId xmlns:a16="http://schemas.microsoft.com/office/drawing/2014/main" id="{D0C09D66-DD94-6549-9078-44C102966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238" y="2155870"/>
            <a:ext cx="4330700" cy="20701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B7B4294-11B9-A447-8335-D60FA9F9B0B2}"/>
              </a:ext>
            </a:extLst>
          </p:cNvPr>
          <p:cNvSpPr txBox="1"/>
          <p:nvPr/>
        </p:nvSpPr>
        <p:spPr>
          <a:xfrm>
            <a:off x="5347348" y="2322237"/>
            <a:ext cx="415511" cy="2490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Vs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D2DFE26-F4E8-3144-92AA-25ADFFFDA31B}"/>
              </a:ext>
            </a:extLst>
          </p:cNvPr>
          <p:cNvSpPr txBox="1"/>
          <p:nvPr/>
        </p:nvSpPr>
        <p:spPr>
          <a:xfrm>
            <a:off x="5654787" y="2014742"/>
            <a:ext cx="10899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solidFill>
                  <a:schemeClr val="accent2"/>
                </a:solidFill>
              </a:rPr>
              <a:t>Split data using k-fold cross-validation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D3E7F8-7275-489A-A7C8-F60E9D8A1529}"/>
              </a:ext>
            </a:extLst>
          </p:cNvPr>
          <p:cNvSpPr txBox="1"/>
          <p:nvPr/>
        </p:nvSpPr>
        <p:spPr>
          <a:xfrm>
            <a:off x="3627788" y="2698478"/>
            <a:ext cx="82494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Google’s universal-sentence-encoder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816F5D4-C379-4466-8EBC-875C69D65AA9}"/>
              </a:ext>
            </a:extLst>
          </p:cNvPr>
          <p:cNvCxnSpPr>
            <a:cxnSpLocks/>
          </p:cNvCxnSpPr>
          <p:nvPr/>
        </p:nvCxnSpPr>
        <p:spPr>
          <a:xfrm>
            <a:off x="4197450" y="2330904"/>
            <a:ext cx="1" cy="27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1E51493-54D2-48D2-B6AF-FEE5F6B65CA7}"/>
              </a:ext>
            </a:extLst>
          </p:cNvPr>
          <p:cNvSpPr txBox="1"/>
          <p:nvPr/>
        </p:nvSpPr>
        <p:spPr>
          <a:xfrm>
            <a:off x="4427735" y="2351898"/>
            <a:ext cx="415511" cy="2490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258525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4BC6-FBAB-7D4D-A65E-29681DC2A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65" y="278137"/>
            <a:ext cx="10313504" cy="76531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Current Status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3D611E-DE5F-4667-A2B5-76F252236A84}"/>
              </a:ext>
            </a:extLst>
          </p:cNvPr>
          <p:cNvSpPr txBox="1"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2"/>
                </a:solidFill>
              </a:rPr>
              <a:t>Text Mining Concepts</a:t>
            </a:r>
          </a:p>
          <a:p>
            <a:pPr marL="0" indent="0">
              <a:buNone/>
            </a:pPr>
            <a:r>
              <a:rPr lang="en-US" sz="1800" dirty="0"/>
              <a:t>Scripts are not standardized. Scripts can come as pdfs or text files where each one might follow a different patter. Using text scraping and regex, the text should be standardized.</a:t>
            </a:r>
          </a:p>
        </p:txBody>
      </p:sp>
    </p:spTree>
    <p:extLst>
      <p:ext uri="{BB962C8B-B14F-4D97-AF65-F5344CB8AC3E}">
        <p14:creationId xmlns:p14="http://schemas.microsoft.com/office/powerpoint/2010/main" val="744904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83ACE-73C6-5E4A-8D94-7782E2532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A821E2F-F8AC-1D43-BB7E-D73D137D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39147"/>
            <a:ext cx="10313504" cy="76531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397434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52017247D2A4EAE17084614A7EA3A" ma:contentTypeVersion="0" ma:contentTypeDescription="Create a new document." ma:contentTypeScope="" ma:versionID="05ae96859be0ec1a5829358bed078d2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E1A134-4FF7-4DAB-823E-20EBB0C930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6C9B6E0-D72F-4E5C-8E4B-FF39012DBE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67CCBC-F9EA-4643-9CAF-0A1138B3730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354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IST-736 Final Project</vt:lpstr>
      <vt:lpstr>Marvel Cinematic Universe is getting too big</vt:lpstr>
      <vt:lpstr>PowerPoint Presentation</vt:lpstr>
      <vt:lpstr>PowerPoint Presentation</vt:lpstr>
      <vt:lpstr>Search Pipeline</vt:lpstr>
      <vt:lpstr>Current Status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IST-736 Final Project</dc:title>
  <dc:creator>Sharat Sripada</dc:creator>
  <cp:lastModifiedBy>Emilio Ramos</cp:lastModifiedBy>
  <cp:revision>13</cp:revision>
  <dcterms:created xsi:type="dcterms:W3CDTF">2021-11-09T20:36:29Z</dcterms:created>
  <dcterms:modified xsi:type="dcterms:W3CDTF">2021-11-12T20:12:32Z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0x010100A2C52017247D2A4EAE17084614A7EA3A</vt:lpwstr>
  </property>
</Properties>
</file>