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82" r:id="rId3"/>
    <p:sldId id="257" r:id="rId4"/>
    <p:sldId id="258" r:id="rId5"/>
    <p:sldId id="259" r:id="rId6"/>
    <p:sldId id="260" r:id="rId7"/>
    <p:sldId id="28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944"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130207859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har char="●"/>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id" sz="1000">
                <a:solidFill>
                  <a:schemeClr val="dk2"/>
                </a:solidFill>
              </a:rPr>
              <a:t>‹#›</a:t>
            </a:fld>
            <a:endParaRPr lang="id"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id"/>
              <a:t>Internship Result</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id"/>
              <a:t>Ramos Janoah - Praditya Raudi</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id"/>
              <a:t>Core Requirement</a:t>
            </a:r>
          </a:p>
          <a:p>
            <a:pPr lvl="0">
              <a:spcBef>
                <a:spcPts val="0"/>
              </a:spcBef>
              <a:buNone/>
            </a:pPr>
            <a:endParaRP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17500" rtl="0">
              <a:spcBef>
                <a:spcPts val="0"/>
              </a:spcBef>
              <a:buSzPct val="100000"/>
              <a:buChar char="-"/>
            </a:pPr>
            <a:r>
              <a:rPr lang="id" sz="1400" b="1" dirty="0"/>
              <a:t>Minimal Neighbor </a:t>
            </a:r>
            <a:r>
              <a:rPr lang="id" sz="1400" dirty="0"/>
              <a:t>(hyperparameter), a constant that determine how much neighbor a node can have to be core of a cluster.</a:t>
            </a:r>
          </a:p>
          <a:p>
            <a:pPr lvl="0" rtl="0">
              <a:spcBef>
                <a:spcPts val="0"/>
              </a:spcBef>
              <a:buNone/>
            </a:pPr>
            <a:r>
              <a:rPr lang="id" sz="1400" dirty="0"/>
              <a:t>	Additional which makes modified DenGraph:</a:t>
            </a:r>
          </a:p>
          <a:p>
            <a:pPr marL="457200" lvl="0" indent="-317500" rtl="0">
              <a:spcBef>
                <a:spcPts val="0"/>
              </a:spcBef>
              <a:buSzPct val="100000"/>
              <a:buChar char="-"/>
            </a:pPr>
            <a:r>
              <a:rPr lang="id" sz="1400" b="1" dirty="0"/>
              <a:t>Minimal Harmonic</a:t>
            </a:r>
            <a:r>
              <a:rPr lang="id" sz="1400" dirty="0"/>
              <a:t>, a constant that determines that Harmonic Closeness Centrality value of node must be have to be a core. </a:t>
            </a:r>
          </a:p>
          <a:p>
            <a:pPr marL="914400" lvl="1" indent="-317500" rtl="0">
              <a:spcBef>
                <a:spcPts val="0"/>
              </a:spcBef>
              <a:buSzPct val="100000"/>
              <a:buChar char="-"/>
            </a:pPr>
            <a:r>
              <a:rPr lang="id" sz="1400" dirty="0"/>
              <a:t>If we want to refer core only to a seller, then we must to avoid buyer to be reference to be a core. To do so, there must be more qualification for node to be a core, and we use Harmonic Closeness Centrality.</a:t>
            </a:r>
          </a:p>
          <a:p>
            <a:pPr lvl="0" rtl="0">
              <a:spcBef>
                <a:spcPts val="0"/>
              </a:spcBef>
              <a:buNone/>
            </a:pPr>
            <a:r>
              <a:rPr lang="id" sz="1400" dirty="0"/>
              <a:t>	</a:t>
            </a:r>
          </a:p>
        </p:txBody>
      </p:sp>
      <p:pic>
        <p:nvPicPr>
          <p:cNvPr id="101" name="Shape 101"/>
          <p:cNvPicPr preferRelativeResize="0"/>
          <p:nvPr/>
        </p:nvPicPr>
        <p:blipFill rotWithShape="1">
          <a:blip r:embed="rId3">
            <a:alphaModFix/>
          </a:blip>
          <a:srcRect l="14104" t="63146" r="61019" b="24521"/>
          <a:stretch/>
        </p:blipFill>
        <p:spPr>
          <a:xfrm>
            <a:off x="3903968" y="3770347"/>
            <a:ext cx="3377274" cy="94134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Neighbor Requirement</a:t>
            </a:r>
          </a:p>
          <a:p>
            <a:pPr lvl="0" rtl="0">
              <a:spcBef>
                <a:spcPts val="0"/>
              </a:spcBef>
              <a:buNone/>
            </a:pPr>
            <a:endParaRPr/>
          </a:p>
        </p:txBody>
      </p:sp>
      <p:sp>
        <p:nvSpPr>
          <p:cNvPr id="107" name="Shape 1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id" b="1"/>
              <a:t>Maximal distance </a:t>
            </a:r>
            <a:r>
              <a:rPr lang="id"/>
              <a:t>(hyperparameter), a constant that determine some node can be a neighbor of some core. If node A is a neighbor of node B is connected by Edge E with distance X, then X must be less than Maximal Distance</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Distance / Weight</a:t>
            </a:r>
          </a:p>
        </p:txBody>
      </p:sp>
      <p:sp>
        <p:nvSpPr>
          <p:cNvPr id="113" name="Shape 11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id"/>
              <a:t>Feature for distance calculation :</a:t>
            </a:r>
          </a:p>
          <a:p>
            <a:pPr marL="457200" lvl="0" indent="-228600" rtl="0">
              <a:spcBef>
                <a:spcPts val="0"/>
              </a:spcBef>
              <a:buChar char="-"/>
            </a:pPr>
            <a:r>
              <a:rPr lang="id"/>
              <a:t>Price</a:t>
            </a:r>
          </a:p>
          <a:p>
            <a:pPr marL="457200" lvl="0" indent="-228600" rtl="0">
              <a:spcBef>
                <a:spcPts val="0"/>
              </a:spcBef>
              <a:buChar char="-"/>
            </a:pPr>
            <a:r>
              <a:rPr lang="id"/>
              <a:t>Quantity</a:t>
            </a:r>
          </a:p>
          <a:p>
            <a:pPr marL="457200" lvl="0" indent="-228600" rtl="0">
              <a:spcBef>
                <a:spcPts val="0"/>
              </a:spcBef>
              <a:buChar char="-"/>
            </a:pPr>
            <a:r>
              <a:rPr lang="id"/>
              <a:t>Date of transaction</a:t>
            </a:r>
          </a:p>
          <a:p>
            <a:pPr marL="457200" lvl="0" indent="-228600" rtl="0">
              <a:spcBef>
                <a:spcPts val="0"/>
              </a:spcBef>
              <a:buChar char="-"/>
            </a:pPr>
            <a:r>
              <a:rPr lang="id"/>
              <a:t>Subscription</a:t>
            </a:r>
          </a:p>
          <a:p>
            <a:pPr lvl="0" rtl="0">
              <a:spcBef>
                <a:spcPts val="0"/>
              </a:spcBef>
              <a:buNone/>
            </a:pPr>
            <a:r>
              <a:rPr lang="id"/>
              <a:t>All of those feature can be customized. (for example, the distance is represent by price and quantity only).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id" dirty="0"/>
              <a:t>Dengraph clustering is a graph clustering method that adopted from DBSCAN.</a:t>
            </a:r>
          </a:p>
          <a:p>
            <a:pPr lvl="0" rtl="0">
              <a:lnSpc>
                <a:spcPct val="100000"/>
              </a:lnSpc>
              <a:spcBef>
                <a:spcPts val="0"/>
              </a:spcBef>
              <a:spcAft>
                <a:spcPts val="0"/>
              </a:spcAft>
              <a:buNone/>
            </a:pPr>
            <a:r>
              <a:rPr lang="id" dirty="0"/>
              <a:t>	</a:t>
            </a:r>
            <a:endParaRPr lang="id" dirty="0"/>
          </a:p>
          <a:p>
            <a:pPr lvl="0" rtl="0">
              <a:lnSpc>
                <a:spcPct val="100000"/>
              </a:lnSpc>
              <a:spcBef>
                <a:spcPts val="0"/>
              </a:spcBef>
              <a:spcAft>
                <a:spcPts val="0"/>
              </a:spcAft>
              <a:buNone/>
            </a:pPr>
            <a:r>
              <a:rPr lang="id" dirty="0" smtClean="0"/>
              <a:t>Algorithm </a:t>
            </a:r>
            <a:r>
              <a:rPr lang="id" dirty="0"/>
              <a:t>:</a:t>
            </a:r>
          </a:p>
          <a:p>
            <a:pPr marL="457200" lvl="0" indent="-228600" rtl="0">
              <a:lnSpc>
                <a:spcPct val="100000"/>
              </a:lnSpc>
              <a:spcBef>
                <a:spcPts val="0"/>
              </a:spcBef>
              <a:spcAft>
                <a:spcPts val="0"/>
              </a:spcAft>
              <a:buAutoNum type="arabicPeriod"/>
            </a:pPr>
            <a:r>
              <a:rPr lang="id" dirty="0"/>
              <a:t>Check every node if the node is qualified to be a core. A node is qualify to be a core if have a harmonic value more than minimal harmonic and neighbor more than minimal neighbor.</a:t>
            </a:r>
          </a:p>
          <a:p>
            <a:pPr marL="457200" lvl="0" indent="-228600" rtl="0">
              <a:lnSpc>
                <a:spcPct val="100000"/>
              </a:lnSpc>
              <a:spcBef>
                <a:spcPts val="0"/>
              </a:spcBef>
              <a:spcAft>
                <a:spcPts val="0"/>
              </a:spcAft>
              <a:buAutoNum type="arabicPeriod"/>
            </a:pPr>
            <a:r>
              <a:rPr lang="id" dirty="0"/>
              <a:t>If a node is qualified to be a core, then </a:t>
            </a:r>
          </a:p>
          <a:p>
            <a:pPr marL="914400" lvl="1" indent="-228600" rtl="0">
              <a:lnSpc>
                <a:spcPct val="100000"/>
              </a:lnSpc>
              <a:spcBef>
                <a:spcPts val="0"/>
              </a:spcBef>
              <a:spcAft>
                <a:spcPts val="0"/>
              </a:spcAft>
              <a:buAutoNum type="alphaLcPeriod"/>
            </a:pPr>
            <a:r>
              <a:rPr lang="id" dirty="0"/>
              <a:t>make a cluster that consist of that node and it’s </a:t>
            </a:r>
            <a:r>
              <a:rPr lang="id" dirty="0" smtClean="0"/>
              <a:t>neighbor.</a:t>
            </a:r>
          </a:p>
          <a:p>
            <a:pPr marL="914400" lvl="1" indent="-228600" rtl="0">
              <a:lnSpc>
                <a:spcPct val="100000"/>
              </a:lnSpc>
              <a:spcBef>
                <a:spcPts val="0"/>
              </a:spcBef>
              <a:spcAft>
                <a:spcPts val="0"/>
              </a:spcAft>
              <a:buAutoNum type="alphaLcPeriod"/>
            </a:pPr>
            <a:r>
              <a:rPr lang="id" dirty="0" smtClean="0"/>
              <a:t>check </a:t>
            </a:r>
            <a:r>
              <a:rPr lang="id" dirty="0"/>
              <a:t>the neighbor, is they qualify to be a core. If so, include it to be a core in that cluster. Do checking the neighbor again, recursively.</a:t>
            </a:r>
          </a:p>
          <a:p>
            <a:pPr marL="457200" lvl="0" indent="-228600" rtl="0">
              <a:lnSpc>
                <a:spcPct val="100000"/>
              </a:lnSpc>
              <a:spcBef>
                <a:spcPts val="0"/>
              </a:spcBef>
              <a:spcAft>
                <a:spcPts val="0"/>
              </a:spcAft>
              <a:buAutoNum type="arabicPeriod"/>
            </a:pPr>
            <a:r>
              <a:rPr lang="id" dirty="0"/>
              <a:t>Do checking every node.</a:t>
            </a:r>
          </a:p>
        </p:txBody>
      </p:sp>
      <p:sp>
        <p:nvSpPr>
          <p:cNvPr id="119" name="Shape 11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DenGraph Algorithm</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id" dirty="0"/>
              <a:t>DenGraph Clustering (python file)</a:t>
            </a:r>
          </a:p>
          <a:p>
            <a:pPr marL="457200" lvl="0" indent="-228600" rtl="0">
              <a:spcBef>
                <a:spcPts val="0"/>
              </a:spcBef>
              <a:buChar char="-"/>
            </a:pPr>
            <a:r>
              <a:rPr lang="id" dirty="0"/>
              <a:t>WebVisualization (using node3.js v4)</a:t>
            </a:r>
          </a:p>
          <a:p>
            <a:pPr marL="457200" lvl="0" indent="-228600" rtl="0">
              <a:spcBef>
                <a:spcPts val="0"/>
              </a:spcBef>
              <a:buChar char="-"/>
            </a:pPr>
            <a:r>
              <a:rPr lang="id" dirty="0"/>
              <a:t>Best Seller Picker API</a:t>
            </a:r>
          </a:p>
          <a:p>
            <a:pPr lvl="0" rtl="0">
              <a:spcBef>
                <a:spcPts val="0"/>
              </a:spcBef>
              <a:buNone/>
            </a:pPr>
            <a:endParaRPr dirty="0"/>
          </a:p>
        </p:txBody>
      </p:sp>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Result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id" dirty="0"/>
              <a:t>DenGraph Clustering</a:t>
            </a:r>
          </a:p>
        </p:txBody>
      </p:sp>
      <p:sp>
        <p:nvSpPr>
          <p:cNvPr id="131" name="Shape 131"/>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descr="Workflow-Clustering.png"/>
          <p:cNvPicPr preferRelativeResize="0"/>
          <p:nvPr/>
        </p:nvPicPr>
        <p:blipFill>
          <a:blip r:embed="rId3">
            <a:alphaModFix/>
          </a:blip>
          <a:stretch>
            <a:fillRect/>
          </a:stretch>
        </p:blipFill>
        <p:spPr>
          <a:xfrm>
            <a:off x="2143125" y="233612"/>
            <a:ext cx="6550398" cy="4676274"/>
          </a:xfrm>
          <a:prstGeom prst="rect">
            <a:avLst/>
          </a:prstGeom>
          <a:noFill/>
          <a:ln>
            <a:noFill/>
          </a:ln>
        </p:spPr>
      </p:pic>
      <p:sp>
        <p:nvSpPr>
          <p:cNvPr id="137" name="Shape 137"/>
          <p:cNvSpPr txBox="1"/>
          <p:nvPr/>
        </p:nvSpPr>
        <p:spPr>
          <a:xfrm>
            <a:off x="128575" y="278600"/>
            <a:ext cx="1808700" cy="2460300"/>
          </a:xfrm>
          <a:prstGeom prst="rect">
            <a:avLst/>
          </a:prstGeom>
          <a:noFill/>
          <a:ln>
            <a:noFill/>
          </a:ln>
        </p:spPr>
        <p:txBody>
          <a:bodyPr lIns="91425" tIns="91425" rIns="91425" bIns="91425" anchor="t" anchorCtr="0">
            <a:noAutofit/>
          </a:bodyPr>
          <a:lstStyle/>
          <a:p>
            <a:pPr lvl="0" algn="r" rtl="0">
              <a:lnSpc>
                <a:spcPct val="115000"/>
              </a:lnSpc>
              <a:spcBef>
                <a:spcPts val="0"/>
              </a:spcBef>
              <a:spcAft>
                <a:spcPts val="1600"/>
              </a:spcAft>
              <a:buNone/>
            </a:pPr>
            <a:r>
              <a:rPr lang="id" sz="1800">
                <a:solidFill>
                  <a:schemeClr val="dk2"/>
                </a:solidFill>
              </a:rPr>
              <a:t>DenGraph Clustering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id"/>
              <a:t>Web Visualization</a:t>
            </a:r>
          </a:p>
        </p:txBody>
      </p:sp>
      <p:sp>
        <p:nvSpPr>
          <p:cNvPr id="143" name="Shape 143"/>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50" name="Shape 150"/>
          <p:cNvPicPr preferRelativeResize="0"/>
          <p:nvPr/>
        </p:nvPicPr>
        <p:blipFill rotWithShape="1">
          <a:blip r:embed="rId3">
            <a:alphaModFix/>
          </a:blip>
          <a:srcRect t="8180" b="8120"/>
          <a:stretch/>
        </p:blipFill>
        <p:spPr>
          <a:xfrm>
            <a:off x="888225" y="646070"/>
            <a:ext cx="7367526" cy="385414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7" name="Shape 157"/>
          <p:cNvPicPr preferRelativeResize="0"/>
          <p:nvPr/>
        </p:nvPicPr>
        <p:blipFill rotWithShape="1">
          <a:blip r:embed="rId3">
            <a:alphaModFix/>
          </a:blip>
          <a:srcRect t="7332" b="8482"/>
          <a:stretch/>
        </p:blipFill>
        <p:spPr>
          <a:xfrm>
            <a:off x="888225" y="545818"/>
            <a:ext cx="7367526" cy="3932118"/>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id" dirty="0" smtClean="0"/>
              <a:t>Overview</a:t>
            </a:r>
            <a:endParaRPr lang="id" dirty="0"/>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lang="id" dirty="0"/>
          </a:p>
        </p:txBody>
      </p:sp>
    </p:spTree>
    <p:extLst>
      <p:ext uri="{BB962C8B-B14F-4D97-AF65-F5344CB8AC3E}">
        <p14:creationId xmlns:p14="http://schemas.microsoft.com/office/powerpoint/2010/main" val="21089915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id"/>
              <a:t>Best Seller Picker API</a:t>
            </a:r>
          </a:p>
        </p:txBody>
      </p:sp>
      <p:sp>
        <p:nvSpPr>
          <p:cNvPr id="163" name="Shape 163"/>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Best Seller Picker API</a:t>
            </a:r>
          </a:p>
        </p:txBody>
      </p:sp>
      <p:sp>
        <p:nvSpPr>
          <p:cNvPr id="169" name="Shape 16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400"/>
              </a:spcAft>
              <a:buChar char="-"/>
            </a:pPr>
            <a:r>
              <a:rPr lang="id" b="1" dirty="0"/>
              <a:t>What is the purpose of the API?</a:t>
            </a:r>
            <a:br>
              <a:rPr lang="id" b="1" dirty="0"/>
            </a:br>
            <a:r>
              <a:rPr lang="id" dirty="0"/>
              <a:t>To pick the best 3 seller from another cluster.</a:t>
            </a:r>
          </a:p>
          <a:p>
            <a:pPr marL="457200" lvl="0" indent="-228600" rtl="0">
              <a:spcBef>
                <a:spcPts val="0"/>
              </a:spcBef>
              <a:spcAft>
                <a:spcPts val="400"/>
              </a:spcAft>
              <a:buChar char="-"/>
            </a:pPr>
            <a:r>
              <a:rPr lang="id" b="1" dirty="0"/>
              <a:t>How the API work?</a:t>
            </a:r>
            <a:br>
              <a:rPr lang="id" b="1" dirty="0"/>
            </a:br>
            <a:r>
              <a:rPr lang="id" dirty="0"/>
              <a:t>When server is starting, it will load the graph of all categories, and then it would rank the clusters and rank the nodes in the same cluster. Then it will choose the best 3 seller for the recommendation. The rank is made by sorting two values. That value is: </a:t>
            </a:r>
          </a:p>
          <a:p>
            <a:pPr marL="914400" lvl="0" indent="-317500" rtl="0">
              <a:spcBef>
                <a:spcPts val="0"/>
              </a:spcBef>
              <a:spcAft>
                <a:spcPts val="400"/>
              </a:spcAft>
              <a:buSzPct val="100000"/>
              <a:buChar char="-"/>
            </a:pPr>
            <a:r>
              <a:rPr lang="id" sz="1400" dirty="0"/>
              <a:t>(RM-RF)</a:t>
            </a:r>
          </a:p>
          <a:p>
            <a:pPr marL="914400" lvl="0" indent="-317500" rtl="0">
              <a:spcBef>
                <a:spcPts val="0"/>
              </a:spcBef>
              <a:spcAft>
                <a:spcPts val="400"/>
              </a:spcAft>
              <a:buSzPct val="100000"/>
              <a:buChar char="-"/>
            </a:pPr>
            <a:r>
              <a:rPr lang="id" sz="1400" dirty="0"/>
              <a:t>RM/(RM+RF)</a:t>
            </a:r>
          </a:p>
          <a:p>
            <a:pPr marL="457200" lvl="0" indent="-69850" rtl="0">
              <a:spcBef>
                <a:spcPts val="0"/>
              </a:spcBef>
              <a:spcAft>
                <a:spcPts val="400"/>
              </a:spcAft>
              <a:buClr>
                <a:srgbClr val="000000"/>
              </a:buClr>
              <a:buSzPct val="78571"/>
              <a:buNone/>
            </a:pPr>
            <a:r>
              <a:rPr lang="id" sz="1400" dirty="0"/>
              <a:t>RM : amount of remitted </a:t>
            </a:r>
            <a:r>
              <a:rPr lang="id" sz="1400" dirty="0" smtClean="0"/>
              <a:t>transaction</a:t>
            </a:r>
          </a:p>
          <a:p>
            <a:pPr marL="457200" lvl="0" indent="-69850" rtl="0">
              <a:spcBef>
                <a:spcPts val="0"/>
              </a:spcBef>
              <a:spcAft>
                <a:spcPts val="400"/>
              </a:spcAft>
              <a:buClr>
                <a:srgbClr val="000000"/>
              </a:buClr>
              <a:buSzPct val="78571"/>
              <a:buNone/>
            </a:pPr>
            <a:r>
              <a:rPr lang="id" sz="1400" dirty="0" smtClean="0"/>
              <a:t>RF </a:t>
            </a:r>
            <a:r>
              <a:rPr lang="id" sz="1400" dirty="0"/>
              <a:t>: amount of refunded transaction.</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id"/>
              <a:t>Best Seller Picker API</a:t>
            </a:r>
          </a:p>
          <a:p>
            <a:pPr lvl="0" rtl="0">
              <a:spcBef>
                <a:spcPts val="0"/>
              </a:spcBef>
              <a:buNone/>
            </a:pPr>
            <a:endParaRPr/>
          </a:p>
        </p:txBody>
      </p:sp>
      <p:sp>
        <p:nvSpPr>
          <p:cNvPr id="175" name="Shape 1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0"/>
              </a:spcAft>
              <a:buChar char="-"/>
            </a:pPr>
            <a:r>
              <a:rPr lang="id" b="1" dirty="0"/>
              <a:t>How to </a:t>
            </a:r>
            <a:r>
              <a:rPr lang="id" b="1" dirty="0" smtClean="0"/>
              <a:t>use?</a:t>
            </a:r>
            <a:br>
              <a:rPr lang="id" b="1" dirty="0" smtClean="0"/>
            </a:br>
            <a:r>
              <a:rPr lang="id" dirty="0" smtClean="0"/>
              <a:t>Simply </a:t>
            </a:r>
            <a:r>
              <a:rPr lang="id" dirty="0"/>
              <a:t>send POST request to the server (IP and port) which is running </a:t>
            </a:r>
            <a:r>
              <a:rPr lang="id" dirty="0" smtClean="0"/>
              <a:t>the API</a:t>
            </a:r>
            <a:br>
              <a:rPr lang="id" dirty="0" smtClean="0"/>
            </a:br>
            <a:r>
              <a:rPr lang="id" dirty="0" smtClean="0"/>
              <a:t>POST parameter : seller_id, category, and feature of clustering (boolean of price, days, quantity, subs), total 6 parameters.</a:t>
            </a:r>
            <a:br>
              <a:rPr lang="id" dirty="0" smtClean="0"/>
            </a:br>
            <a:r>
              <a:rPr lang="id" dirty="0" smtClean="0"/>
              <a:t>RESPONSE : 3 best seller in another cluster.</a:t>
            </a:r>
          </a:p>
          <a:p>
            <a:pPr marL="228600" lvl="0" rtl="0">
              <a:spcBef>
                <a:spcPts val="0"/>
              </a:spcBef>
              <a:spcAft>
                <a:spcPts val="0"/>
              </a:spcAft>
              <a:buNone/>
            </a:pPr>
            <a:endParaRPr lang="id" dirty="0" smtClean="0"/>
          </a:p>
          <a:p>
            <a:pPr marL="457200" lvl="0" indent="-228600" rtl="0">
              <a:spcBef>
                <a:spcPts val="0"/>
              </a:spcBef>
              <a:spcAft>
                <a:spcPts val="0"/>
              </a:spcAft>
              <a:buChar char="-"/>
            </a:pPr>
            <a:r>
              <a:rPr lang="id" b="1" dirty="0" smtClean="0"/>
              <a:t>Performance </a:t>
            </a:r>
            <a:r>
              <a:rPr lang="id" b="1" dirty="0"/>
              <a:t>of API?</a:t>
            </a:r>
            <a:br>
              <a:rPr lang="id" b="1" dirty="0"/>
            </a:br>
            <a:r>
              <a:rPr lang="id" dirty="0"/>
              <a:t>Response time : 3-5 ms.</a:t>
            </a:r>
          </a:p>
          <a:p>
            <a:pPr lvl="0" rtl="0">
              <a:spcBef>
                <a:spcPts val="0"/>
              </a:spcBef>
              <a:buClr>
                <a:srgbClr val="000000"/>
              </a:buClr>
              <a:buSzPct val="61111"/>
              <a:buNone/>
            </a:pPr>
            <a:endParaRPr b="1"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Conclusion</a:t>
            </a:r>
          </a:p>
        </p:txBody>
      </p:sp>
      <p:sp>
        <p:nvSpPr>
          <p:cNvPr id="181" name="Shape 181"/>
          <p:cNvSpPr txBox="1">
            <a:spLocks noGrp="1"/>
          </p:cNvSpPr>
          <p:nvPr>
            <p:ph type="body" idx="1"/>
          </p:nvPr>
        </p:nvSpPr>
        <p:spPr>
          <a:xfrm>
            <a:off x="311700" y="1152474"/>
            <a:ext cx="8520600" cy="3894395"/>
          </a:xfrm>
          <a:prstGeom prst="rect">
            <a:avLst/>
          </a:prstGeom>
        </p:spPr>
        <p:txBody>
          <a:bodyPr lIns="91425" tIns="91425" rIns="91425" bIns="91425" anchor="t" anchorCtr="0">
            <a:noAutofit/>
          </a:bodyPr>
          <a:lstStyle/>
          <a:p>
            <a:pPr marL="457200" lvl="0" indent="-228600" rtl="0">
              <a:spcBef>
                <a:spcPts val="0"/>
              </a:spcBef>
              <a:buChar char="-"/>
            </a:pPr>
            <a:r>
              <a:rPr lang="id" b="1" dirty="0" smtClean="0"/>
              <a:t>DenGraph Clustering:</a:t>
            </a:r>
            <a:br>
              <a:rPr lang="id" b="1" dirty="0" smtClean="0"/>
            </a:br>
            <a:r>
              <a:rPr lang="id" dirty="0" smtClean="0"/>
              <a:t>useful </a:t>
            </a:r>
            <a:r>
              <a:rPr lang="id" dirty="0"/>
              <a:t>to make analysis that represent relationship between user, and clustered them by transaction and subscription. </a:t>
            </a:r>
            <a:br>
              <a:rPr lang="id" dirty="0"/>
            </a:br>
            <a:r>
              <a:rPr lang="id" dirty="0"/>
              <a:t>For the further usage, This isn’t useful just to pick another seller, but also to see the best seller in the cluster, and also see the potential of drop-shipper and reseller</a:t>
            </a:r>
            <a:r>
              <a:rPr lang="id" dirty="0" smtClean="0"/>
              <a:t>.</a:t>
            </a:r>
            <a:endParaRPr lang="id" b="1" dirty="0" smtClean="0"/>
          </a:p>
          <a:p>
            <a:pPr marL="457200" lvl="0" indent="-228600" rtl="0">
              <a:spcBef>
                <a:spcPts val="0"/>
              </a:spcBef>
              <a:buChar char="-"/>
            </a:pPr>
            <a:r>
              <a:rPr lang="id" b="1" dirty="0" smtClean="0"/>
              <a:t>Web Visualization:</a:t>
            </a:r>
            <a:br>
              <a:rPr lang="id" b="1" dirty="0" smtClean="0"/>
            </a:br>
            <a:r>
              <a:rPr lang="id" dirty="0" smtClean="0"/>
              <a:t>useful to see another insight through visualization based on clustering result</a:t>
            </a:r>
            <a:endParaRPr lang="id" b="1" dirty="0" smtClean="0"/>
          </a:p>
          <a:p>
            <a:pPr marL="457200" lvl="0" indent="-228600" rtl="0">
              <a:spcBef>
                <a:spcPts val="0"/>
              </a:spcBef>
              <a:buChar char="-"/>
            </a:pPr>
            <a:r>
              <a:rPr lang="id" b="1" dirty="0" smtClean="0"/>
              <a:t>Best </a:t>
            </a:r>
            <a:r>
              <a:rPr lang="id" b="1" dirty="0"/>
              <a:t>Seller Picker API</a:t>
            </a:r>
            <a:br>
              <a:rPr lang="id" b="1" dirty="0"/>
            </a:br>
            <a:r>
              <a:rPr lang="id" dirty="0"/>
              <a:t>useful to give best another seller for recommendation</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id"/>
              <a:t>Best Moment</a:t>
            </a:r>
          </a:p>
        </p:txBody>
      </p:sp>
      <p:sp>
        <p:nvSpPr>
          <p:cNvPr id="187" name="Shape 187"/>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Best moment in Bukalapak</a:t>
            </a:r>
          </a:p>
        </p:txBody>
      </p:sp>
      <p:sp>
        <p:nvSpPr>
          <p:cNvPr id="193" name="Shape 1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a:t>Ramos:</a:t>
            </a:r>
          </a:p>
          <a:p>
            <a:pPr marL="457200" lvl="0" indent="-228600" rtl="0">
              <a:spcBef>
                <a:spcPts val="0"/>
              </a:spcBef>
              <a:buChar char="-"/>
            </a:pPr>
            <a:r>
              <a:rPr lang="id"/>
              <a:t>When i get very delicious food from Bukalapak</a:t>
            </a:r>
          </a:p>
          <a:p>
            <a:pPr marL="457200" lvl="0" indent="-228600">
              <a:spcBef>
                <a:spcPts val="0"/>
              </a:spcBef>
              <a:buChar char="-"/>
            </a:pPr>
            <a:r>
              <a:rPr lang="id"/>
              <a:t>When i finally can play ping-pong, which i can’t do before i do intern on Bukalapak</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Best moment in Bukalapak</a:t>
            </a:r>
          </a:p>
        </p:txBody>
      </p:sp>
      <p:sp>
        <p:nvSpPr>
          <p:cNvPr id="199" name="Shape 1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id"/>
              <a:t>Raudi:</a:t>
            </a:r>
          </a:p>
          <a:p>
            <a:pPr marL="457200" lvl="0" indent="-228600" rtl="0">
              <a:spcBef>
                <a:spcPts val="0"/>
              </a:spcBef>
              <a:buChar char="-"/>
            </a:pPr>
            <a:r>
              <a:rPr lang="id"/>
              <a:t>When I was playing Basketball with Bukalapak Basketball</a:t>
            </a:r>
          </a:p>
          <a:p>
            <a:pPr marL="457200" lvl="0" indent="-228600" rtl="0">
              <a:spcBef>
                <a:spcPts val="0"/>
              </a:spcBef>
              <a:buChar char="-"/>
            </a:pPr>
            <a:r>
              <a:rPr lang="id"/>
              <a:t>When I sleepover at the office and playing PS4 on weekend</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2285400"/>
            <a:ext cx="8520600" cy="572700"/>
          </a:xfrm>
          <a:prstGeom prst="rect">
            <a:avLst/>
          </a:prstGeom>
        </p:spPr>
        <p:txBody>
          <a:bodyPr lIns="91425" tIns="91425" rIns="91425" bIns="91425" anchor="t" anchorCtr="0">
            <a:noAutofit/>
          </a:bodyPr>
          <a:lstStyle/>
          <a:p>
            <a:pPr lvl="0" algn="ctr">
              <a:spcBef>
                <a:spcPts val="0"/>
              </a:spcBef>
              <a:buNone/>
            </a:pPr>
            <a:r>
              <a:rPr lang="id"/>
              <a:t>Thank you!</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Problem	</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id"/>
              <a:t>A lot of seller / supplier are still selling some out of stock products. This cause refund rate increases.</a:t>
            </a:r>
          </a:p>
          <a:p>
            <a:pPr marL="457200" lvl="0" indent="-228600" rtl="0">
              <a:spcBef>
                <a:spcPts val="0"/>
              </a:spcBef>
              <a:buAutoNum type="arabicPeriod"/>
            </a:pPr>
            <a:r>
              <a:rPr lang="id"/>
              <a:t>Refund rate is one of our KPI. The less the better.</a:t>
            </a:r>
          </a:p>
          <a:p>
            <a:pPr marL="457200" lvl="0" indent="-228600">
              <a:spcBef>
                <a:spcPts val="0"/>
              </a:spcBef>
              <a:buAutoNum type="arabicPeriod"/>
            </a:pPr>
            <a:r>
              <a:rPr lang="id"/>
              <a:t>We tried to solve this problem by recommending another seller with the same product. But sometimes products sold by this seller are also out of stock. Still increases the refund rate.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Objective</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indent="457200" rtl="0">
              <a:spcBef>
                <a:spcPts val="0"/>
              </a:spcBef>
              <a:buNone/>
            </a:pPr>
            <a:r>
              <a:rPr lang="id"/>
              <a:t>Decrease the refund rate</a:t>
            </a:r>
          </a:p>
          <a:p>
            <a:pPr lvl="0" indent="457200" rtl="0">
              <a:spcBef>
                <a:spcPts val="0"/>
              </a:spcBef>
              <a:buNone/>
            </a:pPr>
            <a:r>
              <a:rPr lang="id"/>
              <a:t>How?</a:t>
            </a:r>
          </a:p>
          <a:p>
            <a:pPr marL="457200" lvl="0" indent="457200" rtl="0">
              <a:spcBef>
                <a:spcPts val="0"/>
              </a:spcBef>
              <a:buNone/>
            </a:pPr>
            <a:r>
              <a:rPr lang="id"/>
              <a:t>Pick the best supplier / seller for the recommendation feature.</a:t>
            </a:r>
          </a:p>
          <a:p>
            <a:pPr marL="457200" lvl="0" indent="457200" rtl="0">
              <a:spcBef>
                <a:spcPts val="0"/>
              </a:spcBef>
              <a:buNone/>
            </a:pPr>
            <a:r>
              <a:rPr lang="id"/>
              <a:t>How?</a:t>
            </a:r>
          </a:p>
          <a:p>
            <a:pPr marL="914400" lvl="0" indent="457200" rtl="0">
              <a:spcBef>
                <a:spcPts val="0"/>
              </a:spcBef>
              <a:buNone/>
            </a:pPr>
            <a:r>
              <a:rPr lang="id"/>
              <a:t>Minimize the possibility of bad recommendation supplier / seller.</a:t>
            </a:r>
          </a:p>
          <a:p>
            <a:pPr marL="914400" lvl="0" indent="457200" rtl="0">
              <a:spcBef>
                <a:spcPts val="0"/>
              </a:spcBef>
              <a:buNone/>
            </a:pPr>
            <a:r>
              <a:rPr lang="id"/>
              <a:t>How?</a:t>
            </a:r>
          </a:p>
          <a:p>
            <a:pPr marL="914400" lvl="0" indent="457200">
              <a:spcBef>
                <a:spcPts val="0"/>
              </a:spcBef>
              <a:buNone/>
            </a:pPr>
            <a:r>
              <a:rPr lang="id"/>
              <a:t>	Stay with us!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Solution</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id"/>
              <a:t>We need to cluster the user based on their relationship / transaction.</a:t>
            </a:r>
          </a:p>
          <a:p>
            <a:pPr marL="457200" lvl="0" indent="-228600" rtl="0">
              <a:spcBef>
                <a:spcPts val="0"/>
              </a:spcBef>
              <a:buAutoNum type="arabicPeriod"/>
            </a:pPr>
            <a:r>
              <a:rPr lang="id"/>
              <a:t>We need to visualize the clustering result to get more insight about user relationship. </a:t>
            </a:r>
          </a:p>
          <a:p>
            <a:pPr marL="457200" lvl="0" indent="-228600">
              <a:spcBef>
                <a:spcPts val="0"/>
              </a:spcBef>
              <a:buAutoNum type="arabicPeriod"/>
            </a:pPr>
            <a:r>
              <a:rPr lang="id"/>
              <a:t>We need to choose the best seller from another cluster for recommendation.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Method</a:t>
            </a:r>
          </a:p>
        </p:txBody>
      </p:sp>
      <p:sp>
        <p:nvSpPr>
          <p:cNvPr id="79" name="Shape 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id"/>
              <a:t>Graph representation</a:t>
            </a:r>
          </a:p>
          <a:p>
            <a:pPr marL="457200" lvl="0" indent="-228600">
              <a:spcBef>
                <a:spcPts val="0"/>
              </a:spcBef>
              <a:buAutoNum type="arabicPeriod"/>
            </a:pPr>
            <a:r>
              <a:rPr lang="id"/>
              <a:t>Modified DenGraph Algorithm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84896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Graph</a:t>
            </a:r>
          </a:p>
        </p:txBody>
      </p:sp>
      <p:sp>
        <p:nvSpPr>
          <p:cNvPr id="85" name="Shape 85"/>
          <p:cNvSpPr txBox="1">
            <a:spLocks noGrp="1"/>
          </p:cNvSpPr>
          <p:nvPr>
            <p:ph type="body" idx="1"/>
          </p:nvPr>
        </p:nvSpPr>
        <p:spPr>
          <a:xfrm>
            <a:off x="311700" y="1152475"/>
            <a:ext cx="8520600" cy="1740300"/>
          </a:xfrm>
          <a:prstGeom prst="rect">
            <a:avLst/>
          </a:prstGeom>
        </p:spPr>
        <p:txBody>
          <a:bodyPr lIns="91425" tIns="91425" rIns="91425" bIns="91425" anchor="t" anchorCtr="0">
            <a:noAutofit/>
          </a:bodyPr>
          <a:lstStyle/>
          <a:p>
            <a:pPr marL="457200" lvl="0" indent="-228600" rtl="0">
              <a:spcBef>
                <a:spcPts val="0"/>
              </a:spcBef>
              <a:buChar char="-"/>
            </a:pPr>
            <a:r>
              <a:rPr lang="id"/>
              <a:t>Why use graph representation?</a:t>
            </a:r>
          </a:p>
          <a:p>
            <a:pPr marL="914400" lvl="1" indent="-228600" rtl="0">
              <a:spcBef>
                <a:spcPts val="0"/>
              </a:spcBef>
              <a:buChar char="-"/>
            </a:pPr>
            <a:r>
              <a:rPr lang="id"/>
              <a:t>graph representation is good to represent a relationship of entity. The dot or node would be an account, and the edge would be closeness representation of two nodes, that represent by a transaction and subscription.</a:t>
            </a:r>
          </a:p>
          <a:p>
            <a:pPr marL="914400" lvl="1" indent="-228600" rtl="0">
              <a:spcBef>
                <a:spcPts val="0"/>
              </a:spcBef>
              <a:buChar char="-"/>
            </a:pPr>
            <a:r>
              <a:rPr lang="id"/>
              <a:t>the graph would be directed (there’s an arrow on the edge), because the transaction and subscription in BukaLapak is one directed.</a:t>
            </a:r>
          </a:p>
        </p:txBody>
      </p:sp>
      <p:pic>
        <p:nvPicPr>
          <p:cNvPr id="86" name="Shape 86"/>
          <p:cNvPicPr preferRelativeResize="0"/>
          <p:nvPr/>
        </p:nvPicPr>
        <p:blipFill>
          <a:blip r:embed="rId3">
            <a:alphaModFix/>
          </a:blip>
          <a:stretch>
            <a:fillRect/>
          </a:stretch>
        </p:blipFill>
        <p:spPr>
          <a:xfrm>
            <a:off x="3082287" y="2892900"/>
            <a:ext cx="2979425" cy="185387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1017725"/>
            <a:ext cx="4047300" cy="3990900"/>
          </a:xfrm>
          <a:prstGeom prst="rect">
            <a:avLst/>
          </a:prstGeom>
        </p:spPr>
        <p:txBody>
          <a:bodyPr lIns="91425" tIns="91425" rIns="91425" bIns="91425" anchor="t" anchorCtr="0">
            <a:noAutofit/>
          </a:bodyPr>
          <a:lstStyle/>
          <a:p>
            <a:pPr marL="457200" lvl="0" indent="-317500" rtl="0">
              <a:spcBef>
                <a:spcPts val="0"/>
              </a:spcBef>
              <a:spcAft>
                <a:spcPts val="100"/>
              </a:spcAft>
              <a:buSzPct val="100000"/>
              <a:buChar char="-"/>
            </a:pPr>
            <a:r>
              <a:rPr lang="id" sz="1400" b="1" dirty="0"/>
              <a:t>Node, </a:t>
            </a:r>
            <a:r>
              <a:rPr lang="id" sz="1400" dirty="0"/>
              <a:t>the dot, represent user. can be classified to:</a:t>
            </a:r>
          </a:p>
          <a:p>
            <a:pPr marL="914400" lvl="1" indent="-317500" rtl="0">
              <a:spcBef>
                <a:spcPts val="0"/>
              </a:spcBef>
              <a:spcAft>
                <a:spcPts val="100"/>
              </a:spcAft>
              <a:buSzPct val="100000"/>
              <a:buChar char="-"/>
            </a:pPr>
            <a:r>
              <a:rPr lang="id" sz="1400" b="1" dirty="0"/>
              <a:t>Core</a:t>
            </a:r>
            <a:r>
              <a:rPr lang="id" sz="1400" dirty="0"/>
              <a:t>. </a:t>
            </a:r>
            <a:r>
              <a:rPr lang="id" dirty="0"/>
              <a:t>represent seller</a:t>
            </a:r>
            <a:r>
              <a:rPr lang="id" sz="1400" dirty="0"/>
              <a:t>.</a:t>
            </a:r>
          </a:p>
          <a:p>
            <a:pPr marL="914400" lvl="1" indent="-317500" rtl="0">
              <a:spcBef>
                <a:spcPts val="0"/>
              </a:spcBef>
              <a:spcAft>
                <a:spcPts val="100"/>
              </a:spcAft>
              <a:buSzPct val="100000"/>
              <a:buChar char="-"/>
            </a:pPr>
            <a:r>
              <a:rPr lang="id" sz="1400" b="1" dirty="0"/>
              <a:t>Neighbor. </a:t>
            </a:r>
            <a:r>
              <a:rPr lang="id" sz="1400" dirty="0"/>
              <a:t>represent buyer</a:t>
            </a:r>
            <a:r>
              <a:rPr lang="id" dirty="0"/>
              <a:t>.</a:t>
            </a:r>
          </a:p>
          <a:p>
            <a:pPr marL="457200" lvl="0" indent="-317500" rtl="0">
              <a:spcBef>
                <a:spcPts val="0"/>
              </a:spcBef>
              <a:spcAft>
                <a:spcPts val="100"/>
              </a:spcAft>
              <a:buSzPct val="100000"/>
              <a:buChar char="-"/>
            </a:pPr>
            <a:r>
              <a:rPr lang="id" sz="1400" b="1" dirty="0"/>
              <a:t>Edge, </a:t>
            </a:r>
            <a:r>
              <a:rPr lang="id" sz="1400" dirty="0"/>
              <a:t>the line</a:t>
            </a:r>
            <a:r>
              <a:rPr lang="id" sz="1400" b="1" dirty="0"/>
              <a:t> </a:t>
            </a:r>
            <a:r>
              <a:rPr lang="id" sz="1400" dirty="0"/>
              <a:t>that connecting node and other node, represent transaction. In Edge, there are:</a:t>
            </a:r>
          </a:p>
          <a:p>
            <a:pPr marL="914400" lvl="1" indent="-317500" rtl="0">
              <a:spcBef>
                <a:spcPts val="0"/>
              </a:spcBef>
              <a:spcAft>
                <a:spcPts val="100"/>
              </a:spcAft>
              <a:buSzPct val="100000"/>
              <a:buChar char="-"/>
            </a:pPr>
            <a:r>
              <a:rPr lang="id" sz="1400" b="1" dirty="0"/>
              <a:t>Weight, </a:t>
            </a:r>
            <a:r>
              <a:rPr lang="id" sz="1400" dirty="0"/>
              <a:t>some value to the edge to determines how close two nodes are. More weight, more close.</a:t>
            </a:r>
          </a:p>
          <a:p>
            <a:pPr marL="914400" lvl="1" indent="-317500" rtl="0">
              <a:spcBef>
                <a:spcPts val="0"/>
              </a:spcBef>
              <a:spcAft>
                <a:spcPts val="100"/>
              </a:spcAft>
              <a:buSzPct val="100000"/>
              <a:buChar char="-"/>
            </a:pPr>
            <a:r>
              <a:rPr lang="id" sz="1400" b="1" dirty="0"/>
              <a:t>Distance, </a:t>
            </a:r>
            <a:r>
              <a:rPr lang="id" sz="1400" dirty="0" smtClean="0"/>
              <a:t>1 </a:t>
            </a:r>
            <a:r>
              <a:rPr lang="id" sz="1400" dirty="0"/>
              <a:t>/ weight.</a:t>
            </a:r>
          </a:p>
          <a:p>
            <a:pPr marL="914400" lvl="1" indent="-228600" rtl="0">
              <a:spcBef>
                <a:spcPts val="0"/>
              </a:spcBef>
              <a:spcAft>
                <a:spcPts val="100"/>
              </a:spcAft>
              <a:buChar char="-"/>
            </a:pPr>
            <a:r>
              <a:rPr lang="id" b="1" dirty="0"/>
              <a:t>Arrow, </a:t>
            </a:r>
            <a:r>
              <a:rPr lang="id" dirty="0"/>
              <a:t>A -&gt; B means buyer A buy something from seller B</a:t>
            </a:r>
          </a:p>
        </p:txBody>
      </p:sp>
      <p:sp>
        <p:nvSpPr>
          <p:cNvPr id="92" name="Shape 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id"/>
              <a:t>Graph Terminology in DenGraph</a:t>
            </a:r>
          </a:p>
        </p:txBody>
      </p:sp>
      <p:pic>
        <p:nvPicPr>
          <p:cNvPr id="93" name="Shape 93"/>
          <p:cNvPicPr preferRelativeResize="0"/>
          <p:nvPr/>
        </p:nvPicPr>
        <p:blipFill>
          <a:blip r:embed="rId3">
            <a:alphaModFix/>
          </a:blip>
          <a:stretch>
            <a:fillRect/>
          </a:stretch>
        </p:blipFill>
        <p:spPr>
          <a:xfrm>
            <a:off x="5828499" y="445024"/>
            <a:ext cx="1782499" cy="1109100"/>
          </a:xfrm>
          <a:prstGeom prst="rect">
            <a:avLst/>
          </a:prstGeom>
          <a:noFill/>
          <a:ln>
            <a:noFill/>
          </a:ln>
        </p:spPr>
      </p:pic>
      <p:pic>
        <p:nvPicPr>
          <p:cNvPr id="94" name="Shape 94"/>
          <p:cNvPicPr preferRelativeResize="0"/>
          <p:nvPr/>
        </p:nvPicPr>
        <p:blipFill rotWithShape="1">
          <a:blip r:embed="rId4">
            <a:alphaModFix/>
          </a:blip>
          <a:srcRect l="40403" t="22389" r="12252" b="12560"/>
          <a:stretch/>
        </p:blipFill>
        <p:spPr>
          <a:xfrm>
            <a:off x="4469848" y="1554125"/>
            <a:ext cx="4499798" cy="347585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548</Words>
  <Application>Microsoft Macintosh PowerPoint</Application>
  <PresentationFormat>On-screen Show (16:9)</PresentationFormat>
  <Paragraphs>92</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simple-light-2</vt:lpstr>
      <vt:lpstr>Internship Result</vt:lpstr>
      <vt:lpstr>Overview</vt:lpstr>
      <vt:lpstr>Problem </vt:lpstr>
      <vt:lpstr>Objective</vt:lpstr>
      <vt:lpstr>Solution</vt:lpstr>
      <vt:lpstr>Method</vt:lpstr>
      <vt:lpstr>Method</vt:lpstr>
      <vt:lpstr>Graph</vt:lpstr>
      <vt:lpstr>Graph Terminology in DenGraph</vt:lpstr>
      <vt:lpstr>Core Requirement </vt:lpstr>
      <vt:lpstr>Neighbor Requirement </vt:lpstr>
      <vt:lpstr>Distance / Weight</vt:lpstr>
      <vt:lpstr>DenGraph Algorithm</vt:lpstr>
      <vt:lpstr>Result</vt:lpstr>
      <vt:lpstr>DenGraph Clustering</vt:lpstr>
      <vt:lpstr>PowerPoint Presentation</vt:lpstr>
      <vt:lpstr>Web Visualization</vt:lpstr>
      <vt:lpstr>PowerPoint Presentation</vt:lpstr>
      <vt:lpstr>PowerPoint Presentation</vt:lpstr>
      <vt:lpstr>Best Seller Picker API</vt:lpstr>
      <vt:lpstr>Best Seller Picker API</vt:lpstr>
      <vt:lpstr>Best Seller Picker API </vt:lpstr>
      <vt:lpstr>Conclusion</vt:lpstr>
      <vt:lpstr>Best Moment</vt:lpstr>
      <vt:lpstr>Best moment in Bukalapak</vt:lpstr>
      <vt:lpstr>Best moment in Bukalapak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Result</dc:title>
  <cp:lastModifiedBy>Raudi</cp:lastModifiedBy>
  <cp:revision>4</cp:revision>
  <dcterms:modified xsi:type="dcterms:W3CDTF">2017-08-01T11:22:13Z</dcterms:modified>
</cp:coreProperties>
</file>