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ofhi%60s%20laptop\Documents\tondie's%20schoolwork\DATA%20ANAYLSIS\brighttvANALYSIS_PIVOT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[brighttvANALYSIS_PIVOTtable.xlsx]Sheet1!PivotTable6</c:name>
    <c:fmtId val="1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daily</a:t>
            </a:r>
            <a:r>
              <a:rPr lang="en-US" baseline="0"/>
              <a:t> consumption</a:t>
            </a:r>
            <a:endParaRPr lang="en-US"/>
          </a:p>
        </c:rich>
      </c:tx>
      <c:layout>
        <c:manualLayout>
          <c:xMode val="edge"/>
          <c:yMode val="edge"/>
          <c:x val="0.35183449035683673"/>
          <c:y val="2.14146663485380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4869393278965129"/>
          <c:y val="0.1600566655632735"/>
          <c:w val="0.7250319949675712"/>
          <c:h val="0.6978672892769809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Sheet1!$B$85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delete val="1"/>
          </c:dLbls>
          <c:cat>
            <c:strRef>
              <c:f>Sheet1!$A$86:$A$90</c:f>
              <c:strCache>
                <c:ptCount val="4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  <c:pt idx="3">
                  <c:v>NIGHT</c:v>
                </c:pt>
              </c:strCache>
            </c:strRef>
          </c:cat>
          <c:val>
            <c:numRef>
              <c:f>Sheet1!$B$86:$B$90</c:f>
              <c:numCache>
                <c:formatCode>General</c:formatCode>
                <c:ptCount val="4"/>
                <c:pt idx="0">
                  <c:v>3159</c:v>
                </c:pt>
                <c:pt idx="1">
                  <c:v>2350</c:v>
                </c:pt>
                <c:pt idx="2">
                  <c:v>3084</c:v>
                </c:pt>
                <c:pt idx="3">
                  <c:v>2391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291785168"/>
        <c:axId val="-291800400"/>
      </c:barChart>
      <c:catAx>
        <c:axId val="-291785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1800400"/>
        <c:crosses val="autoZero"/>
        <c:auto val="1"/>
        <c:lblAlgn val="ctr"/>
        <c:lblOffset val="100"/>
        <c:noMultiLvlLbl val="0"/>
      </c:catAx>
      <c:valAx>
        <c:axId val="-291800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917851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 smtClean="0"/>
              <a:t>weekly </a:t>
            </a:r>
            <a:r>
              <a:rPr lang="en-US" dirty="0"/>
              <a:t>consumption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pattFill prst="pct75">
              <a:fgClr>
                <a:sysClr val="windowText" lastClr="000000">
                  <a:lumMod val="75000"/>
                  <a:lumOff val="25000"/>
                </a:sysClr>
              </a:fgClr>
              <a:bgClr>
                <a:sysClr val="windowText" lastClr="000000">
                  <a:lumMod val="65000"/>
                  <a:lumOff val="35000"/>
                </a:sysClr>
              </a:bgClr>
            </a:patt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30435782304071496"/>
          <c:y val="0.24651319626713328"/>
          <c:w val="0.39128457083360446"/>
          <c:h val="0.65757545931758532"/>
        </c:manualLayout>
      </c:layout>
      <c:pieChart>
        <c:varyColors val="1"/>
        <c:ser>
          <c:idx val="0"/>
          <c:order val="0"/>
          <c:tx>
            <c:strRef>
              <c:f>Sheet1!$B$53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Sheet1!$A$54:$A$62</c:f>
              <c:strCache>
                <c:ptCount val="8"/>
                <c:pt idx="0">
                  <c:v>Mon</c:v>
                </c:pt>
                <c:pt idx="1">
                  <c:v>Tue</c:v>
                </c:pt>
                <c:pt idx="2">
                  <c:v>Wed</c:v>
                </c:pt>
                <c:pt idx="3">
                  <c:v>Thu</c:v>
                </c:pt>
                <c:pt idx="4">
                  <c:v>Fri</c:v>
                </c:pt>
                <c:pt idx="5">
                  <c:v>Sat</c:v>
                </c:pt>
                <c:pt idx="6">
                  <c:v>Sun</c:v>
                </c:pt>
                <c:pt idx="7">
                  <c:v>Unkown</c:v>
                </c:pt>
              </c:strCache>
            </c:strRef>
          </c:cat>
          <c:val>
            <c:numRef>
              <c:f>Sheet1!$B$54:$B$62</c:f>
              <c:numCache>
                <c:formatCode>General</c:formatCode>
                <c:ptCount val="8"/>
                <c:pt idx="0">
                  <c:v>973</c:v>
                </c:pt>
                <c:pt idx="1">
                  <c:v>1321</c:v>
                </c:pt>
                <c:pt idx="2">
                  <c:v>1539</c:v>
                </c:pt>
                <c:pt idx="3">
                  <c:v>1470</c:v>
                </c:pt>
                <c:pt idx="4">
                  <c:v>1640</c:v>
                </c:pt>
                <c:pt idx="5">
                  <c:v>1655</c:v>
                </c:pt>
                <c:pt idx="6">
                  <c:v>1397</c:v>
                </c:pt>
                <c:pt idx="7">
                  <c:v>989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[brighttvANALYSIS_PIVOTtable.xlsx]Sheet1!PivotTable1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watch_time</a:t>
            </a:r>
            <a:r>
              <a:rPr lang="en-US" baseline="0"/>
              <a:t> by age_buckets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Sheet1!$A$4:$A$8</c:f>
              <c:strCache>
                <c:ptCount val="4"/>
                <c:pt idx="0">
                  <c:v>ADULT</c:v>
                </c:pt>
                <c:pt idx="1">
                  <c:v>ELDER</c:v>
                </c:pt>
                <c:pt idx="2">
                  <c:v>SENIOR</c:v>
                </c:pt>
                <c:pt idx="3">
                  <c:v>YOUNG</c:v>
                </c:pt>
              </c:strCache>
            </c:strRef>
          </c:cat>
          <c:val>
            <c:numRef>
              <c:f>Sheet1!$B$4:$B$8</c:f>
              <c:numCache>
                <c:formatCode>General</c:formatCode>
                <c:ptCount val="4"/>
                <c:pt idx="0">
                  <c:v>5841</c:v>
                </c:pt>
                <c:pt idx="1">
                  <c:v>93</c:v>
                </c:pt>
                <c:pt idx="2">
                  <c:v>13</c:v>
                </c:pt>
                <c:pt idx="3">
                  <c:v>5037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-68942736"/>
        <c:axId val="-68935120"/>
      </c:barChart>
      <c:catAx>
        <c:axId val="-6894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35120"/>
        <c:crosses val="autoZero"/>
        <c:auto val="1"/>
        <c:lblAlgn val="ctr"/>
        <c:lblOffset val="100"/>
        <c:noMultiLvlLbl val="0"/>
      </c:catAx>
      <c:valAx>
        <c:axId val="-68935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4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[brighttvANALYSIS_PIVOTtable.xlsx]Sheet1!PivotTable2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watch</a:t>
            </a:r>
            <a:r>
              <a:rPr lang="en-US" baseline="0"/>
              <a:t> time by race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Sheet1!$B$19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Sheet1!$A$20:$A$27</c:f>
              <c:strCache>
                <c:ptCount val="7"/>
                <c:pt idx="0">
                  <c:v>black</c:v>
                </c:pt>
                <c:pt idx="1">
                  <c:v>coloured</c:v>
                </c:pt>
                <c:pt idx="2">
                  <c:v>indian_asian</c:v>
                </c:pt>
                <c:pt idx="3">
                  <c:v>None</c:v>
                </c:pt>
                <c:pt idx="4">
                  <c:v>other</c:v>
                </c:pt>
                <c:pt idx="5">
                  <c:v>Unkown</c:v>
                </c:pt>
                <c:pt idx="6">
                  <c:v>white</c:v>
                </c:pt>
              </c:strCache>
            </c:strRef>
          </c:cat>
          <c:val>
            <c:numRef>
              <c:f>Sheet1!$B$20:$B$27</c:f>
              <c:numCache>
                <c:formatCode>General</c:formatCode>
                <c:ptCount val="7"/>
                <c:pt idx="0">
                  <c:v>4478</c:v>
                </c:pt>
                <c:pt idx="1">
                  <c:v>1657</c:v>
                </c:pt>
                <c:pt idx="2">
                  <c:v>1588</c:v>
                </c:pt>
                <c:pt idx="3">
                  <c:v>1595</c:v>
                </c:pt>
                <c:pt idx="4">
                  <c:v>108</c:v>
                </c:pt>
                <c:pt idx="5">
                  <c:v>233</c:v>
                </c:pt>
                <c:pt idx="6">
                  <c:v>1325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[brighttvANALYSIS_PIVOTtable.xlsx]Sheet1!PivotTable3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consumption</a:t>
            </a:r>
            <a:r>
              <a:rPr lang="en-US" baseline="0"/>
              <a:t> by provinces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Sheet1!$B$36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5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5">
                      <a:lumMod val="80000"/>
                      <a:lumOff val="2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lumMod val="80000"/>
                      <a:lumOff val="2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80000"/>
                      <a:lumOff val="2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1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0"/>
            <c:bubble3D val="0"/>
            <c:spPr>
              <a:gradFill rotWithShape="1">
                <a:gsLst>
                  <a:gs pos="0">
                    <a:schemeClr val="accent3">
                      <a:lumMod val="8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8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8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Sheet1!$A$37:$A$48</c:f>
              <c:strCache>
                <c:ptCount val="11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Unkown</c:v>
                </c:pt>
                <c:pt idx="10">
                  <c:v>Western Cape</c:v>
                </c:pt>
              </c:strCache>
            </c:strRef>
          </c:cat>
          <c:val>
            <c:numRef>
              <c:f>Sheet1!$B$37:$B$48</c:f>
              <c:numCache>
                <c:formatCode>General</c:formatCode>
                <c:ptCount val="11"/>
                <c:pt idx="0">
                  <c:v>704</c:v>
                </c:pt>
                <c:pt idx="1">
                  <c:v>301</c:v>
                </c:pt>
                <c:pt idx="2">
                  <c:v>3749</c:v>
                </c:pt>
                <c:pt idx="3">
                  <c:v>1034</c:v>
                </c:pt>
                <c:pt idx="4">
                  <c:v>789</c:v>
                </c:pt>
                <c:pt idx="5">
                  <c:v>947</c:v>
                </c:pt>
                <c:pt idx="6">
                  <c:v>789</c:v>
                </c:pt>
                <c:pt idx="7">
                  <c:v>353</c:v>
                </c:pt>
                <c:pt idx="8">
                  <c:v>234</c:v>
                </c:pt>
                <c:pt idx="9">
                  <c:v>218</c:v>
                </c:pt>
                <c:pt idx="10">
                  <c:v>1866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consumption</a:t>
            </a:r>
            <a:r>
              <a:rPr lang="en-US" baseline="0"/>
              <a:t> by gender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Sheet1!$B$68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Sheet1!$A$69:$A$73</c:f>
              <c:strCache>
                <c:ptCount val="4"/>
                <c:pt idx="0">
                  <c:v>female</c:v>
                </c:pt>
                <c:pt idx="1">
                  <c:v>male</c:v>
                </c:pt>
                <c:pt idx="2">
                  <c:v>None</c:v>
                </c:pt>
                <c:pt idx="3">
                  <c:v>Unkown</c:v>
                </c:pt>
              </c:strCache>
            </c:strRef>
          </c:cat>
          <c:val>
            <c:numRef>
              <c:f>Sheet1!$B$69:$B$73</c:f>
              <c:numCache>
                <c:formatCode>General</c:formatCode>
                <c:ptCount val="4"/>
                <c:pt idx="0">
                  <c:v>1025</c:v>
                </c:pt>
                <c:pt idx="1">
                  <c:v>8952</c:v>
                </c:pt>
                <c:pt idx="2">
                  <c:v>789</c:v>
                </c:pt>
                <c:pt idx="3">
                  <c:v>218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[brighttvANALYSIS_PIVOTtable.xlsx]Sheet1!PivotTable7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CHANNEL performance by Time Buckets</a:t>
            </a:r>
            <a:endParaRPr lang="en-ZA"/>
          </a:p>
        </c:rich>
      </c:tx>
      <c:layout>
        <c:manualLayout>
          <c:xMode val="edge"/>
          <c:yMode val="edge"/>
          <c:x val="0.1565073746312684"/>
          <c:y val="8.5421140539250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7.7650987236849753E-2"/>
          <c:y val="0.14204146730462519"/>
          <c:w val="0.75914954697356418"/>
          <c:h val="0.583289002750254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Sheet1!$B$102:$B$103</c:f>
              <c:strCache>
                <c:ptCount val="1"/>
                <c:pt idx="0">
                  <c:v>AFTERNOON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Sheet1!$A$104:$A$124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Sheet1!$B$104:$B$124</c:f>
              <c:numCache>
                <c:formatCode>General</c:formatCode>
                <c:ptCount val="20"/>
                <c:pt idx="0">
                  <c:v>241</c:v>
                </c:pt>
                <c:pt idx="1">
                  <c:v>197</c:v>
                </c:pt>
                <c:pt idx="2">
                  <c:v>13</c:v>
                </c:pt>
                <c:pt idx="3">
                  <c:v>233</c:v>
                </c:pt>
                <c:pt idx="4">
                  <c:v>301</c:v>
                </c:pt>
                <c:pt idx="5">
                  <c:v>132</c:v>
                </c:pt>
                <c:pt idx="6">
                  <c:v>27</c:v>
                </c:pt>
                <c:pt idx="7">
                  <c:v>97</c:v>
                </c:pt>
                <c:pt idx="8">
                  <c:v>649</c:v>
                </c:pt>
                <c:pt idx="9">
                  <c:v>11</c:v>
                </c:pt>
                <c:pt idx="11">
                  <c:v>7</c:v>
                </c:pt>
                <c:pt idx="12">
                  <c:v>26</c:v>
                </c:pt>
                <c:pt idx="13">
                  <c:v>62</c:v>
                </c:pt>
                <c:pt idx="14">
                  <c:v>251</c:v>
                </c:pt>
                <c:pt idx="15">
                  <c:v>596</c:v>
                </c:pt>
                <c:pt idx="16">
                  <c:v>288</c:v>
                </c:pt>
                <c:pt idx="18">
                  <c:v>28</c:v>
                </c:pt>
              </c:numCache>
            </c:numRef>
          </c:val>
        </c:ser>
        <c:ser>
          <c:idx val="1"/>
          <c:order val="1"/>
          <c:tx>
            <c:strRef>
              <c:f>Sheet1!$C$102:$C$103</c:f>
              <c:strCache>
                <c:ptCount val="1"/>
                <c:pt idx="0">
                  <c:v>EVENING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Sheet1!$A$104:$A$124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Sheet1!$C$104:$C$124</c:f>
              <c:numCache>
                <c:formatCode>General</c:formatCode>
                <c:ptCount val="20"/>
                <c:pt idx="0">
                  <c:v>252</c:v>
                </c:pt>
                <c:pt idx="1">
                  <c:v>186</c:v>
                </c:pt>
                <c:pt idx="2">
                  <c:v>36</c:v>
                </c:pt>
                <c:pt idx="3">
                  <c:v>208</c:v>
                </c:pt>
                <c:pt idx="4">
                  <c:v>260</c:v>
                </c:pt>
                <c:pt idx="5">
                  <c:v>127</c:v>
                </c:pt>
                <c:pt idx="6">
                  <c:v>31</c:v>
                </c:pt>
                <c:pt idx="7">
                  <c:v>106</c:v>
                </c:pt>
                <c:pt idx="8">
                  <c:v>64</c:v>
                </c:pt>
                <c:pt idx="9">
                  <c:v>15</c:v>
                </c:pt>
                <c:pt idx="11">
                  <c:v>7</c:v>
                </c:pt>
                <c:pt idx="12">
                  <c:v>39</c:v>
                </c:pt>
                <c:pt idx="13">
                  <c:v>72</c:v>
                </c:pt>
                <c:pt idx="14">
                  <c:v>252</c:v>
                </c:pt>
                <c:pt idx="15">
                  <c:v>427</c:v>
                </c:pt>
                <c:pt idx="16">
                  <c:v>236</c:v>
                </c:pt>
                <c:pt idx="18">
                  <c:v>32</c:v>
                </c:pt>
              </c:numCache>
            </c:numRef>
          </c:val>
        </c:ser>
        <c:ser>
          <c:idx val="2"/>
          <c:order val="2"/>
          <c:tx>
            <c:strRef>
              <c:f>Sheet1!$D$102:$D$103</c:f>
              <c:strCache>
                <c:ptCount val="1"/>
                <c:pt idx="0">
                  <c:v>MORNING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Sheet1!$A$104:$A$124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Sheet1!$D$104:$D$124</c:f>
              <c:numCache>
                <c:formatCode>General</c:formatCode>
                <c:ptCount val="20"/>
                <c:pt idx="0">
                  <c:v>221</c:v>
                </c:pt>
                <c:pt idx="1">
                  <c:v>202</c:v>
                </c:pt>
                <c:pt idx="2">
                  <c:v>8</c:v>
                </c:pt>
                <c:pt idx="3">
                  <c:v>222</c:v>
                </c:pt>
                <c:pt idx="4">
                  <c:v>318</c:v>
                </c:pt>
                <c:pt idx="5">
                  <c:v>146</c:v>
                </c:pt>
                <c:pt idx="6">
                  <c:v>31</c:v>
                </c:pt>
                <c:pt idx="7">
                  <c:v>89</c:v>
                </c:pt>
                <c:pt idx="8">
                  <c:v>711</c:v>
                </c:pt>
                <c:pt idx="9">
                  <c:v>9</c:v>
                </c:pt>
                <c:pt idx="11">
                  <c:v>9</c:v>
                </c:pt>
                <c:pt idx="12">
                  <c:v>28</c:v>
                </c:pt>
                <c:pt idx="13">
                  <c:v>65</c:v>
                </c:pt>
                <c:pt idx="14">
                  <c:v>252</c:v>
                </c:pt>
                <c:pt idx="15">
                  <c:v>495</c:v>
                </c:pt>
                <c:pt idx="16">
                  <c:v>247</c:v>
                </c:pt>
                <c:pt idx="18">
                  <c:v>28</c:v>
                </c:pt>
                <c:pt idx="19">
                  <c:v>3</c:v>
                </c:pt>
              </c:numCache>
            </c:numRef>
          </c:val>
        </c:ser>
        <c:ser>
          <c:idx val="3"/>
          <c:order val="3"/>
          <c:tx>
            <c:strRef>
              <c:f>Sheet1!$E$102:$E$103</c:f>
              <c:strCache>
                <c:ptCount val="1"/>
                <c:pt idx="0">
                  <c:v>NIGHT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Sheet1!$A$104:$A$124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Sheet1!$E$104:$E$124</c:f>
              <c:numCache>
                <c:formatCode>General</c:formatCode>
                <c:ptCount val="20"/>
                <c:pt idx="0">
                  <c:v>143</c:v>
                </c:pt>
                <c:pt idx="1">
                  <c:v>129</c:v>
                </c:pt>
                <c:pt idx="2">
                  <c:v>9</c:v>
                </c:pt>
                <c:pt idx="3">
                  <c:v>130</c:v>
                </c:pt>
                <c:pt idx="4">
                  <c:v>169</c:v>
                </c:pt>
                <c:pt idx="5">
                  <c:v>100</c:v>
                </c:pt>
                <c:pt idx="6">
                  <c:v>18</c:v>
                </c:pt>
                <c:pt idx="7">
                  <c:v>75</c:v>
                </c:pt>
                <c:pt idx="8">
                  <c:v>41</c:v>
                </c:pt>
                <c:pt idx="9">
                  <c:v>10</c:v>
                </c:pt>
                <c:pt idx="10">
                  <c:v>2</c:v>
                </c:pt>
                <c:pt idx="11">
                  <c:v>9</c:v>
                </c:pt>
                <c:pt idx="12">
                  <c:v>23</c:v>
                </c:pt>
                <c:pt idx="13">
                  <c:v>56</c:v>
                </c:pt>
                <c:pt idx="14">
                  <c:v>141</c:v>
                </c:pt>
                <c:pt idx="15">
                  <c:v>143</c:v>
                </c:pt>
                <c:pt idx="16">
                  <c:v>181</c:v>
                </c:pt>
                <c:pt idx="17">
                  <c:v>989</c:v>
                </c:pt>
                <c:pt idx="18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68945456"/>
        <c:axId val="-68944368"/>
      </c:barChart>
      <c:catAx>
        <c:axId val="-68945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44368"/>
        <c:crosses val="autoZero"/>
        <c:auto val="1"/>
        <c:lblAlgn val="ctr"/>
        <c:lblOffset val="100"/>
        <c:noMultiLvlLbl val="0"/>
      </c:catAx>
      <c:valAx>
        <c:axId val="-68944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45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[brighttvANALYSIS_PIVOTtable.xlsx]Sheet1!PivotTable8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dirty="0" smtClean="0"/>
              <a:t>Channel</a:t>
            </a:r>
            <a:r>
              <a:rPr lang="en-ZA" baseline="0" dirty="0" smtClean="0"/>
              <a:t> performance by </a:t>
            </a:r>
            <a:r>
              <a:rPr lang="en-ZA" baseline="0" dirty="0" err="1" smtClean="0"/>
              <a:t>age_buckets</a:t>
            </a:r>
            <a:endParaRPr lang="en-ZA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Sheet1!$B$129:$B$130</c:f>
              <c:strCache>
                <c:ptCount val="1"/>
                <c:pt idx="0">
                  <c:v>ADULT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Sheet1!$A$131:$A$151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Sheet1!$B$131:$B$151</c:f>
              <c:numCache>
                <c:formatCode>General</c:formatCode>
                <c:ptCount val="20"/>
                <c:pt idx="0">
                  <c:v>581</c:v>
                </c:pt>
                <c:pt idx="1">
                  <c:v>384</c:v>
                </c:pt>
                <c:pt idx="2">
                  <c:v>47</c:v>
                </c:pt>
                <c:pt idx="3">
                  <c:v>359</c:v>
                </c:pt>
                <c:pt idx="4">
                  <c:v>506</c:v>
                </c:pt>
                <c:pt idx="5">
                  <c:v>387</c:v>
                </c:pt>
                <c:pt idx="6">
                  <c:v>65</c:v>
                </c:pt>
                <c:pt idx="7">
                  <c:v>185</c:v>
                </c:pt>
                <c:pt idx="8">
                  <c:v>896</c:v>
                </c:pt>
                <c:pt idx="9">
                  <c:v>27</c:v>
                </c:pt>
                <c:pt idx="10">
                  <c:v>2</c:v>
                </c:pt>
                <c:pt idx="11">
                  <c:v>17</c:v>
                </c:pt>
                <c:pt idx="12">
                  <c:v>69</c:v>
                </c:pt>
                <c:pt idx="13">
                  <c:v>164</c:v>
                </c:pt>
                <c:pt idx="14">
                  <c:v>559</c:v>
                </c:pt>
                <c:pt idx="15">
                  <c:v>1033</c:v>
                </c:pt>
                <c:pt idx="16">
                  <c:v>414</c:v>
                </c:pt>
                <c:pt idx="17">
                  <c:v>90</c:v>
                </c:pt>
                <c:pt idx="18">
                  <c:v>53</c:v>
                </c:pt>
                <c:pt idx="19">
                  <c:v>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Sheet1!$C$129:$C$130</c:f>
              <c:strCache>
                <c:ptCount val="1"/>
                <c:pt idx="0">
                  <c:v>ELDER</c:v>
                </c:pt>
              </c:strCache>
            </c:strRef>
          </c:tx>
          <c:spPr>
            <a:ln w="34925" cap="rnd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Sheet1!$A$131:$A$151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Sheet1!$C$131:$C$151</c:f>
              <c:numCache>
                <c:formatCode>General</c:formatCode>
                <c:ptCount val="20"/>
                <c:pt idx="0">
                  <c:v>6</c:v>
                </c:pt>
                <c:pt idx="1">
                  <c:v>4</c:v>
                </c:pt>
                <c:pt idx="3">
                  <c:v>5</c:v>
                </c:pt>
                <c:pt idx="4">
                  <c:v>5</c:v>
                </c:pt>
                <c:pt idx="5">
                  <c:v>10</c:v>
                </c:pt>
                <c:pt idx="7">
                  <c:v>3</c:v>
                </c:pt>
                <c:pt idx="8">
                  <c:v>12</c:v>
                </c:pt>
                <c:pt idx="9">
                  <c:v>1</c:v>
                </c:pt>
                <c:pt idx="12">
                  <c:v>2</c:v>
                </c:pt>
                <c:pt idx="13">
                  <c:v>2</c:v>
                </c:pt>
                <c:pt idx="14">
                  <c:v>15</c:v>
                </c:pt>
                <c:pt idx="15">
                  <c:v>19</c:v>
                </c:pt>
                <c:pt idx="16">
                  <c:v>6</c:v>
                </c:pt>
                <c:pt idx="17">
                  <c:v>2</c:v>
                </c:pt>
                <c:pt idx="18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Sheet1!$D$129:$D$130</c:f>
              <c:strCache>
                <c:ptCount val="1"/>
                <c:pt idx="0">
                  <c:v>SENIOR</c:v>
                </c:pt>
              </c:strCache>
            </c:strRef>
          </c:tx>
          <c:spPr>
            <a:ln w="34925" cap="rnd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Sheet1!$A$131:$A$151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Sheet1!$D$131:$D$151</c:f>
              <c:numCache>
                <c:formatCode>General</c:formatCode>
                <c:ptCount val="20"/>
                <c:pt idx="0">
                  <c:v>2</c:v>
                </c:pt>
                <c:pt idx="2">
                  <c:v>1</c:v>
                </c:pt>
                <c:pt idx="3">
                  <c:v>3</c:v>
                </c:pt>
                <c:pt idx="4">
                  <c:v>1</c:v>
                </c:pt>
                <c:pt idx="5">
                  <c:v>1</c:v>
                </c:pt>
                <c:pt idx="8">
                  <c:v>1</c:v>
                </c:pt>
                <c:pt idx="9">
                  <c:v>1</c:v>
                </c:pt>
                <c:pt idx="14">
                  <c:v>2</c:v>
                </c:pt>
                <c:pt idx="15">
                  <c:v>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Sheet1!$E$129:$E$130</c:f>
              <c:strCache>
                <c:ptCount val="1"/>
                <c:pt idx="0">
                  <c:v>YOUNG</c:v>
                </c:pt>
              </c:strCache>
            </c:strRef>
          </c:tx>
          <c:spPr>
            <a:ln w="34925" cap="rnd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>
                    <a:lumMod val="600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Sheet1!$A$131:$A$151</c:f>
              <c:strCache>
                <c:ptCount val="20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</c:strCache>
            </c:strRef>
          </c:cat>
          <c:val>
            <c:numRef>
              <c:f>Sheet1!$E$131:$E$151</c:f>
              <c:numCache>
                <c:formatCode>General</c:formatCode>
                <c:ptCount val="20"/>
                <c:pt idx="0">
                  <c:v>268</c:v>
                </c:pt>
                <c:pt idx="1">
                  <c:v>326</c:v>
                </c:pt>
                <c:pt idx="2">
                  <c:v>18</c:v>
                </c:pt>
                <c:pt idx="3">
                  <c:v>426</c:v>
                </c:pt>
                <c:pt idx="4">
                  <c:v>536</c:v>
                </c:pt>
                <c:pt idx="5">
                  <c:v>107</c:v>
                </c:pt>
                <c:pt idx="6">
                  <c:v>42</c:v>
                </c:pt>
                <c:pt idx="7">
                  <c:v>179</c:v>
                </c:pt>
                <c:pt idx="8">
                  <c:v>556</c:v>
                </c:pt>
                <c:pt idx="9">
                  <c:v>16</c:v>
                </c:pt>
                <c:pt idx="11">
                  <c:v>15</c:v>
                </c:pt>
                <c:pt idx="12">
                  <c:v>45</c:v>
                </c:pt>
                <c:pt idx="13">
                  <c:v>89</c:v>
                </c:pt>
                <c:pt idx="14">
                  <c:v>320</c:v>
                </c:pt>
                <c:pt idx="15">
                  <c:v>608</c:v>
                </c:pt>
                <c:pt idx="16">
                  <c:v>532</c:v>
                </c:pt>
                <c:pt idx="17">
                  <c:v>897</c:v>
                </c:pt>
                <c:pt idx="18">
                  <c:v>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8934576"/>
        <c:axId val="-68938384"/>
      </c:lineChart>
      <c:catAx>
        <c:axId val="-68934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38384"/>
        <c:crosses val="autoZero"/>
        <c:auto val="1"/>
        <c:lblAlgn val="ctr"/>
        <c:lblOffset val="100"/>
        <c:noMultiLvlLbl val="0"/>
      </c:catAx>
      <c:valAx>
        <c:axId val="-68938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34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[brighttvANALYSIS_PIVOTtable.xlsx]Sheet1!PivotTable9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ZA" sz="1600" b="1" i="0" u="none" strike="noStrike" baseline="0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Channel Consumption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Sheet1!$B$154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cat>
            <c:strRef>
              <c:f>Sheet1!$A$155:$A$176</c:f>
              <c:strCache>
                <c:ptCount val="21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Unkown</c:v>
                </c:pt>
                <c:pt idx="18">
                  <c:v>Vuzu</c:v>
                </c:pt>
                <c:pt idx="19">
                  <c:v>Wimbledon</c:v>
                </c:pt>
                <c:pt idx="20">
                  <c:v>(blank)</c:v>
                </c:pt>
              </c:strCache>
            </c:strRef>
          </c:cat>
          <c:val>
            <c:numRef>
              <c:f>Sheet1!$B$155:$B$176</c:f>
              <c:numCache>
                <c:formatCode>General</c:formatCode>
                <c:ptCount val="21"/>
                <c:pt idx="0">
                  <c:v>857</c:v>
                </c:pt>
                <c:pt idx="1">
                  <c:v>714</c:v>
                </c:pt>
                <c:pt idx="2">
                  <c:v>66</c:v>
                </c:pt>
                <c:pt idx="3">
                  <c:v>793</c:v>
                </c:pt>
                <c:pt idx="4">
                  <c:v>1048</c:v>
                </c:pt>
                <c:pt idx="5">
                  <c:v>505</c:v>
                </c:pt>
                <c:pt idx="6">
                  <c:v>107</c:v>
                </c:pt>
                <c:pt idx="7">
                  <c:v>367</c:v>
                </c:pt>
                <c:pt idx="8">
                  <c:v>1465</c:v>
                </c:pt>
                <c:pt idx="9">
                  <c:v>45</c:v>
                </c:pt>
                <c:pt idx="10">
                  <c:v>2</c:v>
                </c:pt>
                <c:pt idx="11">
                  <c:v>32</c:v>
                </c:pt>
                <c:pt idx="12">
                  <c:v>116</c:v>
                </c:pt>
                <c:pt idx="13">
                  <c:v>255</c:v>
                </c:pt>
                <c:pt idx="14">
                  <c:v>896</c:v>
                </c:pt>
                <c:pt idx="15">
                  <c:v>1661</c:v>
                </c:pt>
                <c:pt idx="16">
                  <c:v>952</c:v>
                </c:pt>
                <c:pt idx="17">
                  <c:v>989</c:v>
                </c:pt>
                <c:pt idx="18">
                  <c:v>111</c:v>
                </c:pt>
                <c:pt idx="19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8932400"/>
        <c:axId val="-68942192"/>
      </c:lineChart>
      <c:catAx>
        <c:axId val="-6893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42192"/>
        <c:crosses val="autoZero"/>
        <c:auto val="1"/>
        <c:lblAlgn val="ctr"/>
        <c:lblOffset val="100"/>
        <c:noMultiLvlLbl val="0"/>
      </c:catAx>
      <c:valAx>
        <c:axId val="-68942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6893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2352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4896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839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43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691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1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42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809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31600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23461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732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86350-6F98-412B-9794-B519DB82EA38}" type="datetimeFigureOut">
              <a:rPr lang="en-ZA" smtClean="0"/>
              <a:t>2025/09/11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31EE95-5552-45DF-A35A-F6B1F298CCB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3038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6473" y="258617"/>
            <a:ext cx="11434618" cy="3223636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ZA" b="1" dirty="0" smtClean="0">
                <a:latin typeface="Algerian" panose="04020705040A02060702" pitchFamily="82" charset="0"/>
              </a:rPr>
              <a:t>BRIGHT_LIGHT_TV</a:t>
            </a:r>
            <a:br>
              <a:rPr lang="en-ZA" b="1" dirty="0" smtClean="0">
                <a:latin typeface="Algerian" panose="04020705040A02060702" pitchFamily="82" charset="0"/>
              </a:rPr>
            </a:br>
            <a:r>
              <a:rPr lang="en-ZA" b="1" dirty="0" smtClean="0">
                <a:latin typeface="Algerian" panose="04020705040A02060702" pitchFamily="82" charset="0"/>
              </a:rPr>
              <a:t>VIEWSHIP ANALYTICS</a:t>
            </a:r>
            <a:endParaRPr lang="en-ZA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473" y="3666692"/>
            <a:ext cx="11434617" cy="295578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ZA" sz="3200" b="1" dirty="0" smtClean="0">
                <a:latin typeface="Algerian" panose="04020705040A02060702" pitchFamily="82" charset="0"/>
              </a:rPr>
              <a:t>DONE BY RAMOVHA ROTONDWA</a:t>
            </a:r>
            <a:endParaRPr lang="en-ZA" sz="3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4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0218" y="637309"/>
            <a:ext cx="11490037" cy="587432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2686684"/>
              </p:ext>
            </p:extLst>
          </p:nvPr>
        </p:nvGraphicFramePr>
        <p:xfrm>
          <a:off x="360217" y="3435927"/>
          <a:ext cx="6003637" cy="30532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0217" y="686770"/>
            <a:ext cx="11490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VIEWSHIP BY DAY AND MONTH</a:t>
            </a:r>
            <a:endParaRPr lang="en-ZA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2386981"/>
              </p:ext>
            </p:extLst>
          </p:nvPr>
        </p:nvGraphicFramePr>
        <p:xfrm>
          <a:off x="6363855" y="1619608"/>
          <a:ext cx="5486400" cy="307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640945" y="4699283"/>
            <a:ext cx="5089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our weekly analysis shows that Friday and Saturday generates the most views at 15% with wed,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</a:t>
            </a:r>
            <a:r>
              <a:rPr lang="en-Z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sun at 13% and 14% analysis contains 9% of uncategorised data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0217" y="2310889"/>
            <a:ext cx="5578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Daily consumption of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shows the afternoon is an outlier with 3159 view ship having the morning also close at 3084 consumption.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23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175" y="119189"/>
            <a:ext cx="11924145" cy="644698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6870251"/>
              </p:ext>
            </p:extLst>
          </p:nvPr>
        </p:nvGraphicFramePr>
        <p:xfrm>
          <a:off x="167406" y="1571683"/>
          <a:ext cx="3756896" cy="24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7934622"/>
              </p:ext>
            </p:extLst>
          </p:nvPr>
        </p:nvGraphicFramePr>
        <p:xfrm>
          <a:off x="7892470" y="4210899"/>
          <a:ext cx="4160981" cy="2355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028960"/>
              </p:ext>
            </p:extLst>
          </p:nvPr>
        </p:nvGraphicFramePr>
        <p:xfrm>
          <a:off x="7850908" y="1571683"/>
          <a:ext cx="4160981" cy="2404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3272759"/>
              </p:ext>
            </p:extLst>
          </p:nvPr>
        </p:nvGraphicFramePr>
        <p:xfrm>
          <a:off x="129306" y="4210899"/>
          <a:ext cx="3833094" cy="2355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 6"/>
          <p:cNvSpPr/>
          <p:nvPr/>
        </p:nvSpPr>
        <p:spPr>
          <a:xfrm>
            <a:off x="129306" y="-11525"/>
            <a:ext cx="11693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ZA" sz="4000" b="1" dirty="0" err="1" smtClean="0">
                <a:latin typeface="Algerian" panose="04020705040A02060702" pitchFamily="82" charset="0"/>
                <a:cs typeface="Times New Roman" panose="02020603050405020304" pitchFamily="18" charset="0"/>
              </a:rPr>
              <a:t>Viewship</a:t>
            </a:r>
            <a:r>
              <a:rPr lang="en-ZA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 breakdown by age, gender, province and race</a:t>
            </a:r>
            <a:endParaRPr lang="en-ZA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8801" y="925352"/>
            <a:ext cx="287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Adult audiences are an outlier with a 5841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24302" y="4210899"/>
            <a:ext cx="2202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audiences consume the most content with 82%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714999" y="1571683"/>
            <a:ext cx="24014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34% of our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from Gauteng with</a:t>
            </a:r>
          </a:p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9% from uncategorised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9673" y="5320543"/>
            <a:ext cx="2041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41% of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are by black audience with 17% uncategorised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03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655" y="147781"/>
            <a:ext cx="11988800" cy="65762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96955621"/>
              </p:ext>
            </p:extLst>
          </p:nvPr>
        </p:nvGraphicFramePr>
        <p:xfrm>
          <a:off x="64654" y="1131454"/>
          <a:ext cx="5975927" cy="468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075045"/>
              </p:ext>
            </p:extLst>
          </p:nvPr>
        </p:nvGraphicFramePr>
        <p:xfrm>
          <a:off x="6243782" y="2078182"/>
          <a:ext cx="5809673" cy="46828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4655" y="212436"/>
            <a:ext cx="10963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CHANNEL PERFORMANCE BY BUCKETS  </a:t>
            </a:r>
            <a:endParaRPr lang="en-ZA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8509" y="997528"/>
            <a:ext cx="56249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 channel that is performing the best is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superSport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 Events and the adult age group play a large role is stream that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654" y="5851235"/>
            <a:ext cx="5975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the Channel performance by time buckets analysis a lot of channels are streamed in the afternoon with the mornings following along  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193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" y="129310"/>
            <a:ext cx="11924145" cy="65024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endParaRPr lang="en-ZA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913517"/>
              </p:ext>
            </p:extLst>
          </p:nvPr>
        </p:nvGraphicFramePr>
        <p:xfrm>
          <a:off x="3916218" y="1283855"/>
          <a:ext cx="8109527" cy="53478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1600" y="1930400"/>
            <a:ext cx="3602182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 that is being consumed the most is </a:t>
            </a:r>
            <a:r>
              <a:rPr lang="en-Z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upersport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Live Events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a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1661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Z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ICC Cricket World Cup 2011 coming up second with 1465 </a:t>
            </a:r>
            <a:r>
              <a:rPr lang="en-ZA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viewship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6364" y="184728"/>
            <a:ext cx="100491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4000" b="1" dirty="0" smtClean="0">
                <a:latin typeface="Algerian" panose="04020705040A02060702" pitchFamily="82" charset="0"/>
                <a:cs typeface="Times New Roman" panose="02020603050405020304" pitchFamily="18" charset="0"/>
              </a:rPr>
              <a:t>CHANNEL PERFORMANCE </a:t>
            </a:r>
            <a:endParaRPr lang="en-ZA" sz="4000" b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43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9673" y="323273"/>
            <a:ext cx="10898909" cy="6247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dirty="0" smtClean="0">
                <a:latin typeface="Algerian" panose="04020705040A02060702" pitchFamily="82" charset="0"/>
              </a:rPr>
              <a:t>     </a:t>
            </a:r>
            <a:r>
              <a:rPr lang="en-ZA" sz="4000" dirty="0" smtClean="0">
                <a:latin typeface="Algerian" panose="04020705040A02060702" pitchFamily="82" charset="0"/>
              </a:rPr>
              <a:t>INITATIVES TO INCREASE BASE</a:t>
            </a:r>
          </a:p>
          <a:p>
            <a:pPr algn="ctr"/>
            <a:endParaRPr lang="en-ZA" sz="4000" dirty="0" smtClean="0">
              <a:latin typeface="Algerian" panose="04020705040A02060702" pitchFamily="8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loyalty programs or rewards for repeating users/views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feedback to improve services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Post on social media about upcoming shows in channels so it attracts new viewers or allows returning viewers on what’s happening.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influencers to prompt the service.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underrepresented provinces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Provide multilingual content to reach wider audiences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Introduce new channels that will tailor to the draw women audience to the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89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0582" y="314036"/>
            <a:ext cx="10778836" cy="6247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ZA" sz="4000" dirty="0" smtClean="0">
                <a:latin typeface="Algerian" panose="04020705040A02060702" pitchFamily="82" charset="0"/>
              </a:rPr>
              <a:t>FACTORS THAT INFLUENCE VIEWSHIP</a:t>
            </a:r>
          </a:p>
          <a:p>
            <a:endParaRPr lang="en-ZA" sz="4000" dirty="0" smtClean="0">
              <a:latin typeface="Algerian" panose="04020705040A02060702" pitchFamily="8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age group prefer to watch some channels and also prefers to watch </a:t>
            </a:r>
            <a:r>
              <a:rPr lang="en-ZA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tv</a:t>
            </a: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specific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 influences view ship because girls will not mostly likely be consumption sport so introduction more gender specific shows will be so helpful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Wages are they abele to afford the services.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Province access to local interest differs and availability of some channels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ZA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Peer influences what family and friends are watching or what is trending on the internet also what your favourite influencer is watching.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Z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ZA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848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ZA" sz="7200" dirty="0" smtClean="0">
                <a:latin typeface="Algerian" panose="04020705040A02060702" pitchFamily="82" charset="0"/>
              </a:rPr>
              <a:t>THANK YOU!!</a:t>
            </a:r>
            <a:endParaRPr lang="en-ZA" sz="7200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22698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402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Calibri Light</vt:lpstr>
      <vt:lpstr>Times New Roman</vt:lpstr>
      <vt:lpstr>Office Theme</vt:lpstr>
      <vt:lpstr>BRIGHT_LIGHT_TV VIEWSHIP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2025-09-11T17:40:12Z</dcterms:created>
  <dcterms:modified xsi:type="dcterms:W3CDTF">2025-09-11T19:45:01Z</dcterms:modified>
</cp:coreProperties>
</file>