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3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  <p:sldMasterId id="2147483673" r:id="rId3"/>
  </p:sldMasterIdLst>
  <p:notesMasterIdLst>
    <p:notesMasterId r:id="rId17"/>
  </p:notesMasterIdLst>
  <p:sldIdLst>
    <p:sldId id="256" r:id="rId4"/>
    <p:sldId id="257" r:id="rId5"/>
    <p:sldId id="259" r:id="rId6"/>
    <p:sldId id="260" r:id="rId7"/>
    <p:sldId id="261" r:id="rId8"/>
    <p:sldId id="268" r:id="rId9"/>
    <p:sldId id="262" r:id="rId10"/>
    <p:sldId id="263" r:id="rId11"/>
    <p:sldId id="264" r:id="rId12"/>
    <p:sldId id="265" r:id="rId13"/>
    <p:sldId id="266" r:id="rId14"/>
    <p:sldId id="269" r:id="rId15"/>
    <p:sldId id="267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FF"/>
    <a:srgbClr val="FF99CC"/>
    <a:srgbClr val="FF00FF"/>
    <a:srgbClr val="FF33CC"/>
    <a:srgbClr val="FF3399"/>
    <a:srgbClr val="FF0066"/>
    <a:srgbClr val="FF6699"/>
    <a:srgbClr val="FF66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03" autoAdjust="0"/>
  </p:normalViewPr>
  <p:slideViewPr>
    <p:cSldViewPr snapToGrid="0">
      <p:cViewPr>
        <p:scale>
          <a:sx n="86" d="100"/>
          <a:sy n="86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fhi%60s%20laptop\Documents\tondie's%20schoolwork\DATA%20ANAYLSIS\viewship_PIVO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fhi%60s%20laptop\Documents\tondie's%20schoolwork\DATA%20ANAYLSIS\viewship_PIVO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fhi%60s%20laptop\Documents\tondie's%20schoolwork\DATA%20ANAYLSIS\viewship_PIVOT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fhi%60s%20laptop\Downloads\viewship_2025-10-10-0924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fhi%60s%20laptop\Documents\tondie's%20schoolwork\DATA%20ANAYLSIS\viewship_PIVO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fhi%60s%20laptop\Documents\tondie's%20schoolwork\DATA%20ANAYLSIS\viewship_PIVO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3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fhi%60s%20laptop\Downloads\viewship_2025-10-10-0924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[viewship_PIVOT.xlsx]Sheet1!PivotTable7</c:name>
    <c:fmtId val="9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 PROVINCES</a:t>
            </a:r>
            <a:endParaRPr lang="en-US" dirty="0"/>
          </a:p>
        </c:rich>
      </c:tx>
      <c:layout>
        <c:manualLayout>
          <c:xMode val="edge"/>
          <c:yMode val="edge"/>
          <c:x val="0.64812030730611769"/>
          <c:y val="2.53403883172829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9.3077370564281642E-2"/>
              <c:y val="8.8631984585741813E-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8.3769633507853408E-2"/>
              <c:y val="-0.13102119460500966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8615474112856311E-2"/>
              <c:y val="-0.2273603082851638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3.7230948225712629E-2"/>
              <c:y val="-0.12331406551059737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6.7481093659104124E-2"/>
              <c:y val="-4.2389210019267896E-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6.7481093659104124E-2"/>
              <c:y val="-3.0828516377649325E-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0.12565445026178013"/>
              <c:y val="-3.0828516377649325E-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.2140779522978476"/>
              <c:y val="-1.4129573447051089E-16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9.3077370564281642E-2"/>
              <c:y val="8.8631984585741813E-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.2140779522978476"/>
              <c:y val="-1.4129573447051089E-16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0.12565445026178013"/>
              <c:y val="-3.0828516377649325E-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6.7481093659104124E-2"/>
              <c:y val="-3.0828516377649325E-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6.7481093659104124E-2"/>
              <c:y val="-4.2389210019267896E-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3.7230948225712629E-2"/>
              <c:y val="-0.12331406551059737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8615474112856311E-2"/>
              <c:y val="-0.2273603082851638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8.3769633507853408E-2"/>
              <c:y val="-0.13102119460500966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9.3077370564281642E-2"/>
              <c:y val="8.8631984585741813E-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.2140779522978476"/>
              <c:y val="-1.4129573447051089E-16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0.12565445026178013"/>
              <c:y val="-3.0828516377649325E-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6.7481093659104124E-2"/>
              <c:y val="-3.0828516377649325E-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6.7481093659104124E-2"/>
              <c:y val="-4.2389210019267896E-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3.7230948225712629E-2"/>
              <c:y val="-0.12331406551059737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8615474112856311E-2"/>
              <c:y val="-0.2273603082851638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1905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8.3769633507853408E-2"/>
              <c:y val="-0.13102119460500966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Sheet1!$B$109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FF99FF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FF99CC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FFCCFF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FF00FF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rgbClr val="FF3399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rgbClr val="FF006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rgbClr val="FF6699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rgbClr val="FF66FF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rgbClr val="FF66CC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1"/>
              <c:layout>
                <c:manualLayout>
                  <c:x val="9.3077370564281642E-2"/>
                  <c:y val="8.863198458574181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2140779522978476"/>
                  <c:y val="-1.4129573447051089E-1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12565445026178013"/>
                  <c:y val="-3.082851637764932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6.7481093659104124E-2"/>
                  <c:y val="-3.082851637764932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-6.7481093659104124E-2"/>
                  <c:y val="-4.238921001926789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-3.7230948225712629E-2"/>
                  <c:y val="-0.1233140655105973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layout>
                <c:manualLayout>
                  <c:x val="-1.8615474112856311E-2"/>
                  <c:y val="-0.2273603082851638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9"/>
              <c:layout>
                <c:manualLayout>
                  <c:x val="8.3769633507853408E-2"/>
                  <c:y val="-0.1310211946050096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rgbClr val="FFFFFF"/>
              </a:solidFill>
              <a:ln>
                <a:solidFill>
                  <a:srgbClr val="191919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Sheet1!$A$110:$A$120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North West</c:v>
                </c:pt>
                <c:pt idx="7">
                  <c:v>Northern Cape</c:v>
                </c:pt>
                <c:pt idx="8">
                  <c:v>unknown</c:v>
                </c:pt>
                <c:pt idx="9">
                  <c:v>Western Cape</c:v>
                </c:pt>
              </c:strCache>
            </c:strRef>
          </c:cat>
          <c:val>
            <c:numRef>
              <c:f>Sheet1!$B$110:$B$120</c:f>
              <c:numCache>
                <c:formatCode>General</c:formatCode>
                <c:ptCount val="10"/>
                <c:pt idx="0">
                  <c:v>699</c:v>
                </c:pt>
                <c:pt idx="1">
                  <c:v>299</c:v>
                </c:pt>
                <c:pt idx="2">
                  <c:v>3649</c:v>
                </c:pt>
                <c:pt idx="3">
                  <c:v>1015</c:v>
                </c:pt>
                <c:pt idx="4">
                  <c:v>768</c:v>
                </c:pt>
                <c:pt idx="5">
                  <c:v>924</c:v>
                </c:pt>
                <c:pt idx="6">
                  <c:v>349</c:v>
                </c:pt>
                <c:pt idx="7">
                  <c:v>233</c:v>
                </c:pt>
                <c:pt idx="8">
                  <c:v>263</c:v>
                </c:pt>
                <c:pt idx="9">
                  <c:v>1854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[viewship_PIVOT.xlsx]Sheet1!PivotTable2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 smtClean="0"/>
              <a:t> </a:t>
            </a:r>
            <a:endParaRPr lang="en-US" dirty="0"/>
          </a:p>
        </c:rich>
      </c:tx>
      <c:layout>
        <c:manualLayout>
          <c:xMode val="edge"/>
          <c:yMode val="edge"/>
          <c:x val="0.44460376950697755"/>
          <c:y val="2.50738722735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CCFF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Pt>
            <c:idx val="4"/>
            <c:invertIfNegative val="0"/>
            <c:bubble3D val="0"/>
          </c:dPt>
          <c:dPt>
            <c:idx val="5"/>
            <c:invertIfNegative val="0"/>
            <c:bubble3D val="0"/>
          </c:dPt>
          <c:dPt>
            <c:idx val="6"/>
            <c:invertIfNegative val="0"/>
            <c:bubble3D val="0"/>
          </c:dPt>
          <c:dPt>
            <c:idx val="7"/>
            <c:invertIfNegative val="0"/>
            <c:bubble3D val="0"/>
          </c:dPt>
          <c:dLbls>
            <c:spPr>
              <a:solidFill>
                <a:srgbClr val="191919">
                  <a:lumMod val="50000"/>
                  <a:lumOff val="50000"/>
                </a:srgb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Sheet1!$A$22:$A$30</c:f>
              <c:strCache>
                <c:ptCount val="8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  <c:pt idx="7">
                  <c:v>Unkown</c:v>
                </c:pt>
              </c:strCache>
            </c:strRef>
          </c:cat>
          <c:val>
            <c:numRef>
              <c:f>Sheet1!$B$22:$B$30</c:f>
              <c:numCache>
                <c:formatCode>General</c:formatCode>
                <c:ptCount val="8"/>
                <c:pt idx="0">
                  <c:v>972</c:v>
                </c:pt>
                <c:pt idx="1">
                  <c:v>1320</c:v>
                </c:pt>
                <c:pt idx="2">
                  <c:v>1535</c:v>
                </c:pt>
                <c:pt idx="3">
                  <c:v>1470</c:v>
                </c:pt>
                <c:pt idx="4">
                  <c:v>1640</c:v>
                </c:pt>
                <c:pt idx="5">
                  <c:v>1655</c:v>
                </c:pt>
                <c:pt idx="6">
                  <c:v>1397</c:v>
                </c:pt>
                <c:pt idx="7">
                  <c:v>957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293866704"/>
        <c:axId val="1293867248"/>
      </c:barChart>
      <c:catAx>
        <c:axId val="129386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3867248"/>
        <c:crosses val="autoZero"/>
        <c:auto val="1"/>
        <c:lblAlgn val="ctr"/>
        <c:lblOffset val="100"/>
        <c:noMultiLvlLbl val="0"/>
      </c:catAx>
      <c:valAx>
        <c:axId val="1293867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3866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[viewship_PIVOT.xlsx]Sheet1!PivotTable1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 smtClean="0"/>
              <a:t>AGE </a:t>
            </a:r>
            <a:r>
              <a:rPr lang="en-US" dirty="0"/>
              <a:t>GROUPS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>
              <a:tint val="86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2.2404855643044647E-2"/>
              <c:y val="-0.2027055993000875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>
              <a:shade val="86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>
              <a:shade val="58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>
              <a:tint val="58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chemeClr val="accent1">
              <a:shade val="58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>
              <a:shade val="86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>
              <a:tint val="86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2.2404855643044647E-2"/>
              <c:y val="-0.2027055993000875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solidFill>
            <a:schemeClr val="accent1">
              <a:tint val="58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"/>
        <c:spPr>
          <a:solidFill>
            <a:schemeClr val="accent1">
              <a:shade val="58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"/>
        <c:spPr>
          <a:solidFill>
            <a:schemeClr val="accent1">
              <a:shade val="86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"/>
        <c:spPr>
          <a:solidFill>
            <a:schemeClr val="accent1">
              <a:tint val="86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2.2404855643044647E-2"/>
              <c:y val="-0.2027055993000875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"/>
        <c:spPr>
          <a:solidFill>
            <a:schemeClr val="accent1">
              <a:tint val="58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6.2800962379702535E-2"/>
          <c:y val="0.20211980113114641"/>
          <c:w val="0.9233101487314086"/>
          <c:h val="0.707625550266729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CCFF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Lbls>
            <c:spPr>
              <a:solidFill>
                <a:srgbClr val="191919">
                  <a:lumMod val="50000"/>
                  <a:lumOff val="50000"/>
                </a:srgb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Sheet1!$A$4:$A$8</c:f>
              <c:strCache>
                <c:ptCount val="4"/>
                <c:pt idx="0">
                  <c:v>ADULT</c:v>
                </c:pt>
                <c:pt idx="1">
                  <c:v>ELDER</c:v>
                </c:pt>
                <c:pt idx="2">
                  <c:v>SENIOR</c:v>
                </c:pt>
                <c:pt idx="3">
                  <c:v>YOUNG</c:v>
                </c:pt>
              </c:strCache>
            </c:strRef>
          </c:cat>
          <c:val>
            <c:numRef>
              <c:f>Sheet1!$B$4:$B$8</c:f>
              <c:numCache>
                <c:formatCode>General</c:formatCode>
                <c:ptCount val="4"/>
                <c:pt idx="0">
                  <c:v>5766</c:v>
                </c:pt>
                <c:pt idx="1">
                  <c:v>93</c:v>
                </c:pt>
                <c:pt idx="2">
                  <c:v>13</c:v>
                </c:pt>
                <c:pt idx="3">
                  <c:v>4181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431514944"/>
        <c:axId val="1431517664"/>
      </c:barChart>
      <c:catAx>
        <c:axId val="143151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1517664"/>
        <c:crosses val="autoZero"/>
        <c:auto val="1"/>
        <c:lblAlgn val="ctr"/>
        <c:lblOffset val="100"/>
        <c:noMultiLvlLbl val="0"/>
      </c:catAx>
      <c:valAx>
        <c:axId val="143151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1514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[viewship_PIVOT.xlsx]Sheet1!PivotTable8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dirty="0" err="1" smtClean="0"/>
              <a:t>Time_split</a:t>
            </a:r>
            <a:endParaRPr lang="en-ZA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Sheet1!$B$130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CCFF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Pt>
            <c:idx val="1"/>
            <c:invertIfNegative val="0"/>
            <c:bubble3D val="0"/>
          </c:dPt>
          <c:dPt>
            <c:idx val="2"/>
            <c:invertIfNegative val="0"/>
            <c:bubble3D val="0"/>
          </c:dPt>
          <c:dPt>
            <c:idx val="3"/>
            <c:invertIfNegative val="0"/>
            <c:bubble3D val="0"/>
          </c:dPt>
          <c:dLbls>
            <c:spPr>
              <a:solidFill>
                <a:srgbClr val="F8EAEA"/>
              </a:solidFill>
              <a:ln>
                <a:solidFill>
                  <a:srgbClr val="191919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Sheet1!$A$131:$A$135</c:f>
              <c:strCache>
                <c:ptCount val="4"/>
                <c:pt idx="0">
                  <c:v>AFTERNOON</c:v>
                </c:pt>
                <c:pt idx="1">
                  <c:v>EVENING</c:v>
                </c:pt>
                <c:pt idx="2">
                  <c:v>MORNING</c:v>
                </c:pt>
                <c:pt idx="3">
                  <c:v>NIGHT</c:v>
                </c:pt>
              </c:strCache>
            </c:strRef>
          </c:cat>
          <c:val>
            <c:numRef>
              <c:f>Sheet1!$B$131:$B$135</c:f>
              <c:numCache>
                <c:formatCode>General</c:formatCode>
                <c:ptCount val="4"/>
                <c:pt idx="0">
                  <c:v>3149</c:v>
                </c:pt>
                <c:pt idx="1">
                  <c:v>2342</c:v>
                </c:pt>
                <c:pt idx="2">
                  <c:v>3075</c:v>
                </c:pt>
                <c:pt idx="3">
                  <c:v>1487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76115792"/>
        <c:axId val="1376113616"/>
      </c:barChart>
      <c:catAx>
        <c:axId val="1376115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6113616"/>
        <c:crosses val="autoZero"/>
        <c:auto val="1"/>
        <c:lblAlgn val="ctr"/>
        <c:lblOffset val="100"/>
        <c:noMultiLvlLbl val="0"/>
      </c:catAx>
      <c:valAx>
        <c:axId val="1376113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6115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MONTHS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5800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hade val="5800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shade val="58000"/>
                  <a:lumMod val="99000"/>
                  <a:satMod val="120000"/>
                  <a:shade val="78000"/>
                </a:schemeClr>
              </a:gs>
            </a:gsLst>
            <a:lin ang="5400000" scaled="0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3.4599956255467967E-2"/>
              <c:y val="2.3254228638086905E-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8600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hade val="8600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shade val="86000"/>
                  <a:lumMod val="99000"/>
                  <a:satMod val="120000"/>
                  <a:shade val="78000"/>
                </a:schemeClr>
              </a:gs>
            </a:gsLst>
            <a:lin ang="5400000" scaled="0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8.3393263342082233E-2"/>
              <c:y val="-0.13220107903178768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8600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tint val="8600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tint val="86000"/>
                  <a:lumMod val="99000"/>
                  <a:satMod val="120000"/>
                  <a:shade val="78000"/>
                </a:schemeClr>
              </a:gs>
            </a:gsLst>
            <a:lin ang="5400000" scaled="0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2.7173884514435732E-2"/>
              <c:y val="0.1522440944881889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5800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tint val="5800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tint val="58000"/>
                  <a:lumMod val="99000"/>
                  <a:satMod val="120000"/>
                  <a:shade val="78000"/>
                </a:schemeClr>
              </a:gs>
            </a:gsLst>
            <a:lin ang="5400000" scaled="0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0.17890594925634298"/>
              <c:y val="7.3745990084572763E-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hade val="5800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hade val="5800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shade val="58000"/>
                  <a:lumMod val="99000"/>
                  <a:satMod val="120000"/>
                  <a:shade val="78000"/>
                </a:schemeClr>
              </a:gs>
            </a:gsLst>
            <a:lin ang="5400000" scaled="0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3.4599956255467967E-2"/>
              <c:y val="2.3254228638086905E-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hade val="8600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hade val="8600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shade val="86000"/>
                  <a:lumMod val="99000"/>
                  <a:satMod val="120000"/>
                  <a:shade val="78000"/>
                </a:schemeClr>
              </a:gs>
            </a:gsLst>
            <a:lin ang="5400000" scaled="0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8.3393263342082233E-2"/>
              <c:y val="-0.13220107903178768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8600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tint val="8600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tint val="86000"/>
                  <a:lumMod val="99000"/>
                  <a:satMod val="120000"/>
                  <a:shade val="78000"/>
                </a:schemeClr>
              </a:gs>
            </a:gsLst>
            <a:lin ang="5400000" scaled="0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2.7173884514435732E-2"/>
              <c:y val="0.1522440944881889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5800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tint val="5800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tint val="58000"/>
                  <a:lumMod val="99000"/>
                  <a:satMod val="120000"/>
                  <a:shade val="78000"/>
                </a:schemeClr>
              </a:gs>
            </a:gsLst>
            <a:lin ang="5400000" scaled="0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0.17890594925634298"/>
              <c:y val="7.3745990084572763E-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/>
      <c:pie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gradFill>
                <a:gsLst>
                  <a:gs pos="0">
                    <a:schemeClr val="accent1">
                      <a:shade val="58000"/>
                      <a:tint val="100000"/>
                      <a:shade val="100000"/>
                    </a:schemeClr>
                  </a:gs>
                  <a:gs pos="100000">
                    <a:schemeClr val="accent1">
                      <a:shade val="58000"/>
                      <a:tint val="50000"/>
                      <a:shade val="10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tx2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1">
                      <a:tint val="58000"/>
                      <a:tint val="100000"/>
                      <a:shade val="100000"/>
                    </a:schemeClr>
                  </a:gs>
                  <a:gs pos="100000">
                    <a:schemeClr val="accent1">
                      <a:tint val="58000"/>
                      <a:tint val="50000"/>
                      <a:shade val="10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3.4599956255467967E-2"/>
                  <c:y val="2.325422863808690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8.3393263342082233E-2"/>
                  <c:y val="-0.13220107903178768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2.7173884514435732E-2"/>
                  <c:y val="0.1522440944881889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17890594925634298"/>
                  <c:y val="7.374599008457276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rgbClr val="F8EAEA"/>
              </a:solidFill>
              <a:ln>
                <a:solidFill>
                  <a:srgbClr val="191919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Lit>
              <c:ptCount val="4"/>
              <c:pt idx="0">
                <c:v>Jan</c:v>
              </c:pt>
              <c:pt idx="1">
                <c:v>Feb</c:v>
              </c:pt>
              <c:pt idx="2">
                <c:v>Mar</c:v>
              </c:pt>
              <c:pt idx="3">
                <c:v>Unkown</c:v>
              </c:pt>
            </c:strLit>
          </c:cat>
          <c:val>
            <c:numLit>
              <c:formatCode>General</c:formatCode>
              <c:ptCount val="4"/>
              <c:pt idx="0">
                <c:v>2198</c:v>
              </c:pt>
              <c:pt idx="1">
                <c:v>2969</c:v>
              </c:pt>
              <c:pt idx="2">
                <c:v>4800</c:v>
              </c:pt>
              <c:pt idx="3">
                <c:v>86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[viewship_PIVOT.xlsx]Sheet1!PivotTable5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GENDER</a:t>
            </a:r>
            <a:endParaRPr lang="en-US" dirty="0"/>
          </a:p>
        </c:rich>
      </c:tx>
      <c:layout>
        <c:manualLayout>
          <c:xMode val="edge"/>
          <c:yMode val="edge"/>
          <c:x val="0.44111111111111118"/>
          <c:y val="4.52755905511811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>
            <a:gsLst>
              <a:gs pos="0">
                <a:schemeClr val="dk1">
                  <a:tint val="88500"/>
                  <a:tint val="100000"/>
                  <a:shade val="100000"/>
                </a:schemeClr>
              </a:gs>
              <a:gs pos="100000">
                <a:schemeClr val="dk1">
                  <a:tint val="88500"/>
                  <a:tint val="50000"/>
                  <a:shade val="100000"/>
                </a:schemeClr>
              </a:gs>
            </a:gsLst>
            <a:lin ang="16200000" scaled="0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gradFill>
            <a:gsLst>
              <a:gs pos="0">
                <a:schemeClr val="dk1">
                  <a:tint val="88500"/>
                  <a:tint val="100000"/>
                  <a:shade val="100000"/>
                </a:schemeClr>
              </a:gs>
              <a:gs pos="100000">
                <a:schemeClr val="dk1">
                  <a:tint val="88500"/>
                  <a:tint val="50000"/>
                  <a:shade val="100000"/>
                </a:schemeClr>
              </a:gs>
            </a:gsLst>
            <a:lin ang="16200000" scaled="0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"/>
        <c:spPr>
          <a:gradFill>
            <a:gsLst>
              <a:gs pos="0">
                <a:schemeClr val="dk1">
                  <a:tint val="88500"/>
                  <a:tint val="100000"/>
                  <a:shade val="100000"/>
                </a:schemeClr>
              </a:gs>
              <a:gs pos="100000">
                <a:schemeClr val="dk1">
                  <a:tint val="88500"/>
                  <a:tint val="50000"/>
                  <a:shade val="100000"/>
                </a:schemeClr>
              </a:gs>
            </a:gsLst>
            <a:lin ang="16200000" scaled="0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>
            <a:gsLst>
              <a:gs pos="0">
                <a:schemeClr val="dk1">
                  <a:tint val="88500"/>
                  <a:tint val="100000"/>
                  <a:shade val="100000"/>
                </a:schemeClr>
              </a:gs>
              <a:gs pos="100000">
                <a:schemeClr val="dk1">
                  <a:tint val="88500"/>
                  <a:tint val="50000"/>
                  <a:shade val="100000"/>
                </a:schemeClr>
              </a:gs>
            </a:gsLst>
            <a:lin ang="16200000" scaled="0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>
            <a:gsLst>
              <a:gs pos="0">
                <a:schemeClr val="dk1">
                  <a:tint val="88500"/>
                  <a:tint val="100000"/>
                  <a:shade val="100000"/>
                </a:schemeClr>
              </a:gs>
              <a:gs pos="100000">
                <a:schemeClr val="dk1">
                  <a:tint val="88500"/>
                  <a:tint val="50000"/>
                  <a:shade val="100000"/>
                </a:schemeClr>
              </a:gs>
            </a:gsLst>
            <a:lin ang="16200000" scaled="0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gradFill>
            <a:gsLst>
              <a:gs pos="0">
                <a:schemeClr val="dk1">
                  <a:tint val="88500"/>
                  <a:tint val="100000"/>
                  <a:shade val="100000"/>
                </a:schemeClr>
              </a:gs>
              <a:gs pos="100000">
                <a:schemeClr val="dk1">
                  <a:tint val="88500"/>
                  <a:tint val="50000"/>
                  <a:shade val="100000"/>
                </a:schemeClr>
              </a:gs>
            </a:gsLst>
            <a:lin ang="16200000" scaled="0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>
            <a:gsLst>
              <a:gs pos="0">
                <a:schemeClr val="dk1">
                  <a:tint val="88500"/>
                  <a:tint val="100000"/>
                  <a:shade val="100000"/>
                </a:schemeClr>
              </a:gs>
              <a:gs pos="100000">
                <a:schemeClr val="dk1">
                  <a:tint val="88500"/>
                  <a:tint val="50000"/>
                  <a:shade val="100000"/>
                </a:schemeClr>
              </a:gs>
            </a:gsLst>
            <a:lin ang="16200000" scaled="0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gradFill>
            <a:gsLst>
              <a:gs pos="0">
                <a:schemeClr val="dk1">
                  <a:tint val="88500"/>
                  <a:tint val="100000"/>
                  <a:shade val="100000"/>
                </a:schemeClr>
              </a:gs>
              <a:gs pos="100000">
                <a:schemeClr val="dk1">
                  <a:tint val="88500"/>
                  <a:tint val="50000"/>
                  <a:shade val="100000"/>
                </a:schemeClr>
              </a:gs>
            </a:gsLst>
            <a:lin ang="16200000" scaled="0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>
            <a:gsLst>
              <a:gs pos="0">
                <a:schemeClr val="dk1">
                  <a:tint val="88500"/>
                  <a:tint val="100000"/>
                  <a:shade val="100000"/>
                </a:schemeClr>
              </a:gs>
              <a:gs pos="100000">
                <a:schemeClr val="dk1">
                  <a:tint val="88500"/>
                  <a:tint val="50000"/>
                  <a:shade val="100000"/>
                </a:schemeClr>
              </a:gs>
            </a:gsLst>
            <a:lin ang="16200000" scaled="0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gradFill>
            <a:gsLst>
              <a:gs pos="0">
                <a:schemeClr val="dk1">
                  <a:tint val="88500"/>
                  <a:tint val="100000"/>
                  <a:shade val="100000"/>
                </a:schemeClr>
              </a:gs>
              <a:gs pos="100000">
                <a:schemeClr val="dk1">
                  <a:tint val="88500"/>
                  <a:tint val="50000"/>
                  <a:shade val="100000"/>
                </a:schemeClr>
              </a:gs>
            </a:gsLst>
            <a:lin ang="16200000" scaled="0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"/>
        <c:spPr>
          <a:gradFill>
            <a:gsLst>
              <a:gs pos="0">
                <a:schemeClr val="dk1">
                  <a:tint val="88500"/>
                  <a:tint val="100000"/>
                  <a:shade val="100000"/>
                </a:schemeClr>
              </a:gs>
              <a:gs pos="100000">
                <a:schemeClr val="dk1">
                  <a:tint val="88500"/>
                  <a:tint val="50000"/>
                  <a:shade val="100000"/>
                </a:schemeClr>
              </a:gs>
            </a:gsLst>
            <a:lin ang="16200000" scaled="0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"/>
        <c:spPr>
          <a:gradFill>
            <a:gsLst>
              <a:gs pos="0">
                <a:schemeClr val="dk1">
                  <a:tint val="88500"/>
                  <a:tint val="100000"/>
                  <a:shade val="100000"/>
                </a:schemeClr>
              </a:gs>
              <a:gs pos="100000">
                <a:schemeClr val="dk1">
                  <a:tint val="88500"/>
                  <a:tint val="50000"/>
                  <a:shade val="100000"/>
                </a:schemeClr>
              </a:gs>
            </a:gsLst>
            <a:lin ang="16200000" scaled="0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Sheet1!$B$76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0">
                    <a:schemeClr val="dk1">
                      <a:tint val="88500"/>
                      <a:tint val="100000"/>
                      <a:shade val="100000"/>
                    </a:schemeClr>
                  </a:gs>
                  <a:gs pos="100000">
                    <a:schemeClr val="dk1">
                      <a:tint val="88500"/>
                      <a:tint val="50000"/>
                      <a:shade val="10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dk1">
                      <a:tint val="55000"/>
                      <a:tint val="100000"/>
                      <a:shade val="100000"/>
                    </a:schemeClr>
                  </a:gs>
                  <a:gs pos="100000">
                    <a:schemeClr val="dk1">
                      <a:tint val="55000"/>
                      <a:tint val="50000"/>
                      <a:shade val="10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dk1">
                      <a:tint val="75000"/>
                      <a:tint val="100000"/>
                      <a:shade val="100000"/>
                    </a:schemeClr>
                  </a:gs>
                  <a:gs pos="100000">
                    <a:schemeClr val="dk1">
                      <a:tint val="75000"/>
                      <a:tint val="50000"/>
                      <a:shade val="100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0.13888888888888878"/>
                  <c:y val="3.968150268198102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19444444444444445"/>
                  <c:y val="3.607409334725547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13888888888888892"/>
                  <c:y val="-1.6533768451321395E-1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rgbClr val="F8EAEA"/>
              </a:solidFill>
              <a:ln>
                <a:solidFill>
                  <a:srgbClr val="191919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Sheet1!$A$77:$A$80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unknown</c:v>
                </c:pt>
              </c:strCache>
            </c:strRef>
          </c:cat>
          <c:val>
            <c:numRef>
              <c:f>Sheet1!$B$77:$B$80</c:f>
              <c:numCache>
                <c:formatCode>General</c:formatCode>
                <c:ptCount val="3"/>
                <c:pt idx="0">
                  <c:v>1002</c:v>
                </c:pt>
                <c:pt idx="1">
                  <c:v>8788</c:v>
                </c:pt>
                <c:pt idx="2">
                  <c:v>263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[viewship_PIVOT.xlsx]Sheet1!PivotTable6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RACE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Sheet1!$B$92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CC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Sheet1!$A$93:$A$98</c:f>
              <c:strCache>
                <c:ptCount val="5"/>
                <c:pt idx="0">
                  <c:v>black</c:v>
                </c:pt>
                <c:pt idx="1">
                  <c:v>coloured</c:v>
                </c:pt>
                <c:pt idx="2">
                  <c:v>indian_asian</c:v>
                </c:pt>
                <c:pt idx="3">
                  <c:v>unknown</c:v>
                </c:pt>
                <c:pt idx="4">
                  <c:v>white</c:v>
                </c:pt>
              </c:strCache>
            </c:strRef>
          </c:cat>
          <c:val>
            <c:numRef>
              <c:f>Sheet1!$B$93:$B$98</c:f>
              <c:numCache>
                <c:formatCode>General</c:formatCode>
                <c:ptCount val="5"/>
                <c:pt idx="0">
                  <c:v>4472</c:v>
                </c:pt>
                <c:pt idx="1">
                  <c:v>1657</c:v>
                </c:pt>
                <c:pt idx="2">
                  <c:v>1586</c:v>
                </c:pt>
                <c:pt idx="3">
                  <c:v>1906</c:v>
                </c:pt>
                <c:pt idx="4">
                  <c:v>1325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431519840"/>
        <c:axId val="1431513312"/>
      </c:barChart>
      <c:catAx>
        <c:axId val="14315198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1513312"/>
        <c:crosses val="autoZero"/>
        <c:auto val="1"/>
        <c:lblAlgn val="ctr"/>
        <c:lblOffset val="100"/>
        <c:noMultiLvlLbl val="0"/>
      </c:catAx>
      <c:valAx>
        <c:axId val="1431513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1519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[viewship_PIVOT.xlsx]Sheet1!PivotTable4</c:name>
    <c:fmtId val="-1"/>
  </c:pivotSource>
  <c:chart>
    <c:autoTitleDeleted val="1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Sheet1!$B$56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CC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Sheet1!$A$57:$A$72</c:f>
              <c:multiLvlStrCache>
                <c:ptCount val="12"/>
                <c:lvl>
                  <c:pt idx="0">
                    <c:v>black</c:v>
                  </c:pt>
                  <c:pt idx="1">
                    <c:v>coloured</c:v>
                  </c:pt>
                  <c:pt idx="2">
                    <c:v>indian_asian</c:v>
                  </c:pt>
                  <c:pt idx="3">
                    <c:v>unknown</c:v>
                  </c:pt>
                  <c:pt idx="4">
                    <c:v>white</c:v>
                  </c:pt>
                  <c:pt idx="5">
                    <c:v>black</c:v>
                  </c:pt>
                  <c:pt idx="6">
                    <c:v>coloured</c:v>
                  </c:pt>
                  <c:pt idx="7">
                    <c:v>indian_asian</c:v>
                  </c:pt>
                  <c:pt idx="8">
                    <c:v>unknown</c:v>
                  </c:pt>
                  <c:pt idx="9">
                    <c:v>white</c:v>
                  </c:pt>
                  <c:pt idx="10">
                    <c:v>indian_asian</c:v>
                  </c:pt>
                  <c:pt idx="11">
                    <c:v>unknown</c:v>
                  </c:pt>
                </c:lvl>
                <c:lvl>
                  <c:pt idx="0">
                    <c:v>female</c:v>
                  </c:pt>
                  <c:pt idx="5">
                    <c:v>male</c:v>
                  </c:pt>
                  <c:pt idx="10">
                    <c:v>unknown</c:v>
                  </c:pt>
                </c:lvl>
              </c:multiLvlStrCache>
            </c:multiLvlStrRef>
          </c:cat>
          <c:val>
            <c:numRef>
              <c:f>Sheet1!$B$57:$B$72</c:f>
              <c:numCache>
                <c:formatCode>General</c:formatCode>
                <c:ptCount val="12"/>
                <c:pt idx="0">
                  <c:v>513</c:v>
                </c:pt>
                <c:pt idx="1">
                  <c:v>137</c:v>
                </c:pt>
                <c:pt idx="2">
                  <c:v>93</c:v>
                </c:pt>
                <c:pt idx="3">
                  <c:v>139</c:v>
                </c:pt>
                <c:pt idx="4">
                  <c:v>120</c:v>
                </c:pt>
                <c:pt idx="5">
                  <c:v>3832</c:v>
                </c:pt>
                <c:pt idx="6">
                  <c:v>1506</c:v>
                </c:pt>
                <c:pt idx="7">
                  <c:v>1482</c:v>
                </c:pt>
                <c:pt idx="8">
                  <c:v>781</c:v>
                </c:pt>
                <c:pt idx="9">
                  <c:v>1187</c:v>
                </c:pt>
                <c:pt idx="10">
                  <c:v>1</c:v>
                </c:pt>
                <c:pt idx="11">
                  <c:v>262</c:v>
                </c:pt>
              </c:numCache>
            </c:numRef>
          </c:val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431518752"/>
        <c:axId val="1431520928"/>
      </c:barChart>
      <c:catAx>
        <c:axId val="1431518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1520928"/>
        <c:crosses val="autoZero"/>
        <c:auto val="1"/>
        <c:lblAlgn val="ctr"/>
        <c:lblOffset val="100"/>
        <c:noMultiLvlLbl val="0"/>
      </c:catAx>
      <c:valAx>
        <c:axId val="143152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1518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[viewship_2025-10-10-0924.csv]Sheet1!PivotTable20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CHANNELS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Sheet1!$B$155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CC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Sheet1!$A$156:$A$176</c:f>
              <c:strCache>
                <c:ptCount val="20"/>
                <c:pt idx="0">
                  <c:v>Africa Magic</c:v>
                </c:pt>
                <c:pt idx="1">
                  <c:v>Boomerang</c:v>
                </c:pt>
                <c:pt idx="2">
                  <c:v>Break in transmission</c:v>
                </c:pt>
                <c:pt idx="3">
                  <c:v>Cartoon Network</c:v>
                </c:pt>
                <c:pt idx="4">
                  <c:v>Channel O</c:v>
                </c:pt>
                <c:pt idx="5">
                  <c:v>CNN</c:v>
                </c:pt>
                <c:pt idx="6">
                  <c:v>DStv Events 1</c:v>
                </c:pt>
                <c:pt idx="7">
                  <c:v>E! Entertainment</c:v>
                </c:pt>
                <c:pt idx="8">
                  <c:v>ICC Cricket World Cup 2011</c:v>
                </c:pt>
                <c:pt idx="9">
                  <c:v>kykNET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Unkown</c:v>
                </c:pt>
                <c:pt idx="18">
                  <c:v>Vuzu</c:v>
                </c:pt>
                <c:pt idx="19">
                  <c:v>Wimbledon</c:v>
                </c:pt>
              </c:strCache>
            </c:strRef>
          </c:cat>
          <c:val>
            <c:numRef>
              <c:f>Sheet1!$B$156:$B$176</c:f>
              <c:numCache>
                <c:formatCode>General</c:formatCode>
                <c:ptCount val="20"/>
                <c:pt idx="0">
                  <c:v>857</c:v>
                </c:pt>
                <c:pt idx="1">
                  <c:v>714</c:v>
                </c:pt>
                <c:pt idx="2">
                  <c:v>66</c:v>
                </c:pt>
                <c:pt idx="3">
                  <c:v>793</c:v>
                </c:pt>
                <c:pt idx="4">
                  <c:v>1048</c:v>
                </c:pt>
                <c:pt idx="5">
                  <c:v>505</c:v>
                </c:pt>
                <c:pt idx="6">
                  <c:v>107</c:v>
                </c:pt>
                <c:pt idx="7">
                  <c:v>367</c:v>
                </c:pt>
                <c:pt idx="8">
                  <c:v>1465</c:v>
                </c:pt>
                <c:pt idx="9">
                  <c:v>45</c:v>
                </c:pt>
                <c:pt idx="10">
                  <c:v>2</c:v>
                </c:pt>
                <c:pt idx="11">
                  <c:v>32</c:v>
                </c:pt>
                <c:pt idx="12">
                  <c:v>116</c:v>
                </c:pt>
                <c:pt idx="13">
                  <c:v>255</c:v>
                </c:pt>
                <c:pt idx="14">
                  <c:v>896</c:v>
                </c:pt>
                <c:pt idx="15">
                  <c:v>1661</c:v>
                </c:pt>
                <c:pt idx="16">
                  <c:v>952</c:v>
                </c:pt>
                <c:pt idx="17">
                  <c:v>86</c:v>
                </c:pt>
                <c:pt idx="18">
                  <c:v>111</c:v>
                </c:pt>
                <c:pt idx="19">
                  <c:v>3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376122320"/>
        <c:axId val="1376125584"/>
      </c:barChart>
      <c:catAx>
        <c:axId val="1376122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6125584"/>
        <c:crosses val="autoZero"/>
        <c:auto val="1"/>
        <c:lblAlgn val="ctr"/>
        <c:lblOffset val="100"/>
        <c:noMultiLvlLbl val="0"/>
      </c:catAx>
      <c:valAx>
        <c:axId val="1376125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6122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0.80291</cdr:y>
    </cdr:from>
    <cdr:to>
      <cdr:x>1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3208299"/>
          <a:ext cx="9144000" cy="62353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ZA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2" name="TextBox 1"/>
        <cdr:cNvSpPr txBox="1"/>
      </cdr:nvSpPr>
      <cdr:spPr>
        <a:xfrm xmlns:a="http://schemas.openxmlformats.org/drawingml/2006/main" flipV="1">
          <a:off x="0" y="-1009649"/>
          <a:ext cx="0" cy="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ZA" sz="11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0.78269</cdr:y>
    </cdr:from>
    <cdr:to>
      <cdr:x>1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-2" y="3427142"/>
          <a:ext cx="9144001" cy="7350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ZA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00E2C-2BBE-452F-A3FD-6AB1C8273D18}" type="datetimeFigureOut">
              <a:rPr lang="en-ZA" smtClean="0"/>
              <a:t>2025/10/10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AE1E7-2F1D-4934-9537-888503F1289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6281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AE1E7-2F1D-4934-9537-888503F12897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472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AE1E7-2F1D-4934-9537-888503F12897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2545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FAE1E7-2F1D-4934-9537-888503F12897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7873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bit.ly/2TtBDfr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body"/>
          </p:nvPr>
        </p:nvSpPr>
        <p:spPr>
          <a:xfrm>
            <a:off x="2364840" y="470880"/>
            <a:ext cx="4414320" cy="441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519120" y="228600"/>
            <a:ext cx="7948080" cy="4357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5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2" name="Google Shape;12;p2"/>
          <p:cNvGrpSpPr/>
          <p:nvPr/>
        </p:nvGrpSpPr>
        <p:grpSpPr>
          <a:xfrm>
            <a:off x="0" y="-78120"/>
            <a:ext cx="9234000" cy="5221440"/>
            <a:chOff x="0" y="-78120"/>
            <a:chExt cx="9234000" cy="5221440"/>
          </a:xfrm>
        </p:grpSpPr>
        <p:pic>
          <p:nvPicPr>
            <p:cNvPr id="3" name="Google Shape;13;p2"/>
            <p:cNvPicPr/>
            <p:nvPr/>
          </p:nvPicPr>
          <p:blipFill>
            <a:blip r:embed="rId2">
              <a:alphaModFix amt="10000"/>
            </a:blip>
            <a:srcRect l="26784" t="-7163" b="9305"/>
            <a:stretch/>
          </p:blipFill>
          <p:spPr>
            <a:xfrm>
              <a:off x="0" y="3073680"/>
              <a:ext cx="1544040" cy="20696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4" name="Google Shape;14;p2"/>
            <p:cNvPicPr/>
            <p:nvPr/>
          </p:nvPicPr>
          <p:blipFill>
            <a:blip r:embed="rId3">
              <a:alphaModFix amt="15000"/>
            </a:blip>
            <a:stretch/>
          </p:blipFill>
          <p:spPr>
            <a:xfrm rot="900000" flipH="1">
              <a:off x="7771320" y="61920"/>
              <a:ext cx="1285200" cy="153936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" name="Google Shape;15;p2"/>
            <p:cNvPicPr/>
            <p:nvPr/>
          </p:nvPicPr>
          <p:blipFill>
            <a:blip r:embed="rId4">
              <a:alphaModFix amt="15000"/>
            </a:blip>
            <a:stretch/>
          </p:blipFill>
          <p:spPr>
            <a:xfrm rot="8100000">
              <a:off x="7020000" y="74520"/>
              <a:ext cx="595080" cy="6184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6" name="Google Shape;16;p2"/>
            <p:cNvPicPr/>
            <p:nvPr/>
          </p:nvPicPr>
          <p:blipFill>
            <a:blip r:embed="rId5">
              <a:alphaModFix amt="46000"/>
            </a:blip>
            <a:srcRect r="7649"/>
            <a:stretch/>
          </p:blipFill>
          <p:spPr>
            <a:xfrm flipH="1">
              <a:off x="360" y="1018440"/>
              <a:ext cx="1193040" cy="12358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7" name="Google Shape;17;p2"/>
            <p:cNvPicPr/>
            <p:nvPr/>
          </p:nvPicPr>
          <p:blipFill>
            <a:blip r:embed="rId6">
              <a:alphaModFix amt="58000"/>
            </a:blip>
            <a:stretch/>
          </p:blipFill>
          <p:spPr>
            <a:xfrm flipH="1">
              <a:off x="7519680" y="2013840"/>
              <a:ext cx="460800" cy="4636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8" name="Google Shape;18;p2"/>
            <p:cNvPicPr/>
            <p:nvPr/>
          </p:nvPicPr>
          <p:blipFill>
            <a:blip r:embed="rId7">
              <a:alphaModFix amt="15000"/>
            </a:blip>
            <a:srcRect r="11100"/>
            <a:stretch/>
          </p:blipFill>
          <p:spPr>
            <a:xfrm>
              <a:off x="7239600" y="2958480"/>
              <a:ext cx="1904040" cy="2184480"/>
            </a:xfrm>
            <a:prstGeom prst="rect">
              <a:avLst/>
            </a:prstGeom>
            <a:noFill/>
            <a:ln w="0"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231;p23"/>
          <p:cNvGrpSpPr/>
          <p:nvPr/>
        </p:nvGrpSpPr>
        <p:grpSpPr>
          <a:xfrm>
            <a:off x="0" y="-78120"/>
            <a:ext cx="9234000" cy="5221440"/>
            <a:chOff x="0" y="-78120"/>
            <a:chExt cx="9234000" cy="5221440"/>
          </a:xfrm>
        </p:grpSpPr>
        <p:pic>
          <p:nvPicPr>
            <p:cNvPr id="122" name="Google Shape;232;p23"/>
            <p:cNvPicPr/>
            <p:nvPr/>
          </p:nvPicPr>
          <p:blipFill>
            <a:blip r:embed="rId2">
              <a:alphaModFix amt="10000"/>
            </a:blip>
            <a:srcRect l="26784" t="-7163" b="9305"/>
            <a:stretch/>
          </p:blipFill>
          <p:spPr>
            <a:xfrm>
              <a:off x="0" y="3073680"/>
              <a:ext cx="1544040" cy="20696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23" name="Google Shape;233;p23"/>
            <p:cNvPicPr/>
            <p:nvPr/>
          </p:nvPicPr>
          <p:blipFill>
            <a:blip r:embed="rId3">
              <a:alphaModFix amt="15000"/>
            </a:blip>
            <a:stretch/>
          </p:blipFill>
          <p:spPr>
            <a:xfrm rot="900000" flipH="1">
              <a:off x="7771320" y="61920"/>
              <a:ext cx="1285200" cy="153936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24" name="Google Shape;234;p23"/>
            <p:cNvPicPr/>
            <p:nvPr/>
          </p:nvPicPr>
          <p:blipFill>
            <a:blip r:embed="rId4">
              <a:alphaModFix amt="15000"/>
            </a:blip>
            <a:stretch/>
          </p:blipFill>
          <p:spPr>
            <a:xfrm rot="8100000">
              <a:off x="7020000" y="74520"/>
              <a:ext cx="595080" cy="6184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25" name="Google Shape;235;p23"/>
            <p:cNvPicPr/>
            <p:nvPr/>
          </p:nvPicPr>
          <p:blipFill>
            <a:blip r:embed="rId5">
              <a:alphaModFix amt="46000"/>
            </a:blip>
            <a:srcRect r="7649"/>
            <a:stretch/>
          </p:blipFill>
          <p:spPr>
            <a:xfrm flipH="1">
              <a:off x="360" y="1018440"/>
              <a:ext cx="1193040" cy="12358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26" name="Google Shape;236;p23"/>
            <p:cNvPicPr/>
            <p:nvPr/>
          </p:nvPicPr>
          <p:blipFill>
            <a:blip r:embed="rId6">
              <a:alphaModFix amt="58000"/>
            </a:blip>
            <a:stretch/>
          </p:blipFill>
          <p:spPr>
            <a:xfrm flipH="1">
              <a:off x="7519680" y="2013840"/>
              <a:ext cx="460800" cy="4636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27" name="Google Shape;237;p23"/>
            <p:cNvPicPr/>
            <p:nvPr/>
          </p:nvPicPr>
          <p:blipFill>
            <a:blip r:embed="rId7">
              <a:alphaModFix amt="15000"/>
            </a:blip>
            <a:srcRect r="11100"/>
            <a:stretch/>
          </p:blipFill>
          <p:spPr>
            <a:xfrm>
              <a:off x="7239600" y="2958480"/>
              <a:ext cx="1904040" cy="2184480"/>
            </a:xfrm>
            <a:prstGeom prst="rect">
              <a:avLst/>
            </a:prstGeom>
            <a:noFill/>
            <a:ln w="0"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30;p4"/>
          <p:cNvGrpSpPr/>
          <p:nvPr/>
        </p:nvGrpSpPr>
        <p:grpSpPr>
          <a:xfrm>
            <a:off x="-12600" y="-151200"/>
            <a:ext cx="9156240" cy="5297400"/>
            <a:chOff x="-12600" y="-151200"/>
            <a:chExt cx="9156240" cy="5297400"/>
          </a:xfrm>
        </p:grpSpPr>
        <p:pic>
          <p:nvPicPr>
            <p:cNvPr id="129" name="Google Shape;31;p4"/>
            <p:cNvPicPr/>
            <p:nvPr/>
          </p:nvPicPr>
          <p:blipFill>
            <a:blip r:embed="rId2">
              <a:alphaModFix amt="20000"/>
            </a:blip>
            <a:srcRect r="13581" b="5493"/>
            <a:stretch/>
          </p:blipFill>
          <p:spPr>
            <a:xfrm>
              <a:off x="8035560" y="3822480"/>
              <a:ext cx="1108080" cy="13208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30" name="Google Shape;32;p4"/>
            <p:cNvPicPr/>
            <p:nvPr/>
          </p:nvPicPr>
          <p:blipFill>
            <a:blip r:embed="rId3">
              <a:alphaModFix amt="35000"/>
            </a:blip>
            <a:srcRect l="8746" t="11201"/>
            <a:stretch/>
          </p:blipFill>
          <p:spPr>
            <a:xfrm rot="16200000">
              <a:off x="98280" y="3696480"/>
              <a:ext cx="1338480" cy="15606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31" name="Google Shape;33;p4"/>
            <p:cNvPicPr/>
            <p:nvPr/>
          </p:nvPicPr>
          <p:blipFill>
            <a:blip r:embed="rId4">
              <a:alphaModFix amt="66000"/>
            </a:blip>
            <a:stretch/>
          </p:blipFill>
          <p:spPr>
            <a:xfrm rot="4117800" flipH="1">
              <a:off x="4228200" y="4335840"/>
              <a:ext cx="687240" cy="7138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32" name="Google Shape;34;p4"/>
            <p:cNvPicPr/>
            <p:nvPr/>
          </p:nvPicPr>
          <p:blipFill>
            <a:blip r:embed="rId5">
              <a:alphaModFix amt="20000"/>
            </a:blip>
            <a:stretch/>
          </p:blipFill>
          <p:spPr>
            <a:xfrm rot="16735800">
              <a:off x="3596760" y="-239040"/>
              <a:ext cx="720000" cy="10504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33" name="Google Shape;35;p4"/>
            <p:cNvPicPr/>
            <p:nvPr/>
          </p:nvPicPr>
          <p:blipFill>
            <a:blip r:embed="rId6">
              <a:alphaModFix amt="65000"/>
            </a:blip>
            <a:stretch/>
          </p:blipFill>
          <p:spPr>
            <a:xfrm rot="10800000">
              <a:off x="6578640" y="-81360"/>
              <a:ext cx="1503360" cy="10832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34" name="Google Shape;36;p4"/>
            <p:cNvPicPr/>
            <p:nvPr/>
          </p:nvPicPr>
          <p:blipFill>
            <a:blip r:embed="rId7">
              <a:alphaModFix amt="68000"/>
            </a:blip>
            <a:stretch/>
          </p:blipFill>
          <p:spPr>
            <a:xfrm>
              <a:off x="455400" y="383040"/>
              <a:ext cx="714600" cy="7236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720000" y="115236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669200" y="448200"/>
            <a:ext cx="42458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228600" y="535320"/>
            <a:ext cx="4072680" cy="4072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grpSp>
        <p:nvGrpSpPr>
          <p:cNvPr id="139" name="Google Shape;46;p5"/>
          <p:cNvGrpSpPr/>
          <p:nvPr/>
        </p:nvGrpSpPr>
        <p:grpSpPr>
          <a:xfrm>
            <a:off x="-187200" y="-689400"/>
            <a:ext cx="9330840" cy="5832720"/>
            <a:chOff x="-187200" y="-689400"/>
            <a:chExt cx="9330840" cy="5832720"/>
          </a:xfrm>
        </p:grpSpPr>
        <p:pic>
          <p:nvPicPr>
            <p:cNvPr id="140" name="Google Shape;47;p5"/>
            <p:cNvPicPr/>
            <p:nvPr/>
          </p:nvPicPr>
          <p:blipFill>
            <a:blip r:embed="rId2">
              <a:alphaModFix amt="35000"/>
            </a:blip>
            <a:srcRect l="6360" b="5020"/>
            <a:stretch/>
          </p:blipFill>
          <p:spPr>
            <a:xfrm>
              <a:off x="0" y="3930120"/>
              <a:ext cx="1660320" cy="12132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41" name="Google Shape;48;p5"/>
            <p:cNvPicPr/>
            <p:nvPr/>
          </p:nvPicPr>
          <p:blipFill>
            <a:blip r:embed="rId3">
              <a:alphaModFix amt="26000"/>
            </a:blip>
            <a:stretch/>
          </p:blipFill>
          <p:spPr>
            <a:xfrm rot="19082400">
              <a:off x="3336840" y="-646200"/>
              <a:ext cx="734400" cy="157896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42" name="Google Shape;49;p5"/>
            <p:cNvPicPr/>
            <p:nvPr/>
          </p:nvPicPr>
          <p:blipFill>
            <a:blip r:embed="rId4">
              <a:alphaModFix amt="16000"/>
            </a:blip>
            <a:stretch/>
          </p:blipFill>
          <p:spPr>
            <a:xfrm flipH="1">
              <a:off x="8269560" y="119880"/>
              <a:ext cx="568440" cy="5724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43" name="Google Shape;50;p5"/>
            <p:cNvPicPr/>
            <p:nvPr/>
          </p:nvPicPr>
          <p:blipFill>
            <a:blip r:embed="rId5">
              <a:alphaModFix amt="10000"/>
            </a:blip>
            <a:stretch/>
          </p:blipFill>
          <p:spPr>
            <a:xfrm>
              <a:off x="7492680" y="3330360"/>
              <a:ext cx="1650960" cy="17992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44" name="Google Shape;51;p5"/>
            <p:cNvPicPr/>
            <p:nvPr/>
          </p:nvPicPr>
          <p:blipFill>
            <a:blip r:embed="rId6">
              <a:alphaModFix amt="73000"/>
            </a:blip>
            <a:stretch/>
          </p:blipFill>
          <p:spPr>
            <a:xfrm rot="20700000">
              <a:off x="-39960" y="-135360"/>
              <a:ext cx="1067040" cy="12780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45" name="Google Shape;52;p5"/>
            <p:cNvPicPr/>
            <p:nvPr/>
          </p:nvPicPr>
          <p:blipFill>
            <a:blip r:embed="rId7">
              <a:alphaModFix amt="37000"/>
            </a:blip>
            <a:srcRect t="32693"/>
            <a:stretch/>
          </p:blipFill>
          <p:spPr>
            <a:xfrm>
              <a:off x="7026480" y="0"/>
              <a:ext cx="758880" cy="474840"/>
            </a:xfrm>
            <a:prstGeom prst="rect">
              <a:avLst/>
            </a:prstGeom>
            <a:noFill/>
            <a:ln w="0"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59;p7"/>
          <p:cNvGrpSpPr/>
          <p:nvPr/>
        </p:nvGrpSpPr>
        <p:grpSpPr>
          <a:xfrm>
            <a:off x="-187200" y="-689400"/>
            <a:ext cx="9330840" cy="5832720"/>
            <a:chOff x="-187200" y="-689400"/>
            <a:chExt cx="9330840" cy="5832720"/>
          </a:xfrm>
        </p:grpSpPr>
        <p:pic>
          <p:nvPicPr>
            <p:cNvPr id="151" name="Google Shape;60;p7"/>
            <p:cNvPicPr/>
            <p:nvPr/>
          </p:nvPicPr>
          <p:blipFill>
            <a:blip r:embed="rId2">
              <a:alphaModFix amt="35000"/>
            </a:blip>
            <a:srcRect l="6360" b="5020"/>
            <a:stretch/>
          </p:blipFill>
          <p:spPr>
            <a:xfrm>
              <a:off x="0" y="3930120"/>
              <a:ext cx="1660320" cy="12132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52" name="Google Shape;61;p7"/>
            <p:cNvPicPr/>
            <p:nvPr/>
          </p:nvPicPr>
          <p:blipFill>
            <a:blip r:embed="rId3">
              <a:alphaModFix amt="26000"/>
            </a:blip>
            <a:stretch/>
          </p:blipFill>
          <p:spPr>
            <a:xfrm rot="19082400">
              <a:off x="3336840" y="-646200"/>
              <a:ext cx="734400" cy="157896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53" name="Google Shape;62;p7"/>
            <p:cNvPicPr/>
            <p:nvPr/>
          </p:nvPicPr>
          <p:blipFill>
            <a:blip r:embed="rId4">
              <a:alphaModFix amt="16000"/>
            </a:blip>
            <a:stretch/>
          </p:blipFill>
          <p:spPr>
            <a:xfrm flipH="1">
              <a:off x="8269560" y="119880"/>
              <a:ext cx="568440" cy="5724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54" name="Google Shape;63;p7"/>
            <p:cNvPicPr/>
            <p:nvPr/>
          </p:nvPicPr>
          <p:blipFill>
            <a:blip r:embed="rId5">
              <a:alphaModFix amt="10000"/>
            </a:blip>
            <a:stretch/>
          </p:blipFill>
          <p:spPr>
            <a:xfrm>
              <a:off x="7492680" y="3330360"/>
              <a:ext cx="1650960" cy="17992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55" name="Google Shape;64;p7"/>
            <p:cNvPicPr/>
            <p:nvPr/>
          </p:nvPicPr>
          <p:blipFill>
            <a:blip r:embed="rId6">
              <a:alphaModFix amt="73000"/>
            </a:blip>
            <a:stretch/>
          </p:blipFill>
          <p:spPr>
            <a:xfrm rot="20700000">
              <a:off x="-39960" y="-135360"/>
              <a:ext cx="1067040" cy="12780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56" name="Google Shape;65;p7"/>
            <p:cNvPicPr/>
            <p:nvPr/>
          </p:nvPicPr>
          <p:blipFill>
            <a:blip r:embed="rId7">
              <a:alphaModFix amt="37000"/>
            </a:blip>
            <a:srcRect t="32693"/>
            <a:stretch/>
          </p:blipFill>
          <p:spPr>
            <a:xfrm>
              <a:off x="7026480" y="0"/>
              <a:ext cx="758880" cy="47484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3998160" cy="1445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1609560" y="2066040"/>
            <a:ext cx="3823920" cy="2532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5715720" y="0"/>
            <a:ext cx="342792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388160" y="1307160"/>
            <a:ext cx="63673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161" name="Google Shape;71;p8"/>
          <p:cNvGrpSpPr/>
          <p:nvPr/>
        </p:nvGrpSpPr>
        <p:grpSpPr>
          <a:xfrm>
            <a:off x="0" y="-78120"/>
            <a:ext cx="9234000" cy="5221440"/>
            <a:chOff x="0" y="-78120"/>
            <a:chExt cx="9234000" cy="5221440"/>
          </a:xfrm>
        </p:grpSpPr>
        <p:pic>
          <p:nvPicPr>
            <p:cNvPr id="162" name="Google Shape;72;p8"/>
            <p:cNvPicPr/>
            <p:nvPr/>
          </p:nvPicPr>
          <p:blipFill>
            <a:blip r:embed="rId2">
              <a:alphaModFix amt="10000"/>
            </a:blip>
            <a:srcRect l="26784" t="-7163" b="9305"/>
            <a:stretch/>
          </p:blipFill>
          <p:spPr>
            <a:xfrm>
              <a:off x="0" y="3073680"/>
              <a:ext cx="1544040" cy="20696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63" name="Google Shape;73;p8"/>
            <p:cNvPicPr/>
            <p:nvPr/>
          </p:nvPicPr>
          <p:blipFill>
            <a:blip r:embed="rId3">
              <a:alphaModFix amt="15000"/>
            </a:blip>
            <a:stretch/>
          </p:blipFill>
          <p:spPr>
            <a:xfrm rot="900000" flipH="1">
              <a:off x="7771320" y="61920"/>
              <a:ext cx="1285200" cy="153936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64" name="Google Shape;74;p8"/>
            <p:cNvPicPr/>
            <p:nvPr/>
          </p:nvPicPr>
          <p:blipFill>
            <a:blip r:embed="rId4">
              <a:alphaModFix amt="15000"/>
            </a:blip>
            <a:stretch/>
          </p:blipFill>
          <p:spPr>
            <a:xfrm rot="8100000">
              <a:off x="7020000" y="74520"/>
              <a:ext cx="595080" cy="6184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65" name="Google Shape;75;p8"/>
            <p:cNvPicPr/>
            <p:nvPr/>
          </p:nvPicPr>
          <p:blipFill>
            <a:blip r:embed="rId5">
              <a:alphaModFix amt="46000"/>
            </a:blip>
            <a:srcRect r="7649"/>
            <a:stretch/>
          </p:blipFill>
          <p:spPr>
            <a:xfrm flipH="1">
              <a:off x="360" y="1018440"/>
              <a:ext cx="1193040" cy="12358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66" name="Google Shape;76;p8"/>
            <p:cNvPicPr/>
            <p:nvPr/>
          </p:nvPicPr>
          <p:blipFill>
            <a:blip r:embed="rId6">
              <a:alphaModFix amt="58000"/>
            </a:blip>
            <a:stretch/>
          </p:blipFill>
          <p:spPr>
            <a:xfrm flipH="1">
              <a:off x="7519680" y="2013840"/>
              <a:ext cx="460800" cy="4636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67" name="Google Shape;77;p8"/>
            <p:cNvPicPr/>
            <p:nvPr/>
          </p:nvPicPr>
          <p:blipFill>
            <a:blip r:embed="rId7">
              <a:alphaModFix amt="15000"/>
            </a:blip>
            <a:srcRect r="11100"/>
            <a:stretch/>
          </p:blipFill>
          <p:spPr>
            <a:xfrm>
              <a:off x="7239600" y="2958480"/>
              <a:ext cx="1904040" cy="2184480"/>
            </a:xfrm>
            <a:prstGeom prst="rect">
              <a:avLst/>
            </a:prstGeom>
            <a:noFill/>
            <a:ln w="0"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79;p9"/>
          <p:cNvGrpSpPr/>
          <p:nvPr/>
        </p:nvGrpSpPr>
        <p:grpSpPr>
          <a:xfrm>
            <a:off x="-186840" y="-689400"/>
            <a:ext cx="9330840" cy="5832720"/>
            <a:chOff x="-186840" y="-689400"/>
            <a:chExt cx="9330840" cy="5832720"/>
          </a:xfrm>
        </p:grpSpPr>
        <p:pic>
          <p:nvPicPr>
            <p:cNvPr id="169" name="Google Shape;80;p9"/>
            <p:cNvPicPr/>
            <p:nvPr/>
          </p:nvPicPr>
          <p:blipFill>
            <a:blip r:embed="rId2">
              <a:alphaModFix amt="35000"/>
            </a:blip>
            <a:srcRect l="6360" b="5020"/>
            <a:stretch/>
          </p:blipFill>
          <p:spPr>
            <a:xfrm flipH="1">
              <a:off x="7296480" y="3930120"/>
              <a:ext cx="1660320" cy="12132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70" name="Google Shape;81;p9"/>
            <p:cNvPicPr/>
            <p:nvPr/>
          </p:nvPicPr>
          <p:blipFill>
            <a:blip r:embed="rId3">
              <a:alphaModFix amt="26000"/>
            </a:blip>
            <a:stretch/>
          </p:blipFill>
          <p:spPr>
            <a:xfrm rot="2517600" flipH="1">
              <a:off x="4885200" y="-646200"/>
              <a:ext cx="734400" cy="157896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71" name="Google Shape;82;p9"/>
            <p:cNvPicPr/>
            <p:nvPr/>
          </p:nvPicPr>
          <p:blipFill>
            <a:blip r:embed="rId4">
              <a:alphaModFix amt="16000"/>
            </a:blip>
            <a:stretch/>
          </p:blipFill>
          <p:spPr>
            <a:xfrm>
              <a:off x="119160" y="119880"/>
              <a:ext cx="568440" cy="5724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72" name="Google Shape;83;p9"/>
            <p:cNvPicPr/>
            <p:nvPr/>
          </p:nvPicPr>
          <p:blipFill>
            <a:blip r:embed="rId5">
              <a:alphaModFix amt="10000"/>
            </a:blip>
            <a:stretch/>
          </p:blipFill>
          <p:spPr>
            <a:xfrm flipH="1">
              <a:off x="-186840" y="3330360"/>
              <a:ext cx="1650960" cy="17992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73" name="Google Shape;84;p9"/>
            <p:cNvPicPr/>
            <p:nvPr/>
          </p:nvPicPr>
          <p:blipFill>
            <a:blip r:embed="rId6">
              <a:alphaModFix amt="73000"/>
            </a:blip>
            <a:stretch/>
          </p:blipFill>
          <p:spPr>
            <a:xfrm rot="900000" flipH="1">
              <a:off x="7929720" y="-135000"/>
              <a:ext cx="1067040" cy="12780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74" name="Google Shape;85;p9"/>
            <p:cNvPicPr/>
            <p:nvPr/>
          </p:nvPicPr>
          <p:blipFill>
            <a:blip r:embed="rId7">
              <a:alphaModFix amt="37000"/>
            </a:blip>
            <a:srcRect t="32693"/>
            <a:stretch/>
          </p:blipFill>
          <p:spPr>
            <a:xfrm flipH="1">
              <a:off x="1171440" y="0"/>
              <a:ext cx="758880" cy="47484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2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28600" y="443880"/>
            <a:ext cx="86868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8" name="PlaceHolder 2"/>
          <p:cNvSpPr>
            <a:spLocks noGrp="1"/>
          </p:cNvSpPr>
          <p:nvPr>
            <p:ph type="title"/>
          </p:nvPr>
        </p:nvSpPr>
        <p:spPr>
          <a:xfrm>
            <a:off x="309600" y="368208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0" u="none" strike="noStrike">
                <a:solidFill>
                  <a:schemeClr val="dk1"/>
                </a:solidFill>
                <a:effectLst/>
                <a:uFillTx/>
                <a:latin typeface="Oranienbaum"/>
                <a:ea typeface="Oranienbaum"/>
              </a:rPr>
              <a:t>xx%</a:t>
            </a:r>
            <a:endParaRPr lang="fr-FR" sz="3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title"/>
          </p:nvPr>
        </p:nvSpPr>
        <p:spPr>
          <a:xfrm>
            <a:off x="309600" y="238932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0" u="none" strike="noStrike">
                <a:solidFill>
                  <a:schemeClr val="dk1"/>
                </a:solidFill>
                <a:effectLst/>
                <a:uFillTx/>
                <a:latin typeface="Oranienbaum"/>
                <a:ea typeface="Oranienbaum"/>
              </a:rPr>
              <a:t>xx%</a:t>
            </a:r>
            <a:endParaRPr lang="fr-FR" sz="3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title"/>
          </p:nvPr>
        </p:nvSpPr>
        <p:spPr>
          <a:xfrm>
            <a:off x="310680" y="1743480"/>
            <a:ext cx="86400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0" u="none" strike="noStrike">
                <a:solidFill>
                  <a:schemeClr val="dk1"/>
                </a:solidFill>
                <a:effectLst/>
                <a:uFillTx/>
                <a:latin typeface="Oranienbaum"/>
                <a:ea typeface="Oranienbaum"/>
              </a:rPr>
              <a:t>xx%</a:t>
            </a:r>
            <a:endParaRPr lang="fr-FR" sz="3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title"/>
          </p:nvPr>
        </p:nvSpPr>
        <p:spPr>
          <a:xfrm>
            <a:off x="309600" y="303588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0" u="none" strike="noStrike">
                <a:solidFill>
                  <a:schemeClr val="dk1"/>
                </a:solidFill>
                <a:effectLst/>
                <a:uFillTx/>
                <a:latin typeface="Oranienbaum"/>
                <a:ea typeface="Oranienbaum"/>
              </a:rPr>
              <a:t>xx%</a:t>
            </a:r>
            <a:endParaRPr lang="fr-FR" sz="3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6"/>
          <p:cNvSpPr>
            <a:spLocks noGrp="1"/>
          </p:cNvSpPr>
          <p:nvPr>
            <p:ph type="title"/>
          </p:nvPr>
        </p:nvSpPr>
        <p:spPr>
          <a:xfrm>
            <a:off x="4863240" y="238968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0" u="none" strike="noStrike">
                <a:solidFill>
                  <a:schemeClr val="dk1"/>
                </a:solidFill>
                <a:effectLst/>
                <a:uFillTx/>
                <a:latin typeface="Oranienbaum"/>
                <a:ea typeface="Oranienbaum"/>
              </a:rPr>
              <a:t>xx%</a:t>
            </a:r>
            <a:endParaRPr lang="fr-FR" sz="3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7"/>
          <p:cNvSpPr>
            <a:spLocks noGrp="1"/>
          </p:cNvSpPr>
          <p:nvPr>
            <p:ph type="title"/>
          </p:nvPr>
        </p:nvSpPr>
        <p:spPr>
          <a:xfrm>
            <a:off x="4863240" y="303588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0" u="none" strike="noStrike">
                <a:solidFill>
                  <a:schemeClr val="dk1"/>
                </a:solidFill>
                <a:effectLst/>
                <a:uFillTx/>
                <a:latin typeface="Oranienbaum"/>
                <a:ea typeface="Oranienbaum"/>
              </a:rPr>
              <a:t>xx%</a:t>
            </a:r>
            <a:endParaRPr lang="fr-FR" sz="3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8"/>
          <p:cNvSpPr>
            <a:spLocks noGrp="1"/>
          </p:cNvSpPr>
          <p:nvPr>
            <p:ph type="title"/>
          </p:nvPr>
        </p:nvSpPr>
        <p:spPr>
          <a:xfrm>
            <a:off x="4863240" y="368208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0" u="none" strike="noStrike">
                <a:solidFill>
                  <a:schemeClr val="dk1"/>
                </a:solidFill>
                <a:effectLst/>
                <a:uFillTx/>
                <a:latin typeface="Oranienbaum"/>
                <a:ea typeface="Oranienbaum"/>
              </a:rPr>
              <a:t>xx%</a:t>
            </a:r>
            <a:endParaRPr lang="fr-FR" sz="3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9"/>
          <p:cNvSpPr>
            <a:spLocks noGrp="1"/>
          </p:cNvSpPr>
          <p:nvPr>
            <p:ph type="title"/>
          </p:nvPr>
        </p:nvSpPr>
        <p:spPr>
          <a:xfrm>
            <a:off x="4863240" y="174348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0" u="none" strike="noStrike">
                <a:solidFill>
                  <a:schemeClr val="dk1"/>
                </a:solidFill>
                <a:effectLst/>
                <a:uFillTx/>
                <a:latin typeface="Oranienbaum"/>
                <a:ea typeface="Oranienbaum"/>
              </a:rPr>
              <a:t>xx%</a:t>
            </a:r>
            <a:endParaRPr lang="fr-FR" sz="3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26" name="Google Shape;121;p13"/>
          <p:cNvPicPr/>
          <p:nvPr/>
        </p:nvPicPr>
        <p:blipFill>
          <a:blip r:embed="rId2">
            <a:alphaModFix amt="35000"/>
          </a:blip>
          <a:stretch/>
        </p:blipFill>
        <p:spPr>
          <a:xfrm>
            <a:off x="-112680" y="3930120"/>
            <a:ext cx="1773000" cy="1277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7" name="Google Shape;122;p13"/>
          <p:cNvPicPr/>
          <p:nvPr/>
        </p:nvPicPr>
        <p:blipFill>
          <a:blip r:embed="rId3">
            <a:alphaModFix amt="26000"/>
          </a:blip>
          <a:stretch/>
        </p:blipFill>
        <p:spPr>
          <a:xfrm rot="19082400">
            <a:off x="1608120" y="-879840"/>
            <a:ext cx="734400" cy="1578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8" name="Google Shape;123;p13"/>
          <p:cNvPicPr/>
          <p:nvPr/>
        </p:nvPicPr>
        <p:blipFill>
          <a:blip r:embed="rId4">
            <a:alphaModFix amt="54000"/>
          </a:blip>
          <a:stretch/>
        </p:blipFill>
        <p:spPr>
          <a:xfrm flipH="1">
            <a:off x="8269560" y="119880"/>
            <a:ext cx="568440" cy="572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9" name="Google Shape;124;p13"/>
          <p:cNvPicPr/>
          <p:nvPr/>
        </p:nvPicPr>
        <p:blipFill>
          <a:blip r:embed="rId5">
            <a:alphaModFix amt="10000"/>
          </a:blip>
          <a:stretch/>
        </p:blipFill>
        <p:spPr>
          <a:xfrm>
            <a:off x="7492680" y="3330360"/>
            <a:ext cx="1650960" cy="1799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0" name="Google Shape;125;p13"/>
          <p:cNvPicPr/>
          <p:nvPr/>
        </p:nvPicPr>
        <p:blipFill>
          <a:blip r:embed="rId6">
            <a:alphaModFix amt="58000"/>
          </a:blip>
          <a:stretch/>
        </p:blipFill>
        <p:spPr>
          <a:xfrm rot="20700000">
            <a:off x="34200" y="-43200"/>
            <a:ext cx="1067040" cy="1278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" name="Google Shape;126;p13"/>
          <p:cNvPicPr/>
          <p:nvPr/>
        </p:nvPicPr>
        <p:blipFill>
          <a:blip r:embed="rId7">
            <a:alphaModFix amt="15000"/>
          </a:blip>
          <a:srcRect t="32693"/>
          <a:stretch/>
        </p:blipFill>
        <p:spPr>
          <a:xfrm>
            <a:off x="7175160" y="0"/>
            <a:ext cx="758880" cy="474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2" name="Google Shape;127;p13"/>
          <p:cNvPicPr/>
          <p:nvPr/>
        </p:nvPicPr>
        <p:blipFill>
          <a:blip r:embed="rId8">
            <a:alphaModFix amt="20000"/>
          </a:blip>
          <a:stretch/>
        </p:blipFill>
        <p:spPr>
          <a:xfrm>
            <a:off x="4196160" y="2600640"/>
            <a:ext cx="504720" cy="5108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70440" y="650160"/>
            <a:ext cx="6559920" cy="1827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40640" y="2625840"/>
            <a:ext cx="3868920" cy="2076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845240" y="338040"/>
            <a:ext cx="4006080" cy="3908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pic>
        <p:nvPicPr>
          <p:cNvPr id="53" name="Google Shape;152;p16"/>
          <p:cNvPicPr/>
          <p:nvPr/>
        </p:nvPicPr>
        <p:blipFill>
          <a:blip r:embed="rId2">
            <a:alphaModFix amt="10000"/>
          </a:blip>
          <a:srcRect l="26784" t="-7163" b="9305"/>
          <a:stretch/>
        </p:blipFill>
        <p:spPr>
          <a:xfrm>
            <a:off x="0" y="3073680"/>
            <a:ext cx="1544040" cy="206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4" name="Google Shape;153;p16"/>
          <p:cNvPicPr/>
          <p:nvPr/>
        </p:nvPicPr>
        <p:blipFill>
          <a:blip r:embed="rId3">
            <a:alphaModFix amt="15000"/>
          </a:blip>
          <a:stretch/>
        </p:blipFill>
        <p:spPr>
          <a:xfrm rot="7200000" flipH="1">
            <a:off x="7864920" y="3675240"/>
            <a:ext cx="1285200" cy="1539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5" name="Google Shape;154;p16"/>
          <p:cNvPicPr/>
          <p:nvPr/>
        </p:nvPicPr>
        <p:blipFill>
          <a:blip r:embed="rId4">
            <a:alphaModFix amt="54000"/>
          </a:blip>
          <a:stretch/>
        </p:blipFill>
        <p:spPr>
          <a:xfrm rot="6414600">
            <a:off x="119520" y="53280"/>
            <a:ext cx="595080" cy="618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6" name="Google Shape;155;p16"/>
          <p:cNvPicPr/>
          <p:nvPr/>
        </p:nvPicPr>
        <p:blipFill>
          <a:blip r:embed="rId5">
            <a:alphaModFix amt="48000"/>
          </a:blip>
          <a:srcRect r="-1654"/>
          <a:stretch/>
        </p:blipFill>
        <p:spPr>
          <a:xfrm rot="811800" flipH="1">
            <a:off x="4428000" y="3920040"/>
            <a:ext cx="1053720" cy="991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7" name="Google Shape;156;p16"/>
          <p:cNvPicPr/>
          <p:nvPr/>
        </p:nvPicPr>
        <p:blipFill>
          <a:blip r:embed="rId6">
            <a:alphaModFix amt="15000"/>
          </a:blip>
          <a:srcRect r="11100" b="64320"/>
          <a:stretch/>
        </p:blipFill>
        <p:spPr>
          <a:xfrm rot="10800000">
            <a:off x="6454080" y="-11160"/>
            <a:ext cx="1904040" cy="779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8" name="Google Shape;157;p16"/>
          <p:cNvPicPr/>
          <p:nvPr/>
        </p:nvPicPr>
        <p:blipFill>
          <a:blip r:embed="rId7">
            <a:alphaModFix amt="30000"/>
          </a:blip>
          <a:stretch/>
        </p:blipFill>
        <p:spPr>
          <a:xfrm flipH="1">
            <a:off x="8497440" y="303840"/>
            <a:ext cx="460800" cy="4636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84120" y="1953000"/>
            <a:ext cx="6575760" cy="799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Oranienbaum"/>
                <a:ea typeface="Oranienbaum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grpSp>
        <p:nvGrpSpPr>
          <p:cNvPr id="10" name="Google Shape;95;p11"/>
          <p:cNvGrpSpPr/>
          <p:nvPr/>
        </p:nvGrpSpPr>
        <p:grpSpPr>
          <a:xfrm>
            <a:off x="0" y="-78120"/>
            <a:ext cx="9234000" cy="5221440"/>
            <a:chOff x="0" y="-78120"/>
            <a:chExt cx="9234000" cy="5221440"/>
          </a:xfrm>
        </p:grpSpPr>
        <p:pic>
          <p:nvPicPr>
            <p:cNvPr id="11" name="Google Shape;96;p11"/>
            <p:cNvPicPr/>
            <p:nvPr/>
          </p:nvPicPr>
          <p:blipFill>
            <a:blip r:embed="rId2">
              <a:alphaModFix amt="10000"/>
            </a:blip>
            <a:srcRect l="26784" t="-7163" b="9305"/>
            <a:stretch/>
          </p:blipFill>
          <p:spPr>
            <a:xfrm>
              <a:off x="0" y="3073680"/>
              <a:ext cx="1544040" cy="20696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2" name="Google Shape;97;p11"/>
            <p:cNvPicPr/>
            <p:nvPr/>
          </p:nvPicPr>
          <p:blipFill>
            <a:blip r:embed="rId3">
              <a:alphaModFix amt="15000"/>
            </a:blip>
            <a:stretch/>
          </p:blipFill>
          <p:spPr>
            <a:xfrm rot="900000" flipH="1">
              <a:off x="7771320" y="61920"/>
              <a:ext cx="1285200" cy="153936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3" name="Google Shape;98;p11"/>
            <p:cNvPicPr/>
            <p:nvPr/>
          </p:nvPicPr>
          <p:blipFill>
            <a:blip r:embed="rId4">
              <a:alphaModFix amt="15000"/>
            </a:blip>
            <a:stretch/>
          </p:blipFill>
          <p:spPr>
            <a:xfrm rot="8100000">
              <a:off x="7020000" y="74520"/>
              <a:ext cx="595080" cy="6184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4" name="Google Shape;99;p11"/>
            <p:cNvPicPr/>
            <p:nvPr/>
          </p:nvPicPr>
          <p:blipFill>
            <a:blip r:embed="rId5">
              <a:alphaModFix amt="46000"/>
            </a:blip>
            <a:srcRect r="7649"/>
            <a:stretch/>
          </p:blipFill>
          <p:spPr>
            <a:xfrm flipH="1">
              <a:off x="360" y="1018440"/>
              <a:ext cx="1193040" cy="12358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5" name="Google Shape;100;p11"/>
            <p:cNvPicPr/>
            <p:nvPr/>
          </p:nvPicPr>
          <p:blipFill>
            <a:blip r:embed="rId6">
              <a:alphaModFix amt="58000"/>
            </a:blip>
            <a:stretch/>
          </p:blipFill>
          <p:spPr>
            <a:xfrm flipH="1">
              <a:off x="7519680" y="2013840"/>
              <a:ext cx="460800" cy="4636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6" name="Google Shape;101;p11"/>
            <p:cNvPicPr/>
            <p:nvPr/>
          </p:nvPicPr>
          <p:blipFill>
            <a:blip r:embed="rId7">
              <a:alphaModFix amt="15000"/>
            </a:blip>
            <a:srcRect r="11100"/>
            <a:stretch/>
          </p:blipFill>
          <p:spPr>
            <a:xfrm>
              <a:off x="7239600" y="2958480"/>
              <a:ext cx="1904040" cy="2184480"/>
            </a:xfrm>
            <a:prstGeom prst="rect">
              <a:avLst/>
            </a:prstGeom>
            <a:noFill/>
            <a:ln w="0">
              <a:noFill/>
            </a:ln>
          </p:spPr>
        </p:pic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257720" y="1375200"/>
            <a:ext cx="4011120" cy="2019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4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95" name="PlaceHolder 2"/>
          <p:cNvSpPr>
            <a:spLocks noGrp="1"/>
          </p:cNvSpPr>
          <p:nvPr>
            <p:ph type="title"/>
          </p:nvPr>
        </p:nvSpPr>
        <p:spPr>
          <a:xfrm>
            <a:off x="675000" y="1107000"/>
            <a:ext cx="3357360" cy="2749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5000" b="0" u="none" strike="noStrike">
                <a:solidFill>
                  <a:schemeClr val="dk1"/>
                </a:solidFill>
                <a:effectLst/>
                <a:uFillTx/>
                <a:latin typeface="Oranienbaum"/>
                <a:ea typeface="Oranienbaum"/>
              </a:rPr>
              <a:t>xx%</a:t>
            </a:r>
            <a:endParaRPr lang="fr-FR" sz="25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96" name="Google Shape;23;p3"/>
          <p:cNvPicPr/>
          <p:nvPr/>
        </p:nvPicPr>
        <p:blipFill>
          <a:blip r:embed="rId2">
            <a:alphaModFix amt="20000"/>
          </a:blip>
          <a:srcRect r="13581" b="5493"/>
          <a:stretch/>
        </p:blipFill>
        <p:spPr>
          <a:xfrm>
            <a:off x="8035560" y="3822480"/>
            <a:ext cx="1108080" cy="1320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7" name="Google Shape;24;p3"/>
          <p:cNvPicPr/>
          <p:nvPr/>
        </p:nvPicPr>
        <p:blipFill>
          <a:blip r:embed="rId3">
            <a:alphaModFix amt="13000"/>
          </a:blip>
          <a:srcRect l="8746" t="11201"/>
          <a:stretch/>
        </p:blipFill>
        <p:spPr>
          <a:xfrm rot="16200000">
            <a:off x="98280" y="3696480"/>
            <a:ext cx="1338480" cy="1560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8" name="Google Shape;25;p3"/>
          <p:cNvPicPr/>
          <p:nvPr/>
        </p:nvPicPr>
        <p:blipFill>
          <a:blip r:embed="rId4">
            <a:alphaModFix amt="16000"/>
          </a:blip>
          <a:stretch/>
        </p:blipFill>
        <p:spPr>
          <a:xfrm rot="4117800" flipH="1">
            <a:off x="4228200" y="4335840"/>
            <a:ext cx="687240" cy="713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9" name="Google Shape;26;p3"/>
          <p:cNvPicPr/>
          <p:nvPr/>
        </p:nvPicPr>
        <p:blipFill>
          <a:blip r:embed="rId5">
            <a:alphaModFix amt="20000"/>
          </a:blip>
          <a:stretch/>
        </p:blipFill>
        <p:spPr>
          <a:xfrm rot="16735800">
            <a:off x="3596760" y="-239040"/>
            <a:ext cx="720000" cy="1050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0" name="Google Shape;27;p3"/>
          <p:cNvPicPr/>
          <p:nvPr/>
        </p:nvPicPr>
        <p:blipFill>
          <a:blip r:embed="rId6">
            <a:alphaModFix amt="20000"/>
          </a:blip>
          <a:stretch/>
        </p:blipFill>
        <p:spPr>
          <a:xfrm rot="10800000">
            <a:off x="6578640" y="-81360"/>
            <a:ext cx="1503360" cy="1083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1" name="Google Shape;28;p3"/>
          <p:cNvPicPr/>
          <p:nvPr/>
        </p:nvPicPr>
        <p:blipFill>
          <a:blip r:embed="rId7">
            <a:alphaModFix amt="23000"/>
          </a:blip>
          <a:stretch/>
        </p:blipFill>
        <p:spPr>
          <a:xfrm>
            <a:off x="455400" y="383040"/>
            <a:ext cx="714600" cy="7236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147" name="Google Shape;55;p6"/>
          <p:cNvPicPr/>
          <p:nvPr/>
        </p:nvPicPr>
        <p:blipFill>
          <a:blip r:embed="rId2">
            <a:alphaModFix amt="20000"/>
          </a:blip>
          <a:stretch/>
        </p:blipFill>
        <p:spPr>
          <a:xfrm rot="9430800" flipH="1">
            <a:off x="-342360" y="-294480"/>
            <a:ext cx="1142640" cy="1369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8" name="Google Shape;56;p6"/>
          <p:cNvPicPr/>
          <p:nvPr/>
        </p:nvPicPr>
        <p:blipFill>
          <a:blip r:embed="rId3">
            <a:alphaModFix amt="58000"/>
          </a:blip>
          <a:stretch/>
        </p:blipFill>
        <p:spPr>
          <a:xfrm flipH="1">
            <a:off x="8424360" y="304560"/>
            <a:ext cx="460800" cy="46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9" name="Google Shape;57;p6"/>
          <p:cNvPicPr/>
          <p:nvPr/>
        </p:nvPicPr>
        <p:blipFill>
          <a:blip r:embed="rId4">
            <a:alphaModFix amt="24000"/>
          </a:blip>
          <a:srcRect r="13581" b="5493"/>
          <a:stretch/>
        </p:blipFill>
        <p:spPr>
          <a:xfrm>
            <a:off x="8035560" y="3822480"/>
            <a:ext cx="1108080" cy="13208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177" name="PlaceHolder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2627640" cy="8226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1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244;p27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247;p28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82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257720" y="1375200"/>
            <a:ext cx="4011120" cy="2019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4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4" name="PlaceHolder 2"/>
          <p:cNvSpPr>
            <a:spLocks noGrp="1"/>
          </p:cNvSpPr>
          <p:nvPr>
            <p:ph type="title"/>
          </p:nvPr>
        </p:nvSpPr>
        <p:spPr>
          <a:xfrm>
            <a:off x="675000" y="1107000"/>
            <a:ext cx="3357360" cy="2749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5000" b="0" u="none" strike="noStrike">
                <a:solidFill>
                  <a:schemeClr val="dk1"/>
                </a:solidFill>
                <a:effectLst/>
                <a:uFillTx/>
                <a:latin typeface="Oranienbaum"/>
                <a:ea typeface="Oranienbaum"/>
              </a:rPr>
              <a:t>xx%</a:t>
            </a:r>
            <a:endParaRPr lang="fr-FR" sz="25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grpSp>
        <p:nvGrpSpPr>
          <p:cNvPr id="35" name="Google Shape;132;p14"/>
          <p:cNvGrpSpPr/>
          <p:nvPr/>
        </p:nvGrpSpPr>
        <p:grpSpPr>
          <a:xfrm>
            <a:off x="-12600" y="-151200"/>
            <a:ext cx="9156240" cy="5297400"/>
            <a:chOff x="-12600" y="-151200"/>
            <a:chExt cx="9156240" cy="5297400"/>
          </a:xfrm>
        </p:grpSpPr>
        <p:pic>
          <p:nvPicPr>
            <p:cNvPr id="36" name="Google Shape;133;p14"/>
            <p:cNvPicPr/>
            <p:nvPr/>
          </p:nvPicPr>
          <p:blipFill>
            <a:blip r:embed="rId2">
              <a:alphaModFix amt="20000"/>
            </a:blip>
            <a:srcRect r="13581" b="5493"/>
            <a:stretch/>
          </p:blipFill>
          <p:spPr>
            <a:xfrm>
              <a:off x="8035560" y="3822480"/>
              <a:ext cx="1108080" cy="13208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37" name="Google Shape;134;p14"/>
            <p:cNvPicPr/>
            <p:nvPr/>
          </p:nvPicPr>
          <p:blipFill>
            <a:blip r:embed="rId3">
              <a:alphaModFix amt="35000"/>
            </a:blip>
            <a:srcRect l="8746" t="11201"/>
            <a:stretch/>
          </p:blipFill>
          <p:spPr>
            <a:xfrm rot="16200000">
              <a:off x="98280" y="3696480"/>
              <a:ext cx="1338480" cy="15606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38" name="Google Shape;135;p14"/>
            <p:cNvPicPr/>
            <p:nvPr/>
          </p:nvPicPr>
          <p:blipFill>
            <a:blip r:embed="rId4">
              <a:alphaModFix amt="66000"/>
            </a:blip>
            <a:stretch/>
          </p:blipFill>
          <p:spPr>
            <a:xfrm rot="4117800" flipH="1">
              <a:off x="4228200" y="4335840"/>
              <a:ext cx="687240" cy="7138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39" name="Google Shape;136;p14"/>
            <p:cNvPicPr/>
            <p:nvPr/>
          </p:nvPicPr>
          <p:blipFill>
            <a:blip r:embed="rId5">
              <a:alphaModFix amt="20000"/>
            </a:blip>
            <a:stretch/>
          </p:blipFill>
          <p:spPr>
            <a:xfrm rot="16735800">
              <a:off x="3596760" y="-239040"/>
              <a:ext cx="720000" cy="10504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40" name="Google Shape;137;p14"/>
            <p:cNvPicPr/>
            <p:nvPr/>
          </p:nvPicPr>
          <p:blipFill>
            <a:blip r:embed="rId6">
              <a:alphaModFix amt="65000"/>
            </a:blip>
            <a:stretch/>
          </p:blipFill>
          <p:spPr>
            <a:xfrm rot="10800000">
              <a:off x="6578640" y="-81360"/>
              <a:ext cx="1503360" cy="10832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41" name="Google Shape;138;p14"/>
            <p:cNvPicPr/>
            <p:nvPr/>
          </p:nvPicPr>
          <p:blipFill>
            <a:blip r:embed="rId7">
              <a:alphaModFix amt="68000"/>
            </a:blip>
            <a:stretch/>
          </p:blipFill>
          <p:spPr>
            <a:xfrm>
              <a:off x="455400" y="383040"/>
              <a:ext cx="714600" cy="723600"/>
            </a:xfrm>
            <a:prstGeom prst="rect">
              <a:avLst/>
            </a:prstGeom>
            <a:noFill/>
            <a:ln w="0"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90680" y="582480"/>
            <a:ext cx="4510800" cy="1453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43" name="Google Shape;142;p15"/>
          <p:cNvGrpSpPr/>
          <p:nvPr/>
        </p:nvGrpSpPr>
        <p:grpSpPr>
          <a:xfrm>
            <a:off x="0" y="-11880"/>
            <a:ext cx="9495720" cy="5398560"/>
            <a:chOff x="0" y="-11880"/>
            <a:chExt cx="9495720" cy="5398560"/>
          </a:xfrm>
        </p:grpSpPr>
        <p:pic>
          <p:nvPicPr>
            <p:cNvPr id="44" name="Google Shape;143;p15"/>
            <p:cNvPicPr/>
            <p:nvPr/>
          </p:nvPicPr>
          <p:blipFill>
            <a:blip r:embed="rId2">
              <a:alphaModFix amt="19000"/>
            </a:blip>
            <a:srcRect l="26784" t="-7163" b="9305"/>
            <a:stretch/>
          </p:blipFill>
          <p:spPr>
            <a:xfrm>
              <a:off x="0" y="3073680"/>
              <a:ext cx="1544040" cy="20696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45" name="Google Shape;144;p15"/>
            <p:cNvPicPr/>
            <p:nvPr/>
          </p:nvPicPr>
          <p:blipFill>
            <a:blip r:embed="rId3">
              <a:alphaModFix amt="15000"/>
            </a:blip>
            <a:stretch/>
          </p:blipFill>
          <p:spPr>
            <a:xfrm rot="7200000" flipH="1">
              <a:off x="7864920" y="3675240"/>
              <a:ext cx="1285200" cy="153936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46" name="Google Shape;145;p15"/>
            <p:cNvPicPr/>
            <p:nvPr/>
          </p:nvPicPr>
          <p:blipFill>
            <a:blip r:embed="rId4">
              <a:alphaModFix amt="29000"/>
            </a:blip>
            <a:stretch/>
          </p:blipFill>
          <p:spPr>
            <a:xfrm rot="6414600">
              <a:off x="119520" y="53280"/>
              <a:ext cx="595080" cy="6181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47" name="Google Shape;146;p15"/>
            <p:cNvPicPr/>
            <p:nvPr/>
          </p:nvPicPr>
          <p:blipFill>
            <a:blip r:embed="rId5">
              <a:alphaModFix amt="48000"/>
            </a:blip>
            <a:srcRect r="-1654"/>
            <a:stretch/>
          </p:blipFill>
          <p:spPr>
            <a:xfrm rot="811800" flipH="1">
              <a:off x="5009040" y="357840"/>
              <a:ext cx="1053720" cy="9914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48" name="Google Shape;147;p15"/>
            <p:cNvPicPr/>
            <p:nvPr/>
          </p:nvPicPr>
          <p:blipFill>
            <a:blip r:embed="rId6">
              <a:alphaModFix amt="46000"/>
            </a:blip>
            <a:srcRect r="11100" b="64320"/>
            <a:stretch/>
          </p:blipFill>
          <p:spPr>
            <a:xfrm rot="10800000">
              <a:off x="6454080" y="-11160"/>
              <a:ext cx="1904040" cy="77904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286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60" name="Google Shape;160;p17"/>
          <p:cNvGrpSpPr/>
          <p:nvPr/>
        </p:nvGrpSpPr>
        <p:grpSpPr>
          <a:xfrm>
            <a:off x="-112680" y="-647640"/>
            <a:ext cx="9256680" cy="5855040"/>
            <a:chOff x="-112680" y="-647640"/>
            <a:chExt cx="9256680" cy="5855040"/>
          </a:xfrm>
        </p:grpSpPr>
        <p:pic>
          <p:nvPicPr>
            <p:cNvPr id="61" name="Google Shape;161;p17"/>
            <p:cNvPicPr/>
            <p:nvPr/>
          </p:nvPicPr>
          <p:blipFill>
            <a:blip r:embed="rId2">
              <a:alphaModFix amt="35000"/>
            </a:blip>
            <a:stretch/>
          </p:blipFill>
          <p:spPr>
            <a:xfrm flipH="1">
              <a:off x="7371000" y="3930120"/>
              <a:ext cx="1773000" cy="12772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62" name="Google Shape;162;p17"/>
            <p:cNvPicPr/>
            <p:nvPr/>
          </p:nvPicPr>
          <p:blipFill>
            <a:blip r:embed="rId3">
              <a:alphaModFix amt="26000"/>
            </a:blip>
            <a:stretch/>
          </p:blipFill>
          <p:spPr>
            <a:xfrm rot="2517600" flipH="1">
              <a:off x="6418800" y="-604440"/>
              <a:ext cx="734400" cy="157896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63" name="Google Shape;163;p17"/>
            <p:cNvPicPr/>
            <p:nvPr/>
          </p:nvPicPr>
          <p:blipFill>
            <a:blip r:embed="rId4">
              <a:alphaModFix amt="54000"/>
            </a:blip>
            <a:stretch/>
          </p:blipFill>
          <p:spPr>
            <a:xfrm flipH="1">
              <a:off x="2499120" y="105840"/>
              <a:ext cx="568440" cy="5724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64" name="Google Shape;164;p17"/>
            <p:cNvPicPr/>
            <p:nvPr/>
          </p:nvPicPr>
          <p:blipFill>
            <a:blip r:embed="rId5">
              <a:alphaModFix amt="18000"/>
            </a:blip>
            <a:stretch/>
          </p:blipFill>
          <p:spPr>
            <a:xfrm flipH="1">
              <a:off x="-112680" y="3330360"/>
              <a:ext cx="1650960" cy="17992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65" name="Google Shape;165;p17"/>
            <p:cNvPicPr/>
            <p:nvPr/>
          </p:nvPicPr>
          <p:blipFill>
            <a:blip r:embed="rId6">
              <a:alphaModFix amt="58000"/>
            </a:blip>
            <a:stretch/>
          </p:blipFill>
          <p:spPr>
            <a:xfrm rot="900000" flipH="1">
              <a:off x="7929720" y="7560"/>
              <a:ext cx="1067040" cy="12780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66" name="Google Shape;166;p17"/>
            <p:cNvPicPr/>
            <p:nvPr/>
          </p:nvPicPr>
          <p:blipFill>
            <a:blip r:embed="rId7">
              <a:alphaModFix amt="61000"/>
            </a:blip>
            <a:srcRect t="32693"/>
            <a:stretch/>
          </p:blipFill>
          <p:spPr>
            <a:xfrm flipH="1">
              <a:off x="4146840" y="0"/>
              <a:ext cx="758880" cy="4748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67" name="Google Shape;167;p17"/>
            <p:cNvPicPr/>
            <p:nvPr/>
          </p:nvPicPr>
          <p:blipFill>
            <a:blip r:embed="rId8">
              <a:alphaModFix amt="73000"/>
            </a:blip>
            <a:stretch/>
          </p:blipFill>
          <p:spPr>
            <a:xfrm rot="2700000" flipH="1">
              <a:off x="3999600" y="4286160"/>
              <a:ext cx="620640" cy="628560"/>
            </a:xfrm>
            <a:prstGeom prst="rect">
              <a:avLst/>
            </a:prstGeom>
            <a:noFill/>
            <a:ln w="0"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308760" y="1920240"/>
            <a:ext cx="855720" cy="816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5000" b="0" u="none" strike="noStrike">
                <a:solidFill>
                  <a:schemeClr val="dk1"/>
                </a:solidFill>
                <a:effectLst/>
                <a:uFillTx/>
                <a:latin typeface="Oranienbaum"/>
                <a:ea typeface="Oranienbaum"/>
              </a:rPr>
              <a:t>xx%</a:t>
            </a:r>
            <a:endParaRPr lang="fr-FR" sz="5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title"/>
          </p:nvPr>
        </p:nvSpPr>
        <p:spPr>
          <a:xfrm>
            <a:off x="243360" y="1919880"/>
            <a:ext cx="855720" cy="816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5000" b="0" u="none" strike="noStrike">
                <a:solidFill>
                  <a:schemeClr val="dk1"/>
                </a:solidFill>
                <a:effectLst/>
                <a:uFillTx/>
                <a:latin typeface="Oranienbaum"/>
                <a:ea typeface="Oranienbaum"/>
              </a:rPr>
              <a:t>xx%</a:t>
            </a:r>
            <a:endParaRPr lang="fr-FR" sz="5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title"/>
          </p:nvPr>
        </p:nvSpPr>
        <p:spPr>
          <a:xfrm>
            <a:off x="6375240" y="1920240"/>
            <a:ext cx="855720" cy="816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5000" b="0" u="none" strike="noStrike">
                <a:solidFill>
                  <a:schemeClr val="dk1"/>
                </a:solidFill>
                <a:effectLst/>
                <a:uFillTx/>
                <a:latin typeface="Oranienbaum"/>
                <a:ea typeface="Oranienbaum"/>
              </a:rPr>
              <a:t>xx%</a:t>
            </a:r>
            <a:endParaRPr lang="fr-FR" sz="5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title"/>
          </p:nvPr>
        </p:nvSpPr>
        <p:spPr>
          <a:xfrm>
            <a:off x="228600" y="4482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73" name="Google Shape;178;p19"/>
          <p:cNvGrpSpPr/>
          <p:nvPr/>
        </p:nvGrpSpPr>
        <p:grpSpPr>
          <a:xfrm>
            <a:off x="186120" y="-18360"/>
            <a:ext cx="8805960" cy="5168880"/>
            <a:chOff x="186120" y="-18360"/>
            <a:chExt cx="8805960" cy="5168880"/>
          </a:xfrm>
        </p:grpSpPr>
        <p:pic>
          <p:nvPicPr>
            <p:cNvPr id="74" name="Google Shape;179;p19"/>
            <p:cNvPicPr/>
            <p:nvPr/>
          </p:nvPicPr>
          <p:blipFill>
            <a:blip r:embed="rId2">
              <a:alphaModFix amt="11000"/>
            </a:blip>
            <a:srcRect b="5493"/>
            <a:stretch/>
          </p:blipFill>
          <p:spPr>
            <a:xfrm>
              <a:off x="5499000" y="3822480"/>
              <a:ext cx="1282320" cy="13208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75" name="Google Shape;180;p19"/>
            <p:cNvPicPr/>
            <p:nvPr/>
          </p:nvPicPr>
          <p:blipFill>
            <a:blip r:embed="rId3">
              <a:alphaModFix amt="42000"/>
            </a:blip>
            <a:srcRect l="7486" t="-137"/>
            <a:stretch/>
          </p:blipFill>
          <p:spPr>
            <a:xfrm rot="5400000">
              <a:off x="7433280" y="-219600"/>
              <a:ext cx="1357200" cy="17600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76" name="Google Shape;181;p19"/>
            <p:cNvPicPr/>
            <p:nvPr/>
          </p:nvPicPr>
          <p:blipFill>
            <a:blip r:embed="rId4">
              <a:alphaModFix amt="66000"/>
            </a:blip>
            <a:stretch/>
          </p:blipFill>
          <p:spPr>
            <a:xfrm rot="4117800" flipH="1">
              <a:off x="3151440" y="4339440"/>
              <a:ext cx="687240" cy="7138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77" name="Google Shape;182;p19"/>
            <p:cNvPicPr/>
            <p:nvPr/>
          </p:nvPicPr>
          <p:blipFill>
            <a:blip r:embed="rId5">
              <a:alphaModFix amt="46000"/>
            </a:blip>
            <a:stretch/>
          </p:blipFill>
          <p:spPr>
            <a:xfrm rot="16200000">
              <a:off x="2867400" y="-164880"/>
              <a:ext cx="720000" cy="10504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78" name="Google Shape;183;p19"/>
            <p:cNvPicPr/>
            <p:nvPr/>
          </p:nvPicPr>
          <p:blipFill>
            <a:blip r:embed="rId6">
              <a:alphaModFix amt="12000"/>
            </a:blip>
            <a:srcRect t="16204"/>
            <a:stretch/>
          </p:blipFill>
          <p:spPr>
            <a:xfrm rot="10800000">
              <a:off x="186120" y="4242960"/>
              <a:ext cx="1503360" cy="90756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79" name="Google Shape;184;p19"/>
            <p:cNvPicPr/>
            <p:nvPr/>
          </p:nvPicPr>
          <p:blipFill>
            <a:blip r:embed="rId7">
              <a:alphaModFix amt="11000"/>
            </a:blip>
            <a:stretch/>
          </p:blipFill>
          <p:spPr>
            <a:xfrm flipH="1">
              <a:off x="5269680" y="228600"/>
              <a:ext cx="714600" cy="723600"/>
            </a:xfrm>
            <a:prstGeom prst="rect">
              <a:avLst/>
            </a:prstGeom>
            <a:noFill/>
            <a:ln w="0"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28600" y="44496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4387680" y="3853080"/>
            <a:ext cx="1091520" cy="76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5000" b="0" u="none" strike="noStrike">
                <a:solidFill>
                  <a:schemeClr val="dk1"/>
                </a:solidFill>
                <a:effectLst/>
                <a:uFillTx/>
                <a:latin typeface="Oranienbaum"/>
                <a:ea typeface="Oranienbaum"/>
              </a:rPr>
              <a:t>xx%</a:t>
            </a:r>
            <a:endParaRPr lang="fr-FR" sz="5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4387680" y="1346760"/>
            <a:ext cx="1091520" cy="76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5000" b="0" u="none" strike="noStrike">
                <a:solidFill>
                  <a:schemeClr val="dk1"/>
                </a:solidFill>
                <a:effectLst/>
                <a:uFillTx/>
                <a:latin typeface="Oranienbaum"/>
                <a:ea typeface="Oranienbaum"/>
              </a:rPr>
              <a:t>xx%</a:t>
            </a:r>
            <a:endParaRPr lang="fr-FR" sz="5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228600" y="1346760"/>
            <a:ext cx="1091520" cy="76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5000" b="0" u="none" strike="noStrike">
                <a:solidFill>
                  <a:schemeClr val="dk1"/>
                </a:solidFill>
                <a:effectLst/>
                <a:uFillTx/>
                <a:latin typeface="Oranienbaum"/>
                <a:ea typeface="Oranienbaum"/>
              </a:rPr>
              <a:t>xx%</a:t>
            </a:r>
            <a:endParaRPr lang="fr-FR" sz="5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title"/>
          </p:nvPr>
        </p:nvSpPr>
        <p:spPr>
          <a:xfrm>
            <a:off x="229320" y="3853440"/>
            <a:ext cx="1091520" cy="76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5000" b="0" u="none" strike="noStrike">
                <a:solidFill>
                  <a:schemeClr val="dk1"/>
                </a:solidFill>
                <a:effectLst/>
                <a:uFillTx/>
                <a:latin typeface="Oranienbaum"/>
                <a:ea typeface="Oranienbaum"/>
              </a:rPr>
              <a:t>xx%</a:t>
            </a:r>
            <a:endParaRPr lang="fr-FR" sz="5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title"/>
          </p:nvPr>
        </p:nvSpPr>
        <p:spPr>
          <a:xfrm>
            <a:off x="4387680" y="2601720"/>
            <a:ext cx="1091520" cy="76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5000" b="0" u="none" strike="noStrike">
                <a:solidFill>
                  <a:schemeClr val="dk1"/>
                </a:solidFill>
                <a:effectLst/>
                <a:uFillTx/>
                <a:latin typeface="Oranienbaum"/>
                <a:ea typeface="Oranienbaum"/>
              </a:rPr>
              <a:t>xx%</a:t>
            </a:r>
            <a:endParaRPr lang="fr-FR" sz="5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title"/>
          </p:nvPr>
        </p:nvSpPr>
        <p:spPr>
          <a:xfrm>
            <a:off x="228960" y="2601360"/>
            <a:ext cx="1091520" cy="76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5000" b="0" u="none" strike="noStrike">
                <a:solidFill>
                  <a:schemeClr val="dk1"/>
                </a:solidFill>
                <a:effectLst/>
                <a:uFillTx/>
                <a:latin typeface="Oranienbaum"/>
                <a:ea typeface="Oranienbaum"/>
              </a:rPr>
              <a:t>xx%</a:t>
            </a:r>
            <a:endParaRPr lang="fr-FR" sz="5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grpSp>
        <p:nvGrpSpPr>
          <p:cNvPr id="87" name="Google Shape;199;p20"/>
          <p:cNvGrpSpPr/>
          <p:nvPr/>
        </p:nvGrpSpPr>
        <p:grpSpPr>
          <a:xfrm>
            <a:off x="-12600" y="-151200"/>
            <a:ext cx="9156240" cy="5297400"/>
            <a:chOff x="-12600" y="-151200"/>
            <a:chExt cx="9156240" cy="5297400"/>
          </a:xfrm>
        </p:grpSpPr>
        <p:pic>
          <p:nvPicPr>
            <p:cNvPr id="88" name="Google Shape;200;p20"/>
            <p:cNvPicPr/>
            <p:nvPr/>
          </p:nvPicPr>
          <p:blipFill>
            <a:blip r:embed="rId2">
              <a:alphaModFix amt="57000"/>
            </a:blip>
            <a:srcRect r="13581" b="5493"/>
            <a:stretch/>
          </p:blipFill>
          <p:spPr>
            <a:xfrm>
              <a:off x="8035560" y="3822480"/>
              <a:ext cx="1108080" cy="13208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89" name="Google Shape;201;p20"/>
            <p:cNvPicPr/>
            <p:nvPr/>
          </p:nvPicPr>
          <p:blipFill>
            <a:blip r:embed="rId3">
              <a:alphaModFix amt="13000"/>
            </a:blip>
            <a:srcRect l="8746" t="11201"/>
            <a:stretch/>
          </p:blipFill>
          <p:spPr>
            <a:xfrm rot="16200000">
              <a:off x="98280" y="3696480"/>
              <a:ext cx="1338480" cy="15606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90" name="Google Shape;202;p20"/>
            <p:cNvPicPr/>
            <p:nvPr/>
          </p:nvPicPr>
          <p:blipFill>
            <a:blip r:embed="rId4">
              <a:alphaModFix amt="27000"/>
            </a:blip>
            <a:stretch/>
          </p:blipFill>
          <p:spPr>
            <a:xfrm rot="4117800" flipH="1">
              <a:off x="3608640" y="3148560"/>
              <a:ext cx="687240" cy="7138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91" name="Google Shape;203;p20"/>
            <p:cNvPicPr/>
            <p:nvPr/>
          </p:nvPicPr>
          <p:blipFill>
            <a:blip r:embed="rId5">
              <a:alphaModFix amt="20000"/>
            </a:blip>
            <a:stretch/>
          </p:blipFill>
          <p:spPr>
            <a:xfrm rot="16735800">
              <a:off x="4602240" y="-239040"/>
              <a:ext cx="720000" cy="10504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92" name="Google Shape;204;p20"/>
            <p:cNvPicPr/>
            <p:nvPr/>
          </p:nvPicPr>
          <p:blipFill>
            <a:blip r:embed="rId6">
              <a:alphaModFix amt="65000"/>
            </a:blip>
            <a:stretch/>
          </p:blipFill>
          <p:spPr>
            <a:xfrm rot="10800000">
              <a:off x="7443000" y="0"/>
              <a:ext cx="1503360" cy="10832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93" name="Google Shape;205;p20"/>
            <p:cNvPicPr/>
            <p:nvPr/>
          </p:nvPicPr>
          <p:blipFill>
            <a:blip r:embed="rId7">
              <a:alphaModFix amt="33000"/>
            </a:blip>
            <a:srcRect l="27656"/>
            <a:stretch/>
          </p:blipFill>
          <p:spPr>
            <a:xfrm>
              <a:off x="-12600" y="1927440"/>
              <a:ext cx="516960" cy="723600"/>
            </a:xfrm>
            <a:prstGeom prst="rect">
              <a:avLst/>
            </a:prstGeom>
            <a:noFill/>
            <a:ln w="0"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52760" y="1058760"/>
            <a:ext cx="3312000" cy="754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500" b="0" u="none" strike="noStrike">
                <a:solidFill>
                  <a:schemeClr val="dk1"/>
                </a:solidFill>
                <a:effectLst/>
                <a:uFillTx/>
                <a:latin typeface="Oranienbaum"/>
                <a:ea typeface="Oranienbaum"/>
              </a:rPr>
              <a:t>xx%</a:t>
            </a:r>
            <a:endParaRPr lang="fr-FR" sz="4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title"/>
          </p:nvPr>
        </p:nvSpPr>
        <p:spPr>
          <a:xfrm>
            <a:off x="752760" y="2732760"/>
            <a:ext cx="3312000" cy="754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500" b="0" u="none" strike="noStrike">
                <a:solidFill>
                  <a:schemeClr val="dk1"/>
                </a:solidFill>
                <a:effectLst/>
                <a:uFillTx/>
                <a:latin typeface="Oranienbaum"/>
                <a:ea typeface="Oranienbaum"/>
              </a:rPr>
              <a:t>xx%</a:t>
            </a:r>
            <a:endParaRPr lang="fr-FR" sz="4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115160" y="239040"/>
            <a:ext cx="4665240" cy="4665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grpSp>
        <p:nvGrpSpPr>
          <p:cNvPr id="105" name="Google Shape;212;p21"/>
          <p:cNvGrpSpPr/>
          <p:nvPr/>
        </p:nvGrpSpPr>
        <p:grpSpPr>
          <a:xfrm>
            <a:off x="-367920" y="-595080"/>
            <a:ext cx="9511560" cy="5738400"/>
            <a:chOff x="-367920" y="-595080"/>
            <a:chExt cx="9511560" cy="5738400"/>
          </a:xfrm>
        </p:grpSpPr>
        <p:pic>
          <p:nvPicPr>
            <p:cNvPr id="106" name="Google Shape;213;p21"/>
            <p:cNvPicPr/>
            <p:nvPr/>
          </p:nvPicPr>
          <p:blipFill>
            <a:blip r:embed="rId2">
              <a:alphaModFix amt="49000"/>
            </a:blip>
            <a:stretch/>
          </p:blipFill>
          <p:spPr>
            <a:xfrm>
              <a:off x="7492680" y="3330360"/>
              <a:ext cx="1650960" cy="17992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07" name="Google Shape;214;p21"/>
            <p:cNvPicPr/>
            <p:nvPr/>
          </p:nvPicPr>
          <p:blipFill>
            <a:blip r:embed="rId3">
              <a:alphaModFix amt="35000"/>
            </a:blip>
            <a:srcRect l="6888" b="5020"/>
            <a:stretch/>
          </p:blipFill>
          <p:spPr>
            <a:xfrm>
              <a:off x="9360" y="3930120"/>
              <a:ext cx="1650960" cy="12132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08" name="Google Shape;215;p21"/>
            <p:cNvPicPr/>
            <p:nvPr/>
          </p:nvPicPr>
          <p:blipFill>
            <a:blip r:embed="rId4">
              <a:alphaModFix amt="97000"/>
            </a:blip>
            <a:stretch/>
          </p:blipFill>
          <p:spPr>
            <a:xfrm rot="19082400">
              <a:off x="3234960" y="-551880"/>
              <a:ext cx="734400" cy="157896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09" name="Google Shape;216;p21"/>
            <p:cNvPicPr/>
            <p:nvPr/>
          </p:nvPicPr>
          <p:blipFill>
            <a:blip r:embed="rId5">
              <a:alphaModFix amt="76000"/>
            </a:blip>
            <a:stretch/>
          </p:blipFill>
          <p:spPr>
            <a:xfrm flipH="1">
              <a:off x="8397000" y="228600"/>
              <a:ext cx="568440" cy="5724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10" name="Google Shape;217;p21"/>
            <p:cNvPicPr/>
            <p:nvPr/>
          </p:nvPicPr>
          <p:blipFill>
            <a:blip r:embed="rId6">
              <a:alphaModFix amt="17000"/>
            </a:blip>
            <a:stretch/>
          </p:blipFill>
          <p:spPr>
            <a:xfrm rot="20700000">
              <a:off x="-159120" y="-260280"/>
              <a:ext cx="1511280" cy="18100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11" name="Google Shape;218;p21"/>
            <p:cNvPicPr/>
            <p:nvPr/>
          </p:nvPicPr>
          <p:blipFill>
            <a:blip r:embed="rId7">
              <a:alphaModFix amt="15000"/>
            </a:blip>
            <a:srcRect t="32693"/>
            <a:stretch/>
          </p:blipFill>
          <p:spPr>
            <a:xfrm>
              <a:off x="7324200" y="0"/>
              <a:ext cx="758880" cy="474840"/>
            </a:xfrm>
            <a:prstGeom prst="rect">
              <a:avLst/>
            </a:prstGeom>
            <a:noFill/>
            <a:ln w="0"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221;p22"/>
          <p:cNvSpPr/>
          <p:nvPr/>
        </p:nvSpPr>
        <p:spPr>
          <a:xfrm>
            <a:off x="6264720" y="3580560"/>
            <a:ext cx="2650320" cy="68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000" b="1" u="none" strike="noStrike">
                <a:solidFill>
                  <a:schemeClr val="dk1"/>
                </a:solidFill>
                <a:effectLst/>
                <a:uFillTx/>
                <a:latin typeface="Palanquin"/>
                <a:ea typeface="Palanquin"/>
              </a:rPr>
              <a:t>CREDITS: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Palanquin"/>
                <a:ea typeface="Palanquin"/>
              </a:rPr>
              <a:t> This presentation template was created by </a:t>
            </a:r>
            <a:r>
              <a:rPr lang="en" sz="1000" b="1" u="sng" strike="noStrike">
                <a:solidFill>
                  <a:schemeClr val="dk1"/>
                </a:solidFill>
                <a:effectLst/>
                <a:uFillTx/>
                <a:latin typeface="Palanquin"/>
                <a:ea typeface="Palanquin"/>
                <a:hlinkClick r:id="rId2"/>
              </a:rPr>
              <a:t>Slidesgo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Palanquin"/>
                <a:ea typeface="Palanquin"/>
              </a:rPr>
              <a:t>, and includes icons, infographics &amp; images by </a:t>
            </a:r>
            <a:r>
              <a:rPr lang="en" sz="1000" b="1" u="sng" strike="noStrike">
                <a:solidFill>
                  <a:schemeClr val="dk1"/>
                </a:solidFill>
                <a:effectLst/>
                <a:uFillTx/>
                <a:latin typeface="Palanquin"/>
                <a:ea typeface="Palanquin"/>
                <a:hlinkClick r:id="rId3"/>
              </a:rPr>
              <a:t>Freepik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Palanquin"/>
                <a:ea typeface="Palanquin"/>
              </a:rPr>
              <a:t> </a:t>
            </a:r>
            <a:endParaRPr lang="en-US" sz="10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113" name="Google Shape;222;p22"/>
          <p:cNvGrpSpPr/>
          <p:nvPr/>
        </p:nvGrpSpPr>
        <p:grpSpPr>
          <a:xfrm>
            <a:off x="-12600" y="-151200"/>
            <a:ext cx="9156240" cy="5297400"/>
            <a:chOff x="-12600" y="-151200"/>
            <a:chExt cx="9156240" cy="5297400"/>
          </a:xfrm>
        </p:grpSpPr>
        <p:pic>
          <p:nvPicPr>
            <p:cNvPr id="114" name="Google Shape;223;p22"/>
            <p:cNvPicPr/>
            <p:nvPr/>
          </p:nvPicPr>
          <p:blipFill>
            <a:blip r:embed="rId4">
              <a:alphaModFix amt="20000"/>
            </a:blip>
            <a:srcRect r="13581" b="5493"/>
            <a:stretch/>
          </p:blipFill>
          <p:spPr>
            <a:xfrm>
              <a:off x="8035560" y="3822480"/>
              <a:ext cx="1108080" cy="13208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15" name="Google Shape;224;p22"/>
            <p:cNvPicPr/>
            <p:nvPr/>
          </p:nvPicPr>
          <p:blipFill>
            <a:blip r:embed="rId5">
              <a:alphaModFix amt="35000"/>
            </a:blip>
            <a:srcRect l="8746" t="11201"/>
            <a:stretch/>
          </p:blipFill>
          <p:spPr>
            <a:xfrm rot="16200000">
              <a:off x="98280" y="3696480"/>
              <a:ext cx="1338480" cy="15606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16" name="Google Shape;225;p22"/>
            <p:cNvPicPr/>
            <p:nvPr/>
          </p:nvPicPr>
          <p:blipFill>
            <a:blip r:embed="rId6">
              <a:alphaModFix amt="66000"/>
            </a:blip>
            <a:stretch/>
          </p:blipFill>
          <p:spPr>
            <a:xfrm rot="4117800" flipH="1">
              <a:off x="4228200" y="4335840"/>
              <a:ext cx="687240" cy="7138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17" name="Google Shape;226;p22"/>
            <p:cNvPicPr/>
            <p:nvPr/>
          </p:nvPicPr>
          <p:blipFill>
            <a:blip r:embed="rId7">
              <a:alphaModFix amt="20000"/>
            </a:blip>
            <a:stretch/>
          </p:blipFill>
          <p:spPr>
            <a:xfrm rot="16735800">
              <a:off x="3596760" y="-239040"/>
              <a:ext cx="720000" cy="10504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18" name="Google Shape;227;p22"/>
            <p:cNvPicPr/>
            <p:nvPr/>
          </p:nvPicPr>
          <p:blipFill>
            <a:blip r:embed="rId8">
              <a:alphaModFix amt="65000"/>
            </a:blip>
            <a:stretch/>
          </p:blipFill>
          <p:spPr>
            <a:xfrm rot="10800000">
              <a:off x="6578640" y="-81360"/>
              <a:ext cx="1503360" cy="10832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19" name="Google Shape;228;p22"/>
            <p:cNvPicPr/>
            <p:nvPr/>
          </p:nvPicPr>
          <p:blipFill>
            <a:blip r:embed="rId9">
              <a:alphaModFix amt="68000"/>
            </a:blip>
            <a:stretch/>
          </p:blipFill>
          <p:spPr>
            <a:xfrm>
              <a:off x="8035560" y="1913400"/>
              <a:ext cx="714600" cy="7236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23640" y="385200"/>
            <a:ext cx="4104000" cy="105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14440" y="228600"/>
            <a:ext cx="7943400" cy="436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ctr">
              <a:lnSpc>
                <a:spcPct val="70000"/>
              </a:lnSpc>
              <a:buNone/>
              <a:tabLst>
                <a:tab pos="0" algn="l"/>
              </a:tabLst>
            </a:pPr>
            <a:r>
              <a:rPr lang="en-US" sz="6900" b="0" u="none" strike="noStrike" dirty="0" smtClean="0">
                <a:solidFill>
                  <a:schemeClr val="dk1"/>
                </a:solidFill>
                <a:effectLst/>
                <a:uFillTx/>
                <a:latin typeface="Sitka Small Semibold" pitchFamily="2" charset="0"/>
                <a:ea typeface="Oranienbaum"/>
              </a:rPr>
              <a:t/>
            </a:r>
            <a:br>
              <a:rPr lang="en-US" sz="6900" b="0" u="none" strike="noStrike" dirty="0" smtClean="0">
                <a:solidFill>
                  <a:schemeClr val="dk1"/>
                </a:solidFill>
                <a:effectLst/>
                <a:uFillTx/>
                <a:latin typeface="Sitka Small Semibold" pitchFamily="2" charset="0"/>
                <a:ea typeface="Oranienbaum"/>
              </a:rPr>
            </a:br>
            <a:r>
              <a:rPr lang="en-US" sz="5300" b="0" u="none" strike="noStrike" dirty="0" smtClean="0">
                <a:solidFill>
                  <a:schemeClr val="dk1"/>
                </a:solidFill>
                <a:effectLst/>
                <a:uFillTx/>
                <a:latin typeface="Sitka Small Semibold" pitchFamily="2" charset="0"/>
                <a:ea typeface="Oranienbaum"/>
              </a:rPr>
              <a:t/>
            </a:r>
            <a:br>
              <a:rPr lang="en-US" sz="5300" b="0" u="none" strike="noStrike" dirty="0" smtClean="0">
                <a:solidFill>
                  <a:schemeClr val="dk1"/>
                </a:solidFill>
                <a:effectLst/>
                <a:uFillTx/>
                <a:latin typeface="Sitka Small Semibold" pitchFamily="2" charset="0"/>
                <a:ea typeface="Oranienbaum"/>
              </a:rPr>
            </a:br>
            <a:r>
              <a:rPr lang="fr-FR" sz="5300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BRIGHTLIGHT</a:t>
            </a:r>
            <a:br>
              <a:rPr lang="fr-FR" sz="5300" dirty="0" smtClean="0">
                <a:latin typeface="Algerian" panose="04020705040A02060702" pitchFamily="82" charset="0"/>
                <a:cs typeface="Times New Roman" panose="02020603050405020304" pitchFamily="18" charset="0"/>
              </a:rPr>
            </a:br>
            <a:r>
              <a:rPr lang="fr-FR" sz="5300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VIEWSHIP ANALYSIS</a:t>
            </a:r>
            <a:r>
              <a:rPr lang="en-US" sz="5300" b="0" u="none" strike="noStrike" dirty="0" smtClean="0">
                <a:effectLst/>
                <a:uFillTx/>
                <a:latin typeface="Times New Roman" panose="02020603050405020304" pitchFamily="18" charset="0"/>
                <a:ea typeface="Oranienbaum"/>
                <a:cs typeface="Times New Roman" panose="02020603050405020304" pitchFamily="18" charset="0"/>
              </a:rPr>
              <a:t/>
            </a:r>
            <a:br>
              <a:rPr lang="en-US" sz="5300" b="0" u="none" strike="noStrike" dirty="0" smtClean="0">
                <a:effectLst/>
                <a:uFillTx/>
                <a:latin typeface="Times New Roman" panose="02020603050405020304" pitchFamily="18" charset="0"/>
                <a:ea typeface="Oranienbaum"/>
                <a:cs typeface="Times New Roman" panose="02020603050405020304" pitchFamily="18" charset="0"/>
              </a:rPr>
            </a:br>
            <a:r>
              <a:rPr lang="en-US" sz="5300" dirty="0" smtClean="0">
                <a:latin typeface="Sitka Small Semibold" pitchFamily="2" charset="0"/>
                <a:ea typeface="Oranienbaum"/>
              </a:rPr>
              <a:t/>
            </a:r>
            <a:br>
              <a:rPr lang="en-US" sz="5300" dirty="0" smtClean="0">
                <a:latin typeface="Sitka Small Semibold" pitchFamily="2" charset="0"/>
                <a:ea typeface="Oranienbaum"/>
              </a:rPr>
            </a:br>
            <a:r>
              <a:rPr lang="en-US" sz="4800" dirty="0">
                <a:latin typeface="Sitka Small Semibold" pitchFamily="2" charset="0"/>
                <a:ea typeface="Oranienbaum"/>
              </a:rPr>
              <a:t/>
            </a:r>
            <a:br>
              <a:rPr lang="en-US" sz="4800" dirty="0">
                <a:latin typeface="Sitka Small Semibold" pitchFamily="2" charset="0"/>
                <a:ea typeface="Oranienbaum"/>
              </a:rPr>
            </a:b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Small Semibold" pitchFamily="2" charset="0"/>
                <a:ea typeface="Oranienbaum"/>
              </a:rPr>
              <a:t/>
            </a:r>
            <a:b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Small Semibold" pitchFamily="2" charset="0"/>
                <a:ea typeface="Oranienbaum"/>
              </a:rPr>
            </a:b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tka Small Semibold" pitchFamily="2" charset="0"/>
                <a:ea typeface="Oranienbaum"/>
              </a:rPr>
              <a:t>BY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itka Small Semibold" pitchFamily="2" charset="0"/>
                <a:ea typeface="Oranienbaum"/>
              </a:rPr>
              <a:t>RAMOVHA ROTONDWA</a:t>
            </a:r>
            <a:r>
              <a:rPr lang="en-US" sz="4000" dirty="0" smtClean="0">
                <a:solidFill>
                  <a:schemeClr val="dk1"/>
                </a:solidFill>
                <a:latin typeface="Oranienbaum"/>
                <a:ea typeface="Oranienbaum"/>
              </a:rPr>
              <a:t/>
            </a:r>
            <a:br>
              <a:rPr lang="en-US" sz="4000" dirty="0" smtClean="0">
                <a:solidFill>
                  <a:schemeClr val="dk1"/>
                </a:solidFill>
                <a:latin typeface="Oranienbaum"/>
                <a:ea typeface="Oranienbaum"/>
              </a:rPr>
            </a:br>
            <a:endParaRPr lang="fr-FR" sz="69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7957150"/>
              </p:ext>
            </p:extLst>
          </p:nvPr>
        </p:nvGraphicFramePr>
        <p:xfrm>
          <a:off x="0" y="1053713"/>
          <a:ext cx="9144000" cy="3422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-1" y="82498"/>
            <a:ext cx="9144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dirty="0">
                <a:solidFill>
                  <a:schemeClr val="dk1"/>
                </a:solidFill>
                <a:latin typeface="Algerian" panose="04020705040A02060702" pitchFamily="82" charset="0"/>
              </a:rPr>
              <a:t>USEAGE BY </a:t>
            </a:r>
            <a:r>
              <a:rPr lang="fr-FR" sz="3600" dirty="0" smtClean="0">
                <a:solidFill>
                  <a:schemeClr val="dk1"/>
                </a:solidFill>
                <a:latin typeface="Algerian" panose="04020705040A02060702" pitchFamily="82" charset="0"/>
              </a:rPr>
              <a:t>CHANNEL PERFORMANCE</a:t>
            </a:r>
            <a:endParaRPr lang="en-ZA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-1" y="4557132"/>
            <a:ext cx="9144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Supersport</a:t>
            </a:r>
            <a:r>
              <a:rPr lang="en-Z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Live Events has the most views with 1661, then ICC Cricket World cup 2011 following up with 1465 views.</a:t>
            </a:r>
            <a:endParaRPr lang="en-Z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039" y="371506"/>
            <a:ext cx="9091961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3600" dirty="0">
                <a:latin typeface="Algerian" panose="04020705040A02060702" pitchFamily="82" charset="0"/>
              </a:rPr>
              <a:t>FACTORS THAT INFLUENCE VIEWSHIP</a:t>
            </a:r>
          </a:p>
          <a:p>
            <a:endParaRPr lang="en-ZA" sz="3600" dirty="0">
              <a:latin typeface="Algerian" panose="04020705040A02060702" pitchFamily="8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age group prefer to watch some channels and also prefers to watch </a:t>
            </a:r>
            <a:r>
              <a:rPr lang="en-Z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tv</a:t>
            </a: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specific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influences view ship because girls will not mostly likely be consumption sport so introduction more gender specific shows will be so helpful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Wages are they abele to afford the services.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Province access to local interest differs and availability of some channels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 influences what family and friends are watching or what is trending on the internet also what your favourite influencer is watching.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27303"/>
            <a:ext cx="909196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dirty="0">
                <a:latin typeface="Algerian" panose="04020705040A02060702" pitchFamily="82" charset="0"/>
              </a:rPr>
              <a:t> </a:t>
            </a:r>
            <a:r>
              <a:rPr lang="en-ZA" sz="3600" dirty="0">
                <a:latin typeface="Algerian" panose="04020705040A02060702" pitchFamily="82" charset="0"/>
              </a:rPr>
              <a:t>INITATIVES TO INCREASE BASE</a:t>
            </a:r>
          </a:p>
          <a:p>
            <a:pPr algn="ctr"/>
            <a:endParaRPr lang="en-ZA" sz="3600" dirty="0">
              <a:latin typeface="Algerian" panose="04020705040A02060702" pitchFamily="8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loyalty programs or rewards for repeating users/views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feedback to improve services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on social media about upcoming shows in channels so it attracts new viewers or allows returning viewers on what’s happening.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Collaborate with influencers to prompt the service.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to underrepresented provinces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Provide multilingual content to reach wider audiences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Introduce new channels that will tailor to the draw women audience to the service.</a:t>
            </a: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65575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657814"/>
            <a:ext cx="92034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smtClean="0">
                <a:solidFill>
                  <a:schemeClr val="dk1"/>
                </a:solidFill>
                <a:latin typeface="Algerian" panose="04020705040A02060702" pitchFamily="82" charset="0"/>
              </a:rPr>
              <a:t>THANK YOU!</a:t>
            </a:r>
            <a:endParaRPr lang="en-ZA" sz="4800" dirty="0"/>
          </a:p>
          <a:p>
            <a:endParaRPr lang="en-Z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51;p29"/>
          <p:cNvSpPr txBox="1">
            <a:spLocks noGrp="1"/>
          </p:cNvSpPr>
          <p:nvPr>
            <p:ph type="title" idx="4294967295"/>
          </p:nvPr>
        </p:nvSpPr>
        <p:spPr>
          <a:xfrm>
            <a:off x="720000" y="36576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AGENDA</a:t>
            </a:r>
            <a:endParaRPr sz="4800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246;p29"/>
          <p:cNvSpPr/>
          <p:nvPr/>
        </p:nvSpPr>
        <p:spPr>
          <a:xfrm>
            <a:off x="6947338" y="2423993"/>
            <a:ext cx="759000" cy="759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47625" dir="4200000" algn="bl" rotWithShape="0">
              <a:srgbClr val="000000">
                <a:alpha val="7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247;p29"/>
          <p:cNvSpPr/>
          <p:nvPr/>
        </p:nvSpPr>
        <p:spPr>
          <a:xfrm>
            <a:off x="4553054" y="2409446"/>
            <a:ext cx="759000" cy="759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47625" dir="4200000" algn="bl" rotWithShape="0">
              <a:srgbClr val="000000">
                <a:alpha val="7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248;p29"/>
          <p:cNvSpPr/>
          <p:nvPr/>
        </p:nvSpPr>
        <p:spPr>
          <a:xfrm>
            <a:off x="2515669" y="2422654"/>
            <a:ext cx="759000" cy="759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47625" dir="4200000" algn="bl" rotWithShape="0">
              <a:srgbClr val="000000">
                <a:alpha val="7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78DD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249;p29"/>
          <p:cNvSpPr/>
          <p:nvPr/>
        </p:nvSpPr>
        <p:spPr>
          <a:xfrm>
            <a:off x="566925" y="2422654"/>
            <a:ext cx="759000" cy="759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47625" dir="4200000" algn="bl" rotWithShape="0">
              <a:srgbClr val="000000">
                <a:alpha val="7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ZA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253;p29"/>
          <p:cNvSpPr txBox="1">
            <a:spLocks noGrp="1"/>
          </p:cNvSpPr>
          <p:nvPr>
            <p:ph type="title"/>
          </p:nvPr>
        </p:nvSpPr>
        <p:spPr>
          <a:xfrm>
            <a:off x="0" y="1935917"/>
            <a:ext cx="2340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context</a:t>
            </a:r>
            <a:endParaRPr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254;p29"/>
          <p:cNvSpPr txBox="1">
            <a:spLocks/>
          </p:cNvSpPr>
          <p:nvPr/>
        </p:nvSpPr>
        <p:spPr>
          <a:xfrm>
            <a:off x="2073699" y="1846600"/>
            <a:ext cx="2340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256;p29"/>
          <p:cNvSpPr txBox="1">
            <a:spLocks/>
          </p:cNvSpPr>
          <p:nvPr/>
        </p:nvSpPr>
        <p:spPr>
          <a:xfrm>
            <a:off x="4304235" y="1908523"/>
            <a:ext cx="2340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ZA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Z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Google Shape;260;p29"/>
          <p:cNvSpPr txBox="1">
            <a:spLocks/>
          </p:cNvSpPr>
          <p:nvPr/>
        </p:nvSpPr>
        <p:spPr>
          <a:xfrm>
            <a:off x="4488713" y="2637241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Google Shape;261;p29"/>
          <p:cNvSpPr txBox="1">
            <a:spLocks/>
          </p:cNvSpPr>
          <p:nvPr/>
        </p:nvSpPr>
        <p:spPr>
          <a:xfrm flipH="1">
            <a:off x="2539969" y="2573554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Google Shape;262;p29"/>
          <p:cNvSpPr txBox="1">
            <a:spLocks/>
          </p:cNvSpPr>
          <p:nvPr/>
        </p:nvSpPr>
        <p:spPr>
          <a:xfrm flipH="1">
            <a:off x="4739835" y="3242450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endParaRPr lang="e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Google Shape;253;p29"/>
          <p:cNvSpPr txBox="1">
            <a:spLocks/>
          </p:cNvSpPr>
          <p:nvPr/>
        </p:nvSpPr>
        <p:spPr>
          <a:xfrm>
            <a:off x="2069407" y="1981504"/>
            <a:ext cx="2340600" cy="365700"/>
          </a:xfrm>
          <a:prstGeom prst="rect">
            <a:avLst/>
          </a:prstGeom>
          <a:noFill/>
          <a:ln w="0"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ZA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Useage</a:t>
            </a:r>
            <a:r>
              <a:rPr lang="en-ZA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trends</a:t>
            </a:r>
            <a:endParaRPr lang="en-ZA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Google Shape;253;p29"/>
          <p:cNvSpPr txBox="1">
            <a:spLocks/>
          </p:cNvSpPr>
          <p:nvPr/>
        </p:nvSpPr>
        <p:spPr>
          <a:xfrm>
            <a:off x="6212513" y="1846600"/>
            <a:ext cx="2340600" cy="365700"/>
          </a:xfrm>
          <a:prstGeom prst="rect">
            <a:avLst/>
          </a:prstGeom>
          <a:noFill/>
          <a:ln w="0"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ZA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ZA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/>
          <p:cNvCxnSpPr>
            <a:stCxn id="11" idx="3"/>
            <a:endCxn id="10" idx="1"/>
          </p:cNvCxnSpPr>
          <p:nvPr/>
        </p:nvCxnSpPr>
        <p:spPr>
          <a:xfrm>
            <a:off x="1325925" y="2802154"/>
            <a:ext cx="11897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0" idx="3"/>
            <a:endCxn id="9" idx="1"/>
          </p:cNvCxnSpPr>
          <p:nvPr/>
        </p:nvCxnSpPr>
        <p:spPr>
          <a:xfrm flipV="1">
            <a:off x="3274669" y="2788946"/>
            <a:ext cx="1278385" cy="13208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3"/>
            <a:endCxn id="8" idx="1"/>
          </p:cNvCxnSpPr>
          <p:nvPr/>
        </p:nvCxnSpPr>
        <p:spPr>
          <a:xfrm>
            <a:off x="5312054" y="2788946"/>
            <a:ext cx="1635284" cy="14547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95360" y="581040"/>
            <a:ext cx="7957264" cy="1456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fr-FR" sz="4000" b="0" u="none" strike="noStrike" dirty="0" smtClean="0">
                <a:solidFill>
                  <a:schemeClr val="dk1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4000" b="0" u="none" strike="noStrike" dirty="0" smtClean="0">
                <a:solidFill>
                  <a:schemeClr val="dk1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4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4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b="0" u="none" strike="noStrike" dirty="0" smtClean="0">
                <a:effectLst/>
                <a:uFillTx/>
                <a:latin typeface="Algerian" panose="04020705040A02060702" pitchFamily="82" charset="0"/>
                <a:cs typeface="Times New Roman" panose="02020603050405020304" pitchFamily="18" charset="0"/>
              </a:rPr>
              <a:t>BRIGHTLIGHT</a:t>
            </a:r>
            <a:br>
              <a:rPr lang="fr-FR" b="0" u="none" strike="noStrike" dirty="0" smtClean="0">
                <a:effectLst/>
                <a:uFillTx/>
                <a:latin typeface="Algerian" panose="04020705040A02060702" pitchFamily="82" charset="0"/>
                <a:cs typeface="Times New Roman" panose="02020603050405020304" pitchFamily="18" charset="0"/>
              </a:rPr>
            </a:br>
            <a:r>
              <a:rPr lang="fr-FR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USEAGE TRENDS</a:t>
            </a:r>
            <a:br>
              <a:rPr lang="fr-FR" dirty="0" smtClean="0">
                <a:latin typeface="Algerian" panose="04020705040A02060702" pitchFamily="82" charset="0"/>
                <a:cs typeface="Times New Roman" panose="02020603050405020304" pitchFamily="18" charset="0"/>
              </a:rPr>
            </a:br>
            <a:r>
              <a:rPr lang="fr-FR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01 JAN 2016 - 01 APRIL 2016</a:t>
            </a:r>
            <a:endParaRPr lang="fr-FR" b="0" u="none" strike="noStrike" dirty="0">
              <a:effectLst/>
              <a:uFillTx/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5492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fr-FR" sz="3600" b="0" u="none" strike="noStrike" dirty="0" smtClean="0">
                <a:solidFill>
                  <a:schemeClr val="dk1"/>
                </a:solidFill>
                <a:effectLst/>
                <a:uFillTx/>
                <a:latin typeface="Algerian" panose="04020705040A02060702" pitchFamily="82" charset="0"/>
              </a:rPr>
              <a:t>VIEWSHIP BY PROVINCE</a:t>
            </a:r>
            <a:endParaRPr lang="fr-FR" sz="3600" b="0" u="none" strike="noStrike" dirty="0">
              <a:solidFill>
                <a:schemeClr val="dk1"/>
              </a:solidFill>
              <a:effectLst/>
              <a:uFillTx/>
              <a:latin typeface="Algerian" panose="04020705040A02060702" pitchFamily="82" charset="0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7765732"/>
              </p:ext>
            </p:extLst>
          </p:nvPr>
        </p:nvGraphicFramePr>
        <p:xfrm>
          <a:off x="0" y="938720"/>
          <a:ext cx="9144000" cy="3588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436" y="4346958"/>
            <a:ext cx="913656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Z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Gauteng is an extreme outlier with almost 2 times as much views as any other province with 36% (3649 views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northern cape has the least amount of views, 3% of the views are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uncategoried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ZA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79991" y="143050"/>
            <a:ext cx="8587169" cy="63072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algn="ctr">
              <a:lnSpc>
                <a:spcPct val="80000"/>
              </a:lnSpc>
              <a:tabLst>
                <a:tab pos="0" algn="l"/>
              </a:tabLst>
            </a:pPr>
            <a:r>
              <a:rPr lang="fr-FR" sz="4000" b="0" u="none" strike="noStrike" dirty="0" smtClean="0">
                <a:solidFill>
                  <a:schemeClr val="dk1"/>
                </a:solidFill>
                <a:effectLst/>
                <a:uFillTx/>
                <a:latin typeface="Algerian" panose="04020705040A02060702" pitchFamily="82" charset="0"/>
              </a:rPr>
              <a:t>VIEWSHIP BY DAY</a:t>
            </a:r>
            <a:endParaRPr lang="fr-FR" sz="40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908716"/>
              </p:ext>
            </p:extLst>
          </p:nvPr>
        </p:nvGraphicFramePr>
        <p:xfrm>
          <a:off x="0" y="706931"/>
          <a:ext cx="9144000" cy="3811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70301" y="4518644"/>
            <a:ext cx="8206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Z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lowest views are on Monday and the highest views are on Monday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Z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also contains unknown values of 957 </a:t>
            </a:r>
            <a:endParaRPr lang="en-Z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dk1"/>
                </a:solidFill>
                <a:latin typeface="Algerian" panose="04020705040A02060702" pitchFamily="82" charset="0"/>
              </a:rPr>
              <a:t>VIEWSHIP BY </a:t>
            </a:r>
            <a:r>
              <a:rPr lang="fr-FR" dirty="0" err="1" smtClean="0">
                <a:solidFill>
                  <a:schemeClr val="dk1"/>
                </a:solidFill>
                <a:latin typeface="Algerian" panose="04020705040A02060702" pitchFamily="82" charset="0"/>
              </a:rPr>
              <a:t>age</a:t>
            </a:r>
            <a:r>
              <a:rPr lang="fr-FR" dirty="0" smtClean="0">
                <a:solidFill>
                  <a:schemeClr val="dk1"/>
                </a:solidFill>
                <a:latin typeface="Algerian" panose="04020705040A02060702" pitchFamily="82" charset="0"/>
              </a:rPr>
              <a:t> group</a:t>
            </a:r>
            <a:endParaRPr lang="en-ZA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3213182"/>
              </p:ext>
            </p:extLst>
          </p:nvPr>
        </p:nvGraphicFramePr>
        <p:xfrm>
          <a:off x="0" y="1185281"/>
          <a:ext cx="9144000" cy="3163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4341" y="4415883"/>
            <a:ext cx="9069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Z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adults has the most views and the seniors have the least amount of views.</a:t>
            </a:r>
            <a:endParaRPr lang="en-Z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314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854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algn="ctr">
              <a:lnSpc>
                <a:spcPct val="80000"/>
              </a:lnSpc>
              <a:tabLst>
                <a:tab pos="0" algn="l"/>
              </a:tabLst>
            </a:pPr>
            <a:r>
              <a:rPr lang="fr-FR" sz="3600" dirty="0" err="1" smtClean="0">
                <a:solidFill>
                  <a:schemeClr val="dk1"/>
                </a:solidFill>
                <a:latin typeface="Algerian" panose="04020705040A02060702" pitchFamily="82" charset="0"/>
              </a:rPr>
              <a:t>Viewship</a:t>
            </a:r>
            <a:r>
              <a:rPr lang="fr-FR" sz="3600" dirty="0" smtClean="0">
                <a:solidFill>
                  <a:schemeClr val="dk1"/>
                </a:solidFill>
                <a:latin typeface="Algerian" panose="04020705040A02060702" pitchFamily="82" charset="0"/>
              </a:rPr>
              <a:t> by </a:t>
            </a:r>
            <a:r>
              <a:rPr lang="fr-FR" sz="3600" dirty="0" err="1" smtClean="0">
                <a:solidFill>
                  <a:schemeClr val="dk1"/>
                </a:solidFill>
                <a:latin typeface="Algerian" panose="04020705040A02060702" pitchFamily="82" charset="0"/>
              </a:rPr>
              <a:t>time_split</a:t>
            </a:r>
            <a:r>
              <a:rPr lang="fr-FR" sz="3600" dirty="0" smtClean="0">
                <a:solidFill>
                  <a:schemeClr val="dk1"/>
                </a:solidFill>
                <a:latin typeface="Algerian" panose="04020705040A02060702" pitchFamily="82" charset="0"/>
              </a:rPr>
              <a:t> and </a:t>
            </a:r>
            <a:r>
              <a:rPr lang="fr-FR" sz="3600" dirty="0" err="1" smtClean="0">
                <a:solidFill>
                  <a:schemeClr val="dk1"/>
                </a:solidFill>
                <a:latin typeface="Algerian" panose="04020705040A02060702" pitchFamily="82" charset="0"/>
              </a:rPr>
              <a:t>month</a:t>
            </a:r>
            <a:r>
              <a:rPr lang="fr-FR" sz="3600" dirty="0" smtClean="0">
                <a:solidFill>
                  <a:schemeClr val="dk1"/>
                </a:solidFill>
                <a:latin typeface="Algerian" panose="04020705040A02060702" pitchFamily="82" charset="0"/>
              </a:rPr>
              <a:t>.</a:t>
            </a:r>
            <a:endParaRPr lang="fr-FR" sz="35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645514"/>
              </p:ext>
            </p:extLst>
          </p:nvPr>
        </p:nvGraphicFramePr>
        <p:xfrm>
          <a:off x="1" y="1009649"/>
          <a:ext cx="4757853" cy="34508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4341" y="4572314"/>
            <a:ext cx="9069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views are from the afternoon with 3149 views and the least are at night with 1487 </a:t>
            </a:r>
            <a:r>
              <a:rPr lang="en-Z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March has the most views with 45% </a:t>
            </a:r>
            <a:r>
              <a:rPr lang="en-ZA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viewship</a:t>
            </a:r>
            <a:r>
              <a:rPr lang="en-Z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1% of the views are uncategorised.</a:t>
            </a:r>
            <a:endParaRPr lang="en-Z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6933975"/>
              </p:ext>
            </p:extLst>
          </p:nvPr>
        </p:nvGraphicFramePr>
        <p:xfrm>
          <a:off x="4851245" y="728546"/>
          <a:ext cx="4292755" cy="3731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854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algn="ctr">
              <a:lnSpc>
                <a:spcPct val="80000"/>
              </a:lnSpc>
              <a:tabLst>
                <a:tab pos="0" algn="l"/>
              </a:tabLst>
            </a:pPr>
            <a:r>
              <a:rPr lang="fr-FR" sz="3600" dirty="0" smtClean="0">
                <a:solidFill>
                  <a:schemeClr val="dk1"/>
                </a:solidFill>
                <a:latin typeface="Algerian" panose="04020705040A02060702" pitchFamily="82" charset="0"/>
              </a:rPr>
              <a:t>USEAGE BY GENDER AND RACE</a:t>
            </a:r>
            <a:endParaRPr lang="fr-FR" sz="35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4558725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Z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Males have 87% of views while females have 10% of views and 3% of our views are uncategorised.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Z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 race is a big outlier with 4472 </a:t>
            </a:r>
            <a:r>
              <a:rPr lang="en-ZA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viewship</a:t>
            </a:r>
            <a:r>
              <a:rPr lang="en-Z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double the other race.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386446"/>
              </p:ext>
            </p:extLst>
          </p:nvPr>
        </p:nvGraphicFramePr>
        <p:xfrm>
          <a:off x="-1" y="917653"/>
          <a:ext cx="4572000" cy="3520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5749351"/>
              </p:ext>
            </p:extLst>
          </p:nvPr>
        </p:nvGraphicFramePr>
        <p:xfrm>
          <a:off x="4824761" y="917653"/>
          <a:ext cx="4319239" cy="3520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068284"/>
              </p:ext>
            </p:extLst>
          </p:nvPr>
        </p:nvGraphicFramePr>
        <p:xfrm>
          <a:off x="-1" y="1085385"/>
          <a:ext cx="9143999" cy="3382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-1" y="82498"/>
            <a:ext cx="9144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600" dirty="0">
                <a:solidFill>
                  <a:schemeClr val="dk1"/>
                </a:solidFill>
                <a:latin typeface="Algerian" panose="04020705040A02060702" pitchFamily="82" charset="0"/>
              </a:rPr>
              <a:t>USEAGE BY </a:t>
            </a:r>
            <a:r>
              <a:rPr lang="fr-FR" sz="3600" dirty="0" err="1" smtClean="0">
                <a:solidFill>
                  <a:schemeClr val="dk1"/>
                </a:solidFill>
                <a:latin typeface="Algerian" panose="04020705040A02060702" pitchFamily="82" charset="0"/>
              </a:rPr>
              <a:t>gender</a:t>
            </a:r>
            <a:r>
              <a:rPr lang="fr-FR" sz="3600" dirty="0" smtClean="0">
                <a:solidFill>
                  <a:schemeClr val="dk1"/>
                </a:solidFill>
                <a:latin typeface="Algerian" panose="04020705040A02060702" pitchFamily="82" charset="0"/>
              </a:rPr>
              <a:t> per race</a:t>
            </a:r>
            <a:endParaRPr lang="en-ZA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534829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of black people using our platform are male with 3832 black males viewing.</a:t>
            </a:r>
            <a:endParaRPr lang="en-Z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Memorable Bachelorette Party Ideas by Slidesgo">
  <a:themeElements>
    <a:clrScheme name="Simple Light">
      <a:dk1>
        <a:srgbClr val="191919"/>
      </a:dk1>
      <a:lt1>
        <a:srgbClr val="F8EAEA"/>
      </a:lt1>
      <a:dk2>
        <a:srgbClr val="EED4D4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morable Bachelorette Party Ideas by Slidesgo">
  <a:themeElements>
    <a:clrScheme name="Simple Light">
      <a:dk1>
        <a:srgbClr val="191919"/>
      </a:dk1>
      <a:lt1>
        <a:srgbClr val="F8EAEA"/>
      </a:lt1>
      <a:dk2>
        <a:srgbClr val="EED4D4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427</Words>
  <Application>Microsoft Office PowerPoint</Application>
  <PresentationFormat>On-screen Show (16:9)</PresentationFormat>
  <Paragraphs>73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Algerian</vt:lpstr>
      <vt:lpstr>Arial</vt:lpstr>
      <vt:lpstr>Calibri</vt:lpstr>
      <vt:lpstr>OpenSymbol</vt:lpstr>
      <vt:lpstr>Oranienbaum</vt:lpstr>
      <vt:lpstr>Palanquin</vt:lpstr>
      <vt:lpstr>Sitka Small Semibold</vt:lpstr>
      <vt:lpstr>Symbol</vt:lpstr>
      <vt:lpstr>Times New Roman</vt:lpstr>
      <vt:lpstr>Wingdings</vt:lpstr>
      <vt:lpstr>Memorable Bachelorette Party Ideas by Slidesgo</vt:lpstr>
      <vt:lpstr>Memorable Bachelorette Party Ideas by Slidesgo</vt:lpstr>
      <vt:lpstr>Slidesgo Final Pages</vt:lpstr>
      <vt:lpstr>  BRIGHTLIGHT VIEWSHIP ANALYSIS    BY RAMOVHA ROTONDWA </vt:lpstr>
      <vt:lpstr>AGENDA</vt:lpstr>
      <vt:lpstr>  BRIGHTLIGHT USEAGE TRENDS 01 JAN 2016 - 01 APRIL 2016</vt:lpstr>
      <vt:lpstr>VIEWSHIP BY PROVINCE</vt:lpstr>
      <vt:lpstr>VIEWSHIP BY DAY</vt:lpstr>
      <vt:lpstr>VIEWSHIP BY age group</vt:lpstr>
      <vt:lpstr>Viewship by time_split and month.</vt:lpstr>
      <vt:lpstr>USEAGE BY GENDER AND RACE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BRIGHTLIGHT VIEWSHIP ANALYSIS   BY RAMOVHA ROTONDWA </dc:title>
  <cp:lastModifiedBy>Microsoft account</cp:lastModifiedBy>
  <cp:revision>20</cp:revision>
  <dcterms:modified xsi:type="dcterms:W3CDTF">2025-10-10T08:58:01Z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2025-10-06T09:09:06Z</dcterms:created>
  <dc:creator>Unknown Creator</dc:creator>
  <dc:description/>
  <dc:language>en-US</dc:language>
  <cp:lastModifiedBy>Unknown Creator</cp:lastModifiedBy>
  <dcterms:modified xsi:type="dcterms:W3CDTF">2025-10-06T09:09:06Z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