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fundamental constraint we're solving. Every day you encounter possibilities, see connections, imagine solutions — but you're limited by sequential exploration. You can only code one solution at a time, read one paper at a time, test one hypothesis at a time. Meanwhile, the space of possibilities keeps expanding: new papers, blog posts, frameworks, architectural gambits you want to test emerge faster than any individual can explore. The gap between what you COULD explore and what you CAN explore grows wider every day.</a:t>
            </a:r>
          </a:p>
          <a:p/>
          <a:p>
            <a:r>
              <a:t>The constraint isn't imagination or capability. It's execution. It's the sequential nature of how we work. Amplifier is about flipping that constraint — enabling parallel exploration while you stay in the driver's seat.</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Stop losing insights. Every document, specification, design decision, and lesson learned becomes part of your permanent knowledge that Claude can instantly access. The knowledge synthesis system mines your content for concepts, relationships, patterns, and contradictions.</a:t>
            </a:r>
          </a:p>
          <a:p/>
          <a:p>
            <a:r>
              <a:t>The workflow: (1) Add your content (any text-based files: documentation, specs, notes, decisions). (2) Build your knowledge base with `make knowledge-update` (extracts concepts, relationships, patterns). (3) Query your accumulated wisdom with `make knowledge-query Q="authentication patterns"` or visualize with `make knowledge-graph-viz`.</a:t>
            </a:r>
          </a:p>
          <a:p/>
          <a:p>
            <a:r>
              <a:t>This creates a compounding knowledge base. Every project makes you more effective. Knowledge from one project accelerates the next. Instead of repeatedly teaching the same concepts, Amplifier retrieves relevant memories per task. This is learning and memory working together: track what you learn from user interactions, make learnings visible and actionable, avoid repeated teaching of same concepts, become more aligned with user over time.</a:t>
            </a:r>
          </a:p>
          <a:p/>
          <a:p>
            <a:r>
              <a:t>The knowledge extraction system includes: concept-extractor (extracts atomic concepts and relationships), insight-synthesizer (finds revolutionary connections between disparate concepts), ambiguity-guardian (preserves productive tensions and contradictions), knowledge-archaeologist (traces evolution of ideas over time), visualization-architect (transforms abstract data into visual representations).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CCSDK Toolkit demonstrates the hybrid architecture: code for structure, AI for intelligence. It provides comprehensive utilities for building "mini-instances" of Claude Code for focused microtasks. Features include simple async wrapper, configuration management with Pydantic, session persistence across conversations, structured logging (JSON/plaintext/rich console), CLI builder, re-entrant sessions, natural completion without artificial time limits, and agent support.</a:t>
            </a:r>
          </a:p>
          <a:p/>
          <a:p>
            <a:r>
              <a:t>The toolkit follows modular "bricks and studs" design: core/ (SDK wrapper), config/ (settings), sessions/ (state persistence), logger/ (monitoring), cli/ (generation), examples/ (implementation examples). Each module is self-contained, has well-defined interfaces, and is regeneratable.</a:t>
            </a:r>
          </a:p>
          <a:p/>
          <a:p>
            <a:r>
              <a:t>Scenario tools are real tools you'll actually use, built by describing what you want. They're experimental but genuinely useful. Each embodies a metacognitive recipe (structured thinking process), works dependably (interrupt/resume, progress visibility, automatic checkpoints), and shows what's possible through READMEs and HOW_TO_CREATE_YOUR_OWN guides.</a:t>
            </a:r>
          </a:p>
          <a:p/>
          <a:p>
            <a:r>
              <a:t>These aren't demos or toys — they solve real problems. Blog writing takes hours → blog-writer automates it. Tips get scattered → tips-synthesizer organizes them. Articles need illustrations → article-illustrator generates contextual images. Each tool demonstrates the pattern: describe your goal and thinking process, let Amplifier build it, iterate to refine, share back.</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Super-planner is the system for managing large, multi-component projects through coordinated multi-agent execution. It addresses the problem of complex projects that exceed what can be done in a single Claude Code session.</a:t>
            </a:r>
          </a:p>
          <a:p/>
          <a:p>
            <a:r>
              <a:t>The workflow: (1) Create with `/superplanner create "your goal"` - system analyzes and decomposes into hierarchical tasks with dependencies and assigns appropriate agents. (2) Check status with `/superplanner status` to see progress and ready tasks. (3) Execute with `/superplanner execute` - system spawns real agents via Claude Code SDK, respecting dependencies.</a:t>
            </a:r>
          </a:p>
          <a:p/>
          <a:p>
            <a:r>
              <a:t>Key features: task states with verification (PENDING → IN_PROGRESS → TESTING → TEST_FAILED/COMPLETED), automatic test verification after task completion, bug-hunter retry loop (up to 3 attempts when tests fail), hierarchical/recursive projects (parent tasks with sub-projects, depth limit of 3), dependency resolution (topological execution), and state persistence (JSON-based storage in data/planner/projects/).</a:t>
            </a:r>
          </a:p>
          <a:p/>
          <a:p>
            <a:r>
              <a:t>The architecture uses real agent execution via Claude Code SDK (no simulation), subprocess for test execution with timeout handling, convention-based test discovery (pytest, make targets, file patterns), and comprehensive error recovery.</a:t>
            </a:r>
          </a:p>
          <a:p/>
          <a:p>
            <a:r>
              <a:t>This is the system for "vi editor rewrite in Python" scale projects. Break it down → assign experts → coordinate execution → verify with tests → auto-fix failures → deliver complete solution. Humans architect at project level, agents execute at task level.</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Test-first development in Amplifier means concrete, file-based tests that are hard to fake. The pattern: start with test documents for each stage of the process. Tests should be of the form "start with document N(test), do these actions, compare to document N(result)."</a:t>
            </a:r>
          </a:p>
          <a:p/>
          <a:p>
            <a:r>
              <a:t>This is critical for reliability. LLMs can claim they did work without actually doing it. File-based tests provide concrete evidence. When super-planner runs a task, it: (1) executes with assigned agent, (2) transitions to TESTING state, (3) runs tests with subprocess (pytest, make targets, or custom commands), (4) parses output to determine success/failure, (5) if tests fail, enters bug-hunter retry loop, (6) marks completed only when tests actually pass.</a:t>
            </a:r>
          </a:p>
          <a:p/>
          <a:p>
            <a:r>
              <a:t>The test verification loop is: PENDING → IN_PROGRESS → execute with agent → TESTING → run tests → if passed: COMPLETED, if failed: TEST_FAILED → execute with bug-hunter (provides failure details) → re-run tests → recurse up to 3 times.</a:t>
            </a:r>
          </a:p>
          <a:p/>
          <a:p>
            <a:r>
              <a:t>This ensures quality. Code isn't marked complete until tests prove it works. Bug-hunter gets exact failure details and fixes systematically. The entire flow is automatic — humans just architect and review results.</a:t>
            </a:r>
          </a:p>
          <a:p/>
          <a:p>
            <a:r>
              <a:t>Testing pyramid: 60% unit tests, 30% integration tests, 10% end-to-end tests. Emphasis on integration and end-to-end tests, manual testability as a design goal, focus on critical path testing initially, unit tests for complex logic and edge cases. Test the behavior at the contract level, not internal implementation.</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a concrete example of metacognitive recipes in action. The creator didn't write a single line of code. They described what they wanted in natural language: take my brain dump, learn my style from existing writings, draft content, review for accuracy against source, review for style consistency, get my feedback, refine until approved.</a:t>
            </a:r>
          </a:p>
          <a:p/>
          <a:p>
            <a:r>
              <a:t>That description is the metacognitive recipe: the thinking process the tool should follow. Amplifier used specialized agents (zen-architect for design, modular-builder for implementation, bug-hunter for fixing issues) to build the entire tool. The creator didn't need to know: how to implement async/await, how to manage state across interruptions, how to handle file I/O with retries, how to parse user feedback, which libraries to use.</a:t>
            </a:r>
          </a:p>
          <a:p/>
          <a:p>
            <a:r>
              <a:t>Total time from idea to working tool: one conversation session (a few hours including iteration to refine). The tool now lives in scenarios/blog_writer/ with comprehensive README, HOW_TO_CREATE_YOUR_OWN guide, and real examples.</a:t>
            </a:r>
          </a:p>
          <a:p/>
          <a:p>
            <a:r>
              <a:t>The tool demonstrates the hybrid architecture: code handles pipeline orchestration, state checkpointing, file operations, user interaction; AI handles style extraction, content generation, quality judgments, feedback incorporation. The result is both reliable (code manages flow) and creative (AI handles content).</a:t>
            </a:r>
          </a:p>
          <a:p/>
          <a:p>
            <a:r>
              <a:t>Usage: `make blog-write IDEA=my_idea.md WRITINGS=my_posts/` → extracts style → generates draft → reviews accuracy → reviews style → presents for feedback → iterates → saves final post when approved. Can interrupt and resume anytime. All state preserved automatically.</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revolutionary part: you don't need to be a programmer to create powerful tools. You need to understand: (1) what problem you're solving, (2) how a human would think through the problem, (3) what a good solution looks like.</a:t>
            </a:r>
          </a:p>
          <a:p/>
          <a:p>
            <a:r>
              <a:t>The process: (1) Find a need (What repetitive task takes too much time? What would make my work easier?). (2) Describe the thinking process, not the code ("First understand X, then do Y based on what you learned, then check if Z is correct"). (3) Start the conversation with `/ultrathink-task Create me a tool that [describes your goal and thinking process]`. (4) Provide feedback as needed ("It's missing X feature" or "This doesn't work when Y happens"). (5) Share it back if it works well.</a:t>
            </a:r>
          </a:p>
          <a:p/>
          <a:p>
            <a:r>
              <a:t>Example ideas from brainstorming sessions: Documentation Quality Amplifier (improves docs by simulating confused reader), Research Synthesis Quality Escalator (extracts knowledge and refines through self-evaluation), Code Quality Evolution Engine (writes code, tests it, analyzes failures, improves iteratively), Multi-Perspective Consensus Builder (simulates different viewpoints to find optimal solutions).</a:t>
            </a:r>
          </a:p>
          <a:p/>
          <a:p>
            <a:r>
              <a:t>The key principles: (1) You describe, Amplifier builds. (2) Metacognitive recipes are powerful ("First do A, then B, then check C"). (3) Iteration is normal (your first description won't be perfect, describe what's wrong and Amplifier fixes it). (4) Working code beats perfect specs (tools are experimental and ready to use, not production-perfect; improvements come as needs emerge).</a:t>
            </a:r>
          </a:p>
          <a:p/>
          <a:p>
            <a:r>
              <a:t>Remember: The blog writer creator didn't write any code. They described what they wanted and how it should think. You can do the same.</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Traditional approach: human does everything sequentially (read article → extract insights → apply to problem → test solution → learn from results). Amplified approach: human directs, AI executes in parallel (human identifies 20 relevant articles → AI extracts knowledge from all simultaneously → AI finds patterns and contradictions → AI generates multiple implementation approaches → AI tests variants in parallel → human evaluates results and directs next iteration).</a:t>
            </a:r>
          </a:p>
          <a:p/>
          <a:p>
            <a:r>
              <a:t>Parallel worktrees make this possible. Want to test JWT vs OAuth vs session-based auth? Create three worktrees and build all three simultaneously. Each is completely isolated with own branch, environment, and context. Compare results. Choose the winner. Delete the losers.</a:t>
            </a:r>
          </a:p>
          <a:p/>
          <a:p>
            <a:r>
              <a:t>This is the core of amplification: exploring solution spaces instead of implementing single solutions. Today a developer might explore 1-2 solutions to a problem. With Amplifier they could explore 20 simultaneously using parallel worktrees.</a:t>
            </a:r>
          </a:p>
          <a:p/>
          <a:p>
            <a:r>
              <a:t>Data directories can be shared across worktrees (centralized knowledge base) or isolated (independent experiments). Configuration: point AMPLIFIER_DATA_DIR to OneDrive/Dropbox for shared knowledge across all worktrees and devices. This enables: knowledge extraction in one worktree immediately available in all others, cross-device synchronization, automatic cloud backup, reusable patterns across projects.</a:t>
            </a:r>
          </a:p>
          <a:p/>
          <a:p>
            <a:r>
              <a:t>Commands: `make worktree name` creates isolated workspace, `make worktree-list` shows all experiments, `make worktree-rm name` removes experiment, `make worktree-adopt name` adopts branch from other machine. Each worktree can be hidden from VS Code when not in use. See docs/WORKTREE_GUIDE.md for advanced features.</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key pattern from "The Amplifier Way." When trying to build a large system (super-planner, social media manager, etc.) that doesn't achieve everything you hoped for, consider that maybe the system is trying to do too much in one swing.</a:t>
            </a:r>
          </a:p>
          <a:p/>
          <a:p>
            <a:r>
              <a:t>Ask yourself: What can I decompose and break apart into smaller, useful units? The pattern: (1) Have Amplifier help solve for and build tools for tackling those smaller units first. (2) Then go back to your larger scenario and ask it to create it again. (3) This time provide the tools you had it create.</a:t>
            </a:r>
          </a:p>
          <a:p/>
          <a:p>
            <a:r>
              <a:t>This is cognitive offloading that reduces complexity (and token capacity and attention challenges) of trying to do it all in one larger space. Bonus value: those smaller tools usually provide re-use value for other scenarios and can be shared with others.</a:t>
            </a:r>
          </a:p>
          <a:p/>
          <a:p>
            <a:r>
              <a:t>Example: Building super-planner required first building: task decomposition utilities, agent assignment logic, dependency resolution, state persistence, test verification. Each was built as a smaller tool first. Then super-planner composed them together.</a:t>
            </a:r>
          </a:p>
          <a:p/>
          <a:p>
            <a:r>
              <a:t>The persistence principle: If something is too big to get it to do reliably, don't give up. Lean in, leverage decomposition ideas, keep plowing forward. Amplifier is continuously improving and can help improve itself with patience and willingness to guide it through learning.</a:t>
            </a:r>
          </a:p>
          <a:p/>
          <a:p>
            <a:r>
              <a:t>Use transcripts from collaborative problem-solving sessions to have Amplifier improve its future capabilities. This transforms one-time debugging into permanent capability improvements. Transcript tools (`tools/claude_transcript_builder.py`) create readable markdown for analysis: transcript.md (human readable, truncated tool calls), transcript_extended.md (full details), sidechains/ (subdirectories for each subchain).</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magic of Amplifier: compounding capabilities. Each capability we add makes the system more capable of building the next. This creates exponential growth over time, not linear improvement.</a:t>
            </a:r>
          </a:p>
          <a:p/>
          <a:p>
            <a:r>
              <a:t>Knowledge extraction helps us understand existing solutions. Synthesis reveals patterns and opportunities from that knowledge. Parallel exploration lets us test multiple approaches based on those patterns. Memory ensures we don't repeat work and compound learnings. Recipes make successes repeatable and shareable. Self-improvement tooling captures observations where users have guided the assistant and reduces the need for users to do so in the future. Each new feature becomes a building block for the next innovation.</a:t>
            </a:r>
          </a:p>
          <a:p/>
          <a:p>
            <a:r>
              <a:t>Near term (now): mine insights from curated articles, find relevant knowledge quickly, identify contradictions and tensions, generate multiple solution approaches, build working prototypes faster.</a:t>
            </a:r>
          </a:p>
          <a:p/>
          <a:p>
            <a:r>
              <a:t>Medium term (months): integrate diverse knowledge sources (papers, APIs, code), run systematic experiments with measurement, learn from every interaction, build increasingly complex systems through composition, share recipes for common workflows, continuous self-improvement from user guidance.</a:t>
            </a:r>
          </a:p>
          <a:p/>
          <a:p>
            <a:r>
              <a:t>Long term (vision): AI that truly understands your goals and context, parallel exploration of entire solution spaces, automatic hypothesis generation and testing, knowledge that compounds across projects, human creativity amplified 100x or more.</a:t>
            </a:r>
          </a:p>
          <a:p/>
          <a:p>
            <a:r>
              <a:t>Today reading 100 articles might take weeks with fragmented insights. With Amplifier it takes hours with structured knowledge that Claude can instantly access. Today every interaction with AI starts from zero. With Amplifier every interaction builds on previous learnings. Today a developer explores 1-2 solutions. With Amplifier they explore 20 simultaneously.</a:t>
            </a:r>
          </a:p>
          <a:p/>
          <a:p>
            <a:r>
              <a:t>The value isn't in the specific AI (today Claude Code, tomorrow something better). The value is in: the knowledge base we've built, the patterns and workflows we've discovered, the automation and quality controls, the parallel experimentation framework, the accumulated learnings. All of this is portable and technology-agnostic.</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about changing the fundamental equation of human capability. We're not building another dev tool — we're multiplying what you can accomplish.</a:t>
            </a:r>
          </a:p>
          <a:p/>
          <a:p>
            <a:r>
              <a:t>Without Amplifier: Even with Claude Code, you're constantly repeating context, correcting mistakes, hand-holding the AI through complex tasks. Sequential exploration limits you to one approach at a time. Knowledge fragments across sessions. Patterns must be rediscovered.</a:t>
            </a:r>
          </a:p>
          <a:p/>
          <a:p>
            <a:r>
              <a:t>With Amplifier: Claude Code becomes a true force multiplier that can tackle complex problems with minimal guidance. It draws from your knowledge base, follows your patterns, works in parallel across worktrees, compounds learnings over time.</a:t>
            </a:r>
          </a:p>
          <a:p/>
          <a:p>
            <a:r>
              <a:t>Success metrics: Ideas that would take weeks to explore take hours. Developers can test 10x more approaches. Knowledge from one project accelerates the next. Complex systems emerge from simple recipes. The time from idea to working prototype approaches zero.</a:t>
            </a:r>
          </a:p>
          <a:p/>
          <a:p>
            <a:r>
              <a:t>Core beliefs: (1) AI won't replace developers; amplified developers will become more productive. (2) The bottleneck isn't AI capability; it's human imagination in how to use it. (3) Simple systems that compound beat complex systems that don't. (4) The future belongs to those who can explore solution spaces, not just implement single solutions. (5) Every interaction should make the system smarter.</a:t>
            </a:r>
          </a:p>
          <a:p/>
          <a:p>
            <a:r>
              <a:t>We're at an inflection point where the constraint on innovation is shifting from execution to imagination. Amplifier ensures imagination wins.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Modern AI like Claude Code is incredibly powerful. But vanilla AI is context-blind. It lacks critical ingredients: your domain knowledge, context from previous work, understanding of your patterns, ability to work in parallel, and integration with your workflow. It needs hand-holding on anything ambitious.</a:t>
            </a:r>
          </a:p>
          <a:p/>
          <a:p>
            <a:r>
              <a:t>This is the real bottleneck. Amplifier solves this by creating a supercharged environment where AI assistants become dramatically more effective. We're not building another AI — we're building the scaffolding around it. The knowledge, workflow, and automation that pile on, take control, and turn a helpful assistant into a force multiplier. The model doesn't change; the environment around it does.</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Amplifier is an experimental learning resource. We share our journey openly so others can: learn from our explorations, fork and build their own amplifiers, share discoveries (even if not code), push the boundaries of what's possible.</a:t>
            </a:r>
          </a:p>
          <a:p/>
          <a:p>
            <a:r>
              <a:t>We're not seeking contributions to this repo (we need to move fast and break things). But we are seeking fellow explorers who want to build their own amplification systems. Pin commits if you need consistency. No stability guarantees. This is a learning resource, not production software. No support provided.</a:t>
            </a:r>
          </a:p>
          <a:p/>
          <a:p>
            <a:r>
              <a:t>Getting started: (1) Complete the setup instructions (install dependencies, configure Claude, optional external data directories). (2) Start Claude in the Amplifier directory to get all enhancements automatically. (3) Try existing scenario tools to see what's possible. (4) Create your own tools by describing what you want. (5) Share transcripts and learnings.</a:t>
            </a:r>
          </a:p>
          <a:p/>
          <a:p>
            <a:r>
              <a:t>Resources: README.md (setup and overview), AMPLIFIER_VISION.md (the big picture), THIS_IS_THE_WAY.md (battle-tested strategies), scenarios/blog_writer/HOW_TO_CREATE_YOUR_OWN.md (step-by-step guide), .claude/AGENTS_CATALOG.md (all 20+ specialized agents), docs/WORKTREE_GUIDE.md (parallel exploration).</a:t>
            </a:r>
          </a:p>
          <a:p/>
          <a:p>
            <a:r>
              <a:t>The patterns, knowledge base, and workflows in Amplifier are designed to be portable and tool-agnostic, ready to evolve with the best available AI technologies. When better AI comes along, we switch. The amplification system remains.</a:t>
            </a:r>
          </a:p>
          <a:p/>
          <a:p>
            <a:r>
              <a:t>Fork the repo. Build your own amplifier. Share what you learn. The goal isn't to build the perfect system — it's to discover what amplification makes possible.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Amplifier is a complete development environment that takes AI coding assistants and supercharges them. It's the scaffolding around the AI — the knowledge, workflow, and automation that multiply capability.</a:t>
            </a:r>
          </a:p>
          <a:p/>
          <a:p>
            <a:r>
              <a:t>What's included today: (1) Specialized sub-agents for different domains — work goes to the right expert rather than a one-size-fits-all agent. (2) Pre-loaded context and philosophies so we don't start from zero each session. The system carries forward patterns that have proven reliable. (3) Parallel workspaces so you can try multiple approaches side-by-side and pick winners, instead of betting the farm on a single path. (4) A persistent knowledge base that mines docs and notes into queryable structure, so the AI can recall what we've already learned. (5) Automatic transcript capture and restoration so long sessions don't lose their minds when compaction hits — you can rewind and continue with full context. (6) Tooling that can self-improve the system from observations where users have guided the assistant, reducing the need for users to do so in the future.</a:t>
            </a:r>
          </a:p>
          <a:p/>
          <a:p>
            <a:r>
              <a:t>That's the "force multiplier" effect: the model doesn't change, the environment around it does. The goal is amplification: making you 10x more effective by removing the AI's limitations.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a Zen-like minimalism that values simplicity and clarity above all. Occam's Razor thinking: the solution should be as simple as possible. Start minimal, grow as needed. Avoid future-proofing. Question everything. It's easier to add complexity later than to remove it. This philosophy reflects wabi-sabi (embracing simplicity and the essential), trust in emergence (complex systems work best when built from simple components that do one thing well), and present-moment focus (handle what's needed now rather than anticipating every future scenario).</a:t>
            </a:r>
          </a:p>
          <a:p/>
          <a:p>
            <a:r>
              <a:t>When faced with implementation decisions, ask: (1) Do we actually need this right now? (2) What's the simplest way to solve this problem? (3) Can we solve this more directly? (4) Does the complexity add proportional value? (5) How easy will this be to understand and change later?</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Think of LEGO construction. Each brick is self-contained with defined connectors (studs) to the rest of the system. Because these connection points are standard and stable, we can generate or regenerate any single module independently without breaking the whole. Need to improve the user login component? Rebuild just that piece according to its spec, then snap it back into place.</a:t>
            </a:r>
          </a:p>
          <a:p/>
          <a:p>
            <a:r>
              <a:t>The key workflow: (1) Always start with the contract - create a short README stating purpose, inputs, outputs, side-effects, dependencies. (2) Build the brick in isolation with code, tests, and fixtures. (3) Expose only the contract via `__all__`. (4) Verify with lightweight tests at contract level. (5) When change is needed, rewrite the whole brick from its spec instead of line-editing scattered files.</a:t>
            </a:r>
          </a:p>
          <a:p/>
          <a:p>
            <a:r>
              <a:t>This makes code that's modular today and ready for automated regeneration tomorrow. Human (architect/QA) writes or tweaks the spec and reviews behavior. Agent (builder) generates the brick, runs tests, reports results. Humans rarely need to read the code unless tests fail.</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real secret: the most transferable value isn't any single tool — it's the metacognitive recipes that expert users follow. If we can encode the "how" (decompose, plan, stage work, verify, recover from failure, how we make decisions, how we evaluate, how we think), we can teach tools to do what expert users do. Then anyone can benefit without first becoming an expert.</a:t>
            </a:r>
          </a:p>
          <a:p/>
          <a:p>
            <a:r>
              <a:t>A metacognitive recipe is NOT code — it's a structured thinking process. You describe HOW the tool should think about the problem, not WHAT to code. The blog writer creator said: "understand my style → draft matching that style → review for accuracy → review for style → get my feedback → refine." That's it. No async/await, no state management, no file I/O details.</a:t>
            </a:r>
          </a:p>
          <a:p/>
          <a:p>
            <a:r>
              <a:t>Practically, Amplifier bakes these recipes into workflows the AI follows by default: brainstorm → plan → implement → test; decompose big jobs into generative sub-tools; prefer regenerate-from-spec over hand edits; capture learnings and feed them back. That's how we get from "AI can kind of help" to "AI can run a whole play, unattended, until it needs my judgment."</a:t>
            </a:r>
          </a:p>
          <a:p/>
          <a:p>
            <a:r>
              <a:t>The creator of the blog writer tool didn't write a single line of code. They described what they wanted and how it should think. Total time from idea to working tool: one conversation session. This is the power of metacognitive recipes.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the fundamental architecture pattern. We use code where structure and reliability are paramount, and we use AI where intelligence and creativity are needed. Code provides the dependable scaffolding: iteration, state persistence, error recovery, progress tracking. AI provides the intelligence: understanding, generation, judgment, adaptation.</a:t>
            </a:r>
          </a:p>
          <a:p/>
          <a:p>
            <a:r>
              <a:t>This hybrid approach means tools are both reliable (code manages the flow) and creative (AI handles the content). You get the best of both worlds: deterministic structure with intelligent flexibility.</a:t>
            </a:r>
          </a:p>
          <a:p/>
          <a:p>
            <a:r>
              <a:t>For example, in the blog writer: code handles reading files, managing state, checkpointing progress, handling retries, parsing user feedback. AI handles extracting writing style, generating content, making quality judgments, incorporating nuanced feedback. Code ensures it works. AI ensures it works well.</a:t>
            </a:r>
          </a:p>
          <a:p/>
          <a:p>
            <a:r>
              <a:t>This pattern is evident throughout Amplifier: the CCSDK toolkit wraps Claude Code SDK with reliable retry logic and state management, while delegating intelligence to AI agents. Scenario tools use code for multi-stage pipelines but delegate each stage's intelligence to LLMs. Super-planner uses code for task dependency resolution but delegates execution to specialized agents.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is a critical insight from "The Amplifier Way." When Amplifier doesn't complete a task, there are two possible root causes: (1) too challenging for current capabilities, or (2) not enough of the right context. The context solution space is much bigger than you think.</a:t>
            </a:r>
          </a:p>
          <a:p/>
          <a:p>
            <a:r>
              <a:t>Example: If you ask Amplifier to process 100 files, it might only get partially through. BUT if you tell it to: (1) Write a tool that reads the file list, (2) Create a status tracking file, (3) Have the tool iterate through each file, (4) Perform the action (maybe create another tool for processing) — then you'll likely get 100% completion.</a:t>
            </a:r>
          </a:p>
          <a:p/>
          <a:p>
            <a:r>
              <a:t>This is technically "just" providing context, but it's metacognitive context about how to structure the work. The lack of this pattern (without user guidance) is in the "capability gap" area. But once you provide it as context, the gap closes.</a:t>
            </a:r>
          </a:p>
          <a:p/>
          <a:p>
            <a:r>
              <a:t>Don't give up when tasks seem too hard. Lean in. Provide metacognitive strategies. Decompose large problems. Build smaller tools first, then compose them. The challenges you overcome today become capabilities Amplifier has tomorrow. Patience and willingness to guide it through learning doesn't just solve your immediate problem — it makes the system better for everyone.</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Instead of one generalist AI, you get 20+ specialists. Each agent is an expert in its domain with focused capabilities and system prompts. You delegate everything possible to sub-agents, letting them work in forked context for parallel, unbiased analysis.</a:t>
            </a:r>
          </a:p>
          <a:p/>
          <a:p>
            <a:r>
              <a:t>Core development agents handle design, implementation, debugging, and testing. Analysis agents handle security, performance, and database optimization. Knowledge agents handle synthesis, extraction, and insight generation. Meta agents handle creating new agents and cleanup.</a:t>
            </a:r>
          </a:p>
          <a:p/>
          <a:p>
            <a:r>
              <a:t>The pattern: delegate EVERYTHING possible. You're the orchestrator/manager, not the worker. Focus on what ONLY you can do for the user. Be the #1 partner, not the implementer. Sub-agents only return the parts of their context that are requested or needed, conserving your context window and allowing parallel work.</a:t>
            </a:r>
          </a:p>
          <a:p/>
          <a:p>
            <a:r>
              <a:t>Example workflow: "Use zen-architect to design my notification system" → "Have modular-builder implement the notification module" → "Deploy test-coverage to add tests for the new notification feature." Each agent brings specialized expertise without you needing to hold all that context.</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The Core Problem</a:t>
            </a:r>
          </a:p>
        </p:txBody>
      </p:sp>
      <p:sp>
        <p:nvSpPr>
          <p:cNvPr id="3" name="Content Placeholder 2"/>
          <p:cNvSpPr>
            <a:spLocks noGrp="1"/>
          </p:cNvSpPr>
          <p:nvPr>
            <p:ph idx="1"/>
          </p:nvPr>
        </p:nvSpPr>
        <p:spPr/>
        <p:txBody>
          <a:bodyPr/>
          <a:lstStyle/>
          <a:p>
            <a:pPr>
              <a:defRPr sz="1800">
                <a:solidFill>
                  <a:srgbClr val="34495E"/>
                </a:solidFill>
                <a:latin typeface="Calibri"/>
              </a:defRPr>
            </a:pPr>
            <a:r>
              <a:t>"I have more ideas than time to try them out."</a:t>
            </a:r>
          </a:p>
          <a:p>
            <a:pPr>
              <a:defRPr sz="1800">
                <a:solidFill>
                  <a:srgbClr val="34495E"/>
                </a:solidFill>
                <a:latin typeface="Calibri"/>
              </a:defRPr>
            </a:pPr>
            <a:r>
              <a:t>New papers, patterns, workflows, architectural gambits to test</a:t>
            </a:r>
          </a:p>
          <a:p>
            <a:pPr>
              <a:defRPr sz="1800">
                <a:solidFill>
                  <a:srgbClr val="34495E"/>
                </a:solidFill>
                <a:latin typeface="Calibri"/>
              </a:defRPr>
            </a:pPr>
            <a:r>
              <a:t>Information arrives faster than we can process it</a:t>
            </a:r>
          </a:p>
          <a:p>
            <a:pPr>
              <a:defRPr sz="1800">
                <a:solidFill>
                  <a:srgbClr val="34495E"/>
                </a:solidFill>
                <a:latin typeface="Calibri"/>
              </a:defRPr>
            </a:pPr>
            <a:r>
              <a:t>The constraint isn't imagination — it's the sequential, one-thing-at-a-time way we work</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Component #2 - Knowledge Synthesis System</a:t>
            </a:r>
          </a:p>
        </p:txBody>
      </p:sp>
      <p:sp>
        <p:nvSpPr>
          <p:cNvPr id="3" name="Content Placeholder 2"/>
          <p:cNvSpPr>
            <a:spLocks noGrp="1"/>
          </p:cNvSpPr>
          <p:nvPr>
            <p:ph idx="1"/>
          </p:nvPr>
        </p:nvSpPr>
        <p:spPr/>
        <p:txBody>
          <a:bodyPr/>
          <a:lstStyle/>
          <a:p>
            <a:pPr>
              <a:defRPr sz="1800">
                <a:solidFill>
                  <a:srgbClr val="34495E"/>
                </a:solidFill>
                <a:latin typeface="Calibri"/>
              </a:defRPr>
            </a:pPr>
            <a:r>
              <a:t>Transform Information Overload Into Structured Understanding</a:t>
            </a:r>
          </a:p>
          <a:p>
            <a:pPr>
              <a:defRPr sz="1800">
                <a:solidFill>
                  <a:srgbClr val="34495E"/>
                </a:solidFill>
                <a:latin typeface="Calibri"/>
              </a:defRPr>
            </a:pPr>
            <a:r>
              <a:t>The Flow:</a:t>
            </a:r>
          </a:p>
          <a:p>
            <a:pPr>
              <a:defRPr sz="1800">
                <a:solidFill>
                  <a:srgbClr val="34495E"/>
                </a:solidFill>
                <a:latin typeface="Calibri"/>
              </a:defRPr>
            </a:pPr>
            <a:r>
              <a:t>Extract concepts from articles, papers, documentation, code</a:t>
            </a:r>
          </a:p>
          <a:p>
            <a:pPr>
              <a:defRPr sz="1800">
                <a:solidFill>
                  <a:srgbClr val="34495E"/>
                </a:solidFill>
                <a:latin typeface="Calibri"/>
              </a:defRPr>
            </a:pPr>
            <a:r>
              <a:t>Map relationships between ideas</a:t>
            </a:r>
          </a:p>
          <a:p>
            <a:pPr>
              <a:defRPr sz="1800">
                <a:solidFill>
                  <a:srgbClr val="34495E"/>
                </a:solidFill>
                <a:latin typeface="Calibri"/>
              </a:defRPr>
            </a:pPr>
            <a:r>
              <a:t>Identify contradictions and tensions</a:t>
            </a:r>
          </a:p>
          <a:p>
            <a:pPr>
              <a:defRPr sz="1800">
                <a:solidFill>
                  <a:srgbClr val="34495E"/>
                </a:solidFill>
                <a:latin typeface="Calibri"/>
              </a:defRPr>
            </a:pPr>
            <a:r>
              <a:t>Find emerging patterns</a:t>
            </a:r>
          </a:p>
          <a:p>
            <a:pPr>
              <a:defRPr sz="1800">
                <a:solidFill>
                  <a:srgbClr val="34495E"/>
                </a:solidFill>
                <a:latin typeface="Calibri"/>
              </a:defRPr>
            </a:pPr>
            <a:r>
              <a:t>Build queryable knowledge graphs</a:t>
            </a:r>
          </a:p>
          <a:p>
            <a:pPr>
              <a:defRPr sz="1800">
                <a:solidFill>
                  <a:srgbClr val="34495E"/>
                </a:solidFill>
                <a:latin typeface="Calibri"/>
              </a:defRPr>
            </a:pPr>
            <a:r>
              <a:t>Result: Every document becomes part of permanent, queryable knowledge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Component #3 - CCSDK Toolkit &amp; Scenario Tools</a:t>
            </a:r>
          </a:p>
        </p:txBody>
      </p:sp>
      <p:sp>
        <p:nvSpPr>
          <p:cNvPr id="3" name="Content Placeholder 2"/>
          <p:cNvSpPr>
            <a:spLocks noGrp="1"/>
          </p:cNvSpPr>
          <p:nvPr>
            <p:ph idx="1"/>
          </p:nvPr>
        </p:nvSpPr>
        <p:spPr/>
        <p:txBody>
          <a:bodyPr/>
          <a:lstStyle/>
          <a:p>
            <a:pPr>
              <a:defRPr sz="1800">
                <a:solidFill>
                  <a:srgbClr val="34495E"/>
                </a:solidFill>
                <a:latin typeface="Calibri"/>
              </a:defRPr>
            </a:pPr>
            <a:r>
              <a:t>CCSDK Toolkit: Hybrid Code/AI Architecture</a:t>
            </a:r>
          </a:p>
          <a:p>
            <a:pPr>
              <a:defRPr sz="1800">
                <a:solidFill>
                  <a:srgbClr val="34495E"/>
                </a:solidFill>
                <a:latin typeface="Calibri"/>
              </a:defRPr>
            </a:pPr>
            <a:r>
              <a:t>Async wrapper with automatic retry logic</a:t>
            </a:r>
          </a:p>
          <a:p>
            <a:pPr>
              <a:defRPr sz="1800">
                <a:solidFill>
                  <a:srgbClr val="34495E"/>
                </a:solidFill>
                <a:latin typeface="Calibri"/>
              </a:defRPr>
            </a:pPr>
            <a:r>
              <a:t>Session persistence (save and resume)</a:t>
            </a:r>
          </a:p>
          <a:p>
            <a:pPr>
              <a:defRPr sz="1800">
                <a:solidFill>
                  <a:srgbClr val="34495E"/>
                </a:solidFill>
                <a:latin typeface="Calibri"/>
              </a:defRPr>
            </a:pPr>
            <a:r>
              <a:t>Structured logging</a:t>
            </a:r>
          </a:p>
          <a:p>
            <a:pPr>
              <a:defRPr sz="1800">
                <a:solidFill>
                  <a:srgbClr val="34495E"/>
                </a:solidFill>
                <a:latin typeface="Calibri"/>
              </a:defRPr>
            </a:pPr>
            <a:r>
              <a:t>CLI builder from templates</a:t>
            </a:r>
          </a:p>
          <a:p>
            <a:pPr>
              <a:defRPr sz="1800">
                <a:solidFill>
                  <a:srgbClr val="34495E"/>
                </a:solidFill>
                <a:latin typeface="Calibri"/>
              </a:defRPr>
            </a:pPr>
            <a:r>
              <a:t>Scenario Tools: Real Working Examples</a:t>
            </a:r>
          </a:p>
          <a:p>
            <a:pPr>
              <a:defRPr sz="1800">
                <a:solidFill>
                  <a:srgbClr val="34495E"/>
                </a:solidFill>
                <a:latin typeface="Calibri"/>
              </a:defRPr>
            </a:pPr>
            <a:r>
              <a:t>blog-writer (transform rough ideas into polished posts)</a:t>
            </a:r>
          </a:p>
          <a:p>
            <a:pPr>
              <a:defRPr sz="1800">
                <a:solidFill>
                  <a:srgbClr val="34495E"/>
                </a:solidFill>
                <a:latin typeface="Calibri"/>
              </a:defRPr>
            </a:pPr>
            <a:r>
              <a:t>tips-synthesizer (turn scattered tips into comprehensive guides)</a:t>
            </a:r>
          </a:p>
          <a:p>
            <a:pPr>
              <a:defRPr sz="1800">
                <a:solidFill>
                  <a:srgbClr val="34495E"/>
                </a:solidFill>
                <a:latin typeface="Calibri"/>
              </a:defRPr>
            </a:pPr>
            <a:r>
              <a:t>article-illustrator (auto-generate contextual AI illustrations)</a:t>
            </a:r>
          </a:p>
          <a:p>
            <a:pPr>
              <a:defRPr sz="1800">
                <a:solidFill>
                  <a:srgbClr val="34495E"/>
                </a:solidFill>
                <a:latin typeface="Calibri"/>
              </a:defRPr>
            </a:pPr>
            <a:r>
              <a:t>Built with minimal input using Amplifier's patterns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Component #4 - Super-Planner</a:t>
            </a:r>
          </a:p>
        </p:txBody>
      </p:sp>
      <p:sp>
        <p:nvSpPr>
          <p:cNvPr id="3" name="Content Placeholder 2"/>
          <p:cNvSpPr>
            <a:spLocks noGrp="1"/>
          </p:cNvSpPr>
          <p:nvPr>
            <p:ph idx="1"/>
          </p:nvPr>
        </p:nvSpPr>
        <p:spPr/>
        <p:txBody>
          <a:bodyPr/>
          <a:lstStyle/>
          <a:p>
            <a:pPr>
              <a:defRPr sz="1800">
                <a:solidFill>
                  <a:srgbClr val="34495E"/>
                </a:solidFill>
                <a:latin typeface="Calibri"/>
              </a:defRPr>
            </a:pPr>
            <a:r>
              <a:t>Multi-Agent Project Coordination with Hierarchical Tasks</a:t>
            </a:r>
          </a:p>
          <a:p>
            <a:pPr>
              <a:defRPr sz="1800">
                <a:solidFill>
                  <a:srgbClr val="34495E"/>
                </a:solidFill>
                <a:latin typeface="Calibri"/>
              </a:defRPr>
            </a:pPr>
            <a:r>
              <a:t>What it does:</a:t>
            </a:r>
          </a:p>
          <a:p>
            <a:pPr>
              <a:defRPr sz="1800">
                <a:solidFill>
                  <a:srgbClr val="34495E"/>
                </a:solidFill>
                <a:latin typeface="Calibri"/>
              </a:defRPr>
            </a:pPr>
            <a:r>
              <a:t>Decomposes complex projects into hierarchical tasks</a:t>
            </a:r>
          </a:p>
          <a:p>
            <a:pPr>
              <a:defRPr sz="1800">
                <a:solidFill>
                  <a:srgbClr val="34495E"/>
                </a:solidFill>
                <a:latin typeface="Calibri"/>
              </a:defRPr>
            </a:pPr>
            <a:r>
              <a:t>Assigns specialized agents to each task</a:t>
            </a:r>
          </a:p>
          <a:p>
            <a:pPr>
              <a:defRPr sz="1800">
                <a:solidFill>
                  <a:srgbClr val="34495E"/>
                </a:solidFill>
                <a:latin typeface="Calibri"/>
              </a:defRPr>
            </a:pPr>
            <a:r>
              <a:t>Manages dependencies and parallel execution</a:t>
            </a:r>
          </a:p>
          <a:p>
            <a:pPr>
              <a:defRPr sz="1800">
                <a:solidFill>
                  <a:srgbClr val="34495E"/>
                </a:solidFill>
                <a:latin typeface="Calibri"/>
              </a:defRPr>
            </a:pPr>
            <a:r>
              <a:t>Includes test verification loop</a:t>
            </a:r>
          </a:p>
          <a:p>
            <a:pPr>
              <a:defRPr sz="1800">
                <a:solidFill>
                  <a:srgbClr val="34495E"/>
                </a:solidFill>
                <a:latin typeface="Calibri"/>
              </a:defRPr>
            </a:pPr>
            <a:r>
              <a:t>Auto-retries with bug-hunter when tests fail</a:t>
            </a:r>
          </a:p>
          <a:p>
            <a:pPr>
              <a:defRPr sz="1800">
                <a:solidFill>
                  <a:srgbClr val="34495E"/>
                </a:solidFill>
                <a:latin typeface="Calibri"/>
              </a:defRPr>
            </a:pPr>
            <a:r>
              <a:t>Example workflow: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Component #5 - Test-First Development</a:t>
            </a:r>
          </a:p>
        </p:txBody>
      </p:sp>
      <p:sp>
        <p:nvSpPr>
          <p:cNvPr id="3" name="Content Placeholder 2"/>
          <p:cNvSpPr>
            <a:spLocks noGrp="1"/>
          </p:cNvSpPr>
          <p:nvPr>
            <p:ph idx="1"/>
          </p:nvPr>
        </p:nvSpPr>
        <p:spPr/>
        <p:txBody>
          <a:bodyPr/>
          <a:lstStyle/>
          <a:p>
            <a:pPr>
              <a:defRPr sz="1800">
                <a:solidFill>
                  <a:srgbClr val="34495E"/>
                </a:solidFill>
                <a:latin typeface="Calibri"/>
              </a:defRPr>
            </a:pPr>
            <a:r>
              <a:t>Concrete File-Based Tests That Can't Be Faked</a:t>
            </a:r>
          </a:p>
          <a:p>
            <a:pPr>
              <a:defRPr sz="1800">
                <a:solidFill>
                  <a:srgbClr val="34495E"/>
                </a:solidFill>
                <a:latin typeface="Calibri"/>
              </a:defRPr>
            </a:pPr>
            <a:r>
              <a:t>The Pattern:</a:t>
            </a:r>
          </a:p>
          <a:p>
            <a:pPr>
              <a:defRPr sz="1800">
                <a:solidFill>
                  <a:srgbClr val="34495E"/>
                </a:solidFill>
                <a:latin typeface="Calibri"/>
              </a:defRPr>
            </a:pPr>
            <a:r>
              <a:t>"Start with document A, do these actions, compare to document B"</a:t>
            </a:r>
          </a:p>
          <a:p>
            <a:pPr>
              <a:defRPr sz="1800">
                <a:solidFill>
                  <a:srgbClr val="34495E"/>
                </a:solidFill>
                <a:latin typeface="Calibri"/>
              </a:defRPr>
            </a:pPr>
            <a:r>
              <a:t>No LLM "I promise I did the work" nonsense</a:t>
            </a:r>
          </a:p>
          <a:p>
            <a:pPr>
              <a:defRPr sz="1800">
                <a:solidFill>
                  <a:srgbClr val="34495E"/>
                </a:solidFill>
                <a:latin typeface="Calibri"/>
              </a:defRPr>
            </a:pPr>
            <a:r>
              <a:t>Tests are verifiable by running code, not by trusting output</a:t>
            </a:r>
          </a:p>
          <a:p>
            <a:pPr>
              <a:defRPr sz="1800">
                <a:solidFill>
                  <a:srgbClr val="34495E"/>
                </a:solidFill>
                <a:latin typeface="Calibri"/>
              </a:defRPr>
            </a:pPr>
            <a:r>
              <a:t>Why This Matters:</a:t>
            </a:r>
          </a:p>
          <a:p>
            <a:pPr>
              <a:defRPr sz="1800">
                <a:solidFill>
                  <a:srgbClr val="34495E"/>
                </a:solidFill>
                <a:latin typeface="Calibri"/>
              </a:defRPr>
            </a:pPr>
            <a:r>
              <a:t>Catches actual bugs, not just claimed functionality</a:t>
            </a:r>
          </a:p>
          <a:p>
            <a:pPr>
              <a:defRPr sz="1800">
                <a:solidFill>
                  <a:srgbClr val="34495E"/>
                </a:solidFill>
                <a:latin typeface="Calibri"/>
              </a:defRPr>
            </a:pPr>
            <a:r>
              <a:t>Provides concrete success criteria</a:t>
            </a:r>
          </a:p>
          <a:p>
            <a:pPr>
              <a:defRPr sz="1800">
                <a:solidFill>
                  <a:srgbClr val="34495E"/>
                </a:solidFill>
                <a:latin typeface="Calibri"/>
              </a:defRPr>
            </a:pPr>
            <a:r>
              <a:t>Enables automatic verification loops (super-planner)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In Practice - Blog Writer Tool</a:t>
            </a:r>
          </a:p>
        </p:txBody>
      </p:sp>
      <p:sp>
        <p:nvSpPr>
          <p:cNvPr id="3" name="Content Placeholder 2"/>
          <p:cNvSpPr>
            <a:spLocks noGrp="1"/>
          </p:cNvSpPr>
          <p:nvPr>
            <p:ph idx="1"/>
          </p:nvPr>
        </p:nvSpPr>
        <p:spPr/>
        <p:txBody>
          <a:bodyPr/>
          <a:lstStyle/>
          <a:p>
            <a:pPr>
              <a:defRPr sz="1800">
                <a:solidFill>
                  <a:srgbClr val="34495E"/>
                </a:solidFill>
                <a:latin typeface="Calibri"/>
              </a:defRPr>
            </a:pPr>
            <a:r>
              <a:t>Real Example: Built From One Conversation</a:t>
            </a:r>
          </a:p>
          <a:p>
            <a:pPr>
              <a:defRPr sz="1800">
                <a:solidFill>
                  <a:srgbClr val="34495E"/>
                </a:solidFill>
                <a:latin typeface="Calibri"/>
              </a:defRPr>
            </a:pPr>
            <a:r>
              <a:t>What the creator said:</a:t>
            </a:r>
          </a:p>
          <a:p>
            <a:pPr>
              <a:defRPr sz="1800">
                <a:solidFill>
                  <a:srgbClr val="34495E"/>
                </a:solidFill>
                <a:latin typeface="Calibri"/>
              </a:defRPr>
            </a:pPr>
            <a:r>
              <a:t>"Create a tool that takes my brain dump and writes a blog post in my style"</a:t>
            </a:r>
          </a:p>
          <a:p>
            <a:pPr>
              <a:defRPr sz="1800">
                <a:solidFill>
                  <a:srgbClr val="34495E"/>
                </a:solidFill>
                <a:latin typeface="Calibri"/>
              </a:defRPr>
            </a:pPr>
            <a:r>
              <a:t>"It should learn from my existing writings"</a:t>
            </a:r>
          </a:p>
          <a:p>
            <a:pPr>
              <a:defRPr sz="1800">
                <a:solidFill>
                  <a:srgbClr val="34495E"/>
                </a:solidFill>
                <a:latin typeface="Calibri"/>
              </a:defRPr>
            </a:pPr>
            <a:r>
              <a:t>"Draft → review for accuracy → review for style → get my feedback → refine"</a:t>
            </a:r>
          </a:p>
          <a:p>
            <a:pPr>
              <a:defRPr sz="1800">
                <a:solidFill>
                  <a:srgbClr val="34495E"/>
                </a:solidFill>
                <a:latin typeface="Calibri"/>
              </a:defRPr>
            </a:pPr>
            <a:r>
              <a:t>What Amplifier built:</a:t>
            </a:r>
          </a:p>
          <a:p>
            <a:pPr>
              <a:defRPr sz="1800">
                <a:solidFill>
                  <a:srgbClr val="34495E"/>
                </a:solidFill>
                <a:latin typeface="Calibri"/>
              </a:defRPr>
            </a:pPr>
            <a:r>
              <a:t>Complete multi-stage pipeline</a:t>
            </a:r>
          </a:p>
          <a:p>
            <a:pPr>
              <a:defRPr sz="1800">
                <a:solidFill>
                  <a:srgbClr val="34495E"/>
                </a:solidFill>
                <a:latin typeface="Calibri"/>
              </a:defRPr>
            </a:pPr>
            <a:r>
              <a:t>State management for resume</a:t>
            </a:r>
          </a:p>
          <a:p>
            <a:pPr>
              <a:defRPr sz="1800">
                <a:solidFill>
                  <a:srgbClr val="34495E"/>
                </a:solidFill>
                <a:latin typeface="Calibri"/>
              </a:defRPr>
            </a:pPr>
            <a:r>
              <a:t>File I/O and error handling</a:t>
            </a:r>
          </a:p>
          <a:p>
            <a:pPr>
              <a:defRPr sz="1800">
                <a:solidFill>
                  <a:srgbClr val="34495E"/>
                </a:solidFill>
                <a:latin typeface="Calibri"/>
              </a:defRPr>
            </a:pPr>
            <a:r>
              <a:t>CLI interface</a:t>
            </a:r>
          </a:p>
          <a:p>
            <a:pPr>
              <a:defRPr sz="1800">
                <a:solidFill>
                  <a:srgbClr val="34495E"/>
                </a:solidFill>
                <a:latin typeface="Calibri"/>
              </a:defRPr>
            </a:pPr>
            <a:r>
              <a:t>All the code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In Practice - How Tools Are Built</a:t>
            </a:r>
          </a:p>
        </p:txBody>
      </p:sp>
      <p:sp>
        <p:nvSpPr>
          <p:cNvPr id="3" name="Content Placeholder 2"/>
          <p:cNvSpPr>
            <a:spLocks noGrp="1"/>
          </p:cNvSpPr>
          <p:nvPr>
            <p:ph idx="1"/>
          </p:nvPr>
        </p:nvSpPr>
        <p:spPr/>
        <p:txBody>
          <a:bodyPr/>
          <a:lstStyle/>
          <a:p>
            <a:pPr>
              <a:defRPr sz="1800">
                <a:solidFill>
                  <a:srgbClr val="34495E"/>
                </a:solidFill>
                <a:latin typeface="Calibri"/>
              </a:defRPr>
            </a:pPr>
            <a:r>
              <a:t>You Don't Need to Be a Programmer</a:t>
            </a:r>
          </a:p>
          <a:p>
            <a:pPr>
              <a:defRPr sz="1800">
                <a:solidFill>
                  <a:srgbClr val="34495E"/>
                </a:solidFill>
                <a:latin typeface="Calibri"/>
              </a:defRPr>
            </a:pPr>
            <a:r>
              <a:t>Step 1: Describe What You Want</a:t>
            </a:r>
          </a:p>
          <a:p>
            <a:pPr>
              <a:defRPr sz="1800">
                <a:solidFill>
                  <a:srgbClr val="34495E"/>
                </a:solidFill>
                <a:latin typeface="Calibri"/>
              </a:defRPr>
            </a:pPr>
            <a:r>
              <a:t>What problem are you solving?</a:t>
            </a:r>
          </a:p>
          <a:p>
            <a:pPr>
              <a:defRPr sz="1800">
                <a:solidFill>
                  <a:srgbClr val="34495E"/>
                </a:solidFill>
                <a:latin typeface="Calibri"/>
              </a:defRPr>
            </a:pPr>
            <a:r>
              <a:t>What would a good solution look like?</a:t>
            </a:r>
          </a:p>
          <a:p>
            <a:pPr>
              <a:defRPr sz="1800">
                <a:solidFill>
                  <a:srgbClr val="34495E"/>
                </a:solidFill>
                <a:latin typeface="Calibri"/>
              </a:defRPr>
            </a:pPr>
            <a:r>
              <a:t>Step 2: Describe the Thinking Process</a:t>
            </a:r>
          </a:p>
          <a:p>
            <a:pPr>
              <a:defRPr sz="1800">
                <a:solidFill>
                  <a:srgbClr val="34495E"/>
                </a:solidFill>
                <a:latin typeface="Calibri"/>
              </a:defRPr>
            </a:pPr>
            <a:r>
              <a:t>"First do A, then B based on what you learned, then check C"</a:t>
            </a:r>
          </a:p>
          <a:p>
            <a:pPr>
              <a:defRPr sz="1800">
                <a:solidFill>
                  <a:srgbClr val="34495E"/>
                </a:solidFill>
                <a:latin typeface="Calibri"/>
              </a:defRPr>
            </a:pPr>
            <a:r>
              <a:t>Not the code, just the thinking</a:t>
            </a:r>
          </a:p>
          <a:p>
            <a:pPr>
              <a:defRPr sz="1800">
                <a:solidFill>
                  <a:srgbClr val="34495E"/>
                </a:solidFill>
                <a:latin typeface="Calibri"/>
              </a:defRPr>
            </a:pPr>
            <a:r>
              <a:t>Step 3: Let Amplifier Build It</a:t>
            </a:r>
          </a:p>
          <a:p>
            <a:pPr>
              <a:defRPr sz="1800">
                <a:solidFill>
                  <a:srgbClr val="34495E"/>
                </a:solidFill>
                <a:latin typeface="Calibri"/>
              </a:defRPr>
            </a:pPr>
            <a:r>
              <a:t>Uses specialized agents</a:t>
            </a:r>
          </a:p>
          <a:p>
            <a:pPr>
              <a:defRPr sz="1800">
                <a:solidFill>
                  <a:srgbClr val="34495E"/>
                </a:solidFill>
                <a:latin typeface="Calibri"/>
              </a:defRPr>
            </a:pPr>
            <a:r>
              <a:t>Implements all the code</a:t>
            </a:r>
          </a:p>
          <a:p>
            <a:pPr>
              <a:defRPr sz="1800">
                <a:solidFill>
                  <a:srgbClr val="34495E"/>
                </a:solidFill>
                <a:latin typeface="Calibri"/>
              </a:defRPr>
            </a:pPr>
            <a:r>
              <a:t>Handles complexity automatically</a:t>
            </a:r>
          </a:p>
          <a:p>
            <a:pPr>
              <a:defRPr sz="1800">
                <a:solidFill>
                  <a:srgbClr val="34495E"/>
                </a:solidFill>
                <a:latin typeface="Calibri"/>
              </a:defRPr>
            </a:pPr>
            <a:r>
              <a:t>Step 4: Iterate to Refine</a:t>
            </a:r>
          </a:p>
          <a:p>
            <a:pPr>
              <a:defRPr sz="1800">
                <a:solidFill>
                  <a:srgbClr val="34495E"/>
                </a:solidFill>
                <a:latin typeface="Calibri"/>
              </a:defRPr>
            </a:pPr>
            <a:r>
              <a:t>Provide feedback in natural language</a:t>
            </a:r>
          </a:p>
          <a:p>
            <a:pPr>
              <a:defRPr sz="1800">
                <a:solidFill>
                  <a:srgbClr val="34495E"/>
                </a:solidFill>
                <a:latin typeface="Calibri"/>
              </a:defRPr>
            </a:pPr>
            <a:r>
              <a:t>Amplifier fixes and improves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In Practice - Parallel Exploration</a:t>
            </a:r>
          </a:p>
        </p:txBody>
      </p:sp>
      <p:sp>
        <p:nvSpPr>
          <p:cNvPr id="3" name="Content Placeholder 2"/>
          <p:cNvSpPr>
            <a:spLocks noGrp="1"/>
          </p:cNvSpPr>
          <p:nvPr>
            <p:ph idx="1"/>
          </p:nvPr>
        </p:nvSpPr>
        <p:spPr/>
        <p:txBody>
          <a:bodyPr/>
          <a:lstStyle/>
          <a:p>
            <a:pPr>
              <a:defRPr sz="1800">
                <a:solidFill>
                  <a:srgbClr val="34495E"/>
                </a:solidFill>
                <a:latin typeface="Calibri"/>
              </a:defRPr>
            </a:pPr>
            <a:r>
              <a:t>Stop Wondering "What If" — Build Multiple Solutions Simultaneously</a:t>
            </a:r>
          </a:p>
          <a:p>
            <a:pPr>
              <a:defRPr sz="1800">
                <a:solidFill>
                  <a:srgbClr val="34495E"/>
                </a:solidFill>
                <a:latin typeface="Calibri"/>
              </a:defRPr>
            </a:pPr>
            <a:r>
              <a:t>Parallel Worktrees:</a:t>
            </a:r>
          </a:p>
          <a:p>
            <a:pPr>
              <a:defRPr sz="1800">
                <a:solidFill>
                  <a:srgbClr val="34495E"/>
                </a:solidFill>
                <a:latin typeface="Calibri"/>
              </a:defRPr>
            </a:pPr>
            <a:r>
              <a:t>Each worktree is completely isolated:</a:t>
            </a:r>
          </a:p>
          <a:p>
            <a:pPr>
              <a:defRPr sz="1800">
                <a:solidFill>
                  <a:srgbClr val="34495E"/>
                </a:solidFill>
                <a:latin typeface="Calibri"/>
              </a:defRPr>
            </a:pPr>
            <a:r>
              <a:t>Own branch</a:t>
            </a:r>
          </a:p>
          <a:p>
            <a:pPr>
              <a:defRPr sz="1800">
                <a:solidFill>
                  <a:srgbClr val="34495E"/>
                </a:solidFill>
                <a:latin typeface="Calibri"/>
              </a:defRPr>
            </a:pPr>
            <a:r>
              <a:t>Own environment</a:t>
            </a:r>
          </a:p>
          <a:p>
            <a:pPr>
              <a:defRPr sz="1800">
                <a:solidFill>
                  <a:srgbClr val="34495E"/>
                </a:solidFill>
                <a:latin typeface="Calibri"/>
              </a:defRPr>
            </a:pPr>
            <a:r>
              <a:t>Own context</a:t>
            </a:r>
          </a:p>
          <a:p>
            <a:pPr>
              <a:defRPr sz="1800">
                <a:solidFill>
                  <a:srgbClr val="34495E"/>
                </a:solidFill>
                <a:latin typeface="Calibri"/>
              </a:defRPr>
            </a:pPr>
            <a:r>
              <a:t>Test 10 approaches simultaneously</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In Practice - Decomposition Pattern</a:t>
            </a:r>
          </a:p>
        </p:txBody>
      </p:sp>
      <p:sp>
        <p:nvSpPr>
          <p:cNvPr id="3" name="Content Placeholder 2"/>
          <p:cNvSpPr>
            <a:spLocks noGrp="1"/>
          </p:cNvSpPr>
          <p:nvPr>
            <p:ph idx="1"/>
          </p:nvPr>
        </p:nvSpPr>
        <p:spPr/>
        <p:txBody>
          <a:bodyPr/>
          <a:lstStyle/>
          <a:p>
            <a:pPr>
              <a:defRPr sz="1800">
                <a:solidFill>
                  <a:srgbClr val="34495E"/>
                </a:solidFill>
                <a:latin typeface="Calibri"/>
              </a:defRPr>
            </a:pPr>
            <a:r>
              <a:t>Building Systems That Are Too Large</a:t>
            </a:r>
          </a:p>
          <a:p>
            <a:pPr>
              <a:defRPr sz="1800">
                <a:solidFill>
                  <a:srgbClr val="34495E"/>
                </a:solidFill>
                <a:latin typeface="Calibri"/>
              </a:defRPr>
            </a:pPr>
            <a:r>
              <a:t>The Problem:</a:t>
            </a:r>
          </a:p>
          <a:p>
            <a:pPr>
              <a:defRPr sz="1800">
                <a:solidFill>
                  <a:srgbClr val="34495E"/>
                </a:solidFill>
                <a:latin typeface="Calibri"/>
              </a:defRPr>
            </a:pPr>
            <a:r>
              <a:t>You ask Amplifier to build a complex system</a:t>
            </a:r>
          </a:p>
          <a:p>
            <a:pPr>
              <a:defRPr sz="1800">
                <a:solidFill>
                  <a:srgbClr val="34495E"/>
                </a:solidFill>
                <a:latin typeface="Calibri"/>
              </a:defRPr>
            </a:pPr>
            <a:r>
              <a:t>It doesn't achieve everything you hoped for</a:t>
            </a:r>
          </a:p>
          <a:p>
            <a:pPr>
              <a:defRPr sz="1800">
                <a:solidFill>
                  <a:srgbClr val="34495E"/>
                </a:solidFill>
                <a:latin typeface="Calibri"/>
              </a:defRPr>
            </a:pPr>
            <a:r>
              <a:t>Maybe the system is trying to do too much in one swing</a:t>
            </a:r>
          </a:p>
          <a:p>
            <a:pPr>
              <a:defRPr sz="1800">
                <a:solidFill>
                  <a:srgbClr val="34495E"/>
                </a:solidFill>
                <a:latin typeface="Calibri"/>
              </a:defRPr>
            </a:pPr>
            <a:r>
              <a:t>The Solution:</a:t>
            </a:r>
          </a:p>
          <a:p>
            <a:pPr>
              <a:defRPr sz="1800">
                <a:solidFill>
                  <a:srgbClr val="34495E"/>
                </a:solidFill>
                <a:latin typeface="Calibri"/>
              </a:defRPr>
            </a:pPr>
            <a:r>
              <a:t>Decompose into smaller, useful units</a:t>
            </a:r>
          </a:p>
          <a:p>
            <a:pPr>
              <a:defRPr sz="1800">
                <a:solidFill>
                  <a:srgbClr val="34495E"/>
                </a:solidFill>
                <a:latin typeface="Calibri"/>
              </a:defRPr>
            </a:pPr>
            <a:r>
              <a:t>Have Amplifier build tools for those units first</a:t>
            </a:r>
          </a:p>
          <a:p>
            <a:pPr>
              <a:defRPr sz="1800">
                <a:solidFill>
                  <a:srgbClr val="34495E"/>
                </a:solidFill>
                <a:latin typeface="Calibri"/>
              </a:defRPr>
            </a:pPr>
            <a:r>
              <a:t>Go back to your larger scenario</a:t>
            </a:r>
          </a:p>
          <a:p>
            <a:pPr>
              <a:defRPr sz="1800">
                <a:solidFill>
                  <a:srgbClr val="34495E"/>
                </a:solidFill>
                <a:latin typeface="Calibri"/>
              </a:defRPr>
            </a:pPr>
            <a:r>
              <a:t>This time provide the tools you created</a:t>
            </a:r>
          </a:p>
          <a:p>
            <a:pPr>
              <a:defRPr sz="1800">
                <a:solidFill>
                  <a:srgbClr val="34495E"/>
                </a:solidFill>
                <a:latin typeface="Calibri"/>
              </a:defRPr>
            </a:pPr>
            <a:r>
              <a:t>Result: Smaller, reusable tools + successful larger system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The Compounding Effect</a:t>
            </a:r>
          </a:p>
        </p:txBody>
      </p:sp>
      <p:sp>
        <p:nvSpPr>
          <p:cNvPr id="3" name="Content Placeholder 2"/>
          <p:cNvSpPr>
            <a:spLocks noGrp="1"/>
          </p:cNvSpPr>
          <p:nvPr>
            <p:ph idx="1"/>
          </p:nvPr>
        </p:nvSpPr>
        <p:spPr/>
        <p:txBody>
          <a:bodyPr/>
          <a:lstStyle/>
          <a:p>
            <a:pPr>
              <a:defRPr sz="1800">
                <a:solidFill>
                  <a:srgbClr val="34495E"/>
                </a:solidFill>
                <a:latin typeface="Calibri"/>
              </a:defRPr>
            </a:pPr>
            <a:r>
              <a:t>Each Capability Makes the System More Capable</a:t>
            </a:r>
          </a:p>
          <a:p>
            <a:pPr>
              <a:defRPr sz="1800">
                <a:solidFill>
                  <a:srgbClr val="34495E"/>
                </a:solidFill>
                <a:latin typeface="Calibri"/>
              </a:defRPr>
            </a:pPr>
            <a:r>
              <a:t>Knowledge extraction → understand existing solutions</a:t>
            </a:r>
          </a:p>
          <a:p>
            <a:pPr>
              <a:defRPr sz="1800">
                <a:solidFill>
                  <a:srgbClr val="34495E"/>
                </a:solidFill>
                <a:latin typeface="Calibri"/>
              </a:defRPr>
            </a:pPr>
            <a:r>
              <a:t>Synthesis → reveal patterns and opportunities</a:t>
            </a:r>
          </a:p>
          <a:p>
            <a:pPr>
              <a:defRPr sz="1800">
                <a:solidFill>
                  <a:srgbClr val="34495E"/>
                </a:solidFill>
                <a:latin typeface="Calibri"/>
              </a:defRPr>
            </a:pPr>
            <a:r>
              <a:t>Parallel exploration → test multiple approaches</a:t>
            </a:r>
          </a:p>
          <a:p>
            <a:pPr>
              <a:defRPr sz="1800">
                <a:solidFill>
                  <a:srgbClr val="34495E"/>
                </a:solidFill>
                <a:latin typeface="Calibri"/>
              </a:defRPr>
            </a:pPr>
            <a:r>
              <a:t>Memory → ensure we don't repeat work</a:t>
            </a:r>
          </a:p>
          <a:p>
            <a:pPr>
              <a:defRPr sz="1800">
                <a:solidFill>
                  <a:srgbClr val="34495E"/>
                </a:solidFill>
                <a:latin typeface="Calibri"/>
              </a:defRPr>
            </a:pPr>
            <a:r>
              <a:t>Recipes → make successes repeatable</a:t>
            </a:r>
          </a:p>
          <a:p>
            <a:pPr>
              <a:defRPr sz="1800">
                <a:solidFill>
                  <a:srgbClr val="34495E"/>
                </a:solidFill>
                <a:latin typeface="Calibri"/>
              </a:defRPr>
            </a:pPr>
            <a:r>
              <a:t>Self-improvement → capture learnings, feed them back, reduce future guidance needs</a:t>
            </a:r>
          </a:p>
          <a:p>
            <a:pPr>
              <a:defRPr sz="1800">
                <a:solidFill>
                  <a:srgbClr val="34495E"/>
                </a:solidFill>
                <a:latin typeface="Calibri"/>
              </a:defRPr>
            </a:pPr>
            <a:r>
              <a:t>Each new feature → becomes building block for the next</a:t>
            </a:r>
          </a:p>
          <a:p>
            <a:pPr>
              <a:defRPr sz="1800">
                <a:solidFill>
                  <a:srgbClr val="34495E"/>
                </a:solidFill>
                <a:latin typeface="Calibri"/>
              </a:defRPr>
            </a:pPr>
            <a:r>
              <a:t>This creates exponential growth in capability over time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What This Enables</a:t>
            </a:r>
          </a:p>
        </p:txBody>
      </p:sp>
      <p:sp>
        <p:nvSpPr>
          <p:cNvPr id="3" name="Content Placeholder 2"/>
          <p:cNvSpPr>
            <a:spLocks noGrp="1"/>
          </p:cNvSpPr>
          <p:nvPr>
            <p:ph idx="1"/>
          </p:nvPr>
        </p:nvSpPr>
        <p:spPr/>
        <p:txBody>
          <a:bodyPr/>
          <a:lstStyle/>
          <a:p>
            <a:pPr>
              <a:defRPr sz="1800">
                <a:solidFill>
                  <a:srgbClr val="34495E"/>
                </a:solidFill>
                <a:latin typeface="Calibri"/>
              </a:defRPr>
            </a:pPr>
            <a:r>
              <a:t>Fundamental Shift in Human Capability</a:t>
            </a:r>
          </a:p>
          <a:p>
            <a:pPr>
              <a:defRPr sz="1800">
                <a:solidFill>
                  <a:srgbClr val="34495E"/>
                </a:solidFill>
                <a:latin typeface="Calibri"/>
              </a:defRPr>
            </a:pPr>
            <a:r>
              <a:t>Traditional Approach:</a:t>
            </a:r>
          </a:p>
          <a:p>
            <a:pPr>
              <a:defRPr sz="1800">
                <a:solidFill>
                  <a:srgbClr val="34495E"/>
                </a:solidFill>
                <a:latin typeface="Calibri"/>
              </a:defRPr>
            </a:pPr>
            <a:r>
              <a:t>Developer explores 1-2 solutions to a problem</a:t>
            </a:r>
          </a:p>
          <a:p>
            <a:pPr>
              <a:defRPr sz="1800">
                <a:solidFill>
                  <a:srgbClr val="34495E"/>
                </a:solidFill>
                <a:latin typeface="Calibri"/>
              </a:defRPr>
            </a:pPr>
            <a:r>
              <a:t>Reading 100 articles takes weeks with fragmented insights</a:t>
            </a:r>
          </a:p>
          <a:p>
            <a:pPr>
              <a:defRPr sz="1800">
                <a:solidFill>
                  <a:srgbClr val="34495E"/>
                </a:solidFill>
                <a:latin typeface="Calibri"/>
              </a:defRPr>
            </a:pPr>
            <a:r>
              <a:t>Every AI interaction starts from zero</a:t>
            </a:r>
          </a:p>
          <a:p>
            <a:pPr>
              <a:defRPr sz="1800">
                <a:solidFill>
                  <a:srgbClr val="34495E"/>
                </a:solidFill>
                <a:latin typeface="Calibri"/>
              </a:defRPr>
            </a:pPr>
            <a:r>
              <a:t>Ideas take weeks to explore</a:t>
            </a:r>
          </a:p>
          <a:p>
            <a:pPr>
              <a:defRPr sz="1800">
                <a:solidFill>
                  <a:srgbClr val="34495E"/>
                </a:solidFill>
                <a:latin typeface="Calibri"/>
              </a:defRPr>
            </a:pPr>
            <a:r>
              <a:t>With Amplifier:</a:t>
            </a:r>
          </a:p>
          <a:p>
            <a:pPr>
              <a:defRPr sz="1800">
                <a:solidFill>
                  <a:srgbClr val="34495E"/>
                </a:solidFill>
                <a:latin typeface="Calibri"/>
              </a:defRPr>
            </a:pPr>
            <a:r>
              <a:t>Explore 20 solutions simultaneously via parallel worktrees</a:t>
            </a:r>
          </a:p>
          <a:p>
            <a:pPr>
              <a:defRPr sz="1800">
                <a:solidFill>
                  <a:srgbClr val="34495E"/>
                </a:solidFill>
                <a:latin typeface="Calibri"/>
              </a:defRPr>
            </a:pPr>
            <a:r>
              <a:t>Extract structured knowledge from 100 articles in hours</a:t>
            </a:r>
          </a:p>
          <a:p>
            <a:pPr>
              <a:defRPr sz="1800">
                <a:solidFill>
                  <a:srgbClr val="34495E"/>
                </a:solidFill>
                <a:latin typeface="Calibri"/>
              </a:defRPr>
            </a:pPr>
            <a:r>
              <a:t>Every interaction builds on previous learnings</a:t>
            </a:r>
          </a:p>
          <a:p>
            <a:pPr>
              <a:defRPr sz="1800">
                <a:solidFill>
                  <a:srgbClr val="34495E"/>
                </a:solidFill>
                <a:latin typeface="Calibri"/>
              </a:defRPr>
            </a:pPr>
            <a:r>
              <a:t>Ideas that would take weeks to explore take hours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The Real Bottleneck</a:t>
            </a:r>
          </a:p>
        </p:txBody>
      </p:sp>
      <p:sp>
        <p:nvSpPr>
          <p:cNvPr id="3" name="Content Placeholder 2"/>
          <p:cNvSpPr>
            <a:spLocks noGrp="1"/>
          </p:cNvSpPr>
          <p:nvPr>
            <p:ph idx="1"/>
          </p:nvPr>
        </p:nvSpPr>
        <p:spPr/>
        <p:txBody>
          <a:bodyPr/>
          <a:lstStyle/>
          <a:p>
            <a:pPr>
              <a:defRPr sz="1800">
                <a:solidFill>
                  <a:srgbClr val="34495E"/>
                </a:solidFill>
                <a:latin typeface="Calibri"/>
              </a:defRPr>
            </a:pPr>
            <a:r>
              <a:t>Out of the box, AI is strong but context-blind:</a:t>
            </a:r>
          </a:p>
          <a:p>
            <a:pPr>
              <a:defRPr sz="1800">
                <a:solidFill>
                  <a:srgbClr val="34495E"/>
                </a:solidFill>
                <a:latin typeface="Calibri"/>
              </a:defRPr>
            </a:pPr>
            <a:r>
              <a:t>Doesn't remember your patterns or carry forward decisions</a:t>
            </a:r>
          </a:p>
          <a:p>
            <a:pPr>
              <a:defRPr sz="1800">
                <a:solidFill>
                  <a:srgbClr val="34495E"/>
                </a:solidFill>
                <a:latin typeface="Calibri"/>
              </a:defRPr>
            </a:pPr>
            <a:r>
              <a:t>Needs hand-holding on anything ambitious</a:t>
            </a:r>
          </a:p>
          <a:p>
            <a:pPr>
              <a:defRPr sz="1800">
                <a:solidFill>
                  <a:srgbClr val="34495E"/>
                </a:solidFill>
                <a:latin typeface="Calibri"/>
              </a:defRPr>
            </a:pPr>
            <a:r>
              <a:t>Can't work on multiple things simultaneously</a:t>
            </a:r>
          </a:p>
          <a:p>
            <a:pPr>
              <a:defRPr sz="1800">
                <a:solidFill>
                  <a:srgbClr val="34495E"/>
                </a:solidFill>
                <a:latin typeface="Calibri"/>
              </a:defRPr>
            </a:pPr>
            <a:r>
              <a:t>Lacks integration with your development workflow</a:t>
            </a:r>
          </a:p>
          <a:p>
            <a:pPr>
              <a:defRPr sz="1800">
                <a:solidFill>
                  <a:srgbClr val="34495E"/>
                </a:solidFill>
                <a:latin typeface="Calibri"/>
              </a:defRPr>
            </a:pPr>
            <a:r>
              <a:t>Amplifier is the scaffolding around the AI — the knowledge, workflow, and automation that turns a helpful assistant into a force multiplier.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Join the Exploration</a:t>
            </a:r>
          </a:p>
        </p:txBody>
      </p:sp>
      <p:sp>
        <p:nvSpPr>
          <p:cNvPr id="3" name="Content Placeholder 2"/>
          <p:cNvSpPr>
            <a:spLocks noGrp="1"/>
          </p:cNvSpPr>
          <p:nvPr>
            <p:ph idx="1"/>
          </p:nvPr>
        </p:nvSpPr>
        <p:spPr/>
        <p:txBody>
          <a:bodyPr/>
          <a:lstStyle/>
          <a:p>
            <a:pPr>
              <a:defRPr sz="1800">
                <a:solidFill>
                  <a:srgbClr val="34495E"/>
                </a:solidFill>
                <a:latin typeface="Calibri"/>
              </a:defRPr>
            </a:pPr>
            <a:r>
              <a:t>This is a Learning Resource, Not Production Software</a:t>
            </a:r>
          </a:p>
          <a:p>
            <a:pPr>
              <a:defRPr sz="1800">
                <a:solidFill>
                  <a:srgbClr val="34495E"/>
                </a:solidFill>
                <a:latin typeface="Calibri"/>
              </a:defRPr>
            </a:pPr>
            <a:r>
              <a:t>What You Can Do:</a:t>
            </a:r>
          </a:p>
          <a:p>
            <a:pPr>
              <a:defRPr sz="1800">
                <a:solidFill>
                  <a:srgbClr val="34495E"/>
                </a:solidFill>
                <a:latin typeface="Calibri"/>
              </a:defRPr>
            </a:pPr>
            <a:r>
              <a:t>Fork the repo and build your own amplifier</a:t>
            </a:r>
          </a:p>
          <a:p>
            <a:pPr>
              <a:defRPr sz="1800">
                <a:solidFill>
                  <a:srgbClr val="34495E"/>
                </a:solidFill>
                <a:latin typeface="Calibri"/>
              </a:defRPr>
            </a:pPr>
            <a:r>
              <a:t>Experiment with the patterns and philosophies</a:t>
            </a:r>
          </a:p>
          <a:p>
            <a:pPr>
              <a:defRPr sz="1800">
                <a:solidFill>
                  <a:srgbClr val="34495E"/>
                </a:solidFill>
                <a:latin typeface="Calibri"/>
              </a:defRPr>
            </a:pPr>
            <a:r>
              <a:t>Create tools by describing what you want</a:t>
            </a:r>
          </a:p>
          <a:p>
            <a:pPr>
              <a:defRPr sz="1800">
                <a:solidFill>
                  <a:srgbClr val="34495E"/>
                </a:solidFill>
                <a:latin typeface="Calibri"/>
              </a:defRPr>
            </a:pPr>
            <a:r>
              <a:t>Share what you learn (even if not code)</a:t>
            </a:r>
          </a:p>
          <a:p>
            <a:pPr>
              <a:defRPr sz="1800">
                <a:solidFill>
                  <a:srgbClr val="34495E"/>
                </a:solidFill>
                <a:latin typeface="Calibri"/>
              </a:defRPr>
            </a:pPr>
            <a:r>
              <a:t>What We're Seeking:</a:t>
            </a:r>
          </a:p>
          <a:p>
            <a:pPr>
              <a:defRPr sz="1800">
                <a:solidFill>
                  <a:srgbClr val="34495E"/>
                </a:solidFill>
                <a:latin typeface="Calibri"/>
              </a:defRPr>
            </a:pPr>
            <a:r>
              <a:t>Fellow explorers who want to push boundaries</a:t>
            </a:r>
          </a:p>
          <a:p>
            <a:pPr>
              <a:defRPr sz="1800">
                <a:solidFill>
                  <a:srgbClr val="34495E"/>
                </a:solidFill>
                <a:latin typeface="Calibri"/>
              </a:defRPr>
            </a:pPr>
            <a:r>
              <a:t>People building their own amplification systems</a:t>
            </a:r>
          </a:p>
          <a:p>
            <a:pPr>
              <a:defRPr sz="1800">
                <a:solidFill>
                  <a:srgbClr val="34495E"/>
                </a:solidFill>
                <a:latin typeface="Calibri"/>
              </a:defRPr>
            </a:pPr>
            <a:r>
              <a:t>Discoveries and patterns from your explorations</a:t>
            </a:r>
          </a:p>
          <a:p>
            <a:pPr>
              <a:defRPr sz="1800">
                <a:solidFill>
                  <a:srgbClr val="34495E"/>
                </a:solidFill>
                <a:latin typeface="Calibri"/>
              </a:defRPr>
            </a:pPr>
            <a:r>
              <a:t>Ideas for new metacognitive recipes</a:t>
            </a:r>
          </a:p>
          <a:p>
            <a:pPr>
              <a:defRPr sz="1800">
                <a:solidFill>
                  <a:srgbClr val="34495E"/>
                </a:solidFill>
                <a:latin typeface="Calibri"/>
              </a:defRPr>
            </a:pPr>
            <a:r>
              <a:t>The goal isn't to build the perfect system — it's to discover what amplification makes possible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Slide 21</a:t>
            </a:r>
          </a:p>
        </p:txBody>
      </p:sp>
      <p:sp>
        <p:nvSpPr>
          <p:cNvPr id="3" name="Content Placeholder 2"/>
          <p:cNvSpPr>
            <a:spLocks noGrp="1"/>
          </p:cNvSpPr>
          <p:nvPr>
            <p:ph idx="1"/>
          </p:nvPr>
        </p:nvSpPr>
        <p:spPr/>
        <p:txBody>
          <a:bodyPr/>
          <a:lstStyle/>
          <a:p>
            <a:pPr>
              <a:defRPr sz="1800">
                <a:solidFill>
                  <a:srgbClr val="34495E"/>
                </a:solidFill>
                <a:latin typeface="Calibri"/>
              </a:defRPr>
            </a:pPr>
            <a:r>
              <a:t>"The best AI system isn't the smartest — it's the one that makes YOU most effective."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The Amplifier Solution</a:t>
            </a:r>
          </a:p>
        </p:txBody>
      </p:sp>
      <p:sp>
        <p:nvSpPr>
          <p:cNvPr id="3" name="Content Placeholder 2"/>
          <p:cNvSpPr>
            <a:spLocks noGrp="1"/>
          </p:cNvSpPr>
          <p:nvPr>
            <p:ph idx="1"/>
          </p:nvPr>
        </p:nvSpPr>
        <p:spPr/>
        <p:txBody>
          <a:bodyPr/>
          <a:lstStyle/>
          <a:p>
            <a:pPr>
              <a:defRPr sz="1800">
                <a:solidFill>
                  <a:srgbClr val="34495E"/>
                </a:solidFill>
                <a:latin typeface="Calibri"/>
              </a:defRPr>
            </a:pPr>
            <a:r>
              <a:t>Amplifier (today) is a research-stage environment that adds scaffolding:</a:t>
            </a:r>
          </a:p>
          <a:p>
            <a:pPr>
              <a:defRPr sz="1800">
                <a:solidFill>
                  <a:srgbClr val="34495E"/>
                </a:solidFill>
                <a:latin typeface="Calibri"/>
              </a:defRPr>
            </a:pPr>
            <a:r>
              <a:t>Specialized sub-agents for architecture, debugging, security, testing</a:t>
            </a:r>
          </a:p>
          <a:p>
            <a:pPr>
              <a:defRPr sz="1800">
                <a:solidFill>
                  <a:srgbClr val="34495E"/>
                </a:solidFill>
                <a:latin typeface="Calibri"/>
              </a:defRPr>
            </a:pPr>
            <a:r>
              <a:t>Pre-loaded context and philosophies (don't start from zero each session)</a:t>
            </a:r>
          </a:p>
          <a:p>
            <a:pPr>
              <a:defRPr sz="1800">
                <a:solidFill>
                  <a:srgbClr val="34495E"/>
                </a:solidFill>
                <a:latin typeface="Calibri"/>
              </a:defRPr>
            </a:pPr>
            <a:r>
              <a:t>Parallel workspaces to try multiple approaches side-by-side</a:t>
            </a:r>
          </a:p>
          <a:p>
            <a:pPr>
              <a:defRPr sz="1800">
                <a:solidFill>
                  <a:srgbClr val="34495E"/>
                </a:solidFill>
                <a:latin typeface="Calibri"/>
              </a:defRPr>
            </a:pPr>
            <a:r>
              <a:t>Persistent knowledge base that mines docs into queryable structure</a:t>
            </a:r>
          </a:p>
          <a:p>
            <a:pPr>
              <a:defRPr sz="1800">
                <a:solidFill>
                  <a:srgbClr val="34495E"/>
                </a:solidFill>
                <a:latin typeface="Calibri"/>
              </a:defRPr>
            </a:pPr>
            <a:r>
              <a:t>Automatic transcript capture so long sessions don't lose context</a:t>
            </a:r>
          </a:p>
          <a:p>
            <a:pPr>
              <a:defRPr sz="1800">
                <a:solidFill>
                  <a:srgbClr val="34495E"/>
                </a:solidFill>
                <a:latin typeface="Calibri"/>
              </a:defRPr>
            </a:pPr>
            <a:r>
              <a:t>Self-improvement tooling that learns from observations</a:t>
            </a:r>
          </a:p>
          <a:p>
            <a:pPr>
              <a:defRPr sz="1800">
                <a:solidFill>
                  <a:srgbClr val="34495E"/>
                </a:solidFill>
                <a:latin typeface="Calibri"/>
              </a:defRPr>
            </a:pPr>
            <a:r>
              <a:t>Result: Turning a helpful assistant into a force multiplier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Philosophy #1 - Ruthless Simplicity</a:t>
            </a:r>
          </a:p>
        </p:txBody>
      </p:sp>
      <p:sp>
        <p:nvSpPr>
          <p:cNvPr id="3" name="Content Placeholder 2"/>
          <p:cNvSpPr>
            <a:spLocks noGrp="1"/>
          </p:cNvSpPr>
          <p:nvPr>
            <p:ph idx="1"/>
          </p:nvPr>
        </p:nvSpPr>
        <p:spPr/>
        <p:txBody>
          <a:bodyPr/>
          <a:lstStyle/>
          <a:p>
            <a:pPr>
              <a:defRPr sz="1800">
                <a:solidFill>
                  <a:srgbClr val="34495E"/>
                </a:solidFill>
                <a:latin typeface="Calibri"/>
              </a:defRPr>
            </a:pPr>
            <a:r>
              <a:t>Core Principles:</a:t>
            </a:r>
          </a:p>
          <a:p>
            <a:pPr>
              <a:defRPr sz="1800">
                <a:solidFill>
                  <a:srgbClr val="34495E"/>
                </a:solidFill>
                <a:latin typeface="Calibri"/>
              </a:defRPr>
            </a:pPr>
            <a:r>
              <a:t>Keep everything as simple as possible, but no simpler</a:t>
            </a:r>
          </a:p>
          <a:p>
            <a:pPr>
              <a:defRPr sz="1800">
                <a:solidFill>
                  <a:srgbClr val="34495E"/>
                </a:solidFill>
                <a:latin typeface="Calibri"/>
              </a:defRPr>
            </a:pPr>
            <a:r>
              <a:t>Every abstraction must justify its existence</a:t>
            </a:r>
          </a:p>
          <a:p>
            <a:pPr>
              <a:defRPr sz="1800">
                <a:solidFill>
                  <a:srgbClr val="34495E"/>
                </a:solidFill>
                <a:latin typeface="Calibri"/>
              </a:defRPr>
            </a:pPr>
            <a:r>
              <a:t>Code you don't write has no bugs</a:t>
            </a:r>
          </a:p>
          <a:p>
            <a:pPr>
              <a:defRPr sz="1800">
                <a:solidFill>
                  <a:srgbClr val="34495E"/>
                </a:solidFill>
                <a:latin typeface="Calibri"/>
              </a:defRPr>
            </a:pPr>
            <a:r>
              <a:t>Trust in emergence from simple, well-defined parts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Philosophy #2 - Modular "Bricks and Studs"</a:t>
            </a:r>
          </a:p>
        </p:txBody>
      </p:sp>
      <p:sp>
        <p:nvSpPr>
          <p:cNvPr id="3" name="Content Placeholder 2"/>
          <p:cNvSpPr>
            <a:spLocks noGrp="1"/>
          </p:cNvSpPr>
          <p:nvPr>
            <p:ph idx="1"/>
          </p:nvPr>
        </p:nvSpPr>
        <p:spPr/>
        <p:txBody>
          <a:bodyPr/>
          <a:lstStyle/>
          <a:p>
            <a:pPr>
              <a:defRPr sz="1800">
                <a:solidFill>
                  <a:srgbClr val="34495E"/>
                </a:solidFill>
                <a:latin typeface="Calibri"/>
              </a:defRPr>
            </a:pPr>
            <a:r>
              <a:t>The Modular Design Philosophy:</a:t>
            </a:r>
          </a:p>
          <a:p>
            <a:pPr>
              <a:defRPr sz="1800">
                <a:solidFill>
                  <a:srgbClr val="34495E"/>
                </a:solidFill>
                <a:latin typeface="Calibri"/>
              </a:defRPr>
            </a:pPr>
            <a:r>
              <a:t>A brick = self-contained directory delivering one clear responsibility</a:t>
            </a:r>
          </a:p>
          <a:p>
            <a:pPr>
              <a:defRPr sz="1800">
                <a:solidFill>
                  <a:srgbClr val="34495E"/>
                </a:solidFill>
                <a:latin typeface="Calibri"/>
              </a:defRPr>
            </a:pPr>
            <a:r>
              <a:t>A stud = the public contract other bricks latch onto</a:t>
            </a:r>
          </a:p>
          <a:p>
            <a:pPr>
              <a:defRPr sz="1800">
                <a:solidFill>
                  <a:srgbClr val="34495E"/>
                </a:solidFill>
                <a:latin typeface="Calibri"/>
              </a:defRPr>
            </a:pPr>
            <a:r>
              <a:t>Each module is regeneratable, not editable</a:t>
            </a:r>
          </a:p>
          <a:p>
            <a:pPr>
              <a:defRPr sz="1800">
                <a:solidFill>
                  <a:srgbClr val="34495E"/>
                </a:solidFill>
                <a:latin typeface="Calibri"/>
              </a:defRPr>
            </a:pPr>
            <a:r>
              <a:t>Keep modules under 150 lines (AI-digestible size)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Philosophy #3 - Metacognitive Recipes</a:t>
            </a:r>
          </a:p>
        </p:txBody>
      </p:sp>
      <p:sp>
        <p:nvSpPr>
          <p:cNvPr id="3" name="Content Placeholder 2"/>
          <p:cNvSpPr>
            <a:spLocks noGrp="1"/>
          </p:cNvSpPr>
          <p:nvPr>
            <p:ph idx="1"/>
          </p:nvPr>
        </p:nvSpPr>
        <p:spPr/>
        <p:txBody>
          <a:bodyPr/>
          <a:lstStyle/>
          <a:p>
            <a:pPr>
              <a:defRPr sz="1800">
                <a:solidFill>
                  <a:srgbClr val="34495E"/>
                </a:solidFill>
                <a:latin typeface="Calibri"/>
              </a:defRPr>
            </a:pPr>
            <a:r>
              <a:t>The Real Secret: The Most Transferable Value</a:t>
            </a:r>
          </a:p>
          <a:p>
            <a:pPr>
              <a:defRPr sz="1800">
                <a:solidFill>
                  <a:srgbClr val="34495E"/>
                </a:solidFill>
                <a:latin typeface="Calibri"/>
              </a:defRPr>
            </a:pPr>
            <a:r>
              <a:t>How to decompose, plan, stage work</a:t>
            </a:r>
          </a:p>
          <a:p>
            <a:pPr>
              <a:defRPr sz="1800">
                <a:solidFill>
                  <a:srgbClr val="34495E"/>
                </a:solidFill>
                <a:latin typeface="Calibri"/>
              </a:defRPr>
            </a:pPr>
            <a:r>
              <a:t>How to verify and recover from failure</a:t>
            </a:r>
          </a:p>
          <a:p>
            <a:pPr>
              <a:defRPr sz="1800">
                <a:solidFill>
                  <a:srgbClr val="34495E"/>
                </a:solidFill>
                <a:latin typeface="Calibri"/>
              </a:defRPr>
            </a:pPr>
            <a:r>
              <a:t>How to make decisions and evaluate</a:t>
            </a:r>
          </a:p>
          <a:p>
            <a:pPr>
              <a:defRPr sz="1800">
                <a:solidFill>
                  <a:srgbClr val="34495E"/>
                </a:solidFill>
                <a:latin typeface="Calibri"/>
              </a:defRPr>
            </a:pPr>
            <a:r>
              <a:t>Example from Blog Writer:</a:t>
            </a:r>
          </a:p>
          <a:p>
            <a:pPr>
              <a:defRPr sz="1800">
                <a:solidFill>
                  <a:srgbClr val="34495E"/>
                </a:solidFill>
                <a:latin typeface="Calibri"/>
              </a:defRPr>
            </a:pPr>
            <a:r>
              <a:t>"First, understand the author's style from their writings"</a:t>
            </a:r>
          </a:p>
          <a:p>
            <a:pPr>
              <a:defRPr sz="1800">
                <a:solidFill>
                  <a:srgbClr val="34495E"/>
                </a:solidFill>
                <a:latin typeface="Calibri"/>
              </a:defRPr>
            </a:pPr>
            <a:r>
              <a:t>"Then draft content matching that style"</a:t>
            </a:r>
          </a:p>
          <a:p>
            <a:pPr>
              <a:defRPr sz="1800">
                <a:solidFill>
                  <a:srgbClr val="34495E"/>
                </a:solidFill>
                <a:latin typeface="Calibri"/>
              </a:defRPr>
            </a:pPr>
            <a:r>
              <a:t>"Review the draft for accuracy against sources"</a:t>
            </a:r>
          </a:p>
          <a:p>
            <a:pPr>
              <a:defRPr sz="1800">
                <a:solidFill>
                  <a:srgbClr val="34495E"/>
                </a:solidFill>
                <a:latin typeface="Calibri"/>
              </a:defRPr>
            </a:pPr>
            <a:r>
              <a:t>"Review the draft for style consistency"</a:t>
            </a:r>
          </a:p>
          <a:p>
            <a:pPr>
              <a:defRPr sz="1800">
                <a:solidFill>
                  <a:srgbClr val="34495E"/>
                </a:solidFill>
                <a:latin typeface="Calibri"/>
              </a:defRPr>
            </a:pPr>
            <a:r>
              <a:t>"Get user feedback and refine"</a:t>
            </a:r>
          </a:p>
          <a:p>
            <a:pPr>
              <a:defRPr sz="1800">
                <a:solidFill>
                  <a:srgbClr val="34495E"/>
                </a:solidFill>
                <a:latin typeface="Calibri"/>
              </a:defRPr>
            </a:pPr>
            <a:r>
              <a:t>Result: AI can run a whole play, unattended, until it needs your judgment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Philosophy #4 - Hybrid Architecture</a:t>
            </a:r>
          </a:p>
        </p:txBody>
      </p:sp>
      <p:sp>
        <p:nvSpPr>
          <p:cNvPr id="3" name="Content Placeholder 2"/>
          <p:cNvSpPr>
            <a:spLocks noGrp="1"/>
          </p:cNvSpPr>
          <p:nvPr>
            <p:ph idx="1"/>
          </p:nvPr>
        </p:nvSpPr>
        <p:spPr/>
        <p:txBody>
          <a:bodyPr/>
          <a:lstStyle/>
          <a:p>
            <a:pPr>
              <a:defRPr sz="1800">
                <a:solidFill>
                  <a:srgbClr val="34495E"/>
                </a:solidFill>
                <a:latin typeface="Calibri"/>
              </a:defRPr>
            </a:pPr>
            <a:r>
              <a:t>Code for Structure, AI for Intelligence</a:t>
            </a:r>
          </a:p>
          <a:p>
            <a:pPr>
              <a:defRPr sz="1800">
                <a:solidFill>
                  <a:srgbClr val="34495E"/>
                </a:solidFill>
                <a:latin typeface="Calibri"/>
              </a:defRPr>
            </a:pPr>
            <a:r>
              <a:t>Code handles:</a:t>
            </a:r>
          </a:p>
          <a:p>
            <a:pPr>
              <a:defRPr sz="1800">
                <a:solidFill>
                  <a:srgbClr val="34495E"/>
                </a:solidFill>
                <a:latin typeface="Calibri"/>
              </a:defRPr>
            </a:pPr>
            <a:r>
              <a:t>Pipeline orchestration and flow control</a:t>
            </a:r>
          </a:p>
          <a:p>
            <a:pPr>
              <a:defRPr sz="1800">
                <a:solidFill>
                  <a:srgbClr val="34495E"/>
                </a:solidFill>
                <a:latin typeface="Calibri"/>
              </a:defRPr>
            </a:pPr>
            <a:r>
              <a:t>State management and checkpointing</a:t>
            </a:r>
          </a:p>
          <a:p>
            <a:pPr>
              <a:defRPr sz="1800">
                <a:solidFill>
                  <a:srgbClr val="34495E"/>
                </a:solidFill>
                <a:latin typeface="Calibri"/>
              </a:defRPr>
            </a:pPr>
            <a:r>
              <a:t>File I/O and error handling</a:t>
            </a:r>
          </a:p>
          <a:p>
            <a:pPr>
              <a:defRPr sz="1800">
                <a:solidFill>
                  <a:srgbClr val="34495E"/>
                </a:solidFill>
                <a:latin typeface="Calibri"/>
              </a:defRPr>
            </a:pPr>
            <a:r>
              <a:t>Retries and failure recovery</a:t>
            </a:r>
          </a:p>
          <a:p>
            <a:pPr>
              <a:defRPr sz="1800">
                <a:solidFill>
                  <a:srgbClr val="34495E"/>
                </a:solidFill>
                <a:latin typeface="Calibri"/>
              </a:defRPr>
            </a:pPr>
            <a:r>
              <a:t>AI handles:</a:t>
            </a:r>
          </a:p>
          <a:p>
            <a:pPr>
              <a:defRPr sz="1800">
                <a:solidFill>
                  <a:srgbClr val="34495E"/>
                </a:solidFill>
                <a:latin typeface="Calibri"/>
              </a:defRPr>
            </a:pPr>
            <a:r>
              <a:t>Understanding your writing style</a:t>
            </a:r>
          </a:p>
          <a:p>
            <a:pPr>
              <a:defRPr sz="1800">
                <a:solidFill>
                  <a:srgbClr val="34495E"/>
                </a:solidFill>
                <a:latin typeface="Calibri"/>
              </a:defRPr>
            </a:pPr>
            <a:r>
              <a:t>Generating creative content</a:t>
            </a:r>
          </a:p>
          <a:p>
            <a:pPr>
              <a:defRPr sz="1800">
                <a:solidFill>
                  <a:srgbClr val="34495E"/>
                </a:solidFill>
                <a:latin typeface="Calibri"/>
              </a:defRPr>
            </a:pPr>
            <a:r>
              <a:t>Making nuanced quality judgments</a:t>
            </a:r>
          </a:p>
          <a:p>
            <a:pPr>
              <a:defRPr sz="1800">
                <a:solidFill>
                  <a:srgbClr val="34495E"/>
                </a:solidFill>
                <a:latin typeface="Calibri"/>
              </a:defRPr>
            </a:pPr>
            <a:r>
              <a:t>Incorporating feedback effectively</a:t>
            </a:r>
          </a:p>
          <a:p>
            <a:pPr>
              <a:defRPr sz="1800">
                <a:solidFill>
                  <a:srgbClr val="34495E"/>
                </a:solidFill>
                <a:latin typeface="Calibri"/>
              </a:defRPr>
            </a:pPr>
            <a:r>
              <a:t>This separation = Reliable + Creative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Philosophy #5 - Context &gt; Capability</a:t>
            </a:r>
          </a:p>
        </p:txBody>
      </p:sp>
      <p:sp>
        <p:nvSpPr>
          <p:cNvPr id="3" name="Content Placeholder 2"/>
          <p:cNvSpPr>
            <a:spLocks noGrp="1"/>
          </p:cNvSpPr>
          <p:nvPr>
            <p:ph idx="1"/>
          </p:nvPr>
        </p:nvSpPr>
        <p:spPr/>
        <p:txBody>
          <a:bodyPr/>
          <a:lstStyle/>
          <a:p>
            <a:pPr>
              <a:defRPr sz="1800">
                <a:solidFill>
                  <a:srgbClr val="34495E"/>
                </a:solidFill>
                <a:latin typeface="Calibri"/>
              </a:defRPr>
            </a:pPr>
            <a:r>
              <a:t>Most "limitations" are actually context gaps, not capability gaps</a:t>
            </a:r>
          </a:p>
          <a:p>
            <a:pPr>
              <a:defRPr sz="1800">
                <a:solidFill>
                  <a:srgbClr val="34495E"/>
                </a:solidFill>
                <a:latin typeface="Calibri"/>
              </a:defRPr>
            </a:pPr>
            <a:r>
              <a:t>When tasks don't complete, ask:</a:t>
            </a:r>
          </a:p>
          <a:p>
            <a:pPr>
              <a:defRPr sz="1800">
                <a:solidFill>
                  <a:srgbClr val="34495E"/>
                </a:solidFill>
                <a:latin typeface="Calibri"/>
              </a:defRPr>
            </a:pPr>
            <a:r>
              <a:t>Is this truly beyond current capabilities?</a:t>
            </a:r>
          </a:p>
          <a:p>
            <a:pPr>
              <a:defRPr sz="1800">
                <a:solidFill>
                  <a:srgbClr val="34495E"/>
                </a:solidFill>
                <a:latin typeface="Calibri"/>
              </a:defRPr>
            </a:pPr>
            <a:r>
              <a:t>Or am I missing the right context?</a:t>
            </a:r>
          </a:p>
          <a:p>
            <a:pPr>
              <a:defRPr sz="1800">
                <a:solidFill>
                  <a:srgbClr val="34495E"/>
                </a:solidFill>
                <a:latin typeface="Calibri"/>
              </a:defRPr>
            </a:pPr>
            <a:r>
              <a:t>Solutions:</a:t>
            </a:r>
          </a:p>
          <a:p>
            <a:pPr>
              <a:defRPr sz="1800">
                <a:solidFill>
                  <a:srgbClr val="34495E"/>
                </a:solidFill>
                <a:latin typeface="Calibri"/>
              </a:defRPr>
            </a:pPr>
            <a:r>
              <a:t>Provide metacognitive strategies as context</a:t>
            </a:r>
          </a:p>
          <a:p>
            <a:pPr>
              <a:defRPr sz="1800">
                <a:solidFill>
                  <a:srgbClr val="34495E"/>
                </a:solidFill>
                <a:latin typeface="Calibri"/>
              </a:defRPr>
            </a:pPr>
            <a:r>
              <a:t>Decompose big swings into smaller tool-building steps</a:t>
            </a:r>
          </a:p>
          <a:p>
            <a:pPr>
              <a:defRPr sz="1800">
                <a:solidFill>
                  <a:srgbClr val="34495E"/>
                </a:solidFill>
                <a:latin typeface="Calibri"/>
              </a:defRPr>
            </a:pPr>
            <a:r>
              <a:t>Create tools that encode successful patterns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4400">
                <a:solidFill>
                  <a:srgbClr val="34495E"/>
                </a:solidFill>
                <a:latin typeface="Calibri"/>
              </a:rPr>
              <a:t>Component #1 - Specialized Agents</a:t>
            </a:r>
          </a:p>
        </p:txBody>
      </p:sp>
      <p:sp>
        <p:nvSpPr>
          <p:cNvPr id="3" name="Content Placeholder 2"/>
          <p:cNvSpPr>
            <a:spLocks noGrp="1"/>
          </p:cNvSpPr>
          <p:nvPr>
            <p:ph idx="1"/>
          </p:nvPr>
        </p:nvSpPr>
        <p:spPr/>
        <p:txBody>
          <a:bodyPr/>
          <a:lstStyle/>
          <a:p>
            <a:pPr>
              <a:defRPr sz="1800">
                <a:solidFill>
                  <a:srgbClr val="34495E"/>
                </a:solidFill>
                <a:latin typeface="Calibri"/>
              </a:defRPr>
            </a:pPr>
            <a:r>
              <a:t>20+ Expert Agents, Each Focused on Specific Tasks</a:t>
            </a:r>
          </a:p>
          <a:p>
            <a:pPr>
              <a:defRPr sz="1800">
                <a:solidFill>
                  <a:srgbClr val="34495E"/>
                </a:solidFill>
                <a:latin typeface="Calibri"/>
              </a:defRPr>
            </a:pPr>
            <a:r>
              <a:t>Core Development:</a:t>
            </a:r>
          </a:p>
          <a:p>
            <a:pPr>
              <a:defRPr sz="1800">
                <a:solidFill>
                  <a:srgbClr val="34495E"/>
                </a:solidFill>
                <a:latin typeface="Calibri"/>
              </a:defRPr>
            </a:pPr>
            <a:r>
              <a:t>zen-architect (designs with ruthless simplicity)</a:t>
            </a:r>
          </a:p>
          <a:p>
            <a:pPr>
              <a:defRPr sz="1800">
                <a:solidFill>
                  <a:srgbClr val="34495E"/>
                </a:solidFill>
                <a:latin typeface="Calibri"/>
              </a:defRPr>
            </a:pPr>
            <a:r>
              <a:t>modular-builder (builds following modular principles)</a:t>
            </a:r>
          </a:p>
          <a:p>
            <a:pPr>
              <a:defRPr sz="1800">
                <a:solidFill>
                  <a:srgbClr val="34495E"/>
                </a:solidFill>
                <a:latin typeface="Calibri"/>
              </a:defRPr>
            </a:pPr>
            <a:r>
              <a:t>bug-hunter (systematic debugging)</a:t>
            </a:r>
          </a:p>
          <a:p>
            <a:pPr>
              <a:defRPr sz="1800">
                <a:solidFill>
                  <a:srgbClr val="34495E"/>
                </a:solidFill>
                <a:latin typeface="Calibri"/>
              </a:defRPr>
            </a:pPr>
            <a:r>
              <a:t>test-coverage (comprehensive testing)</a:t>
            </a:r>
          </a:p>
          <a:p>
            <a:pPr>
              <a:defRPr sz="1800">
                <a:solidFill>
                  <a:srgbClr val="34495E"/>
                </a:solidFill>
                <a:latin typeface="Calibri"/>
              </a:defRPr>
            </a:pPr>
            <a:r>
              <a:t>Analysis &amp; Optimization:</a:t>
            </a:r>
          </a:p>
          <a:p>
            <a:pPr>
              <a:defRPr sz="1800">
                <a:solidFill>
                  <a:srgbClr val="34495E"/>
                </a:solidFill>
                <a:latin typeface="Calibri"/>
              </a:defRPr>
            </a:pPr>
            <a:r>
              <a:t>security-guardian, performance-optimizer, database-architect</a:t>
            </a:r>
          </a:p>
          <a:p>
            <a:pPr>
              <a:defRPr sz="1800">
                <a:solidFill>
                  <a:srgbClr val="34495E"/>
                </a:solidFill>
                <a:latin typeface="Calibri"/>
              </a:defRPr>
            </a:pPr>
            <a:r>
              <a:t>Knowledge &amp; Insights:</a:t>
            </a:r>
          </a:p>
          <a:p>
            <a:pPr>
              <a:defRPr sz="1800">
                <a:solidFill>
                  <a:srgbClr val="34495E"/>
                </a:solidFill>
                <a:latin typeface="Calibri"/>
              </a:defRPr>
            </a:pPr>
            <a:r>
              <a:t>insight-synthesizer, knowledge-archaeologist, concept-extractor</a:t>
            </a:r>
          </a:p>
          <a:p>
            <a:pPr>
              <a:defRPr sz="1800">
                <a:solidFill>
                  <a:srgbClr val="34495E"/>
                </a:solidFill>
                <a:latin typeface="Calibri"/>
              </a:defRPr>
            </a:pPr>
            <a:r>
              <a:t>Meta &amp; Support:</a:t>
            </a:r>
          </a:p>
          <a:p>
            <a:pPr>
              <a:defRPr sz="1800">
                <a:solidFill>
                  <a:srgbClr val="34495E"/>
                </a:solidFill>
                <a:latin typeface="Calibri"/>
              </a:defRPr>
            </a:pPr>
            <a:r>
              <a:t>subagent-architect (creates new agents), post-task-cleanup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