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5E1C9-A6F9-4675-8D72-71CC93C2B301}" v="70" dt="2024-02-27T07:00:44.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4" userId="29ca6df78c927dd8" providerId="Windows Live" clId="Web-{4EE5E1C9-A6F9-4675-8D72-71CC93C2B301}"/>
    <pc:docChg chg="modSld">
      <pc:chgData name="Ram 4" userId="29ca6df78c927dd8" providerId="Windows Live" clId="Web-{4EE5E1C9-A6F9-4675-8D72-71CC93C2B301}" dt="2024-02-27T07:00:43.930" v="47" actId="20577"/>
      <pc:docMkLst>
        <pc:docMk/>
      </pc:docMkLst>
      <pc:sldChg chg="addSp delSp modSp">
        <pc:chgData name="Ram 4" userId="29ca6df78c927dd8" providerId="Windows Live" clId="Web-{4EE5E1C9-A6F9-4675-8D72-71CC93C2B301}" dt="2024-02-27T07:00:43.930" v="47" actId="20577"/>
        <pc:sldMkLst>
          <pc:docMk/>
          <pc:sldMk cId="0" sldId="256"/>
        </pc:sldMkLst>
        <pc:spChg chg="add mod">
          <ac:chgData name="Ram 4" userId="29ca6df78c927dd8" providerId="Windows Live" clId="Web-{4EE5E1C9-A6F9-4675-8D72-71CC93C2B301}" dt="2024-02-27T07:00:43.930" v="47" actId="20577"/>
          <ac:spMkLst>
            <pc:docMk/>
            <pc:sldMk cId="0" sldId="256"/>
            <ac:spMk id="9" creationId="{D1F63F68-F28E-D89F-A890-D1CDB652A772}"/>
          </ac:spMkLst>
        </pc:spChg>
        <pc:picChg chg="del">
          <ac:chgData name="Ram 4" userId="29ca6df78c927dd8" providerId="Windows Live" clId="Web-{4EE5E1C9-A6F9-4675-8D72-71CC93C2B301}" dt="2024-02-27T06:58:54.840" v="0"/>
          <ac:picMkLst>
            <pc:docMk/>
            <pc:sldMk cId="0" sldId="256"/>
            <ac:picMk id="8" creationId="{00000000-0000-0000-0000-000000000000}"/>
          </ac:picMkLst>
        </pc:picChg>
      </pc:sldChg>
      <pc:sldChg chg="delSp">
        <pc:chgData name="Ram 4" userId="29ca6df78c927dd8" providerId="Windows Live" clId="Web-{4EE5E1C9-A6F9-4675-8D72-71CC93C2B301}" dt="2024-02-27T06:58:58.012" v="1"/>
        <pc:sldMkLst>
          <pc:docMk/>
          <pc:sldMk cId="0" sldId="257"/>
        </pc:sldMkLst>
        <pc:picChg chg="del">
          <ac:chgData name="Ram 4" userId="29ca6df78c927dd8" providerId="Windows Live" clId="Web-{4EE5E1C9-A6F9-4675-8D72-71CC93C2B301}" dt="2024-02-27T06:58:58.012" v="1"/>
          <ac:picMkLst>
            <pc:docMk/>
            <pc:sldMk cId="0" sldId="257"/>
            <ac:picMk id="9" creationId="{00000000-0000-0000-0000-000000000000}"/>
          </ac:picMkLst>
        </pc:picChg>
      </pc:sldChg>
      <pc:sldChg chg="delSp">
        <pc:chgData name="Ram 4" userId="29ca6df78c927dd8" providerId="Windows Live" clId="Web-{4EE5E1C9-A6F9-4675-8D72-71CC93C2B301}" dt="2024-02-27T06:59:00.918" v="2"/>
        <pc:sldMkLst>
          <pc:docMk/>
          <pc:sldMk cId="0" sldId="258"/>
        </pc:sldMkLst>
        <pc:picChg chg="del">
          <ac:chgData name="Ram 4" userId="29ca6df78c927dd8" providerId="Windows Live" clId="Web-{4EE5E1C9-A6F9-4675-8D72-71CC93C2B301}" dt="2024-02-27T06:59:00.918" v="2"/>
          <ac:picMkLst>
            <pc:docMk/>
            <pc:sldMk cId="0" sldId="258"/>
            <ac:picMk id="21" creationId="{00000000-0000-0000-0000-000000000000}"/>
          </ac:picMkLst>
        </pc:picChg>
      </pc:sldChg>
      <pc:sldChg chg="delSp">
        <pc:chgData name="Ram 4" userId="29ca6df78c927dd8" providerId="Windows Live" clId="Web-{4EE5E1C9-A6F9-4675-8D72-71CC93C2B301}" dt="2024-02-27T06:59:03.356" v="3"/>
        <pc:sldMkLst>
          <pc:docMk/>
          <pc:sldMk cId="0" sldId="259"/>
        </pc:sldMkLst>
        <pc:picChg chg="del">
          <ac:chgData name="Ram 4" userId="29ca6df78c927dd8" providerId="Windows Live" clId="Web-{4EE5E1C9-A6F9-4675-8D72-71CC93C2B301}" dt="2024-02-27T06:59:03.356" v="3"/>
          <ac:picMkLst>
            <pc:docMk/>
            <pc:sldMk cId="0" sldId="259"/>
            <ac:picMk id="11" creationId="{00000000-0000-0000-0000-000000000000}"/>
          </ac:picMkLst>
        </pc:picChg>
      </pc:sldChg>
      <pc:sldChg chg="delSp">
        <pc:chgData name="Ram 4" userId="29ca6df78c927dd8" providerId="Windows Live" clId="Web-{4EE5E1C9-A6F9-4675-8D72-71CC93C2B301}" dt="2024-02-27T06:59:06.325" v="4"/>
        <pc:sldMkLst>
          <pc:docMk/>
          <pc:sldMk cId="0" sldId="260"/>
        </pc:sldMkLst>
        <pc:picChg chg="del">
          <ac:chgData name="Ram 4" userId="29ca6df78c927dd8" providerId="Windows Live" clId="Web-{4EE5E1C9-A6F9-4675-8D72-71CC93C2B301}" dt="2024-02-27T06:59:06.325" v="4"/>
          <ac:picMkLst>
            <pc:docMk/>
            <pc:sldMk cId="0" sldId="260"/>
            <ac:picMk id="7" creationId="{00000000-0000-0000-0000-000000000000}"/>
          </ac:picMkLst>
        </pc:picChg>
      </pc:sldChg>
      <pc:sldChg chg="delSp">
        <pc:chgData name="Ram 4" userId="29ca6df78c927dd8" providerId="Windows Live" clId="Web-{4EE5E1C9-A6F9-4675-8D72-71CC93C2B301}" dt="2024-02-27T06:59:09.075" v="5"/>
        <pc:sldMkLst>
          <pc:docMk/>
          <pc:sldMk cId="0" sldId="261"/>
        </pc:sldMkLst>
        <pc:picChg chg="del">
          <ac:chgData name="Ram 4" userId="29ca6df78c927dd8" providerId="Windows Live" clId="Web-{4EE5E1C9-A6F9-4675-8D72-71CC93C2B301}" dt="2024-02-27T06:59:09.075" v="5"/>
          <ac:picMkLst>
            <pc:docMk/>
            <pc:sldMk cId="0" sldId="261"/>
            <ac:picMk id="15" creationId="{00000000-0000-0000-0000-000000000000}"/>
          </ac:picMkLst>
        </pc:picChg>
      </pc:sldChg>
      <pc:sldChg chg="delSp">
        <pc:chgData name="Ram 4" userId="29ca6df78c927dd8" providerId="Windows Live" clId="Web-{4EE5E1C9-A6F9-4675-8D72-71CC93C2B301}" dt="2024-02-27T06:59:11.888" v="6"/>
        <pc:sldMkLst>
          <pc:docMk/>
          <pc:sldMk cId="0" sldId="262"/>
        </pc:sldMkLst>
        <pc:picChg chg="del">
          <ac:chgData name="Ram 4" userId="29ca6df78c927dd8" providerId="Windows Live" clId="Web-{4EE5E1C9-A6F9-4675-8D72-71CC93C2B301}" dt="2024-02-27T06:59:11.888" v="6"/>
          <ac:picMkLst>
            <pc:docMk/>
            <pc:sldMk cId="0" sldId="262"/>
            <ac:picMk id="15" creationId="{00000000-0000-0000-0000-000000000000}"/>
          </ac:picMkLst>
        </pc:picChg>
      </pc:sldChg>
      <pc:sldChg chg="delSp">
        <pc:chgData name="Ram 4" userId="29ca6df78c927dd8" providerId="Windows Live" clId="Web-{4EE5E1C9-A6F9-4675-8D72-71CC93C2B301}" dt="2024-02-27T06:59:15.705" v="7"/>
        <pc:sldMkLst>
          <pc:docMk/>
          <pc:sldMk cId="0" sldId="263"/>
        </pc:sldMkLst>
        <pc:picChg chg="del">
          <ac:chgData name="Ram 4" userId="29ca6df78c927dd8" providerId="Windows Live" clId="Web-{4EE5E1C9-A6F9-4675-8D72-71CC93C2B301}" dt="2024-02-27T06:59:15.705" v="7"/>
          <ac:picMkLst>
            <pc:docMk/>
            <pc:sldMk cId="0" sldId="263"/>
            <ac:picMk id="8" creationId="{00000000-0000-0000-0000-000000000000}"/>
          </ac:picMkLst>
        </pc:picChg>
      </pc:sldChg>
      <pc:sldChg chg="delSp">
        <pc:chgData name="Ram 4" userId="29ca6df78c927dd8" providerId="Windows Live" clId="Web-{4EE5E1C9-A6F9-4675-8D72-71CC93C2B301}" dt="2024-02-27T06:59:18.549" v="8"/>
        <pc:sldMkLst>
          <pc:docMk/>
          <pc:sldMk cId="0" sldId="264"/>
        </pc:sldMkLst>
        <pc:picChg chg="del">
          <ac:chgData name="Ram 4" userId="29ca6df78c927dd8" providerId="Windows Live" clId="Web-{4EE5E1C9-A6F9-4675-8D72-71CC93C2B301}" dt="2024-02-27T06:59:18.549" v="8"/>
          <ac:picMkLst>
            <pc:docMk/>
            <pc:sldMk cId="0" sldId="264"/>
            <ac:picMk id="9" creationId="{00000000-0000-0000-0000-000000000000}"/>
          </ac:picMkLst>
        </pc:picChg>
      </pc:sldChg>
      <pc:sldChg chg="delSp">
        <pc:chgData name="Ram 4" userId="29ca6df78c927dd8" providerId="Windows Live" clId="Web-{4EE5E1C9-A6F9-4675-8D72-71CC93C2B301}" dt="2024-02-27T06:59:20.690" v="9"/>
        <pc:sldMkLst>
          <pc:docMk/>
          <pc:sldMk cId="0" sldId="265"/>
        </pc:sldMkLst>
        <pc:picChg chg="del">
          <ac:chgData name="Ram 4" userId="29ca6df78c927dd8" providerId="Windows Live" clId="Web-{4EE5E1C9-A6F9-4675-8D72-71CC93C2B301}" dt="2024-02-27T06:59:20.690" v="9"/>
          <ac:picMkLst>
            <pc:docMk/>
            <pc:sldMk cId="0" sldId="265"/>
            <ac:picMk id="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82A8F8F-1F12-4227-9238-FCBBFE2EB3C6}" type="datetimeFigureOut">
              <a:t>2/26/2024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8116F1A-78DE-4A48-9FF9-F75A73C59647}" type="slidenum">
              <a:t>‹#›</a:t>
            </a:fld>
            <a:endParaRPr lang="en-US"/>
          </a:p>
        </p:txBody>
      </p:sp>
    </p:spTree>
    <p:extLst>
      <p:ext uri="{BB962C8B-B14F-4D97-AF65-F5344CB8AC3E}">
        <p14:creationId xmlns:p14="http://schemas.microsoft.com/office/powerpoint/2010/main" val="384632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862614"/>
            <a:ext cx="7477601" cy="2499598"/>
          </a:xfrm>
          <a:prstGeom prst="rect">
            <a:avLst/>
          </a:prstGeom>
          <a:noFill/>
          <a:ln/>
        </p:spPr>
        <p:txBody>
          <a:bodyPr wrap="square" rtlCol="0" anchor="t"/>
          <a:lstStyle/>
          <a:p>
            <a:pPr marL="0" indent="0">
              <a:lnSpc>
                <a:spcPts val="6561"/>
              </a:lnSpc>
              <a:buNone/>
            </a:pPr>
            <a:r>
              <a:rPr lang="en-US" sz="5249" dirty="0">
                <a:solidFill>
                  <a:srgbClr val="F2F2F3"/>
                </a:solidFill>
                <a:latin typeface="Poppins" pitchFamily="34" charset="0"/>
                <a:ea typeface="Poppins" pitchFamily="34" charset="-122"/>
                <a:cs typeface="Poppins" pitchFamily="34" charset="-120"/>
              </a:rPr>
              <a:t>Introduction to Hadoop Storage File system</a:t>
            </a:r>
            <a:endParaRPr lang="en-US" sz="5249" dirty="0"/>
          </a:p>
        </p:txBody>
      </p:sp>
      <p:sp>
        <p:nvSpPr>
          <p:cNvPr id="6" name="Text 3"/>
          <p:cNvSpPr/>
          <p:nvPr/>
        </p:nvSpPr>
        <p:spPr>
          <a:xfrm>
            <a:off x="833199" y="4695468"/>
            <a:ext cx="7477601"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Hadoop Storage File System (HDFS) is a distributed file system designed to store and manage large datasets across clusters of computers.</a:t>
            </a:r>
            <a:endParaRPr lang="en-US" sz="1750" dirty="0"/>
          </a:p>
        </p:txBody>
      </p:sp>
      <p:sp>
        <p:nvSpPr>
          <p:cNvPr id="7" name="Text 4"/>
          <p:cNvSpPr/>
          <p:nvPr/>
        </p:nvSpPr>
        <p:spPr>
          <a:xfrm>
            <a:off x="833199" y="5656183"/>
            <a:ext cx="7477601"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It provides high-throughput access to application data and is suitable for applications with large datasets.</a:t>
            </a:r>
            <a:endParaRPr lang="en-US" sz="1750" dirty="0"/>
          </a:p>
        </p:txBody>
      </p:sp>
      <p:sp>
        <p:nvSpPr>
          <p:cNvPr id="9" name="TextBox 8">
            <a:extLst>
              <a:ext uri="{FF2B5EF4-FFF2-40B4-BE49-F238E27FC236}">
                <a16:creationId xmlns:a16="http://schemas.microsoft.com/office/drawing/2014/main" id="{D1F63F68-F28E-D89F-A890-D1CDB652A772}"/>
              </a:ext>
            </a:extLst>
          </p:cNvPr>
          <p:cNvSpPr txBox="1"/>
          <p:nvPr/>
        </p:nvSpPr>
        <p:spPr>
          <a:xfrm>
            <a:off x="6605751" y="6921062"/>
            <a:ext cx="2238703" cy="95410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Poppins"/>
                <a:ea typeface="Roboto"/>
                <a:cs typeface="Calibri"/>
              </a:rPr>
              <a:t>Ram Pawar</a:t>
            </a:r>
          </a:p>
          <a:p>
            <a:r>
              <a:rPr lang="en-US" sz="2800" dirty="0">
                <a:solidFill>
                  <a:schemeClr val="bg1"/>
                </a:solidFill>
                <a:latin typeface="Poppins"/>
                <a:ea typeface="Roboto"/>
                <a:cs typeface="Calibri"/>
              </a:rPr>
              <a:t>21071A67B6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464231"/>
            <a:ext cx="8660249"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 and Key Takeaways</a:t>
            </a:r>
            <a:endParaRPr lang="en-US" sz="4374" dirty="0"/>
          </a:p>
        </p:txBody>
      </p:sp>
      <p:sp>
        <p:nvSpPr>
          <p:cNvPr id="5" name="Shape 3"/>
          <p:cNvSpPr/>
          <p:nvPr/>
        </p:nvSpPr>
        <p:spPr>
          <a:xfrm>
            <a:off x="2037993" y="2832140"/>
            <a:ext cx="388739" cy="388739"/>
          </a:xfrm>
          <a:prstGeom prst="roundRect">
            <a:avLst>
              <a:gd name="adj" fmla="val 25722"/>
            </a:avLst>
          </a:prstGeom>
          <a:solidFill>
            <a:srgbClr val="3D3D42"/>
          </a:solidFill>
          <a:ln w="7620">
            <a:solidFill>
              <a:srgbClr val="56565B"/>
            </a:solidFill>
            <a:prstDash val="solid"/>
          </a:ln>
        </p:spPr>
      </p:sp>
      <p:sp>
        <p:nvSpPr>
          <p:cNvPr id="6" name="Text 4"/>
          <p:cNvSpPr/>
          <p:nvPr/>
        </p:nvSpPr>
        <p:spPr>
          <a:xfrm>
            <a:off x="2648903" y="2852857"/>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Data Organization</a:t>
            </a:r>
            <a:endParaRPr lang="en-US" sz="2187" dirty="0"/>
          </a:p>
        </p:txBody>
      </p:sp>
      <p:sp>
        <p:nvSpPr>
          <p:cNvPr id="7" name="Text 5"/>
          <p:cNvSpPr/>
          <p:nvPr/>
        </p:nvSpPr>
        <p:spPr>
          <a:xfrm>
            <a:off x="2648903" y="3333274"/>
            <a:ext cx="4555212"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Organize data based on access patterns and processing requirements to optimize storage and retrieval.</a:t>
            </a:r>
            <a:endParaRPr lang="en-US" sz="1750" dirty="0"/>
          </a:p>
        </p:txBody>
      </p:sp>
      <p:sp>
        <p:nvSpPr>
          <p:cNvPr id="8" name="Shape 6"/>
          <p:cNvSpPr/>
          <p:nvPr/>
        </p:nvSpPr>
        <p:spPr>
          <a:xfrm>
            <a:off x="7426285" y="2832140"/>
            <a:ext cx="388739" cy="388739"/>
          </a:xfrm>
          <a:prstGeom prst="roundRect">
            <a:avLst>
              <a:gd name="adj" fmla="val 25722"/>
            </a:avLst>
          </a:prstGeom>
          <a:solidFill>
            <a:srgbClr val="3D3D42"/>
          </a:solidFill>
          <a:ln w="7620">
            <a:solidFill>
              <a:srgbClr val="56565B"/>
            </a:solidFill>
            <a:prstDash val="solid"/>
          </a:ln>
        </p:spPr>
      </p:sp>
      <p:sp>
        <p:nvSpPr>
          <p:cNvPr id="9" name="Text 7"/>
          <p:cNvSpPr/>
          <p:nvPr/>
        </p:nvSpPr>
        <p:spPr>
          <a:xfrm>
            <a:off x="8037195" y="2852857"/>
            <a:ext cx="4149566"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Replication for Fault Tolerance</a:t>
            </a:r>
            <a:endParaRPr lang="en-US" sz="2187" dirty="0"/>
          </a:p>
        </p:txBody>
      </p:sp>
      <p:sp>
        <p:nvSpPr>
          <p:cNvPr id="10" name="Text 8"/>
          <p:cNvSpPr/>
          <p:nvPr/>
        </p:nvSpPr>
        <p:spPr>
          <a:xfrm>
            <a:off x="8037195" y="3333274"/>
            <a:ext cx="4555212"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Utilize data replication in HDFS to ensure fault tolerance and high availability of data.</a:t>
            </a:r>
            <a:endParaRPr lang="en-US" sz="1750" dirty="0"/>
          </a:p>
        </p:txBody>
      </p:sp>
      <p:sp>
        <p:nvSpPr>
          <p:cNvPr id="11" name="Shape 9"/>
          <p:cNvSpPr/>
          <p:nvPr/>
        </p:nvSpPr>
        <p:spPr>
          <a:xfrm>
            <a:off x="2037993" y="4850844"/>
            <a:ext cx="388739" cy="388739"/>
          </a:xfrm>
          <a:prstGeom prst="roundRect">
            <a:avLst>
              <a:gd name="adj" fmla="val 25722"/>
            </a:avLst>
          </a:prstGeom>
          <a:solidFill>
            <a:srgbClr val="3D3D42"/>
          </a:solidFill>
          <a:ln w="7620">
            <a:solidFill>
              <a:srgbClr val="56565B"/>
            </a:solidFill>
            <a:prstDash val="solid"/>
          </a:ln>
        </p:spPr>
      </p:sp>
      <p:sp>
        <p:nvSpPr>
          <p:cNvPr id="12" name="Text 10"/>
          <p:cNvSpPr/>
          <p:nvPr/>
        </p:nvSpPr>
        <p:spPr>
          <a:xfrm>
            <a:off x="2648903" y="4871561"/>
            <a:ext cx="3887272"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Scalability and Performance</a:t>
            </a:r>
            <a:endParaRPr lang="en-US" sz="2187" dirty="0"/>
          </a:p>
        </p:txBody>
      </p:sp>
      <p:sp>
        <p:nvSpPr>
          <p:cNvPr id="13" name="Text 11"/>
          <p:cNvSpPr/>
          <p:nvPr/>
        </p:nvSpPr>
        <p:spPr>
          <a:xfrm>
            <a:off x="2648903" y="5351978"/>
            <a:ext cx="4555212"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Deploy HDFS to accommodate data growth, ensuring scalable and high-performance storage and processing.</a:t>
            </a:r>
            <a:endParaRPr lang="en-US" sz="1750" dirty="0"/>
          </a:p>
        </p:txBody>
      </p:sp>
      <p:sp>
        <p:nvSpPr>
          <p:cNvPr id="14" name="Shape 12"/>
          <p:cNvSpPr/>
          <p:nvPr/>
        </p:nvSpPr>
        <p:spPr>
          <a:xfrm>
            <a:off x="7426285" y="4850844"/>
            <a:ext cx="388739" cy="388739"/>
          </a:xfrm>
          <a:prstGeom prst="roundRect">
            <a:avLst>
              <a:gd name="adj" fmla="val 25722"/>
            </a:avLst>
          </a:prstGeom>
          <a:solidFill>
            <a:srgbClr val="3D3D42"/>
          </a:solidFill>
          <a:ln w="7620">
            <a:solidFill>
              <a:srgbClr val="56565B"/>
            </a:solidFill>
            <a:prstDash val="solid"/>
          </a:ln>
        </p:spPr>
      </p:sp>
      <p:sp>
        <p:nvSpPr>
          <p:cNvPr id="15" name="Text 13"/>
          <p:cNvSpPr/>
          <p:nvPr/>
        </p:nvSpPr>
        <p:spPr>
          <a:xfrm>
            <a:off x="8037195" y="4871561"/>
            <a:ext cx="4555212" cy="694373"/>
          </a:xfrm>
          <a:prstGeom prst="rect">
            <a:avLst/>
          </a:prstGeom>
          <a:noFill/>
          <a:ln/>
        </p:spPr>
        <p:txBody>
          <a:bodyPr wrap="squar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Data Security and Access Control</a:t>
            </a:r>
            <a:endParaRPr lang="en-US" sz="2187" dirty="0"/>
          </a:p>
        </p:txBody>
      </p:sp>
      <p:sp>
        <p:nvSpPr>
          <p:cNvPr id="16" name="Text 14"/>
          <p:cNvSpPr/>
          <p:nvPr/>
        </p:nvSpPr>
        <p:spPr>
          <a:xfrm>
            <a:off x="8037195" y="5699165"/>
            <a:ext cx="4555212"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Implement robust security measures and access control policies to protect sensitive data in HDFS.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31877"/>
            <a:ext cx="74776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Overview of HDFS commands</a:t>
            </a:r>
            <a:endParaRPr lang="en-US" sz="4374" dirty="0"/>
          </a:p>
        </p:txBody>
      </p:sp>
      <p:sp>
        <p:nvSpPr>
          <p:cNvPr id="6" name="Text 3"/>
          <p:cNvSpPr/>
          <p:nvPr/>
        </p:nvSpPr>
        <p:spPr>
          <a:xfrm>
            <a:off x="1188601" y="4353878"/>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hadoop fs -ls /:</a:t>
            </a:r>
            <a:r>
              <a:rPr lang="en-US" sz="1750" dirty="0">
                <a:solidFill>
                  <a:srgbClr val="E5E0DF"/>
                </a:solidFill>
                <a:latin typeface="Roboto" pitchFamily="34" charset="0"/>
                <a:ea typeface="Roboto" pitchFamily="34" charset="-122"/>
                <a:cs typeface="Roboto" pitchFamily="34" charset="-120"/>
              </a:rPr>
              <a:t> Lists the contents of the root directory in HDFS</a:t>
            </a:r>
            <a:endParaRPr lang="en-US" sz="1750" dirty="0"/>
          </a:p>
        </p:txBody>
      </p:sp>
      <p:sp>
        <p:nvSpPr>
          <p:cNvPr id="7" name="Text 4"/>
          <p:cNvSpPr/>
          <p:nvPr/>
        </p:nvSpPr>
        <p:spPr>
          <a:xfrm>
            <a:off x="1188601" y="4798100"/>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hadoop fs -mkdir /user:</a:t>
            </a:r>
            <a:r>
              <a:rPr lang="en-US" sz="1750" dirty="0">
                <a:solidFill>
                  <a:srgbClr val="E5E0DF"/>
                </a:solidFill>
                <a:latin typeface="Roboto" pitchFamily="34" charset="0"/>
                <a:ea typeface="Roboto" pitchFamily="34" charset="-122"/>
                <a:cs typeface="Roboto" pitchFamily="34" charset="-120"/>
              </a:rPr>
              <a:t> Creates a new directory named 'user' in HDFS</a:t>
            </a:r>
            <a:endParaRPr lang="en-US" sz="1750" dirty="0"/>
          </a:p>
        </p:txBody>
      </p:sp>
      <p:sp>
        <p:nvSpPr>
          <p:cNvPr id="8" name="Text 5"/>
          <p:cNvSpPr/>
          <p:nvPr/>
        </p:nvSpPr>
        <p:spPr>
          <a:xfrm>
            <a:off x="1188601" y="5242322"/>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5E0DF"/>
                </a:solidFill>
                <a:latin typeface="Roboto" pitchFamily="34" charset="0"/>
                <a:ea typeface="Roboto" pitchFamily="34" charset="-122"/>
                <a:cs typeface="Roboto" pitchFamily="34" charset="-120"/>
              </a:rPr>
              <a:t>hadoop fs -put :</a:t>
            </a:r>
            <a:r>
              <a:rPr lang="en-US" sz="1750" dirty="0">
                <a:solidFill>
                  <a:srgbClr val="E5E0DF"/>
                </a:solidFill>
                <a:latin typeface="Roboto" pitchFamily="34" charset="0"/>
                <a:ea typeface="Roboto" pitchFamily="34" charset="-122"/>
                <a:cs typeface="Roboto" pitchFamily="34" charset="-120"/>
              </a:rPr>
              <a:t> Transfers files from the local file system to HDFS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403033"/>
            <a:ext cx="10293787"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Creating a directory structure in HDFS</a:t>
            </a:r>
            <a:endParaRPr lang="en-US" sz="4374" dirty="0"/>
          </a:p>
        </p:txBody>
      </p:sp>
      <p:sp>
        <p:nvSpPr>
          <p:cNvPr id="5" name="Shape 3"/>
          <p:cNvSpPr/>
          <p:nvPr/>
        </p:nvSpPr>
        <p:spPr>
          <a:xfrm>
            <a:off x="2349103" y="2541746"/>
            <a:ext cx="44410" cy="4284821"/>
          </a:xfrm>
          <a:prstGeom prst="roundRect">
            <a:avLst>
              <a:gd name="adj" fmla="val 225151"/>
            </a:avLst>
          </a:prstGeom>
          <a:solidFill>
            <a:srgbClr val="56565B"/>
          </a:solidFill>
          <a:ln/>
        </p:spPr>
      </p:sp>
      <p:sp>
        <p:nvSpPr>
          <p:cNvPr id="6" name="Shape 4"/>
          <p:cNvSpPr/>
          <p:nvPr/>
        </p:nvSpPr>
        <p:spPr>
          <a:xfrm>
            <a:off x="2621220" y="2943046"/>
            <a:ext cx="777597" cy="44410"/>
          </a:xfrm>
          <a:prstGeom prst="roundRect">
            <a:avLst>
              <a:gd name="adj" fmla="val 225151"/>
            </a:avLst>
          </a:prstGeom>
          <a:solidFill>
            <a:srgbClr val="56565B"/>
          </a:solidFill>
          <a:ln/>
        </p:spPr>
      </p:sp>
      <p:sp>
        <p:nvSpPr>
          <p:cNvPr id="7" name="Shape 5"/>
          <p:cNvSpPr/>
          <p:nvPr/>
        </p:nvSpPr>
        <p:spPr>
          <a:xfrm>
            <a:off x="2121277" y="2715339"/>
            <a:ext cx="499943" cy="499943"/>
          </a:xfrm>
          <a:prstGeom prst="roundRect">
            <a:avLst>
              <a:gd name="adj" fmla="val 20000"/>
            </a:avLst>
          </a:prstGeom>
          <a:solidFill>
            <a:srgbClr val="3D3D42"/>
          </a:solidFill>
          <a:ln w="7620">
            <a:solidFill>
              <a:srgbClr val="56565B"/>
            </a:solidFill>
            <a:prstDash val="solid"/>
          </a:ln>
        </p:spPr>
      </p:sp>
      <p:sp>
        <p:nvSpPr>
          <p:cNvPr id="8" name="Text 6"/>
          <p:cNvSpPr/>
          <p:nvPr/>
        </p:nvSpPr>
        <p:spPr>
          <a:xfrm>
            <a:off x="2322493" y="2757011"/>
            <a:ext cx="97393"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9" name="Text 7"/>
          <p:cNvSpPr/>
          <p:nvPr/>
        </p:nvSpPr>
        <p:spPr>
          <a:xfrm>
            <a:off x="3593306" y="2763917"/>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Step 1</a:t>
            </a:r>
            <a:endParaRPr lang="en-US" sz="2187" dirty="0"/>
          </a:p>
        </p:txBody>
      </p:sp>
      <p:sp>
        <p:nvSpPr>
          <p:cNvPr id="10" name="Text 8"/>
          <p:cNvSpPr/>
          <p:nvPr/>
        </p:nvSpPr>
        <p:spPr>
          <a:xfrm>
            <a:off x="3593306" y="3244334"/>
            <a:ext cx="8999101" cy="355402"/>
          </a:xfrm>
          <a:prstGeom prst="rect">
            <a:avLst/>
          </a:prstGeom>
          <a:noFill/>
          <a:ln/>
        </p:spPr>
        <p:txBody>
          <a:bodyPr wrap="non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Create a root directory in HDFS using the command: hdfs dfs -mkdir /user</a:t>
            </a:r>
            <a:endParaRPr lang="en-US" sz="1750" dirty="0"/>
          </a:p>
        </p:txBody>
      </p:sp>
      <p:sp>
        <p:nvSpPr>
          <p:cNvPr id="11" name="Shape 9"/>
          <p:cNvSpPr/>
          <p:nvPr/>
        </p:nvSpPr>
        <p:spPr>
          <a:xfrm>
            <a:off x="2621220" y="4445377"/>
            <a:ext cx="777597" cy="44410"/>
          </a:xfrm>
          <a:prstGeom prst="roundRect">
            <a:avLst>
              <a:gd name="adj" fmla="val 225151"/>
            </a:avLst>
          </a:prstGeom>
          <a:solidFill>
            <a:srgbClr val="56565B"/>
          </a:solidFill>
          <a:ln/>
        </p:spPr>
      </p:sp>
      <p:sp>
        <p:nvSpPr>
          <p:cNvPr id="12" name="Shape 10"/>
          <p:cNvSpPr/>
          <p:nvPr/>
        </p:nvSpPr>
        <p:spPr>
          <a:xfrm>
            <a:off x="2121277" y="4217670"/>
            <a:ext cx="499943" cy="499943"/>
          </a:xfrm>
          <a:prstGeom prst="roundRect">
            <a:avLst>
              <a:gd name="adj" fmla="val 20000"/>
            </a:avLst>
          </a:prstGeom>
          <a:solidFill>
            <a:srgbClr val="3D3D42"/>
          </a:solidFill>
          <a:ln w="7620">
            <a:solidFill>
              <a:srgbClr val="56565B"/>
            </a:solidFill>
            <a:prstDash val="solid"/>
          </a:ln>
        </p:spPr>
      </p:sp>
      <p:sp>
        <p:nvSpPr>
          <p:cNvPr id="13" name="Text 11"/>
          <p:cNvSpPr/>
          <p:nvPr/>
        </p:nvSpPr>
        <p:spPr>
          <a:xfrm>
            <a:off x="2275820" y="4259342"/>
            <a:ext cx="190738"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4" name="Text 12"/>
          <p:cNvSpPr/>
          <p:nvPr/>
        </p:nvSpPr>
        <p:spPr>
          <a:xfrm>
            <a:off x="3593306" y="4266248"/>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Step 2</a:t>
            </a:r>
            <a:endParaRPr lang="en-US" sz="2187" dirty="0"/>
          </a:p>
        </p:txBody>
      </p:sp>
      <p:sp>
        <p:nvSpPr>
          <p:cNvPr id="15" name="Text 13"/>
          <p:cNvSpPr/>
          <p:nvPr/>
        </p:nvSpPr>
        <p:spPr>
          <a:xfrm>
            <a:off x="3593306" y="4746665"/>
            <a:ext cx="8999101" cy="355402"/>
          </a:xfrm>
          <a:prstGeom prst="rect">
            <a:avLst/>
          </a:prstGeom>
          <a:noFill/>
          <a:ln/>
        </p:spPr>
        <p:txBody>
          <a:bodyPr wrap="non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Within the root directory, create subdirectories using: hdfs dfs -mkdir /user/data</a:t>
            </a:r>
            <a:endParaRPr lang="en-US" sz="1750" dirty="0"/>
          </a:p>
        </p:txBody>
      </p:sp>
      <p:sp>
        <p:nvSpPr>
          <p:cNvPr id="16" name="Shape 14"/>
          <p:cNvSpPr/>
          <p:nvPr/>
        </p:nvSpPr>
        <p:spPr>
          <a:xfrm>
            <a:off x="2621220" y="5947708"/>
            <a:ext cx="777597" cy="44410"/>
          </a:xfrm>
          <a:prstGeom prst="roundRect">
            <a:avLst>
              <a:gd name="adj" fmla="val 225151"/>
            </a:avLst>
          </a:prstGeom>
          <a:solidFill>
            <a:srgbClr val="56565B"/>
          </a:solidFill>
          <a:ln/>
        </p:spPr>
      </p:sp>
      <p:sp>
        <p:nvSpPr>
          <p:cNvPr id="17" name="Shape 15"/>
          <p:cNvSpPr/>
          <p:nvPr/>
        </p:nvSpPr>
        <p:spPr>
          <a:xfrm>
            <a:off x="2121277" y="5720001"/>
            <a:ext cx="499943" cy="499943"/>
          </a:xfrm>
          <a:prstGeom prst="roundRect">
            <a:avLst>
              <a:gd name="adj" fmla="val 20000"/>
            </a:avLst>
          </a:prstGeom>
          <a:solidFill>
            <a:srgbClr val="3D3D42"/>
          </a:solidFill>
          <a:ln w="7620">
            <a:solidFill>
              <a:srgbClr val="56565B"/>
            </a:solidFill>
            <a:prstDash val="solid"/>
          </a:ln>
        </p:spPr>
      </p:sp>
      <p:sp>
        <p:nvSpPr>
          <p:cNvPr id="18" name="Text 16"/>
          <p:cNvSpPr/>
          <p:nvPr/>
        </p:nvSpPr>
        <p:spPr>
          <a:xfrm>
            <a:off x="2273677" y="5761673"/>
            <a:ext cx="195024"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9" name="Text 17"/>
          <p:cNvSpPr/>
          <p:nvPr/>
        </p:nvSpPr>
        <p:spPr>
          <a:xfrm>
            <a:off x="3593306" y="5768578"/>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Step 3</a:t>
            </a:r>
            <a:endParaRPr lang="en-US" sz="2187" dirty="0"/>
          </a:p>
        </p:txBody>
      </p:sp>
      <p:sp>
        <p:nvSpPr>
          <p:cNvPr id="20" name="Text 18"/>
          <p:cNvSpPr/>
          <p:nvPr/>
        </p:nvSpPr>
        <p:spPr>
          <a:xfrm>
            <a:off x="3593306" y="6248995"/>
            <a:ext cx="8999101" cy="355402"/>
          </a:xfrm>
          <a:prstGeom prst="rect">
            <a:avLst/>
          </a:prstGeom>
          <a:noFill/>
          <a:ln/>
        </p:spPr>
        <p:txBody>
          <a:bodyPr wrap="non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Verify the directory structure with: hdfs dfs -ls /user</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2224921"/>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Using HDFS commands to create directories</a:t>
            </a:r>
            <a:endParaRPr lang="en-US" sz="4374" dirty="0"/>
          </a:p>
        </p:txBody>
      </p:sp>
      <p:sp>
        <p:nvSpPr>
          <p:cNvPr id="5" name="Text 3"/>
          <p:cNvSpPr/>
          <p:nvPr/>
        </p:nvSpPr>
        <p:spPr>
          <a:xfrm>
            <a:off x="2037993" y="4169093"/>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Create a Directory</a:t>
            </a:r>
            <a:endParaRPr lang="en-US" sz="2187" dirty="0"/>
          </a:p>
        </p:txBody>
      </p:sp>
      <p:sp>
        <p:nvSpPr>
          <p:cNvPr id="6" name="Text 4"/>
          <p:cNvSpPr/>
          <p:nvPr/>
        </p:nvSpPr>
        <p:spPr>
          <a:xfrm>
            <a:off x="2037993" y="4738449"/>
            <a:ext cx="3156347"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Use the command </a:t>
            </a:r>
            <a:r>
              <a:rPr lang="en-US" sz="1750" b="1" dirty="0">
                <a:solidFill>
                  <a:srgbClr val="E5E0DF"/>
                </a:solidFill>
                <a:latin typeface="Roboto" pitchFamily="34" charset="0"/>
                <a:ea typeface="Roboto" pitchFamily="34" charset="-122"/>
                <a:cs typeface="Roboto" pitchFamily="34" charset="-120"/>
              </a:rPr>
              <a:t>hdfs dfs -mkdir</a:t>
            </a:r>
            <a:r>
              <a:rPr lang="en-US" sz="1750" dirty="0">
                <a:solidFill>
                  <a:srgbClr val="E5E0DF"/>
                </a:solidFill>
                <a:latin typeface="Roboto" pitchFamily="34" charset="0"/>
                <a:ea typeface="Roboto" pitchFamily="34" charset="-122"/>
                <a:cs typeface="Roboto" pitchFamily="34" charset="-120"/>
              </a:rPr>
              <a:t> to create a new directory in HDFS.</a:t>
            </a:r>
            <a:endParaRPr lang="en-US" sz="1750" dirty="0"/>
          </a:p>
        </p:txBody>
      </p:sp>
      <p:sp>
        <p:nvSpPr>
          <p:cNvPr id="7" name="Text 5"/>
          <p:cNvSpPr/>
          <p:nvPr/>
        </p:nvSpPr>
        <p:spPr>
          <a:xfrm>
            <a:off x="5743932" y="4169093"/>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Remove a Directory</a:t>
            </a:r>
            <a:endParaRPr lang="en-US" sz="2187" dirty="0"/>
          </a:p>
        </p:txBody>
      </p:sp>
      <p:sp>
        <p:nvSpPr>
          <p:cNvPr id="8" name="Text 6"/>
          <p:cNvSpPr/>
          <p:nvPr/>
        </p:nvSpPr>
        <p:spPr>
          <a:xfrm>
            <a:off x="5743932" y="4738449"/>
            <a:ext cx="3156347"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Use the command </a:t>
            </a:r>
            <a:r>
              <a:rPr lang="en-US" sz="1750" b="1" dirty="0">
                <a:solidFill>
                  <a:srgbClr val="E5E0DF"/>
                </a:solidFill>
                <a:latin typeface="Roboto" pitchFamily="34" charset="0"/>
                <a:ea typeface="Roboto" pitchFamily="34" charset="-122"/>
                <a:cs typeface="Roboto" pitchFamily="34" charset="-120"/>
              </a:rPr>
              <a:t>hdfs dfs -rm</a:t>
            </a:r>
            <a:r>
              <a:rPr lang="en-US" sz="1750" dirty="0">
                <a:solidFill>
                  <a:srgbClr val="E5E0DF"/>
                </a:solidFill>
                <a:latin typeface="Roboto" pitchFamily="34" charset="0"/>
                <a:ea typeface="Roboto" pitchFamily="34" charset="-122"/>
                <a:cs typeface="Roboto" pitchFamily="34" charset="-120"/>
              </a:rPr>
              <a:t> to remove a directory from HDFS.</a:t>
            </a:r>
            <a:endParaRPr lang="en-US" sz="1750" dirty="0"/>
          </a:p>
        </p:txBody>
      </p:sp>
      <p:sp>
        <p:nvSpPr>
          <p:cNvPr id="9" name="Text 7"/>
          <p:cNvSpPr/>
          <p:nvPr/>
        </p:nvSpPr>
        <p:spPr>
          <a:xfrm>
            <a:off x="9449872" y="4169093"/>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List Directories</a:t>
            </a:r>
            <a:endParaRPr lang="en-US" sz="2187" dirty="0"/>
          </a:p>
        </p:txBody>
      </p:sp>
      <p:sp>
        <p:nvSpPr>
          <p:cNvPr id="10" name="Text 8"/>
          <p:cNvSpPr/>
          <p:nvPr/>
        </p:nvSpPr>
        <p:spPr>
          <a:xfrm>
            <a:off x="9449872" y="4738449"/>
            <a:ext cx="3156347"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Use the command </a:t>
            </a:r>
            <a:r>
              <a:rPr lang="en-US" sz="1750" b="1" dirty="0">
                <a:solidFill>
                  <a:srgbClr val="E5E0DF"/>
                </a:solidFill>
                <a:latin typeface="Roboto" pitchFamily="34" charset="0"/>
                <a:ea typeface="Roboto" pitchFamily="34" charset="-122"/>
                <a:cs typeface="Roboto" pitchFamily="34" charset="-120"/>
              </a:rPr>
              <a:t>hdfs dfs -ls</a:t>
            </a:r>
            <a:r>
              <a:rPr lang="en-US" sz="1750" dirty="0">
                <a:solidFill>
                  <a:srgbClr val="E5E0DF"/>
                </a:solidFill>
                <a:latin typeface="Roboto" pitchFamily="34" charset="0"/>
                <a:ea typeface="Roboto" pitchFamily="34" charset="-122"/>
                <a:cs typeface="Roboto" pitchFamily="34" charset="-120"/>
              </a:rPr>
              <a:t> to list all the directories in HDFS.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404110"/>
            <a:ext cx="7477601" cy="1666399"/>
          </a:xfrm>
          <a:prstGeom prst="rect">
            <a:avLst/>
          </a:prstGeom>
          <a:noFill/>
          <a:ln/>
        </p:spPr>
        <p:txBody>
          <a:bodyPr wrap="square" rtlCol="0" anchor="t"/>
          <a:lstStyle/>
          <a:p>
            <a:pPr marL="0" indent="0">
              <a:lnSpc>
                <a:spcPts val="6561"/>
              </a:lnSpc>
              <a:buNone/>
            </a:pPr>
            <a:r>
              <a:rPr lang="en-US" sz="5249" dirty="0">
                <a:solidFill>
                  <a:srgbClr val="F2F2F3"/>
                </a:solidFill>
                <a:latin typeface="Poppins" pitchFamily="34" charset="0"/>
                <a:ea typeface="Poppins" pitchFamily="34" charset="-122"/>
                <a:cs typeface="Poppins" pitchFamily="34" charset="-120"/>
              </a:rPr>
              <a:t>Understanding the Local Files</a:t>
            </a:r>
            <a:endParaRPr lang="en-US" sz="5249" dirty="0"/>
          </a:p>
        </p:txBody>
      </p:sp>
      <p:sp>
        <p:nvSpPr>
          <p:cNvPr id="6" name="Text 3"/>
          <p:cNvSpPr/>
          <p:nvPr/>
        </p:nvSpPr>
        <p:spPr>
          <a:xfrm>
            <a:off x="833199" y="4403765"/>
            <a:ext cx="7477601"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Before transferring the local files to HDFS, it's crucial to comprehend their content and structure. Analyzing the local files helps in planning for their efficient storage and retrieval within the Hadoop File System. Understanding their format, size, and relevance is essential for seamless integration.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819531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Transferring local files to HDFS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3200281"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Identify Files to Transfer</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Select the local files to be transferred to the Hadoop Distributed File System (HDFS).</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3348037"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Use HDFS Put Command</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Utilize the 'put' command to move the selected files from the local file system to the HDFS.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Verify File Transfer</a:t>
            </a:r>
            <a:endParaRPr lang="en-US" sz="2187" dirty="0"/>
          </a:p>
        </p:txBody>
      </p:sp>
      <p:sp>
        <p:nvSpPr>
          <p:cNvPr id="14" name="Text 8"/>
          <p:cNvSpPr/>
          <p:nvPr/>
        </p:nvSpPr>
        <p:spPr>
          <a:xfrm>
            <a:off x="2277428" y="6219944"/>
            <a:ext cx="7862173" cy="355402"/>
          </a:xfrm>
          <a:prstGeom prst="rect">
            <a:avLst/>
          </a:prstGeom>
          <a:noFill/>
          <a:ln/>
        </p:spPr>
        <p:txBody>
          <a:bodyPr wrap="non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Confirm the successful transfer of files by checking the directories in HDFS.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69613"/>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Verifying the directory structure in HDFS</a:t>
            </a:r>
            <a:endParaRPr lang="en-US" sz="4374" dirty="0"/>
          </a:p>
        </p:txBody>
      </p:sp>
      <p:sp>
        <p:nvSpPr>
          <p:cNvPr id="6" name="Shape 3"/>
          <p:cNvSpPr/>
          <p:nvPr/>
        </p:nvSpPr>
        <p:spPr>
          <a:xfrm>
            <a:off x="4490799" y="3391614"/>
            <a:ext cx="4542115" cy="1650802"/>
          </a:xfrm>
          <a:prstGeom prst="roundRect">
            <a:avLst>
              <a:gd name="adj" fmla="val 6057"/>
            </a:avLst>
          </a:prstGeom>
          <a:solidFill>
            <a:srgbClr val="3D3D42"/>
          </a:solidFill>
          <a:ln w="7620">
            <a:solidFill>
              <a:srgbClr val="56565B"/>
            </a:solidFill>
            <a:prstDash val="solid"/>
          </a:ln>
        </p:spPr>
      </p:sp>
      <p:sp>
        <p:nvSpPr>
          <p:cNvPr id="7" name="Text 4"/>
          <p:cNvSpPr/>
          <p:nvPr/>
        </p:nvSpPr>
        <p:spPr>
          <a:xfrm>
            <a:off x="4720590" y="3621405"/>
            <a:ext cx="2889052"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Command Execution</a:t>
            </a:r>
            <a:endParaRPr lang="en-US" sz="2187" dirty="0"/>
          </a:p>
        </p:txBody>
      </p:sp>
      <p:sp>
        <p:nvSpPr>
          <p:cNvPr id="8" name="Text 5"/>
          <p:cNvSpPr/>
          <p:nvPr/>
        </p:nvSpPr>
        <p:spPr>
          <a:xfrm>
            <a:off x="4720590" y="4101822"/>
            <a:ext cx="408253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Use the "hdfs dfs -ls" command to list the contents of the directory.</a:t>
            </a:r>
            <a:endParaRPr lang="en-US" sz="1750" dirty="0"/>
          </a:p>
        </p:txBody>
      </p:sp>
      <p:sp>
        <p:nvSpPr>
          <p:cNvPr id="9" name="Shape 6"/>
          <p:cNvSpPr/>
          <p:nvPr/>
        </p:nvSpPr>
        <p:spPr>
          <a:xfrm>
            <a:off x="9255085" y="3391614"/>
            <a:ext cx="4542115" cy="1650802"/>
          </a:xfrm>
          <a:prstGeom prst="roundRect">
            <a:avLst>
              <a:gd name="adj" fmla="val 6057"/>
            </a:avLst>
          </a:prstGeom>
          <a:solidFill>
            <a:srgbClr val="3D3D42"/>
          </a:solidFill>
          <a:ln w="7620">
            <a:solidFill>
              <a:srgbClr val="56565B"/>
            </a:solidFill>
            <a:prstDash val="solid"/>
          </a:ln>
        </p:spPr>
      </p:sp>
      <p:sp>
        <p:nvSpPr>
          <p:cNvPr id="10" name="Text 7"/>
          <p:cNvSpPr/>
          <p:nvPr/>
        </p:nvSpPr>
        <p:spPr>
          <a:xfrm>
            <a:off x="9484876" y="3621405"/>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Checking File Paths</a:t>
            </a:r>
            <a:endParaRPr lang="en-US" sz="2187" dirty="0"/>
          </a:p>
        </p:txBody>
      </p:sp>
      <p:sp>
        <p:nvSpPr>
          <p:cNvPr id="11" name="Text 8"/>
          <p:cNvSpPr/>
          <p:nvPr/>
        </p:nvSpPr>
        <p:spPr>
          <a:xfrm>
            <a:off x="9484876" y="4101822"/>
            <a:ext cx="4082534"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Ensure that the files and directories are correctly stored in HDFS.</a:t>
            </a:r>
            <a:endParaRPr lang="en-US" sz="1750" dirty="0"/>
          </a:p>
        </p:txBody>
      </p:sp>
      <p:sp>
        <p:nvSpPr>
          <p:cNvPr id="12" name="Shape 9"/>
          <p:cNvSpPr/>
          <p:nvPr/>
        </p:nvSpPr>
        <p:spPr>
          <a:xfrm>
            <a:off x="4490799" y="5264587"/>
            <a:ext cx="9306401" cy="1295400"/>
          </a:xfrm>
          <a:prstGeom prst="roundRect">
            <a:avLst>
              <a:gd name="adj" fmla="val 7719"/>
            </a:avLst>
          </a:prstGeom>
          <a:solidFill>
            <a:srgbClr val="3D3D42"/>
          </a:solidFill>
          <a:ln w="7620">
            <a:solidFill>
              <a:srgbClr val="56565B"/>
            </a:solidFill>
            <a:prstDash val="solid"/>
          </a:ln>
        </p:spPr>
      </p:sp>
      <p:sp>
        <p:nvSpPr>
          <p:cNvPr id="13" name="Text 10"/>
          <p:cNvSpPr/>
          <p:nvPr/>
        </p:nvSpPr>
        <p:spPr>
          <a:xfrm>
            <a:off x="4720590" y="5494377"/>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Error Handling</a:t>
            </a:r>
            <a:endParaRPr lang="en-US" sz="2187" dirty="0"/>
          </a:p>
        </p:txBody>
      </p:sp>
      <p:sp>
        <p:nvSpPr>
          <p:cNvPr id="14" name="Text 11"/>
          <p:cNvSpPr/>
          <p:nvPr/>
        </p:nvSpPr>
        <p:spPr>
          <a:xfrm>
            <a:off x="4720590" y="5974794"/>
            <a:ext cx="8846820"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Look for any error messages or issues related to directory structure verification.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809512"/>
            <a:ext cx="10472023"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Accessing and managing files in HDFS</a:t>
            </a:r>
            <a:endParaRPr lang="en-US" sz="4374" dirty="0"/>
          </a:p>
        </p:txBody>
      </p:sp>
      <p:sp>
        <p:nvSpPr>
          <p:cNvPr id="5" name="Text 3"/>
          <p:cNvSpPr/>
          <p:nvPr/>
        </p:nvSpPr>
        <p:spPr>
          <a:xfrm>
            <a:off x="2037993" y="3037046"/>
            <a:ext cx="500622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Accessing and managing files in HDFS requires using the Hadoop command-line interface or web-based user interfaces.</a:t>
            </a:r>
            <a:endParaRPr lang="en-US" sz="1750" dirty="0"/>
          </a:p>
        </p:txBody>
      </p:sp>
      <p:sp>
        <p:nvSpPr>
          <p:cNvPr id="6" name="Text 4"/>
          <p:cNvSpPr/>
          <p:nvPr/>
        </p:nvSpPr>
        <p:spPr>
          <a:xfrm>
            <a:off x="2037993" y="4303157"/>
            <a:ext cx="5006221"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Users can navigate, upload, download, move, and delete files and directories within HDFS.</a:t>
            </a:r>
            <a:endParaRPr lang="en-US" sz="1750" dirty="0"/>
          </a:p>
        </p:txBody>
      </p:sp>
      <p:pic>
        <p:nvPicPr>
          <p:cNvPr id="7" name="Image 0" descr="preencoded.png"/>
          <p:cNvPicPr>
            <a:picLocks noChangeAspect="1"/>
          </p:cNvPicPr>
          <p:nvPr/>
        </p:nvPicPr>
        <p:blipFill>
          <a:blip r:embed="rId3"/>
          <a:stretch>
            <a:fillRect/>
          </a:stretch>
        </p:blipFill>
        <p:spPr>
          <a:xfrm>
            <a:off x="7593806" y="3087053"/>
            <a:ext cx="5006221" cy="30830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937623"/>
            <a:ext cx="74776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Best practices for organizing files in HDFS</a:t>
            </a:r>
            <a:endParaRPr lang="en-US" sz="4374" dirty="0"/>
          </a:p>
        </p:txBody>
      </p:sp>
      <p:sp>
        <p:nvSpPr>
          <p:cNvPr id="6" name="Text 3"/>
          <p:cNvSpPr/>
          <p:nvPr/>
        </p:nvSpPr>
        <p:spPr>
          <a:xfrm>
            <a:off x="833199" y="3659624"/>
            <a:ext cx="7477601"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When organizing files in HDFS, it's essential to follow a logical directory structure that aligns with your data processing needs.</a:t>
            </a:r>
            <a:endParaRPr lang="en-US" sz="1750" dirty="0"/>
          </a:p>
        </p:txBody>
      </p:sp>
      <p:sp>
        <p:nvSpPr>
          <p:cNvPr id="7" name="Text 4"/>
          <p:cNvSpPr/>
          <p:nvPr/>
        </p:nvSpPr>
        <p:spPr>
          <a:xfrm>
            <a:off x="833199" y="4620339"/>
            <a:ext cx="7477601"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Utilize specific folder naming conventions such as date, category, or project name to enhance searchability and readability.</a:t>
            </a:r>
            <a:endParaRPr lang="en-US" sz="1750" dirty="0"/>
          </a:p>
        </p:txBody>
      </p:sp>
      <p:sp>
        <p:nvSpPr>
          <p:cNvPr id="8" name="Text 5"/>
          <p:cNvSpPr/>
          <p:nvPr/>
        </p:nvSpPr>
        <p:spPr>
          <a:xfrm>
            <a:off x="833199" y="5581055"/>
            <a:ext cx="7477601"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Consider implementing a hierarchy that reflects the data's relationships and usage patterns, ensuring efficient data access and management.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15</cp:revision>
  <dcterms:created xsi:type="dcterms:W3CDTF">2024-02-27T06:56:37Z</dcterms:created>
  <dcterms:modified xsi:type="dcterms:W3CDTF">2024-02-27T07:00:46Z</dcterms:modified>
</cp:coreProperties>
</file>