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93" r:id="rId5"/>
    <p:sldId id="277" r:id="rId6"/>
    <p:sldId id="278" r:id="rId7"/>
    <p:sldId id="286" r:id="rId8"/>
    <p:sldId id="272" r:id="rId9"/>
    <p:sldId id="263" r:id="rId10"/>
    <p:sldId id="296" r:id="rId11"/>
    <p:sldId id="297" r:id="rId12"/>
    <p:sldId id="298" r:id="rId13"/>
    <p:sldId id="299" r:id="rId14"/>
    <p:sldId id="283" r:id="rId15"/>
    <p:sldId id="294" r:id="rId16"/>
    <p:sldId id="295" r:id="rId17"/>
    <p:sldId id="292" r:id="rId18"/>
    <p:sldId id="291" r:id="rId19"/>
    <p:sldId id="300" r:id="rId20"/>
    <p:sldId id="267" r:id="rId21"/>
    <p:sldId id="270" r:id="rId22"/>
    <p:sldId id="268" r:id="rId23"/>
    <p:sldId id="290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83266" autoAdjust="0"/>
  </p:normalViewPr>
  <p:slideViewPr>
    <p:cSldViewPr snapToGrid="0">
      <p:cViewPr varScale="1">
        <p:scale>
          <a:sx n="52" d="100"/>
          <a:sy n="52" d="100"/>
        </p:scale>
        <p:origin x="10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73AA9-A36A-43B5-A6D0-842AC09A07B1}" type="datetimeFigureOut">
              <a:rPr lang="en-IN" smtClean="0"/>
              <a:pPr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BB49-711A-4BBD-ADD7-7D7AC13F695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6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45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6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4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6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85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6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1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0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6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6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5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8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3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BB49-711A-4BBD-ADD7-7D7AC13F695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jert.org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98E23A-6848-4084-91E8-24B3C184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841894"/>
            <a:ext cx="11225463" cy="1057717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en-IN" sz="3000" b="1" cap="none" dirty="0">
                <a:solidFill>
                  <a:schemeClr val="tx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IMPLEMENTING VIRTUAL ASSISTANT USING CNN FOR TRAVEL PLANNER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8B451-D920-4ABC-BF95-E7F6E482B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24" b="19833"/>
          <a:stretch/>
        </p:blipFill>
        <p:spPr>
          <a:xfrm>
            <a:off x="3345426" y="656569"/>
            <a:ext cx="5573346" cy="991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844C3-6164-4FB2-AA45-D0ACF70A996E}"/>
              </a:ext>
            </a:extLst>
          </p:cNvPr>
          <p:cNvSpPr txBox="1"/>
          <p:nvPr/>
        </p:nvSpPr>
        <p:spPr>
          <a:xfrm>
            <a:off x="1015627" y="3774099"/>
            <a:ext cx="5577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1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UNDER THE GUIDANCE OF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Dr. D Santhosh Kumar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, ECE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VNRVJIET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A12AC-18DE-4967-9656-82E7C7B7E5B8}"/>
              </a:ext>
            </a:extLst>
          </p:cNvPr>
          <p:cNvSpPr txBox="1"/>
          <p:nvPr/>
        </p:nvSpPr>
        <p:spPr>
          <a:xfrm>
            <a:off x="6781417" y="3686623"/>
            <a:ext cx="461248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PRESENTED BY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:      Batch-15, ECE-4  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G VAMSHIDHAR     - 17071A04K5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N RAJESH                 - 17071A04M5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RAM PENTAPATI     - 17071A04N1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P PAVAN KUMAR    - 18075A05445  </a:t>
            </a:r>
          </a:p>
        </p:txBody>
      </p:sp>
    </p:spTree>
    <p:extLst>
      <p:ext uri="{BB962C8B-B14F-4D97-AF65-F5344CB8AC3E}">
        <p14:creationId xmlns:p14="http://schemas.microsoft.com/office/powerpoint/2010/main" val="245697305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502F-3EA0-40AF-A10F-C0D7CD38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9" y="896691"/>
            <a:ext cx="9730540" cy="624620"/>
          </a:xfrm>
        </p:spPr>
        <p:txBody>
          <a:bodyPr>
            <a:noAutofit/>
          </a:bodyPr>
          <a:lstStyle/>
          <a:p>
            <a:r>
              <a:rPr lang="en-GB" sz="4000" b="1" i="1" dirty="0">
                <a:latin typeface="Times New Roman" pitchFamily="18" charset="0"/>
                <a:cs typeface="Times New Roman" pitchFamily="18" charset="0"/>
              </a:rPr>
              <a:t>METHODOLGY AND WORK FLOW</a:t>
            </a:r>
            <a:endParaRPr lang="en-IN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31" y="613610"/>
            <a:ext cx="1264410" cy="11911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B7610-9D47-419C-A55C-33F34088A671}"/>
              </a:ext>
            </a:extLst>
          </p:cNvPr>
          <p:cNvSpPr txBox="1"/>
          <p:nvPr/>
        </p:nvSpPr>
        <p:spPr>
          <a:xfrm>
            <a:off x="412415" y="1968500"/>
            <a:ext cx="113671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Input: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 gives input to the model using web page. User can enter the input in the field.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Speech Recognition: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User can enter input in text or voice. If user enter voice as input. Speech synthesis library detects the voice and converts into text for processing. 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HTTP POST Request: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HTTP stands for “Hypertext transfer protocol”. After Speech input is converted to text. Client raises a request to server using HTTP POST Request.</a:t>
            </a:r>
          </a:p>
          <a:p>
            <a:pPr algn="just"/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Receive text: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Server receives text from client. Server consists of model which processes the input and sends the output to Client. To get output there are some steps to be followed.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31" y="613438"/>
            <a:ext cx="1264410" cy="11911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B7610-9D47-419C-A55C-33F34088A671}"/>
              </a:ext>
            </a:extLst>
          </p:cNvPr>
          <p:cNvSpPr txBox="1"/>
          <p:nvPr/>
        </p:nvSpPr>
        <p:spPr>
          <a:xfrm>
            <a:off x="355600" y="1943380"/>
            <a:ext cx="11367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 Input: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uses NLP for tokenizing input. It is the process which converts sentences into tokens.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089AD-0105-49A2-A50E-B4030DAA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9" y="896691"/>
            <a:ext cx="9730540" cy="624620"/>
          </a:xfrm>
        </p:spPr>
        <p:txBody>
          <a:bodyPr>
            <a:noAutofit/>
          </a:bodyPr>
          <a:lstStyle/>
          <a:p>
            <a:r>
              <a:rPr lang="en-GB" sz="4000" b="1" i="1" dirty="0">
                <a:latin typeface="Times New Roman" pitchFamily="18" charset="0"/>
                <a:cs typeface="Times New Roman" pitchFamily="18" charset="0"/>
              </a:rPr>
              <a:t>METHODOLGY AND WORK FLOW</a:t>
            </a:r>
            <a:endParaRPr lang="en-IN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ED62-DE36-43EA-821F-772AE415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560" y="2738284"/>
            <a:ext cx="5374740" cy="1341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6E245-3DD9-434A-8EA8-DB259A939078}"/>
              </a:ext>
            </a:extLst>
          </p:cNvPr>
          <p:cNvSpPr txBox="1"/>
          <p:nvPr/>
        </p:nvSpPr>
        <p:spPr>
          <a:xfrm>
            <a:off x="469231" y="5058842"/>
            <a:ext cx="661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 Input: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uses NLP for stemming the input. It is the process which converts words into base or root form.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28363-AE38-407A-92AF-F89A8943B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537" y="4596164"/>
            <a:ext cx="2893785" cy="19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2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31" y="613438"/>
            <a:ext cx="1264410" cy="11911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B7610-9D47-419C-A55C-33F34088A671}"/>
              </a:ext>
            </a:extLst>
          </p:cNvPr>
          <p:cNvSpPr txBox="1"/>
          <p:nvPr/>
        </p:nvSpPr>
        <p:spPr>
          <a:xfrm>
            <a:off x="469232" y="2184680"/>
            <a:ext cx="112535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Comparing the intents: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After tokenization and stemming the input next step is comparing the input with the intents present in the dataset and CNN algorithm tracks for the matching result.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Sample dataset:</a:t>
            </a:r>
          </a:p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“tag”: ”tag_name”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“patterns”: [”pattern_name”]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“responses”: [“Response”]</a:t>
            </a:r>
          </a:p>
          <a:p>
            <a:r>
              <a:rPr lang="en-GB" sz="20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	}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089AD-0105-49A2-A50E-B4030DAA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9" y="896691"/>
            <a:ext cx="9730540" cy="624620"/>
          </a:xfrm>
        </p:spPr>
        <p:txBody>
          <a:bodyPr>
            <a:noAutofit/>
          </a:bodyPr>
          <a:lstStyle/>
          <a:p>
            <a:r>
              <a:rPr lang="en-GB" sz="4000" b="1" i="1" dirty="0">
                <a:latin typeface="Times New Roman" pitchFamily="18" charset="0"/>
                <a:cs typeface="Times New Roman" pitchFamily="18" charset="0"/>
              </a:rPr>
              <a:t>METHODOLGY AND WORK FLOW</a:t>
            </a:r>
            <a:endParaRPr lang="en-IN" sz="4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9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31" y="613438"/>
            <a:ext cx="1264410" cy="11911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B7610-9D47-419C-A55C-33F34088A671}"/>
              </a:ext>
            </a:extLst>
          </p:cNvPr>
          <p:cNvSpPr txBox="1"/>
          <p:nvPr/>
        </p:nvSpPr>
        <p:spPr>
          <a:xfrm>
            <a:off x="469232" y="2184680"/>
            <a:ext cx="112535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Text: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Once matching result  is fetched, now model will send the output to Client which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sent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Response to the HTTP POST Request. </a:t>
            </a:r>
          </a:p>
          <a:p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Launch Action: </a:t>
            </a:r>
            <a:endParaRPr lang="en-IN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Client receives output from Server. Now client which is web page displays the output to the user. If user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input is text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voice output will be text. If user input is voice/speech, output will be in speech.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089AD-0105-49A2-A50E-B4030DAA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29" y="896691"/>
            <a:ext cx="9730540" cy="624620"/>
          </a:xfrm>
        </p:spPr>
        <p:txBody>
          <a:bodyPr>
            <a:noAutofit/>
          </a:bodyPr>
          <a:lstStyle/>
          <a:p>
            <a:r>
              <a:rPr lang="en-GB" sz="4000" b="1" i="1" dirty="0">
                <a:latin typeface="Times New Roman" pitchFamily="18" charset="0"/>
                <a:cs typeface="Times New Roman" pitchFamily="18" charset="0"/>
              </a:rPr>
              <a:t>METHODOLGY AND WORK FLOW</a:t>
            </a:r>
            <a:endParaRPr lang="en-IN" sz="4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0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502F-3EA0-40AF-A10F-C0D7CD38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996" y="896691"/>
            <a:ext cx="9730540" cy="624620"/>
          </a:xfrm>
        </p:spPr>
        <p:txBody>
          <a:bodyPr>
            <a:noAutofit/>
          </a:bodyPr>
          <a:lstStyle/>
          <a:p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SOFTWAREs and tools used</a:t>
            </a:r>
            <a:endParaRPr lang="en-IN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E21D-74C3-4186-B7A2-1AEE7DA3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3" y="1810415"/>
            <a:ext cx="4740443" cy="4150894"/>
          </a:xfrm>
        </p:spPr>
        <p:txBody>
          <a:bodyPr anchor="ctr">
            <a:normAutofit/>
          </a:bodyPr>
          <a:lstStyle/>
          <a:p>
            <a:pPr marL="457200" indent="-457200">
              <a:buClr>
                <a:schemeClr val="bg1"/>
              </a:buClr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Python							</a:t>
            </a:r>
          </a:p>
          <a:p>
            <a:pPr marL="1051200" lvl="2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 marL="1051200" lvl="2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</a:p>
          <a:p>
            <a:pPr marL="1051200" lvl="2" indent="-45720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Speech Recognition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Natural Language Processing (NLP)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Convolutional Neural Network (CNN)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HTML, CSS, JavaScript, Angular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4010" y="2382559"/>
            <a:ext cx="31307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None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Tools Used: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Google Collab.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Vs CODE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Python IDLE</a:t>
            </a: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31" y="613610"/>
            <a:ext cx="1264410" cy="1191125"/>
          </a:xfrm>
          <a:prstGeom prst="rect">
            <a:avLst/>
          </a:prstGeom>
          <a:noFill/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8C9B92D-845E-47FB-BDFE-3E9A41D7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0" y="4983549"/>
            <a:ext cx="1538036" cy="15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AF145-5B4C-43BD-940F-4078B66C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84E9D7-79F4-4111-9A13-89E56A860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83AD6-73EA-4FD4-BF85-9C8E2CD0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11298933" cy="102197"/>
          </a:xfrm>
          <a:prstGeom prst="rect">
            <a:avLst/>
          </a:prstGeom>
          <a:solidFill>
            <a:srgbClr val="FCA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8D6E6-D694-42F4-A2F6-60C1CCB98A99}"/>
              </a:ext>
            </a:extLst>
          </p:cNvPr>
          <p:cNvSpPr txBox="1"/>
          <p:nvPr/>
        </p:nvSpPr>
        <p:spPr>
          <a:xfrm>
            <a:off x="0" y="282398"/>
            <a:ext cx="12192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SNAP SHOT OF THE RESULT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505AD85-EF45-4F68-9951-90BE7FCD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68" y="1266596"/>
            <a:ext cx="3553477" cy="4677004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C32866-2C43-4E2E-99FE-DA4BEB5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25" y="1266596"/>
            <a:ext cx="3735495" cy="4677004"/>
          </a:xfrm>
          <a:prstGeom prst="rect">
            <a:avLst/>
          </a:prstGeom>
        </p:spPr>
      </p:pic>
      <p:pic>
        <p:nvPicPr>
          <p:cNvPr id="51" name="Picture 5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61391E4-F763-45AA-AFBC-5A8EE96CE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11" y="1266596"/>
            <a:ext cx="3946477" cy="46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AF145-5B4C-43BD-940F-4078B66C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84E9D7-79F4-4111-9A13-89E56A860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83AD6-73EA-4FD4-BF85-9C8E2CD0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11298933" cy="102197"/>
          </a:xfrm>
          <a:prstGeom prst="rect">
            <a:avLst/>
          </a:prstGeom>
          <a:solidFill>
            <a:srgbClr val="FCA0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8D6E6-D694-42F4-A2F6-60C1CCB98A99}"/>
              </a:ext>
            </a:extLst>
          </p:cNvPr>
          <p:cNvSpPr txBox="1"/>
          <p:nvPr/>
        </p:nvSpPr>
        <p:spPr>
          <a:xfrm>
            <a:off x="0" y="180201"/>
            <a:ext cx="12192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SNAP SHOT OF THE RESULT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37C6045-29CB-432B-A9D5-76310FB9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89" y="1011198"/>
            <a:ext cx="3789822" cy="5058481"/>
          </a:xfrm>
          <a:prstGeom prst="rect">
            <a:avLst/>
          </a:prstGeom>
        </p:spPr>
      </p:pic>
      <p:pic>
        <p:nvPicPr>
          <p:cNvPr id="16" name="Picture 1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DEBC86-448C-49FD-9AAA-523F4317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568" y="1011198"/>
            <a:ext cx="3789823" cy="5058481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C4544E-2EBC-4290-9A1D-7D4BA044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34" y="1011198"/>
            <a:ext cx="3789822" cy="50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FE-D493-4C32-8A0A-16EF8F8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66" y="850575"/>
            <a:ext cx="9821797" cy="737192"/>
          </a:xfrm>
        </p:spPr>
        <p:txBody>
          <a:bodyPr>
            <a:noAutofit/>
          </a:bodyPr>
          <a:lstStyle/>
          <a:p>
            <a:r>
              <a:rPr lang="en-IN" sz="3500" b="1" i="1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263" y="601579"/>
            <a:ext cx="1264410" cy="1292491"/>
          </a:xfrm>
          <a:prstGeom prst="rect">
            <a:avLst/>
          </a:prstGeom>
          <a:noFill/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500A857-6FE9-4651-B062-7EE86FD5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26367"/>
              </p:ext>
            </p:extLst>
          </p:nvPr>
        </p:nvGraphicFramePr>
        <p:xfrm>
          <a:off x="2210113" y="2547306"/>
          <a:ext cx="85131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52">
                  <a:extLst>
                    <a:ext uri="{9D8B030D-6E8A-4147-A177-3AD203B41FA5}">
                      <a16:colId xmlns:a16="http://schemas.microsoft.com/office/drawing/2014/main" val="545751785"/>
                    </a:ext>
                  </a:extLst>
                </a:gridCol>
                <a:gridCol w="1357420">
                  <a:extLst>
                    <a:ext uri="{9D8B030D-6E8A-4147-A177-3AD203B41FA5}">
                      <a16:colId xmlns:a16="http://schemas.microsoft.com/office/drawing/2014/main" val="398824838"/>
                    </a:ext>
                  </a:extLst>
                </a:gridCol>
                <a:gridCol w="1702636">
                  <a:extLst>
                    <a:ext uri="{9D8B030D-6E8A-4147-A177-3AD203B41FA5}">
                      <a16:colId xmlns:a16="http://schemas.microsoft.com/office/drawing/2014/main" val="912084799"/>
                    </a:ext>
                  </a:extLst>
                </a:gridCol>
                <a:gridCol w="1702636">
                  <a:extLst>
                    <a:ext uri="{9D8B030D-6E8A-4147-A177-3AD203B41FA5}">
                      <a16:colId xmlns:a16="http://schemas.microsoft.com/office/drawing/2014/main" val="3000912707"/>
                    </a:ext>
                  </a:extLst>
                </a:gridCol>
                <a:gridCol w="1702636">
                  <a:extLst>
                    <a:ext uri="{9D8B030D-6E8A-4147-A177-3AD203B41FA5}">
                      <a16:colId xmlns:a16="http://schemas.microsoft.com/office/drawing/2014/main" val="378900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to Output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0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to Text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0.00971ms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3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to Speech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0.00977ms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76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1505F6-23A0-43B0-A6A5-A61CFCD637D2}"/>
              </a:ext>
            </a:extLst>
          </p:cNvPr>
          <p:cNvSpPr txBox="1"/>
          <p:nvPr/>
        </p:nvSpPr>
        <p:spPr>
          <a:xfrm>
            <a:off x="2210113" y="4447288"/>
            <a:ext cx="8513180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TIME: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0.0173ms</a:t>
            </a:r>
          </a:p>
          <a:p>
            <a:pPr algn="ctr"/>
            <a:endParaRPr lang="en-GB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LATENCY: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0.00974ms</a:t>
            </a:r>
          </a:p>
        </p:txBody>
      </p:sp>
    </p:spTree>
    <p:extLst>
      <p:ext uri="{BB962C8B-B14F-4D97-AF65-F5344CB8AC3E}">
        <p14:creationId xmlns:p14="http://schemas.microsoft.com/office/powerpoint/2010/main" val="13234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FE-D493-4C32-8A0A-16EF8F8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66" y="879228"/>
            <a:ext cx="9821797" cy="737192"/>
          </a:xfrm>
        </p:spPr>
        <p:txBody>
          <a:bodyPr>
            <a:noAutofit/>
          </a:bodyPr>
          <a:lstStyle/>
          <a:p>
            <a:r>
              <a:rPr lang="en-IN" sz="3500" b="1" i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263" y="601579"/>
            <a:ext cx="1264410" cy="129249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4B274-2609-48EE-9253-74E1E8A9276A}"/>
              </a:ext>
            </a:extLst>
          </p:cNvPr>
          <p:cNvSpPr txBox="1"/>
          <p:nvPr/>
        </p:nvSpPr>
        <p:spPr>
          <a:xfrm>
            <a:off x="495300" y="2266232"/>
            <a:ext cx="112014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 reduces human effort by responding to the queries asked by users. When Virtual Assistant is powered by a deep learning algorithm called Convolutional Neural Network it gives a good response.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is trained with a data-set consisting of 87 most visited places in Telangana whenever a user enters the place name our model processes the data and fetches the result from the data-set.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4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FE-D493-4C32-8A0A-16EF8F8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66" y="850575"/>
            <a:ext cx="9821797" cy="737192"/>
          </a:xfrm>
        </p:spPr>
        <p:txBody>
          <a:bodyPr>
            <a:noAutofit/>
          </a:bodyPr>
          <a:lstStyle/>
          <a:p>
            <a:r>
              <a:rPr lang="en-IN" sz="3500" b="1" i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3CBE-D64F-4AD2-AE59-C05FD8FAF3D4}"/>
              </a:ext>
            </a:extLst>
          </p:cNvPr>
          <p:cNvSpPr txBox="1"/>
          <p:nvPr/>
        </p:nvSpPr>
        <p:spPr>
          <a:xfrm>
            <a:off x="481263" y="2353170"/>
            <a:ext cx="112014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  <a:t>By Adding the Images and Videos of the respective places, We can enhance the user experience.</a:t>
            </a:r>
            <a:b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solidFill>
                <a:schemeClr val="bg1"/>
              </a:solidFill>
              <a:highlight>
                <a:srgbClr val="0000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  <a:t>Sentiment Analysis can also added to enhance User Experience.</a:t>
            </a:r>
            <a:b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solidFill>
                <a:schemeClr val="bg1"/>
              </a:solidFill>
              <a:highlight>
                <a:srgbClr val="0000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  <a:t>Using the API of Google maps, we can integrate maps with our model and we can show directions and review of the places on our webpage itself.</a:t>
            </a:r>
            <a:b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</a:br>
            <a:endParaRPr lang="en-GB" sz="2000" b="1" dirty="0">
              <a:solidFill>
                <a:schemeClr val="bg1"/>
              </a:solidFill>
              <a:highlight>
                <a:srgbClr val="0000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  <a:t>This can also be used for educational purposes, entertainment purposes.</a:t>
            </a:r>
          </a:p>
        </p:txBody>
      </p:sp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263" y="601579"/>
            <a:ext cx="1264410" cy="1292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66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09CE-9BBB-4E11-B7BB-FDC4F2A0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324" y="729658"/>
            <a:ext cx="9802186" cy="988332"/>
          </a:xfrm>
        </p:spPr>
        <p:txBody>
          <a:bodyPr anchor="ctr"/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3" name="Picture 2" descr="Home NSSVNRVJIET">
            <a:extLst>
              <a:ext uri="{FF2B5EF4-FFF2-40B4-BE49-F238E27FC236}">
                <a16:creationId xmlns:a16="http://schemas.microsoft.com/office/drawing/2014/main" id="{74DA0155-6B06-42F7-AA06-B9764B51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751" y="597300"/>
            <a:ext cx="1326573" cy="125304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FA8CC-0878-434A-B126-187C89BE1470}"/>
              </a:ext>
            </a:extLst>
          </p:cNvPr>
          <p:cNvSpPr txBox="1"/>
          <p:nvPr/>
        </p:nvSpPr>
        <p:spPr>
          <a:xfrm flipH="1">
            <a:off x="476751" y="2295671"/>
            <a:ext cx="11276409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the modern world, We know that Everything is Online and Digitalized.</a:t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Digital Process is new to many people, They have of lot of queries related to working of applications. Organizations hire people for customer support but </a:t>
            </a:r>
            <a:r>
              <a:rPr lang="en-I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increasing no </a:t>
            </a: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customers, customer support/executive are unable to handle hundreds of people at a time.</a:t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 most of the people’s queries remained unsolved.</a:t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Here comes Virtual Assistant into picture.</a:t>
            </a:r>
          </a:p>
        </p:txBody>
      </p:sp>
    </p:spTree>
    <p:extLst>
      <p:ext uri="{BB962C8B-B14F-4D97-AF65-F5344CB8AC3E}">
        <p14:creationId xmlns:p14="http://schemas.microsoft.com/office/powerpoint/2010/main" val="330598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808F-CE0C-4550-896B-3239B108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                               applications</a:t>
            </a:r>
          </a:p>
        </p:txBody>
      </p:sp>
      <p:pic>
        <p:nvPicPr>
          <p:cNvPr id="13" name="Picture 12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577516"/>
            <a:ext cx="1264410" cy="129249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F4719-DC3E-4F71-8D98-5D82FE15D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802" y="2926455"/>
            <a:ext cx="2000587" cy="200058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E0BE1BD-131E-4840-BDCE-C53BE807B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64" y="2926455"/>
            <a:ext cx="2000587" cy="200058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3E0C951-1A47-471C-AB41-18CC0D0D7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726" y="2926455"/>
            <a:ext cx="2340329" cy="200058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20F4E6B-2C66-45FD-B979-BA96FCFF4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0930" y="2898208"/>
            <a:ext cx="2340329" cy="2028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49154-204F-4399-A139-7923B39614E5}"/>
              </a:ext>
            </a:extLst>
          </p:cNvPr>
          <p:cNvSpPr txBox="1"/>
          <p:nvPr/>
        </p:nvSpPr>
        <p:spPr>
          <a:xfrm>
            <a:off x="1230802" y="5375189"/>
            <a:ext cx="1005091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COMMERCE                CINEMA                       MEDICAL               ONLINE GROCERY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4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32D-9AEE-4332-8E41-76D4FE42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729658"/>
            <a:ext cx="10405360" cy="988332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ROLES AND RESPONSIBILITIES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2924CD-90F0-4E7D-95D9-4EAFE7E6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0783"/>
              </p:ext>
            </p:extLst>
          </p:nvPr>
        </p:nvGraphicFramePr>
        <p:xfrm>
          <a:off x="2029750" y="2442987"/>
          <a:ext cx="8132500" cy="35159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1021">
                  <a:extLst>
                    <a:ext uri="{9D8B030D-6E8A-4147-A177-3AD203B41FA5}">
                      <a16:colId xmlns:a16="http://schemas.microsoft.com/office/drawing/2014/main" val="3456587058"/>
                    </a:ext>
                  </a:extLst>
                </a:gridCol>
                <a:gridCol w="2899439">
                  <a:extLst>
                    <a:ext uri="{9D8B030D-6E8A-4147-A177-3AD203B41FA5}">
                      <a16:colId xmlns:a16="http://schemas.microsoft.com/office/drawing/2014/main" val="2192068797"/>
                    </a:ext>
                  </a:extLst>
                </a:gridCol>
                <a:gridCol w="4432040">
                  <a:extLst>
                    <a:ext uri="{9D8B030D-6E8A-4147-A177-3AD203B41FA5}">
                      <a16:colId xmlns:a16="http://schemas.microsoft.com/office/drawing/2014/main" val="652401670"/>
                    </a:ext>
                  </a:extLst>
                </a:gridCol>
              </a:tblGrid>
              <a:tr h="833611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NAME OF THE </a:t>
                      </a:r>
                    </a:p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STUDENT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ROLES AND RESPONSIBILTIES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01265"/>
                  </a:ext>
                </a:extLst>
              </a:tr>
              <a:tr h="586276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G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 VAMSHIDHAR(4K5)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Implementation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 Debugging, Training and Testing.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55008"/>
                  </a:ext>
                </a:extLst>
              </a:tr>
              <a:tr h="57922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N RAJESH(4M5)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Collection and Manipulation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469209"/>
                  </a:ext>
                </a:extLst>
              </a:tr>
              <a:tr h="53835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RAM PENTAPATI(4N1)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Implementation, Research, Documentation, Training and Testing, 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392583"/>
                  </a:ext>
                </a:extLst>
              </a:tr>
              <a:tr h="507991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P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PAVAN KUMAR(445)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Research,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Data Collection and Manipulation.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49396"/>
                  </a:ext>
                </a:extLst>
              </a:tr>
            </a:tbl>
          </a:graphicData>
        </a:graphic>
      </p:graphicFrame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232" y="625642"/>
            <a:ext cx="1264410" cy="1244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39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E549-88DE-419F-8223-3780B008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94F4C-7818-44C7-AAA0-98A2E77572CB}"/>
              </a:ext>
            </a:extLst>
          </p:cNvPr>
          <p:cNvSpPr txBox="1"/>
          <p:nvPr/>
        </p:nvSpPr>
        <p:spPr>
          <a:xfrm>
            <a:off x="445168" y="2158024"/>
            <a:ext cx="11269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Dr. M. Sharada Varalakshmi, 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Jarvis - A Virtual Assistant based on Artificial Intelligence, </a:t>
            </a:r>
            <a:r>
              <a:rPr lang="en-GB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 Journal of Grid and Distributed Computing Vol. 13, No. 2, (2020), pp. 776 – 784 </a:t>
            </a:r>
            <a:r>
              <a:rPr lang="en-GB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sv-SE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Yogendra Kumar Shar m a 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A Review Paper on Smart Personal Assistant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International Journal of Engineering 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Research &amp; Technology (IJERT)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ISSN: 2278-0181 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Published by, 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www.ijert.org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IN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V-IMPACT - 2016_2 Conference Proceedings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Hephzibah Thomas 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Critical Literature Review on Chatbots in Education , 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International Journal of Trend in Scientific Research and Development (IJTSRD) Volume 4 Issue 6, September-October 2020 Available Online: www.ijtsrd.com e-ISSN: 2456 – 6470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Vani Valsaraj,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Implementation of Virtual Assistant with Sign Language using Deep Learning and TensorFlow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International Journal for Research in Applied Science &amp; Engineering Technology (IJRASET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GB" sz="1800" b="0" i="1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ISSN: 2321-9653; IC Value: 45.98; SJ Impact Factor: 7.429 Volume 9 Issue I Jan 2021- Available at www.ijraset.com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168" y="601579"/>
            <a:ext cx="1264410" cy="1292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858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E549-88DE-419F-8223-3780B008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94F4C-7818-44C7-AAA0-98A2E77572CB}"/>
              </a:ext>
            </a:extLst>
          </p:cNvPr>
          <p:cNvSpPr txBox="1"/>
          <p:nvPr/>
        </p:nvSpPr>
        <p:spPr>
          <a:xfrm>
            <a:off x="445168" y="2277689"/>
            <a:ext cx="1131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URWPalladioL-Bold"/>
              </a:rPr>
              <a:t>The Alexafication of Adult Social Care: Virtual Assistants and the Changing Role of Local Government in England,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NewRomanPSMT"/>
              </a:rPr>
              <a:t>International Journal of </a:t>
            </a:r>
            <a:r>
              <a:rPr lang="en-IN" sz="1800" b="1" i="1" u="none" strike="noStrike" baseline="0" dirty="0">
                <a:solidFill>
                  <a:schemeClr val="bg1"/>
                </a:solidFill>
                <a:latin typeface="TimesNewRomanPS-BoldItalicMT"/>
              </a:rPr>
              <a:t>Environmental Research and Public Health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Nanaware, Rasika. 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“Chatbot for Education System.”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, Corpus ID: 58318311, (2018). </a:t>
            </a:r>
          </a:p>
          <a:p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Clarizia F., Colace F., Lombardi M., Pascale F., Santaniello D. (2018)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Chatbot: An Education Support System for Student .</a:t>
            </a:r>
          </a:p>
          <a:p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168" y="601579"/>
            <a:ext cx="1264410" cy="1292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77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D05EC-9032-4DBA-806F-261F1C0E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7508" y="457200"/>
            <a:ext cx="7207957" cy="593336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IN" sz="6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6000" b="1" i="1" dirty="0">
                <a:solidFill>
                  <a:schemeClr val="bg1"/>
                </a:solidFill>
                <a:highlight>
                  <a:srgbClr val="000000"/>
                </a:highligh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Home NSSVNRVJIET">
            <a:extLst>
              <a:ext uri="{FF2B5EF4-FFF2-40B4-BE49-F238E27FC236}">
                <a16:creationId xmlns:a16="http://schemas.microsoft.com/office/drawing/2014/main" id="{A20CE57E-1FE5-4C1B-A8BC-14B3DAEB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71479" y="596784"/>
            <a:ext cx="1213349" cy="130964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F5B7-3667-4258-A28F-535258A704DB}"/>
              </a:ext>
            </a:extLst>
          </p:cNvPr>
          <p:cNvSpPr txBox="1"/>
          <p:nvPr/>
        </p:nvSpPr>
        <p:spPr>
          <a:xfrm>
            <a:off x="834189" y="3034554"/>
            <a:ext cx="33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BATCH-15</a:t>
            </a:r>
          </a:p>
        </p:txBody>
      </p:sp>
    </p:spTree>
    <p:extLst>
      <p:ext uri="{BB962C8B-B14F-4D97-AF65-F5344CB8AC3E}">
        <p14:creationId xmlns:p14="http://schemas.microsoft.com/office/powerpoint/2010/main" val="18255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6">
              <a:lumMod val="60000"/>
              <a:lumOff val="40000"/>
            </a:schemeClr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4253-BF1D-40B9-8875-5A5B44E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29658"/>
            <a:ext cx="10462510" cy="988332"/>
          </a:xfrm>
        </p:spPr>
        <p:txBody>
          <a:bodyPr anchor="ctr">
            <a:noAutofit/>
          </a:bodyPr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064A8-123D-4238-89E3-4139C5A206F7}"/>
              </a:ext>
            </a:extLst>
          </p:cNvPr>
          <p:cNvSpPr txBox="1"/>
          <p:nvPr/>
        </p:nvSpPr>
        <p:spPr>
          <a:xfrm flipH="1" flipV="1">
            <a:off x="1693935" y="3798332"/>
            <a:ext cx="711914" cy="169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5" name="Picture 4" descr="Home NSSVNRVJIET">
            <a:extLst>
              <a:ext uri="{FF2B5EF4-FFF2-40B4-BE49-F238E27FC236}">
                <a16:creationId xmlns:a16="http://schemas.microsoft.com/office/drawing/2014/main" id="{3303015F-865A-408B-8A4B-4F42A4E5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223" y="613611"/>
            <a:ext cx="1425162" cy="12633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70B06-F100-4C79-9BEC-09E1F38EC2FC}"/>
              </a:ext>
            </a:extLst>
          </p:cNvPr>
          <p:cNvSpPr txBox="1"/>
          <p:nvPr/>
        </p:nvSpPr>
        <p:spPr>
          <a:xfrm flipH="1">
            <a:off x="457204" y="2127138"/>
            <a:ext cx="1126862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Organisations are spending huge amount on customer support,  Customer Service and still unable to resolve all the queries of Users efficiently.</a:t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Virtual Assistant would reduce the amount spent, work pressure on Customer Support and also enhances User experience.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4ABBC-02A4-45E9-B804-0BBBFFAB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78" y="4167502"/>
            <a:ext cx="3978875" cy="24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4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811C-A29D-4A59-9F06-501E8CC6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61982"/>
          </a:xfrm>
        </p:spPr>
        <p:txBody>
          <a:bodyPr anchor="ctr">
            <a:noAutofit/>
          </a:bodyPr>
          <a:lstStyle/>
          <a:p>
            <a:pPr algn="ctr"/>
            <a:r>
              <a:rPr lang="en-IN" sz="4000" b="1" i="1" dirty="0">
                <a:latin typeface="Times New Roman" pitchFamily="18" charset="0"/>
                <a:cs typeface="Times New Roman" pitchFamily="18" charset="0"/>
              </a:rPr>
              <a:t>        objectives OF THE PROJECT</a:t>
            </a:r>
          </a:p>
        </p:txBody>
      </p:sp>
      <p:pic>
        <p:nvPicPr>
          <p:cNvPr id="3" name="Picture 2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263" y="601579"/>
            <a:ext cx="1264410" cy="129249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30F61F-E873-4115-9A46-E039DD2FEE0A}"/>
              </a:ext>
            </a:extLst>
          </p:cNvPr>
          <p:cNvSpPr/>
          <p:nvPr/>
        </p:nvSpPr>
        <p:spPr>
          <a:xfrm>
            <a:off x="481263" y="3415433"/>
            <a:ext cx="3460543" cy="18203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(SPEECH OR TEXT)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5830B-1A22-4BB8-89A0-63A956431AED}"/>
              </a:ext>
            </a:extLst>
          </p:cNvPr>
          <p:cNvSpPr/>
          <p:nvPr/>
        </p:nvSpPr>
        <p:spPr>
          <a:xfrm>
            <a:off x="4440634" y="3415433"/>
            <a:ext cx="3460543" cy="18203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(SPEECH AND TEXT)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38B43-6D43-4284-81CA-5FF0AF167BB9}"/>
              </a:ext>
            </a:extLst>
          </p:cNvPr>
          <p:cNvSpPr/>
          <p:nvPr/>
        </p:nvSpPr>
        <p:spPr>
          <a:xfrm>
            <a:off x="8294779" y="3429000"/>
            <a:ext cx="3460543" cy="18203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</a:t>
            </a:r>
          </a:p>
          <a:p>
            <a:pPr algn="ctr"/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WEB-APPLICATION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7BD5B-B323-4702-BEC0-4C33E43D09DA}"/>
              </a:ext>
            </a:extLst>
          </p:cNvPr>
          <p:cNvSpPr/>
          <p:nvPr/>
        </p:nvSpPr>
        <p:spPr>
          <a:xfrm>
            <a:off x="481263" y="2619632"/>
            <a:ext cx="3460543" cy="593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2C760-B63B-40C7-95EC-E24583A983FB}"/>
              </a:ext>
            </a:extLst>
          </p:cNvPr>
          <p:cNvSpPr/>
          <p:nvPr/>
        </p:nvSpPr>
        <p:spPr>
          <a:xfrm>
            <a:off x="4440634" y="2619632"/>
            <a:ext cx="3460543" cy="593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09B69-1CE2-4211-B68C-C9A412A84CAE}"/>
              </a:ext>
            </a:extLst>
          </p:cNvPr>
          <p:cNvSpPr/>
          <p:nvPr/>
        </p:nvSpPr>
        <p:spPr>
          <a:xfrm>
            <a:off x="8294780" y="2619631"/>
            <a:ext cx="3462354" cy="5933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6149-CCFE-4D6C-979F-A4E99AE7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45958"/>
            <a:ext cx="11029616" cy="969997"/>
          </a:xfrm>
        </p:spPr>
        <p:txBody>
          <a:bodyPr anchor="ctr">
            <a:noAutofit/>
          </a:bodyPr>
          <a:lstStyle/>
          <a:p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OBJECTIVE 1:</a:t>
            </a:r>
            <a:br>
              <a:rPr lang="en-US" sz="30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To enable user input</a:t>
            </a:r>
            <a:endParaRPr lang="en-IN" sz="3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8F8B-AA88-4CA4-AAB2-813FEA0F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5" y="1975952"/>
            <a:ext cx="11249525" cy="1898209"/>
          </a:xfrm>
          <a:solidFill>
            <a:schemeClr val="tx1"/>
          </a:solidFill>
          <a:ln w="28575">
            <a:solidFill>
              <a:srgbClr val="002060"/>
            </a:solidFill>
          </a:ln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Virtual Assistant will be accepting the input as text or speech, To accept speech as input we will be using system microphone,  </a:t>
            </a:r>
            <a:r>
              <a:rPr lang="en-IN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Speech recognition (Python Library).</a:t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Later using </a:t>
            </a:r>
            <a:r>
              <a:rPr lang="en-IN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Speech-to-Text conversion</a:t>
            </a: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technique (Provided by Speech recognition library), Speech input is converted into text and processed.</a:t>
            </a:r>
          </a:p>
        </p:txBody>
      </p:sp>
      <p:pic>
        <p:nvPicPr>
          <p:cNvPr id="23554" name="Picture 2" descr="Input Vector Images (over 15,000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235" y="4206111"/>
            <a:ext cx="1883216" cy="2004868"/>
          </a:xfrm>
          <a:prstGeom prst="rect">
            <a:avLst/>
          </a:prstGeom>
          <a:noFill/>
        </p:spPr>
      </p:pic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1537" y="625643"/>
            <a:ext cx="1264410" cy="1155032"/>
          </a:xfrm>
          <a:prstGeom prst="rect">
            <a:avLst/>
          </a:prstGeom>
          <a:noFill/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8F427E-7CAA-4E39-A055-437CB683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49" y="4252285"/>
            <a:ext cx="1883216" cy="189820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EB1474-E5D3-4FC6-BC11-206A0AB6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623" y="4198956"/>
            <a:ext cx="2004868" cy="20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A4B9-C760-44A3-BE41-5741D3B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82" y="637674"/>
            <a:ext cx="11029616" cy="1059781"/>
          </a:xfrm>
        </p:spPr>
        <p:txBody>
          <a:bodyPr>
            <a:normAutofit/>
          </a:bodyPr>
          <a:lstStyle/>
          <a:p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OBJECTIVE 2:</a:t>
            </a:r>
            <a:br>
              <a:rPr lang="en-US" sz="30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TO DISPLAY output (text or speech) </a:t>
            </a:r>
            <a:endParaRPr lang="en-IN" sz="3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73969"/>
            <a:ext cx="11273589" cy="1015663"/>
          </a:xfrm>
          <a:prstGeom prst="rect">
            <a:avLst/>
          </a:prstGeom>
          <a:solidFill>
            <a:schemeClr val="tx1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Output will be displayed based on user input. When user enters the place name CNN model checks with the data-set and compares the input with intents and fetches the matching result as output. 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GB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Speaking - Free people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4990" y="3568369"/>
            <a:ext cx="1600957" cy="1600958"/>
          </a:xfrm>
          <a:prstGeom prst="rect">
            <a:avLst/>
          </a:prstGeom>
          <a:noFill/>
        </p:spPr>
      </p:pic>
      <p:pic>
        <p:nvPicPr>
          <p:cNvPr id="22534" name="Picture 6" descr="Arrow, document, export, file, output, paper icon - Download on Iconfin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5243" y="5169327"/>
            <a:ext cx="1489747" cy="1489748"/>
          </a:xfrm>
          <a:prstGeom prst="rect">
            <a:avLst/>
          </a:prstGeom>
          <a:noFill/>
        </p:spPr>
      </p:pic>
      <p:pic>
        <p:nvPicPr>
          <p:cNvPr id="6" name="Picture 5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91537" y="625643"/>
            <a:ext cx="1264410" cy="1155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890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A4B9-C760-44A3-BE41-5741D3B0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18" y="770021"/>
            <a:ext cx="11029616" cy="939466"/>
          </a:xfrm>
        </p:spPr>
        <p:txBody>
          <a:bodyPr>
            <a:noAutofit/>
          </a:bodyPr>
          <a:lstStyle/>
          <a:p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Objective 3:</a:t>
            </a:r>
            <a:br>
              <a:rPr lang="en-US" sz="30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b="1" i="1" dirty="0">
                <a:latin typeface="Times New Roman" pitchFamily="18" charset="0"/>
                <a:cs typeface="Times New Roman" pitchFamily="18" charset="0"/>
              </a:rPr>
              <a:t>To integrate model with web-application</a:t>
            </a:r>
            <a:endParaRPr lang="en-IN" sz="3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74964-470B-48DA-A1F0-4FC78D8D1B04}"/>
              </a:ext>
            </a:extLst>
          </p:cNvPr>
          <p:cNvSpPr txBox="1"/>
          <p:nvPr/>
        </p:nvSpPr>
        <p:spPr>
          <a:xfrm>
            <a:off x="452529" y="1967983"/>
            <a:ext cx="7226884" cy="101566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 built web-application using </a:t>
            </a:r>
            <a:r>
              <a:rPr lang="en-GB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HTML,CSS, Java Script, Angular UI framework</a:t>
            </a:r>
            <a:r>
              <a:rPr lang="en-GB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 using the </a:t>
            </a:r>
            <a:r>
              <a:rPr lang="en-GB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integrated our model with web-application.</a:t>
            </a:r>
          </a:p>
        </p:txBody>
      </p:sp>
      <p:pic>
        <p:nvPicPr>
          <p:cNvPr id="9" name="Picture 8" descr="Home NSSVNRVJIET">
            <a:extLst>
              <a:ext uri="{FF2B5EF4-FFF2-40B4-BE49-F238E27FC236}">
                <a16:creationId xmlns:a16="http://schemas.microsoft.com/office/drawing/2014/main" id="{29E023F1-465B-40C1-8E36-CE8426C8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1537" y="613833"/>
            <a:ext cx="1264410" cy="1202267"/>
          </a:xfrm>
          <a:prstGeom prst="rect">
            <a:avLst/>
          </a:prstGeom>
          <a:noFill/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DAAD4D-C12B-4895-8EDE-291BCAA3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470" y="1967983"/>
            <a:ext cx="3946477" cy="4707039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8FF7D41-392B-48E7-9BC8-3A1C5A308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56" y="3874355"/>
            <a:ext cx="1485631" cy="148563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70DD4B-427A-4869-AA9B-FD3EB5B2E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824" y="3555692"/>
            <a:ext cx="1278886" cy="1804294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AA431DF-8CBF-41CB-A296-898D0EC3B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923" y="3219997"/>
            <a:ext cx="2794346" cy="2794346"/>
          </a:xfrm>
          <a:prstGeom prst="rect">
            <a:avLst/>
          </a:prstGeom>
        </p:spPr>
      </p:pic>
      <p:pic>
        <p:nvPicPr>
          <p:cNvPr id="8" name="Picture 7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4B2009E2-B7B8-41A2-ABE5-A08BBBE31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298" y="3555692"/>
            <a:ext cx="1933441" cy="19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295DC7-D713-4BE3-AEA1-51B357634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85732"/>
              </p:ext>
            </p:extLst>
          </p:nvPr>
        </p:nvGraphicFramePr>
        <p:xfrm>
          <a:off x="0" y="617838"/>
          <a:ext cx="12192000" cy="626927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21237">
                  <a:extLst>
                    <a:ext uri="{9D8B030D-6E8A-4147-A177-3AD203B41FA5}">
                      <a16:colId xmlns:a16="http://schemas.microsoft.com/office/drawing/2014/main" val="561828791"/>
                    </a:ext>
                  </a:extLst>
                </a:gridCol>
                <a:gridCol w="1990586">
                  <a:extLst>
                    <a:ext uri="{9D8B030D-6E8A-4147-A177-3AD203B41FA5}">
                      <a16:colId xmlns:a16="http://schemas.microsoft.com/office/drawing/2014/main" val="2933567824"/>
                    </a:ext>
                  </a:extLst>
                </a:gridCol>
                <a:gridCol w="855523">
                  <a:extLst>
                    <a:ext uri="{9D8B030D-6E8A-4147-A177-3AD203B41FA5}">
                      <a16:colId xmlns:a16="http://schemas.microsoft.com/office/drawing/2014/main" val="3857703316"/>
                    </a:ext>
                  </a:extLst>
                </a:gridCol>
                <a:gridCol w="1874622">
                  <a:extLst>
                    <a:ext uri="{9D8B030D-6E8A-4147-A177-3AD203B41FA5}">
                      <a16:colId xmlns:a16="http://schemas.microsoft.com/office/drawing/2014/main" val="2694728055"/>
                    </a:ext>
                  </a:extLst>
                </a:gridCol>
                <a:gridCol w="3248215">
                  <a:extLst>
                    <a:ext uri="{9D8B030D-6E8A-4147-A177-3AD203B41FA5}">
                      <a16:colId xmlns:a16="http://schemas.microsoft.com/office/drawing/2014/main" val="4087039119"/>
                    </a:ext>
                  </a:extLst>
                </a:gridCol>
                <a:gridCol w="3601817">
                  <a:extLst>
                    <a:ext uri="{9D8B030D-6E8A-4147-A177-3AD203B41FA5}">
                      <a16:colId xmlns:a16="http://schemas.microsoft.com/office/drawing/2014/main" val="1304653453"/>
                    </a:ext>
                  </a:extLst>
                </a:gridCol>
              </a:tblGrid>
              <a:tr h="49294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NAME OF THE</a:t>
                      </a:r>
                    </a:p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   JOURNAL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120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NAME OF THE</a:t>
                      </a:r>
                    </a:p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  AUTHORS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  WORK CONTRIBUTED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61788"/>
                  </a:ext>
                </a:extLst>
              </a:tr>
              <a:tr h="1628277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itchFamily="18" charset="0"/>
                          <a:cs typeface="Times New Roman" pitchFamily="18" charset="0"/>
                        </a:rPr>
                        <a:t>    1</a:t>
                      </a:r>
                      <a:endParaRPr lang="en-IN" sz="120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Critical Literature Review on Chatbots in Education 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(IJTSRD) 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Hephzibah Thomas </a:t>
                      </a:r>
                      <a:endParaRPr lang="en-IN" sz="2000" b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paper focuses on text 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input and  text output .</a:t>
                      </a:r>
                    </a:p>
                    <a:p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also this paper talks about usage of chat-bots in educational fields.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paper only uses text to text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. Using speech to speech and  text to text or text to speech would be much better.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85807"/>
                  </a:ext>
                </a:extLst>
              </a:tr>
              <a:tr h="1566833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 2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Implementation of Virtual Assistant with Sign</a:t>
                      </a:r>
                    </a:p>
                    <a:p>
                      <a:r>
                        <a:rPr lang="en-GB" sz="16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Language using Deep Learning and Tensor Flow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Vani Valsaraj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project converts sign language to text using deep learning and tensor flow.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is explicitly useful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deaf and dumb. If output is in text, output in speech would be better.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76117"/>
                  </a:ext>
                </a:extLst>
              </a:tr>
              <a:tr h="1198166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 3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Jarvis - A Virtual Assistant based on Artificial Intelligence 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Dr.M. Sharada Varalakshmi, </a:t>
                      </a:r>
                      <a:r>
                        <a:rPr lang="en-US" sz="180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Dr.P. Lavanya </a:t>
                      </a:r>
                      <a:r>
                        <a:rPr lang="en-US" sz="2000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paper talks about speech 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recognition approach.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paper explained about approach of Speech  recognition.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42219"/>
                  </a:ext>
                </a:extLst>
              </a:tr>
              <a:tr h="1383050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  <a:endParaRPr lang="en-IN" sz="120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Review Paper on Smart Personal Assistant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sv-SE" sz="1800" kern="12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Yogendra Kumar Sharma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Neeraj</a:t>
                      </a:r>
                      <a:r>
                        <a:rPr lang="en-IN" sz="1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Sharma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Paper  talks about overview of applications of Smart Personal Assistant in various fields. 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They didn’t explained about any architecture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gave a brief on Smart Personal Assistant.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6321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4F1E0C-D4A5-41E5-AD56-50B9F4A6B559}"/>
              </a:ext>
            </a:extLst>
          </p:cNvPr>
          <p:cNvSpPr txBox="1"/>
          <p:nvPr/>
        </p:nvSpPr>
        <p:spPr>
          <a:xfrm>
            <a:off x="2754850" y="0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20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3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2" name="Rectangle 3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4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8ADC-43AF-4DE7-AC35-36443A7F30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85418" y="2983249"/>
            <a:ext cx="3667252" cy="11479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BLOCK DIAGRAM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of  the project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C2E258F-0B6B-4F41-9B54-A9185EB4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00" y="713665"/>
            <a:ext cx="7524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2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1473</TotalTime>
  <Words>1505</Words>
  <Application>Microsoft Office PowerPoint</Application>
  <PresentationFormat>Widescreen</PresentationFormat>
  <Paragraphs>201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Cambria</vt:lpstr>
      <vt:lpstr>Gill Sans MT</vt:lpstr>
      <vt:lpstr>Times New Roman</vt:lpstr>
      <vt:lpstr>TimesNewRomanPS-BoldItalicMT</vt:lpstr>
      <vt:lpstr>TimesNewRomanPSMT</vt:lpstr>
      <vt:lpstr>URWPalladioL-Bold</vt:lpstr>
      <vt:lpstr>Wingdings</vt:lpstr>
      <vt:lpstr>Wingdings 2</vt:lpstr>
      <vt:lpstr>Dividend</vt:lpstr>
      <vt:lpstr>PowerPoint Presentation</vt:lpstr>
      <vt:lpstr>Introduction</vt:lpstr>
      <vt:lpstr>Problem statement</vt:lpstr>
      <vt:lpstr>        objectives OF THE PROJECT</vt:lpstr>
      <vt:lpstr>OBJECTIVE 1: To enable user input</vt:lpstr>
      <vt:lpstr>OBJECTIVE 2: TO DISPLAY output (text or speech) </vt:lpstr>
      <vt:lpstr>Objective 3: To integrate model with web-application</vt:lpstr>
      <vt:lpstr>PowerPoint Presentation</vt:lpstr>
      <vt:lpstr>BLOCK DIAGRAM  of  the project</vt:lpstr>
      <vt:lpstr>METHODOLGY AND WORK FLOW</vt:lpstr>
      <vt:lpstr>METHODOLGY AND WORK FLOW</vt:lpstr>
      <vt:lpstr>METHODOLGY AND WORK FLOW</vt:lpstr>
      <vt:lpstr>METHODOLGY AND WORK FLOW</vt:lpstr>
      <vt:lpstr>SOFTWAREs and tools used</vt:lpstr>
      <vt:lpstr>PowerPoint Presentation</vt:lpstr>
      <vt:lpstr>PowerPoint Presentation</vt:lpstr>
      <vt:lpstr>RESULT</vt:lpstr>
      <vt:lpstr>CONCLUSION</vt:lpstr>
      <vt:lpstr>Future scope</vt:lpstr>
      <vt:lpstr>                               applications</vt:lpstr>
      <vt:lpstr>ROLES AND RESPONSIBILITIES</vt:lpstr>
      <vt:lpstr>references</vt:lpstr>
      <vt:lpstr>references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reddy</dc:creator>
  <cp:lastModifiedBy>Ram Pentapati</cp:lastModifiedBy>
  <cp:revision>604</cp:revision>
  <dcterms:created xsi:type="dcterms:W3CDTF">2021-04-22T04:36:21Z</dcterms:created>
  <dcterms:modified xsi:type="dcterms:W3CDTF">2021-07-01T16:51:31Z</dcterms:modified>
</cp:coreProperties>
</file>