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9" r:id="rId3"/>
    <p:sldId id="258" r:id="rId4"/>
    <p:sldId id="262" r:id="rId5"/>
    <p:sldId id="261" r:id="rId6"/>
    <p:sldId id="277" r:id="rId7"/>
    <p:sldId id="278" r:id="rId8"/>
    <p:sldId id="286" r:id="rId9"/>
    <p:sldId id="272" r:id="rId10"/>
    <p:sldId id="263" r:id="rId11"/>
    <p:sldId id="283" r:id="rId12"/>
    <p:sldId id="292" r:id="rId13"/>
    <p:sldId id="287" r:id="rId14"/>
    <p:sldId id="291" r:id="rId15"/>
    <p:sldId id="267" r:id="rId16"/>
    <p:sldId id="280" r:id="rId17"/>
    <p:sldId id="282" r:id="rId18"/>
    <p:sldId id="270" r:id="rId19"/>
    <p:sldId id="268" r:id="rId20"/>
    <p:sldId id="290"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3266" autoAdjust="0"/>
  </p:normalViewPr>
  <p:slideViewPr>
    <p:cSldViewPr snapToGrid="0">
      <p:cViewPr varScale="1">
        <p:scale>
          <a:sx n="52" d="100"/>
          <a:sy n="52" d="100"/>
        </p:scale>
        <p:origin x="126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73AA9-A36A-43B5-A6D0-842AC09A07B1}" type="datetimeFigureOut">
              <a:rPr lang="en-IN" smtClean="0"/>
              <a:pPr/>
              <a:t>15-06-2021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9BB49-711A-4BBD-ADD7-7D7AC13F695F}" type="slidenum">
              <a:rPr lang="en-IN" smtClean="0"/>
              <a:pPr/>
              <a:t>‹#›</a:t>
            </a:fld>
            <a:endParaRPr lang="en-IN"/>
          </a:p>
        </p:txBody>
      </p:sp>
    </p:spTree>
    <p:extLst>
      <p:ext uri="{BB962C8B-B14F-4D97-AF65-F5344CB8AC3E}">
        <p14:creationId xmlns:p14="http://schemas.microsoft.com/office/powerpoint/2010/main" val="530568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a:t>
            </a:fld>
            <a:endParaRPr lang="en-IN"/>
          </a:p>
        </p:txBody>
      </p:sp>
    </p:spTree>
    <p:extLst>
      <p:ext uri="{BB962C8B-B14F-4D97-AF65-F5344CB8AC3E}">
        <p14:creationId xmlns:p14="http://schemas.microsoft.com/office/powerpoint/2010/main" val="4264745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15</a:t>
            </a:fld>
            <a:endParaRPr lang="en-IN"/>
          </a:p>
        </p:txBody>
      </p:sp>
    </p:spTree>
    <p:extLst>
      <p:ext uri="{BB962C8B-B14F-4D97-AF65-F5344CB8AC3E}">
        <p14:creationId xmlns:p14="http://schemas.microsoft.com/office/powerpoint/2010/main" val="89344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16</a:t>
            </a:fld>
            <a:endParaRPr lang="en-IN"/>
          </a:p>
        </p:txBody>
      </p:sp>
    </p:spTree>
    <p:extLst>
      <p:ext uri="{BB962C8B-B14F-4D97-AF65-F5344CB8AC3E}">
        <p14:creationId xmlns:p14="http://schemas.microsoft.com/office/powerpoint/2010/main" val="38222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2</a:t>
            </a:fld>
            <a:endParaRPr lang="en-IN"/>
          </a:p>
        </p:txBody>
      </p:sp>
    </p:spTree>
    <p:extLst>
      <p:ext uri="{BB962C8B-B14F-4D97-AF65-F5344CB8AC3E}">
        <p14:creationId xmlns:p14="http://schemas.microsoft.com/office/powerpoint/2010/main" val="48021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4</a:t>
            </a:fld>
            <a:endParaRPr lang="en-IN"/>
          </a:p>
        </p:txBody>
      </p:sp>
    </p:spTree>
    <p:extLst>
      <p:ext uri="{BB962C8B-B14F-4D97-AF65-F5344CB8AC3E}">
        <p14:creationId xmlns:p14="http://schemas.microsoft.com/office/powerpoint/2010/main" val="123217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7</a:t>
            </a:fld>
            <a:endParaRPr lang="en-IN"/>
          </a:p>
        </p:txBody>
      </p:sp>
    </p:spTree>
    <p:extLst>
      <p:ext uri="{BB962C8B-B14F-4D97-AF65-F5344CB8AC3E}">
        <p14:creationId xmlns:p14="http://schemas.microsoft.com/office/powerpoint/2010/main" val="140026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8</a:t>
            </a:fld>
            <a:endParaRPr lang="en-IN"/>
          </a:p>
        </p:txBody>
      </p:sp>
    </p:spTree>
    <p:extLst>
      <p:ext uri="{BB962C8B-B14F-4D97-AF65-F5344CB8AC3E}">
        <p14:creationId xmlns:p14="http://schemas.microsoft.com/office/powerpoint/2010/main" val="1400260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9</a:t>
            </a:fld>
            <a:endParaRPr lang="en-IN"/>
          </a:p>
        </p:txBody>
      </p:sp>
    </p:spTree>
    <p:extLst>
      <p:ext uri="{BB962C8B-B14F-4D97-AF65-F5344CB8AC3E}">
        <p14:creationId xmlns:p14="http://schemas.microsoft.com/office/powerpoint/2010/main" val="344885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9BB49-711A-4BBD-ADD7-7D7AC13F695F}" type="slidenum">
              <a:rPr lang="en-IN" smtClean="0"/>
              <a:pPr/>
              <a:t>10</a:t>
            </a:fld>
            <a:endParaRPr lang="en-IN"/>
          </a:p>
        </p:txBody>
      </p:sp>
    </p:spTree>
    <p:extLst>
      <p:ext uri="{BB962C8B-B14F-4D97-AF65-F5344CB8AC3E}">
        <p14:creationId xmlns:p14="http://schemas.microsoft.com/office/powerpoint/2010/main" val="391048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59BB49-711A-4BBD-ADD7-7D7AC13F695F}" type="slidenum">
              <a:rPr lang="en-IN" smtClean="0"/>
              <a:pPr/>
              <a:t>12</a:t>
            </a:fld>
            <a:endParaRPr lang="en-IN"/>
          </a:p>
        </p:txBody>
      </p:sp>
    </p:spTree>
    <p:extLst>
      <p:ext uri="{BB962C8B-B14F-4D97-AF65-F5344CB8AC3E}">
        <p14:creationId xmlns:p14="http://schemas.microsoft.com/office/powerpoint/2010/main" val="266230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59BB49-711A-4BBD-ADD7-7D7AC13F695F}" type="slidenum">
              <a:rPr lang="en-IN" smtClean="0"/>
              <a:pPr/>
              <a:t>14</a:t>
            </a:fld>
            <a:endParaRPr lang="en-IN"/>
          </a:p>
        </p:txBody>
      </p:sp>
    </p:spTree>
    <p:extLst>
      <p:ext uri="{BB962C8B-B14F-4D97-AF65-F5344CB8AC3E}">
        <p14:creationId xmlns:p14="http://schemas.microsoft.com/office/powerpoint/2010/main" val="248848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gi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0.gif"/><Relationship Id="rId5" Type="http://schemas.openxmlformats.org/officeDocument/2006/relationships/image" Target="../media/image19.gif"/><Relationship Id="rId4" Type="http://schemas.openxmlformats.org/officeDocument/2006/relationships/image" Target="../media/image18.gi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ijert.or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98E23A-6848-4084-91E8-24B3C184A098}"/>
              </a:ext>
            </a:extLst>
          </p:cNvPr>
          <p:cNvSpPr>
            <a:spLocks noGrp="1"/>
          </p:cNvSpPr>
          <p:nvPr>
            <p:ph type="subTitle" idx="1"/>
          </p:nvPr>
        </p:nvSpPr>
        <p:spPr>
          <a:xfrm>
            <a:off x="457199" y="1841894"/>
            <a:ext cx="11225463" cy="1057717"/>
          </a:xfrm>
          <a:solidFill>
            <a:srgbClr val="00B050"/>
          </a:solidFill>
        </p:spPr>
        <p:txBody>
          <a:bodyPr>
            <a:noAutofit/>
          </a:bodyPr>
          <a:lstStyle/>
          <a:p>
            <a:pPr algn="ctr"/>
            <a:r>
              <a:rPr lang="en-IN" sz="3000" b="1" cap="none" dirty="0">
                <a:solidFill>
                  <a:schemeClr val="tx1"/>
                </a:solidFill>
                <a:latin typeface="Times New Roman" pitchFamily="18" charset="0"/>
                <a:ea typeface="Cambria" panose="02040503050406030204" pitchFamily="18" charset="0"/>
                <a:cs typeface="Times New Roman" pitchFamily="18" charset="0"/>
              </a:rPr>
              <a:t> IMPLEMENTING VIRTUAL ASSISTANT USING CNN FOR TRAVEL PLANNER </a:t>
            </a:r>
          </a:p>
        </p:txBody>
      </p:sp>
      <p:pic>
        <p:nvPicPr>
          <p:cNvPr id="4" name="Picture 3">
            <a:extLst>
              <a:ext uri="{FF2B5EF4-FFF2-40B4-BE49-F238E27FC236}">
                <a16:creationId xmlns:a16="http://schemas.microsoft.com/office/drawing/2014/main" id="{7AD8B451-D920-4ABC-BF95-E7F6E482B54D}"/>
              </a:ext>
            </a:extLst>
          </p:cNvPr>
          <p:cNvPicPr>
            <a:picLocks noChangeAspect="1"/>
          </p:cNvPicPr>
          <p:nvPr/>
        </p:nvPicPr>
        <p:blipFill rotWithShape="1">
          <a:blip r:embed="rId4"/>
          <a:srcRect r="40724" b="19833"/>
          <a:stretch/>
        </p:blipFill>
        <p:spPr>
          <a:xfrm>
            <a:off x="3345426" y="656569"/>
            <a:ext cx="5573346" cy="991758"/>
          </a:xfrm>
          <a:prstGeom prst="rect">
            <a:avLst/>
          </a:prstGeom>
        </p:spPr>
      </p:pic>
      <p:sp>
        <p:nvSpPr>
          <p:cNvPr id="9" name="TextBox 8">
            <a:extLst>
              <a:ext uri="{FF2B5EF4-FFF2-40B4-BE49-F238E27FC236}">
                <a16:creationId xmlns:a16="http://schemas.microsoft.com/office/drawing/2014/main" id="{BDC844C3-6164-4FB2-AA45-D0ACF70A996E}"/>
              </a:ext>
            </a:extLst>
          </p:cNvPr>
          <p:cNvSpPr txBox="1"/>
          <p:nvPr/>
        </p:nvSpPr>
        <p:spPr>
          <a:xfrm>
            <a:off x="1015627" y="3774099"/>
            <a:ext cx="5577840" cy="2246769"/>
          </a:xfrm>
          <a:prstGeom prst="rect">
            <a:avLst/>
          </a:prstGeom>
          <a:noFill/>
        </p:spPr>
        <p:txBody>
          <a:bodyPr wrap="square">
            <a:spAutoFit/>
          </a:bodyPr>
          <a:lstStyle/>
          <a:p>
            <a:pPr algn="l"/>
            <a:r>
              <a:rPr lang="en-IN" sz="2000" b="1" i="1" dirty="0">
                <a:solidFill>
                  <a:schemeClr val="bg1"/>
                </a:solidFill>
                <a:latin typeface="Times New Roman" pitchFamily="18" charset="0"/>
                <a:ea typeface="Cambria" panose="02040503050406030204" pitchFamily="18" charset="0"/>
                <a:cs typeface="Times New Roman" pitchFamily="18" charset="0"/>
              </a:rPr>
              <a:t>UNDER THE GUIDANCE OF</a:t>
            </a:r>
          </a:p>
          <a:p>
            <a:pPr marL="0" indent="0">
              <a:buNone/>
            </a:pPr>
            <a:endParaRPr lang="en-IN" sz="2000" dirty="0">
              <a:solidFill>
                <a:schemeClr val="bg1"/>
              </a:solidFill>
              <a:latin typeface="Times New Roman" pitchFamily="18" charset="0"/>
              <a:ea typeface="Cambria" panose="02040503050406030204" pitchFamily="18" charset="0"/>
              <a:cs typeface="Times New Roman" pitchFamily="18" charset="0"/>
            </a:endParaRPr>
          </a:p>
          <a:p>
            <a:pPr marL="0" indent="0">
              <a:buNone/>
            </a:pPr>
            <a:r>
              <a:rPr lang="en-US" sz="2000" dirty="0">
                <a:solidFill>
                  <a:schemeClr val="bg1"/>
                </a:solidFill>
                <a:latin typeface="Times New Roman" pitchFamily="18" charset="0"/>
                <a:ea typeface="Cambria" panose="02040503050406030204" pitchFamily="18" charset="0"/>
                <a:cs typeface="Times New Roman" pitchFamily="18" charset="0"/>
              </a:rPr>
              <a:t>Dr. D Santhosh Kumar</a:t>
            </a:r>
          </a:p>
          <a:p>
            <a:pPr marL="0" indent="0">
              <a:buNone/>
            </a:pPr>
            <a:endParaRPr lang="en-IN" sz="2000" dirty="0">
              <a:solidFill>
                <a:schemeClr val="bg1"/>
              </a:solidFill>
              <a:latin typeface="Times New Roman" pitchFamily="18" charset="0"/>
              <a:ea typeface="Cambria" panose="02040503050406030204" pitchFamily="18" charset="0"/>
              <a:cs typeface="Times New Roman" pitchFamily="18" charset="0"/>
            </a:endParaRPr>
          </a:p>
          <a:p>
            <a:r>
              <a:rPr lang="en-US" sz="2000" dirty="0">
                <a:solidFill>
                  <a:schemeClr val="bg1"/>
                </a:solidFill>
                <a:latin typeface="Times New Roman" pitchFamily="18" charset="0"/>
                <a:cs typeface="Times New Roman" pitchFamily="18" charset="0"/>
              </a:rPr>
              <a:t>Assistant Professor</a:t>
            </a:r>
            <a:r>
              <a:rPr lang="en-IN" sz="2000" dirty="0">
                <a:solidFill>
                  <a:schemeClr val="bg1"/>
                </a:solidFill>
                <a:latin typeface="Times New Roman" pitchFamily="18" charset="0"/>
                <a:ea typeface="Cambria" panose="02040503050406030204" pitchFamily="18" charset="0"/>
                <a:cs typeface="Times New Roman" pitchFamily="18" charset="0"/>
              </a:rPr>
              <a:t>, ECE</a:t>
            </a:r>
          </a:p>
          <a:p>
            <a:pPr marL="0" indent="0">
              <a:buNone/>
            </a:pPr>
            <a:endParaRPr lang="en-IN" sz="2000" dirty="0">
              <a:solidFill>
                <a:schemeClr val="bg1"/>
              </a:solidFill>
              <a:latin typeface="Times New Roman" pitchFamily="18" charset="0"/>
              <a:ea typeface="Cambria" panose="02040503050406030204" pitchFamily="18" charset="0"/>
              <a:cs typeface="Times New Roman" pitchFamily="18" charset="0"/>
            </a:endParaRPr>
          </a:p>
          <a:p>
            <a:pPr marL="0" indent="0">
              <a:buNone/>
            </a:pPr>
            <a:r>
              <a:rPr lang="en-IN" sz="2000" dirty="0">
                <a:solidFill>
                  <a:schemeClr val="bg1"/>
                </a:solidFill>
                <a:latin typeface="Times New Roman" pitchFamily="18" charset="0"/>
                <a:ea typeface="Cambria" panose="02040503050406030204" pitchFamily="18" charset="0"/>
                <a:cs typeface="Times New Roman" pitchFamily="18" charset="0"/>
              </a:rPr>
              <a:t>VNRVJIET</a:t>
            </a:r>
          </a:p>
        </p:txBody>
      </p:sp>
      <p:sp>
        <p:nvSpPr>
          <p:cNvPr id="13" name="TextBox 12">
            <a:extLst>
              <a:ext uri="{FF2B5EF4-FFF2-40B4-BE49-F238E27FC236}">
                <a16:creationId xmlns:a16="http://schemas.microsoft.com/office/drawing/2014/main" id="{1F9A12AC-18DE-4967-9656-82E7C7B7E5B8}"/>
              </a:ext>
            </a:extLst>
          </p:cNvPr>
          <p:cNvSpPr txBox="1"/>
          <p:nvPr/>
        </p:nvSpPr>
        <p:spPr>
          <a:xfrm>
            <a:off x="6781417" y="3686623"/>
            <a:ext cx="4612488" cy="2400657"/>
          </a:xfrm>
          <a:prstGeom prst="rect">
            <a:avLst/>
          </a:prstGeom>
          <a:noFill/>
        </p:spPr>
        <p:txBody>
          <a:bodyPr wrap="square">
            <a:spAutoFit/>
          </a:bodyPr>
          <a:lstStyle/>
          <a:p>
            <a:pPr>
              <a:lnSpc>
                <a:spcPct val="150000"/>
              </a:lnSpc>
            </a:pPr>
            <a:r>
              <a:rPr lang="en-US" sz="2000" b="1" i="1" dirty="0">
                <a:solidFill>
                  <a:schemeClr val="bg1"/>
                </a:solidFill>
                <a:latin typeface="Times New Roman" pitchFamily="18" charset="0"/>
                <a:ea typeface="Cambria" panose="02040503050406030204" pitchFamily="18" charset="0"/>
                <a:cs typeface="Times New Roman" pitchFamily="18" charset="0"/>
              </a:rPr>
              <a:t>PRESENTED BY</a:t>
            </a:r>
            <a:r>
              <a:rPr lang="en-US" sz="2000" b="1" dirty="0">
                <a:solidFill>
                  <a:schemeClr val="bg1"/>
                </a:solidFill>
                <a:latin typeface="Times New Roman" pitchFamily="18" charset="0"/>
                <a:ea typeface="Cambria" panose="02040503050406030204" pitchFamily="18" charset="0"/>
                <a:cs typeface="Times New Roman" pitchFamily="18" charset="0"/>
              </a:rPr>
              <a:t>:      Batch-15, ECE-4      </a:t>
            </a:r>
          </a:p>
          <a:p>
            <a:pPr>
              <a:lnSpc>
                <a:spcPct val="150000"/>
              </a:lnSpc>
            </a:pPr>
            <a:r>
              <a:rPr lang="en-US" sz="2000" dirty="0">
                <a:solidFill>
                  <a:schemeClr val="bg1"/>
                </a:solidFill>
                <a:latin typeface="Times New Roman" pitchFamily="18" charset="0"/>
                <a:ea typeface="Cambria" panose="02040503050406030204" pitchFamily="18" charset="0"/>
                <a:cs typeface="Times New Roman" pitchFamily="18" charset="0"/>
              </a:rPr>
              <a:t>G VAMSHIDHAR     - 17071A04K5</a:t>
            </a:r>
          </a:p>
          <a:p>
            <a:pPr>
              <a:lnSpc>
                <a:spcPct val="150000"/>
              </a:lnSpc>
            </a:pPr>
            <a:r>
              <a:rPr lang="en-US" sz="2000" dirty="0">
                <a:solidFill>
                  <a:schemeClr val="bg1"/>
                </a:solidFill>
                <a:latin typeface="Times New Roman" pitchFamily="18" charset="0"/>
                <a:ea typeface="Cambria" panose="02040503050406030204" pitchFamily="18" charset="0"/>
                <a:cs typeface="Times New Roman" pitchFamily="18" charset="0"/>
              </a:rPr>
              <a:t>N RAJESH                 - 17071A04M5</a:t>
            </a:r>
          </a:p>
          <a:p>
            <a:pPr>
              <a:lnSpc>
                <a:spcPct val="150000"/>
              </a:lnSpc>
            </a:pPr>
            <a:r>
              <a:rPr lang="en-US" sz="2000" dirty="0">
                <a:solidFill>
                  <a:schemeClr val="bg1"/>
                </a:solidFill>
                <a:latin typeface="Times New Roman" pitchFamily="18" charset="0"/>
                <a:ea typeface="Cambria" panose="02040503050406030204" pitchFamily="18" charset="0"/>
                <a:cs typeface="Times New Roman" pitchFamily="18" charset="0"/>
              </a:rPr>
              <a:t>RAM PENTAPATI     - 17071A04N1</a:t>
            </a:r>
          </a:p>
          <a:p>
            <a:pPr>
              <a:lnSpc>
                <a:spcPct val="150000"/>
              </a:lnSpc>
            </a:pPr>
            <a:r>
              <a:rPr lang="en-US" sz="2000" dirty="0">
                <a:solidFill>
                  <a:schemeClr val="bg1"/>
                </a:solidFill>
                <a:latin typeface="Times New Roman" pitchFamily="18" charset="0"/>
                <a:ea typeface="Cambria" panose="02040503050406030204" pitchFamily="18" charset="0"/>
                <a:cs typeface="Times New Roman" pitchFamily="18" charset="0"/>
              </a:rPr>
              <a:t>P PAVAN KUMAR    - 18075A05445  </a:t>
            </a:r>
          </a:p>
        </p:txBody>
      </p:sp>
    </p:spTree>
    <p:extLst>
      <p:ext uri="{BB962C8B-B14F-4D97-AF65-F5344CB8AC3E}">
        <p14:creationId xmlns:p14="http://schemas.microsoft.com/office/powerpoint/2010/main" val="2456973056"/>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31">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37">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2" name="Rectangle 3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4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D98ADC-43AF-4DE7-AC35-36443A7F3009}"/>
              </a:ext>
            </a:extLst>
          </p:cNvPr>
          <p:cNvSpPr>
            <a:spLocks noGrp="1"/>
          </p:cNvSpPr>
          <p:nvPr>
            <p:ph type="title" idx="4294967295"/>
          </p:nvPr>
        </p:nvSpPr>
        <p:spPr>
          <a:xfrm>
            <a:off x="7985418" y="2983249"/>
            <a:ext cx="3667252" cy="1147966"/>
          </a:xfrm>
        </p:spPr>
        <p:txBody>
          <a:bodyPr vert="horz" lIns="91440" tIns="45720" rIns="91440" bIns="45720" rtlCol="0" anchor="b">
            <a:normAutofit fontScale="90000"/>
          </a:bodyPr>
          <a:lstStyle/>
          <a:p>
            <a:pPr algn="ctr"/>
            <a:r>
              <a:rPr lang="en-US" sz="3600" dirty="0">
                <a:solidFill>
                  <a:srgbClr val="FFFFFF"/>
                </a:solidFill>
              </a:rPr>
              <a:t>BLOCK DIAGRAM </a:t>
            </a:r>
            <a:br>
              <a:rPr lang="en-US" sz="3600" dirty="0">
                <a:solidFill>
                  <a:srgbClr val="FFFFFF"/>
                </a:solidFill>
              </a:rPr>
            </a:br>
            <a:r>
              <a:rPr lang="en-US" sz="3600" dirty="0">
                <a:solidFill>
                  <a:srgbClr val="FFFFFF"/>
                </a:solidFill>
              </a:rPr>
              <a:t>of  the project</a:t>
            </a:r>
          </a:p>
        </p:txBody>
      </p:sp>
      <p:grpSp>
        <p:nvGrpSpPr>
          <p:cNvPr id="44" name="Group 4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14" name="Rectangle 4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Diagram&#10;&#10;Description automatically generated">
            <a:extLst>
              <a:ext uri="{FF2B5EF4-FFF2-40B4-BE49-F238E27FC236}">
                <a16:creationId xmlns:a16="http://schemas.microsoft.com/office/drawing/2014/main" id="{DC2E258F-0B6B-4F41-9B54-A9185EB48A2C}"/>
              </a:ext>
            </a:extLst>
          </p:cNvPr>
          <p:cNvPicPr>
            <a:picLocks noChangeAspect="1"/>
          </p:cNvPicPr>
          <p:nvPr/>
        </p:nvPicPr>
        <p:blipFill>
          <a:blip r:embed="rId3"/>
          <a:stretch>
            <a:fillRect/>
          </a:stretch>
        </p:blipFill>
        <p:spPr>
          <a:xfrm>
            <a:off x="420400" y="713665"/>
            <a:ext cx="7524750" cy="5676900"/>
          </a:xfrm>
          <a:prstGeom prst="rect">
            <a:avLst/>
          </a:prstGeom>
        </p:spPr>
      </p:pic>
    </p:spTree>
    <p:extLst>
      <p:ext uri="{BB962C8B-B14F-4D97-AF65-F5344CB8AC3E}">
        <p14:creationId xmlns:p14="http://schemas.microsoft.com/office/powerpoint/2010/main" val="176722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502F-3EA0-40AF-A10F-C0D7CD3828EB}"/>
              </a:ext>
            </a:extLst>
          </p:cNvPr>
          <p:cNvSpPr>
            <a:spLocks noGrp="1"/>
          </p:cNvSpPr>
          <p:nvPr>
            <p:ph type="title"/>
          </p:nvPr>
        </p:nvSpPr>
        <p:spPr>
          <a:xfrm>
            <a:off x="1903996" y="896691"/>
            <a:ext cx="9730540" cy="624620"/>
          </a:xfrm>
        </p:spPr>
        <p:txBody>
          <a:bodyPr>
            <a:noAutofit/>
          </a:bodyPr>
          <a:lstStyle/>
          <a:p>
            <a:r>
              <a:rPr lang="en-US" sz="4000" b="1" i="1" dirty="0">
                <a:latin typeface="Times New Roman" pitchFamily="18" charset="0"/>
                <a:cs typeface="Times New Roman" pitchFamily="18" charset="0"/>
              </a:rPr>
              <a:t>SOFTWARE(s) USED in the project</a:t>
            </a:r>
            <a:endParaRPr lang="en-IN" sz="4000" b="1" i="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BA2E21D-74C3-4186-B7A2-1AEE7DA3BBA2}"/>
              </a:ext>
            </a:extLst>
          </p:cNvPr>
          <p:cNvSpPr>
            <a:spLocks noGrp="1"/>
          </p:cNvSpPr>
          <p:nvPr>
            <p:ph idx="1"/>
          </p:nvPr>
        </p:nvSpPr>
        <p:spPr>
          <a:xfrm>
            <a:off x="409073" y="2177717"/>
            <a:ext cx="4740443" cy="4150894"/>
          </a:xfrm>
        </p:spPr>
        <p:txBody>
          <a:bodyPr anchor="ctr">
            <a:normAutofit/>
          </a:bodyPr>
          <a:lstStyle/>
          <a:p>
            <a:pPr marL="457200" indent="-457200">
              <a:buClr>
                <a:schemeClr val="bg1"/>
              </a:buClr>
            </a:pPr>
            <a:r>
              <a:rPr lang="en-IN" sz="2000" dirty="0">
                <a:solidFill>
                  <a:schemeClr val="bg1"/>
                </a:solidFill>
                <a:latin typeface="Times New Roman" pitchFamily="18" charset="0"/>
                <a:cs typeface="Times New Roman" pitchFamily="18" charset="0"/>
              </a:rPr>
              <a:t>Python							</a:t>
            </a:r>
          </a:p>
          <a:p>
            <a:pPr marL="1051200" lvl="2" indent="-457200">
              <a:buClr>
                <a:schemeClr val="bg1"/>
              </a:buClr>
              <a:buFont typeface="Wingdings" pitchFamily="2" charset="2"/>
              <a:buChar char="Ø"/>
            </a:pPr>
            <a:r>
              <a:rPr lang="en-IN" sz="2000" dirty="0">
                <a:solidFill>
                  <a:schemeClr val="bg1"/>
                </a:solidFill>
                <a:latin typeface="Times New Roman" pitchFamily="18" charset="0"/>
                <a:cs typeface="Times New Roman" pitchFamily="18" charset="0"/>
              </a:rPr>
              <a:t>PANDAS</a:t>
            </a:r>
          </a:p>
          <a:p>
            <a:pPr marL="1051200" lvl="2" indent="-457200">
              <a:buClr>
                <a:schemeClr val="bg1"/>
              </a:buClr>
              <a:buFont typeface="Wingdings" pitchFamily="2" charset="2"/>
              <a:buChar char="Ø"/>
            </a:pPr>
            <a:r>
              <a:rPr lang="en-IN" sz="2000" dirty="0">
                <a:solidFill>
                  <a:schemeClr val="bg1"/>
                </a:solidFill>
                <a:latin typeface="Times New Roman" pitchFamily="18" charset="0"/>
                <a:cs typeface="Times New Roman" pitchFamily="18" charset="0"/>
              </a:rPr>
              <a:t>NUMPY</a:t>
            </a:r>
          </a:p>
          <a:p>
            <a:pPr marL="1051200" lvl="2" indent="-457200">
              <a:buClr>
                <a:schemeClr val="bg1"/>
              </a:buClr>
              <a:buFont typeface="Wingdings" pitchFamily="2" charset="2"/>
              <a:buChar char="Ø"/>
            </a:pPr>
            <a:r>
              <a:rPr lang="en-IN" sz="2000" dirty="0">
                <a:solidFill>
                  <a:schemeClr val="bg1"/>
                </a:solidFill>
                <a:latin typeface="Times New Roman" pitchFamily="18" charset="0"/>
                <a:cs typeface="Times New Roman" pitchFamily="18" charset="0"/>
              </a:rPr>
              <a:t>Speech Recognition</a:t>
            </a:r>
            <a:br>
              <a:rPr lang="en-IN" sz="2000" dirty="0">
                <a:solidFill>
                  <a:schemeClr val="bg1"/>
                </a:solidFill>
                <a:latin typeface="Times New Roman" pitchFamily="18" charset="0"/>
                <a:cs typeface="Times New Roman" pitchFamily="18" charset="0"/>
              </a:rPr>
            </a:br>
            <a:r>
              <a:rPr lang="en-IN" sz="1600" dirty="0">
                <a:solidFill>
                  <a:schemeClr val="bg1"/>
                </a:solidFill>
                <a:latin typeface="Times New Roman" pitchFamily="18" charset="0"/>
                <a:cs typeface="Times New Roman" pitchFamily="18" charset="0"/>
              </a:rPr>
              <a:t>	</a:t>
            </a:r>
          </a:p>
          <a:p>
            <a:pPr>
              <a:buClrTx/>
              <a:buFont typeface="Wingdings" pitchFamily="2" charset="2"/>
              <a:buChar char="§"/>
            </a:pPr>
            <a:r>
              <a:rPr lang="en-IN" sz="2000" dirty="0">
                <a:solidFill>
                  <a:schemeClr val="bg1"/>
                </a:solidFill>
                <a:latin typeface="Times New Roman" pitchFamily="18" charset="0"/>
                <a:cs typeface="Times New Roman" pitchFamily="18" charset="0"/>
              </a:rPr>
              <a:t>Natural Language Processing (NLP)</a:t>
            </a:r>
          </a:p>
          <a:p>
            <a:pPr>
              <a:buClrTx/>
              <a:buFont typeface="Wingdings" pitchFamily="2" charset="2"/>
              <a:buChar char="§"/>
            </a:pPr>
            <a:r>
              <a:rPr lang="en-IN" sz="2000" dirty="0">
                <a:solidFill>
                  <a:schemeClr val="bg1"/>
                </a:solidFill>
                <a:latin typeface="Times New Roman" pitchFamily="18" charset="0"/>
                <a:cs typeface="Times New Roman" pitchFamily="18" charset="0"/>
              </a:rPr>
              <a:t>Convolutional Neural Network (CNN)</a:t>
            </a:r>
          </a:p>
        </p:txBody>
      </p:sp>
      <p:sp>
        <p:nvSpPr>
          <p:cNvPr id="5" name="TextBox 4"/>
          <p:cNvSpPr txBox="1"/>
          <p:nvPr/>
        </p:nvSpPr>
        <p:spPr>
          <a:xfrm>
            <a:off x="5149516" y="2817990"/>
            <a:ext cx="3130702" cy="2092881"/>
          </a:xfrm>
          <a:prstGeom prst="rect">
            <a:avLst/>
          </a:prstGeom>
          <a:noFill/>
        </p:spPr>
        <p:txBody>
          <a:bodyPr wrap="square" rtlCol="0">
            <a:spAutoFit/>
          </a:bodyPr>
          <a:lstStyle/>
          <a:p>
            <a:pPr>
              <a:buClrTx/>
              <a:buNone/>
            </a:pPr>
            <a:r>
              <a:rPr lang="en-IN" sz="2000" b="1" dirty="0">
                <a:solidFill>
                  <a:schemeClr val="bg1"/>
                </a:solidFill>
                <a:latin typeface="Times New Roman" pitchFamily="18" charset="0"/>
                <a:cs typeface="Times New Roman" pitchFamily="18" charset="0"/>
              </a:rPr>
              <a:t>Tools Used:</a:t>
            </a:r>
          </a:p>
          <a:p>
            <a:pPr marL="457200" indent="-457200">
              <a:lnSpc>
                <a:spcPct val="150000"/>
              </a:lnSpc>
              <a:buClrTx/>
              <a:buFont typeface="Wingdings" pitchFamily="2" charset="2"/>
              <a:buChar char="§"/>
            </a:pPr>
            <a:r>
              <a:rPr lang="en-IN" sz="2000" dirty="0">
                <a:solidFill>
                  <a:schemeClr val="bg1"/>
                </a:solidFill>
                <a:latin typeface="Times New Roman" pitchFamily="18" charset="0"/>
                <a:cs typeface="Times New Roman" pitchFamily="18" charset="0"/>
              </a:rPr>
              <a:t>Google Collab.</a:t>
            </a:r>
          </a:p>
          <a:p>
            <a:pPr marL="457200" indent="-457200">
              <a:lnSpc>
                <a:spcPct val="150000"/>
              </a:lnSpc>
              <a:buClrTx/>
              <a:buFont typeface="Wingdings" pitchFamily="2" charset="2"/>
              <a:buChar char="§"/>
            </a:pPr>
            <a:r>
              <a:rPr lang="en-IN" sz="2000" dirty="0">
                <a:solidFill>
                  <a:schemeClr val="bg1"/>
                </a:solidFill>
                <a:latin typeface="Times New Roman" pitchFamily="18" charset="0"/>
                <a:cs typeface="Times New Roman" pitchFamily="18" charset="0"/>
              </a:rPr>
              <a:t>Vs CODE</a:t>
            </a:r>
          </a:p>
          <a:p>
            <a:pPr marL="457200" indent="-457200">
              <a:lnSpc>
                <a:spcPct val="150000"/>
              </a:lnSpc>
              <a:buClrTx/>
              <a:buFont typeface="Wingdings" pitchFamily="2" charset="2"/>
              <a:buChar char="§"/>
            </a:pPr>
            <a:r>
              <a:rPr lang="en-IN" sz="2000" dirty="0">
                <a:solidFill>
                  <a:schemeClr val="bg1"/>
                </a:solidFill>
                <a:latin typeface="Times New Roman" pitchFamily="18" charset="0"/>
                <a:cs typeface="Times New Roman" pitchFamily="18" charset="0"/>
              </a:rPr>
              <a:t>Python IDLE</a:t>
            </a:r>
            <a:endParaRPr lang="en-IN" sz="2000" b="1" dirty="0">
              <a:solidFill>
                <a:schemeClr val="bg1"/>
              </a:solidFill>
              <a:latin typeface="Times New Roman" pitchFamily="18" charset="0"/>
              <a:cs typeface="Times New Roman" pitchFamily="18" charset="0"/>
            </a:endParaRPr>
          </a:p>
          <a:p>
            <a:endParaRPr lang="en-US" sz="2000" dirty="0"/>
          </a:p>
        </p:txBody>
      </p:sp>
      <p:pic>
        <p:nvPicPr>
          <p:cNvPr id="6" name="Picture 5"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2"/>
          <a:srcRect/>
          <a:stretch>
            <a:fillRect/>
          </a:stretch>
        </p:blipFill>
        <p:spPr bwMode="auto">
          <a:xfrm>
            <a:off x="469231" y="613610"/>
            <a:ext cx="1264410" cy="1191125"/>
          </a:xfrm>
          <a:prstGeom prst="rect">
            <a:avLst/>
          </a:prstGeom>
          <a:noFill/>
        </p:spPr>
      </p:pic>
      <p:pic>
        <p:nvPicPr>
          <p:cNvPr id="7" name="Picture 6" descr="Icon&#10;&#10;Description automatically generated">
            <a:extLst>
              <a:ext uri="{FF2B5EF4-FFF2-40B4-BE49-F238E27FC236}">
                <a16:creationId xmlns:a16="http://schemas.microsoft.com/office/drawing/2014/main" id="{18C9B92D-845E-47FB-BDFE-3E9A41D7CF51}"/>
              </a:ext>
            </a:extLst>
          </p:cNvPr>
          <p:cNvPicPr>
            <a:picLocks noChangeAspect="1"/>
          </p:cNvPicPr>
          <p:nvPr/>
        </p:nvPicPr>
        <p:blipFill>
          <a:blip r:embed="rId3"/>
          <a:stretch>
            <a:fillRect/>
          </a:stretch>
        </p:blipFill>
        <p:spPr>
          <a:xfrm>
            <a:off x="9692574" y="4386649"/>
            <a:ext cx="1941962" cy="1941962"/>
          </a:xfrm>
          <a:prstGeom prst="rect">
            <a:avLst/>
          </a:prstGeom>
        </p:spPr>
      </p:pic>
    </p:spTree>
    <p:extLst>
      <p:ext uri="{BB962C8B-B14F-4D97-AF65-F5344CB8AC3E}">
        <p14:creationId xmlns:p14="http://schemas.microsoft.com/office/powerpoint/2010/main" val="4116738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25FE-D493-4C32-8A0A-16EF8F8125E7}"/>
              </a:ext>
            </a:extLst>
          </p:cNvPr>
          <p:cNvSpPr>
            <a:spLocks noGrp="1"/>
          </p:cNvSpPr>
          <p:nvPr>
            <p:ph type="title"/>
          </p:nvPr>
        </p:nvSpPr>
        <p:spPr>
          <a:xfrm>
            <a:off x="1860866" y="850575"/>
            <a:ext cx="9821797" cy="737192"/>
          </a:xfrm>
        </p:spPr>
        <p:txBody>
          <a:bodyPr>
            <a:noAutofit/>
          </a:bodyPr>
          <a:lstStyle/>
          <a:p>
            <a:r>
              <a:rPr lang="en-IN" sz="3500" b="1" i="1" dirty="0">
                <a:latin typeface="Times New Roman" pitchFamily="18" charset="0"/>
                <a:cs typeface="Times New Roman" pitchFamily="18" charset="0"/>
              </a:rPr>
              <a:t>RESULT</a:t>
            </a:r>
          </a:p>
        </p:txBody>
      </p:sp>
      <p:pic>
        <p:nvPicPr>
          <p:cNvPr id="6" name="Picture 5"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3"/>
          <a:srcRect/>
          <a:stretch>
            <a:fillRect/>
          </a:stretch>
        </p:blipFill>
        <p:spPr bwMode="auto">
          <a:xfrm>
            <a:off x="481263" y="601579"/>
            <a:ext cx="1264410" cy="1292491"/>
          </a:xfrm>
          <a:prstGeom prst="rect">
            <a:avLst/>
          </a:prstGeom>
          <a:noFill/>
        </p:spPr>
      </p:pic>
      <p:graphicFrame>
        <p:nvGraphicFramePr>
          <p:cNvPr id="3" name="Table 6">
            <a:extLst>
              <a:ext uri="{FF2B5EF4-FFF2-40B4-BE49-F238E27FC236}">
                <a16:creationId xmlns:a16="http://schemas.microsoft.com/office/drawing/2014/main" id="{4500A857-6FE9-4651-B062-7EE86FD5FAC4}"/>
              </a:ext>
            </a:extLst>
          </p:cNvPr>
          <p:cNvGraphicFramePr>
            <a:graphicFrameLocks noGrp="1"/>
          </p:cNvGraphicFramePr>
          <p:nvPr>
            <p:extLst>
              <p:ext uri="{D42A27DB-BD31-4B8C-83A1-F6EECF244321}">
                <p14:modId xmlns:p14="http://schemas.microsoft.com/office/powerpoint/2010/main" val="2545793764"/>
              </p:ext>
            </p:extLst>
          </p:nvPr>
        </p:nvGraphicFramePr>
        <p:xfrm>
          <a:off x="2210113" y="2547306"/>
          <a:ext cx="8513180" cy="1188720"/>
        </p:xfrm>
        <a:graphic>
          <a:graphicData uri="http://schemas.openxmlformats.org/drawingml/2006/table">
            <a:tbl>
              <a:tblPr firstRow="1" bandRow="1">
                <a:tableStyleId>{5C22544A-7EE6-4342-B048-85BDC9FD1C3A}</a:tableStyleId>
              </a:tblPr>
              <a:tblGrid>
                <a:gridCol w="2047852">
                  <a:extLst>
                    <a:ext uri="{9D8B030D-6E8A-4147-A177-3AD203B41FA5}">
                      <a16:colId xmlns:a16="http://schemas.microsoft.com/office/drawing/2014/main" val="545751785"/>
                    </a:ext>
                  </a:extLst>
                </a:gridCol>
                <a:gridCol w="1357420">
                  <a:extLst>
                    <a:ext uri="{9D8B030D-6E8A-4147-A177-3AD203B41FA5}">
                      <a16:colId xmlns:a16="http://schemas.microsoft.com/office/drawing/2014/main" val="398824838"/>
                    </a:ext>
                  </a:extLst>
                </a:gridCol>
                <a:gridCol w="1702636">
                  <a:extLst>
                    <a:ext uri="{9D8B030D-6E8A-4147-A177-3AD203B41FA5}">
                      <a16:colId xmlns:a16="http://schemas.microsoft.com/office/drawing/2014/main" val="912084799"/>
                    </a:ext>
                  </a:extLst>
                </a:gridCol>
                <a:gridCol w="1702636">
                  <a:extLst>
                    <a:ext uri="{9D8B030D-6E8A-4147-A177-3AD203B41FA5}">
                      <a16:colId xmlns:a16="http://schemas.microsoft.com/office/drawing/2014/main" val="3000912707"/>
                    </a:ext>
                  </a:extLst>
                </a:gridCol>
                <a:gridCol w="1702636">
                  <a:extLst>
                    <a:ext uri="{9D8B030D-6E8A-4147-A177-3AD203B41FA5}">
                      <a16:colId xmlns:a16="http://schemas.microsoft.com/office/drawing/2014/main" val="3789004707"/>
                    </a:ext>
                  </a:extLst>
                </a:gridCol>
              </a:tblGrid>
              <a:tr h="370840">
                <a:tc>
                  <a:txBody>
                    <a:bodyPr/>
                    <a:lstStyle/>
                    <a:p>
                      <a:r>
                        <a:rPr lang="en-GB" sz="2000" dirty="0">
                          <a:latin typeface="Times New Roman" panose="02020603050405020304" pitchFamily="18" charset="0"/>
                          <a:cs typeface="Times New Roman" panose="02020603050405020304" pitchFamily="18" charset="0"/>
                        </a:rPr>
                        <a:t>Input to Output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GB" sz="2000" dirty="0">
                          <a:latin typeface="Times New Roman" panose="02020603050405020304" pitchFamily="18" charset="0"/>
                          <a:cs typeface="Times New Roman" panose="02020603050405020304" pitchFamily="18" charset="0"/>
                        </a:rPr>
                        <a:t>RS1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GB" sz="2000" dirty="0">
                          <a:latin typeface="Times New Roman" panose="02020603050405020304" pitchFamily="18" charset="0"/>
                          <a:cs typeface="Times New Roman" panose="02020603050405020304" pitchFamily="18" charset="0"/>
                        </a:rPr>
                        <a:t>RS2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GB" sz="2000" dirty="0">
                          <a:latin typeface="Times New Roman" panose="02020603050405020304" pitchFamily="18" charset="0"/>
                          <a:cs typeface="Times New Roman" panose="02020603050405020304" pitchFamily="18" charset="0"/>
                        </a:rPr>
                        <a:t>RS3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GB" sz="2000" dirty="0">
                          <a:latin typeface="Times New Roman" panose="02020603050405020304" pitchFamily="18" charset="0"/>
                          <a:cs typeface="Times New Roman" panose="02020603050405020304" pitchFamily="18" charset="0"/>
                        </a:rPr>
                        <a:t>LATENCY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9800876"/>
                  </a:ext>
                </a:extLst>
              </a:tr>
              <a:tr h="370840">
                <a:tc>
                  <a:txBody>
                    <a:bodyPr/>
                    <a:lstStyle/>
                    <a:p>
                      <a:r>
                        <a:rPr lang="en-GB" sz="2000" dirty="0">
                          <a:latin typeface="Times New Roman" panose="02020603050405020304" pitchFamily="18" charset="0"/>
                          <a:cs typeface="Times New Roman" panose="02020603050405020304" pitchFamily="18" charset="0"/>
                        </a:rPr>
                        <a:t>Text to Text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0.018ms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0.015ms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0.019ms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0.009ms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8335350"/>
                  </a:ext>
                </a:extLst>
              </a:tr>
              <a:tr h="370840">
                <a:tc>
                  <a:txBody>
                    <a:bodyPr/>
                    <a:lstStyle/>
                    <a:p>
                      <a:r>
                        <a:rPr lang="en-GB" sz="2000" dirty="0">
                          <a:latin typeface="Times New Roman" panose="02020603050405020304" pitchFamily="18" charset="0"/>
                          <a:cs typeface="Times New Roman" panose="02020603050405020304" pitchFamily="18" charset="0"/>
                        </a:rPr>
                        <a:t>Speech to Speech</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0.018ms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0.015ms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0.019ms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0.009ms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0787621"/>
                  </a:ext>
                </a:extLst>
              </a:tr>
            </a:tbl>
          </a:graphicData>
        </a:graphic>
      </p:graphicFrame>
      <p:sp>
        <p:nvSpPr>
          <p:cNvPr id="7" name="TextBox 6">
            <a:extLst>
              <a:ext uri="{FF2B5EF4-FFF2-40B4-BE49-F238E27FC236}">
                <a16:creationId xmlns:a16="http://schemas.microsoft.com/office/drawing/2014/main" id="{0B1505F6-23A0-43B0-A6A5-A61CFCD637D2}"/>
              </a:ext>
            </a:extLst>
          </p:cNvPr>
          <p:cNvSpPr txBox="1"/>
          <p:nvPr/>
        </p:nvSpPr>
        <p:spPr>
          <a:xfrm>
            <a:off x="2210113" y="4533785"/>
            <a:ext cx="8513180" cy="1015663"/>
          </a:xfrm>
          <a:prstGeom prst="rect">
            <a:avLst/>
          </a:prstGeom>
          <a:solidFill>
            <a:srgbClr val="002060"/>
          </a:solidFill>
        </p:spPr>
        <p:txBody>
          <a:bodyPr wrap="square" rtlCol="0" anchor="ctr">
            <a:spAutoFit/>
          </a:bodyPr>
          <a:lstStyle/>
          <a:p>
            <a:pPr algn="ctr"/>
            <a:r>
              <a:rPr lang="en-GB" sz="2000" b="1" i="1" dirty="0">
                <a:solidFill>
                  <a:schemeClr val="bg1"/>
                </a:solidFill>
                <a:latin typeface="Times New Roman" panose="02020603050405020304" pitchFamily="18" charset="0"/>
                <a:cs typeface="Times New Roman" panose="02020603050405020304" pitchFamily="18" charset="0"/>
              </a:rPr>
              <a:t>RESPONSE TIME: </a:t>
            </a:r>
            <a:r>
              <a:rPr lang="en-GB" sz="2000" b="1" dirty="0">
                <a:solidFill>
                  <a:schemeClr val="bg1"/>
                </a:solidFill>
                <a:latin typeface="Times New Roman" panose="02020603050405020304" pitchFamily="18" charset="0"/>
                <a:cs typeface="Times New Roman" panose="02020603050405020304" pitchFamily="18" charset="0"/>
              </a:rPr>
              <a:t>0.0173ms</a:t>
            </a:r>
          </a:p>
          <a:p>
            <a:pPr algn="ctr"/>
            <a:endParaRPr lang="en-GB" sz="2000" b="1" i="1" dirty="0">
              <a:solidFill>
                <a:schemeClr val="bg1"/>
              </a:solidFill>
              <a:latin typeface="Times New Roman" panose="02020603050405020304" pitchFamily="18" charset="0"/>
              <a:cs typeface="Times New Roman" panose="02020603050405020304" pitchFamily="18" charset="0"/>
            </a:endParaRPr>
          </a:p>
          <a:p>
            <a:pPr algn="ctr"/>
            <a:r>
              <a:rPr lang="en-GB" sz="2000" b="1" i="1" dirty="0">
                <a:solidFill>
                  <a:schemeClr val="bg1"/>
                </a:solidFill>
                <a:latin typeface="Times New Roman" panose="02020603050405020304" pitchFamily="18" charset="0"/>
                <a:cs typeface="Times New Roman" panose="02020603050405020304" pitchFamily="18" charset="0"/>
              </a:rPr>
              <a:t>LATENCY: </a:t>
            </a:r>
            <a:r>
              <a:rPr lang="en-GB" sz="2000" b="1" dirty="0">
                <a:solidFill>
                  <a:schemeClr val="bg1"/>
                </a:solidFill>
                <a:latin typeface="Times New Roman" panose="02020603050405020304" pitchFamily="18" charset="0"/>
                <a:cs typeface="Times New Roman" panose="02020603050405020304" pitchFamily="18" charset="0"/>
              </a:rPr>
              <a:t>0.009ms</a:t>
            </a:r>
          </a:p>
        </p:txBody>
      </p:sp>
    </p:spTree>
    <p:extLst>
      <p:ext uri="{BB962C8B-B14F-4D97-AF65-F5344CB8AC3E}">
        <p14:creationId xmlns:p14="http://schemas.microsoft.com/office/powerpoint/2010/main" val="132344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AF145-5B4C-43BD-940F-4078B66CE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BA84E9D7-79F4-4111-9A13-89E56A860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D983AD6-73EA-4FD4-BF85-9C8E2CD01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11298933" cy="102197"/>
          </a:xfrm>
          <a:prstGeom prst="rect">
            <a:avLst/>
          </a:prstGeom>
          <a:solidFill>
            <a:srgbClr val="FCA023"/>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B3EACDAD-E0ED-4311-B027-3DF8A4AEBF37}"/>
              </a:ext>
            </a:extLst>
          </p:cNvPr>
          <p:cNvPicPr>
            <a:picLocks noChangeAspect="1"/>
          </p:cNvPicPr>
          <p:nvPr/>
        </p:nvPicPr>
        <p:blipFill>
          <a:blip r:embed="rId2"/>
          <a:stretch>
            <a:fillRect/>
          </a:stretch>
        </p:blipFill>
        <p:spPr>
          <a:xfrm>
            <a:off x="0" y="37375"/>
            <a:ext cx="12192000" cy="6783250"/>
          </a:xfrm>
          <a:prstGeom prst="rect">
            <a:avLst/>
          </a:prstGeom>
        </p:spPr>
      </p:pic>
      <p:sp>
        <p:nvSpPr>
          <p:cNvPr id="5" name="TextBox 4">
            <a:extLst>
              <a:ext uri="{FF2B5EF4-FFF2-40B4-BE49-F238E27FC236}">
                <a16:creationId xmlns:a16="http://schemas.microsoft.com/office/drawing/2014/main" id="{5B18D6E6-D694-42F4-A2F6-60C1CCB98A99}"/>
              </a:ext>
            </a:extLst>
          </p:cNvPr>
          <p:cNvSpPr txBox="1"/>
          <p:nvPr/>
        </p:nvSpPr>
        <p:spPr>
          <a:xfrm>
            <a:off x="0" y="457200"/>
            <a:ext cx="12192000" cy="553998"/>
          </a:xfrm>
          <a:prstGeom prst="rect">
            <a:avLst/>
          </a:prstGeom>
          <a:solidFill>
            <a:schemeClr val="bg1"/>
          </a:solidFill>
        </p:spPr>
        <p:txBody>
          <a:bodyPr wrap="square" rtlCol="0">
            <a:spAutoFit/>
          </a:bodyPr>
          <a:lstStyle/>
          <a:p>
            <a:pPr algn="ctr"/>
            <a:r>
              <a:rPr lang="en-GB" sz="3000" b="1" i="1" dirty="0">
                <a:latin typeface="Times New Roman" panose="02020603050405020304" pitchFamily="18" charset="0"/>
                <a:cs typeface="Times New Roman" panose="02020603050405020304" pitchFamily="18" charset="0"/>
              </a:rPr>
              <a:t>SNAP SHOT OF THE RESULT</a:t>
            </a:r>
            <a:endParaRPr lang="en-IN" sz="3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55220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25FE-D493-4C32-8A0A-16EF8F8125E7}"/>
              </a:ext>
            </a:extLst>
          </p:cNvPr>
          <p:cNvSpPr>
            <a:spLocks noGrp="1"/>
          </p:cNvSpPr>
          <p:nvPr>
            <p:ph type="title"/>
          </p:nvPr>
        </p:nvSpPr>
        <p:spPr>
          <a:xfrm>
            <a:off x="1860866" y="850575"/>
            <a:ext cx="9821797" cy="737192"/>
          </a:xfrm>
        </p:spPr>
        <p:txBody>
          <a:bodyPr>
            <a:noAutofit/>
          </a:bodyPr>
          <a:lstStyle/>
          <a:p>
            <a:r>
              <a:rPr lang="en-IN" sz="3500" b="1" i="1" dirty="0">
                <a:latin typeface="Times New Roman" pitchFamily="18" charset="0"/>
                <a:cs typeface="Times New Roman" pitchFamily="18" charset="0"/>
              </a:rPr>
              <a:t>CONCLUSION AND Future scope</a:t>
            </a:r>
          </a:p>
        </p:txBody>
      </p:sp>
      <p:sp>
        <p:nvSpPr>
          <p:cNvPr id="5" name="TextBox 4">
            <a:extLst>
              <a:ext uri="{FF2B5EF4-FFF2-40B4-BE49-F238E27FC236}">
                <a16:creationId xmlns:a16="http://schemas.microsoft.com/office/drawing/2014/main" id="{727A3CBE-D64F-4AD2-AE59-C05FD8FAF3D4}"/>
              </a:ext>
            </a:extLst>
          </p:cNvPr>
          <p:cNvSpPr txBox="1"/>
          <p:nvPr/>
        </p:nvSpPr>
        <p:spPr>
          <a:xfrm>
            <a:off x="481263" y="4577386"/>
            <a:ext cx="11201400" cy="1938992"/>
          </a:xfrm>
          <a:prstGeom prst="rect">
            <a:avLst/>
          </a:prstGeom>
          <a:solidFill>
            <a:schemeClr val="tx1"/>
          </a:solidFill>
        </p:spPr>
        <p:txBody>
          <a:bodyPr wrap="square">
            <a:spAutoFit/>
          </a:bodyPr>
          <a:lstStyle/>
          <a:p>
            <a:pPr marL="342900" indent="-342900">
              <a:buFont typeface="Wingdings" panose="05000000000000000000" pitchFamily="2" charset="2"/>
              <a:buChar char="§"/>
            </a:pPr>
            <a:r>
              <a:rPr lang="en-GB" sz="2000" b="1" dirty="0">
                <a:solidFill>
                  <a:schemeClr val="bg1"/>
                </a:solidFill>
                <a:highlight>
                  <a:srgbClr val="000000"/>
                </a:highlight>
                <a:latin typeface="Times New Roman" pitchFamily="18" charset="0"/>
                <a:cs typeface="Times New Roman" pitchFamily="18" charset="0"/>
              </a:rPr>
              <a:t>By Adding the Images and Videos of the respective places, We can enhance the user experience.</a:t>
            </a:r>
            <a:br>
              <a:rPr lang="en-GB" sz="2000" b="1" dirty="0">
                <a:solidFill>
                  <a:schemeClr val="bg1"/>
                </a:solidFill>
                <a:highlight>
                  <a:srgbClr val="000000"/>
                </a:highlight>
                <a:latin typeface="Times New Roman" pitchFamily="18" charset="0"/>
                <a:cs typeface="Times New Roman" pitchFamily="18" charset="0"/>
              </a:rPr>
            </a:br>
            <a:endParaRPr lang="en-GB" sz="2000" b="1" dirty="0">
              <a:solidFill>
                <a:schemeClr val="bg1"/>
              </a:solidFill>
              <a:highlight>
                <a:srgbClr val="000000"/>
              </a:highlight>
              <a:latin typeface="Times New Roman" pitchFamily="18" charset="0"/>
              <a:cs typeface="Times New Roman" pitchFamily="18" charset="0"/>
            </a:endParaRPr>
          </a:p>
          <a:p>
            <a:pPr marL="342900" indent="-342900">
              <a:buFont typeface="Wingdings" panose="05000000000000000000" pitchFamily="2" charset="2"/>
              <a:buChar char="§"/>
            </a:pPr>
            <a:r>
              <a:rPr lang="en-GB" sz="2000" b="1" dirty="0">
                <a:solidFill>
                  <a:schemeClr val="bg1"/>
                </a:solidFill>
                <a:highlight>
                  <a:srgbClr val="000000"/>
                </a:highlight>
                <a:latin typeface="Times New Roman" pitchFamily="18" charset="0"/>
                <a:cs typeface="Times New Roman" pitchFamily="18" charset="0"/>
              </a:rPr>
              <a:t>Using the API of Google maps, we can integrate maps with our model and we can show directions and review of the places on our webpage itself.</a:t>
            </a:r>
            <a:br>
              <a:rPr lang="en-GB" sz="2000" b="1" dirty="0">
                <a:solidFill>
                  <a:schemeClr val="bg1"/>
                </a:solidFill>
                <a:highlight>
                  <a:srgbClr val="000000"/>
                </a:highlight>
                <a:latin typeface="Times New Roman" pitchFamily="18" charset="0"/>
                <a:cs typeface="Times New Roman" pitchFamily="18" charset="0"/>
              </a:rPr>
            </a:br>
            <a:endParaRPr lang="en-GB" sz="2000" b="1" dirty="0">
              <a:solidFill>
                <a:schemeClr val="bg1"/>
              </a:solidFill>
              <a:highlight>
                <a:srgbClr val="000000"/>
              </a:highlight>
              <a:latin typeface="Times New Roman" pitchFamily="18" charset="0"/>
              <a:cs typeface="Times New Roman" pitchFamily="18" charset="0"/>
            </a:endParaRPr>
          </a:p>
          <a:p>
            <a:pPr marL="342900" indent="-342900">
              <a:buFont typeface="Wingdings" panose="05000000000000000000" pitchFamily="2" charset="2"/>
              <a:buChar char="§"/>
            </a:pPr>
            <a:r>
              <a:rPr lang="en-GB" sz="2000" b="1" dirty="0">
                <a:solidFill>
                  <a:schemeClr val="bg1"/>
                </a:solidFill>
                <a:highlight>
                  <a:srgbClr val="000000"/>
                </a:highlight>
                <a:latin typeface="Times New Roman" pitchFamily="18" charset="0"/>
                <a:cs typeface="Times New Roman" pitchFamily="18" charset="0"/>
              </a:rPr>
              <a:t>This can also be used for educational purposes, entertainment purposes.</a:t>
            </a:r>
          </a:p>
        </p:txBody>
      </p:sp>
      <p:pic>
        <p:nvPicPr>
          <p:cNvPr id="6" name="Picture 5"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3"/>
          <a:srcRect/>
          <a:stretch>
            <a:fillRect/>
          </a:stretch>
        </p:blipFill>
        <p:spPr bwMode="auto">
          <a:xfrm>
            <a:off x="481263" y="601579"/>
            <a:ext cx="1264410" cy="1292491"/>
          </a:xfrm>
          <a:prstGeom prst="rect">
            <a:avLst/>
          </a:prstGeom>
          <a:noFill/>
        </p:spPr>
      </p:pic>
      <p:sp>
        <p:nvSpPr>
          <p:cNvPr id="3" name="TextBox 2">
            <a:extLst>
              <a:ext uri="{FF2B5EF4-FFF2-40B4-BE49-F238E27FC236}">
                <a16:creationId xmlns:a16="http://schemas.microsoft.com/office/drawing/2014/main" id="{8704B274-2609-48EE-9253-74E1E8A9276A}"/>
              </a:ext>
            </a:extLst>
          </p:cNvPr>
          <p:cNvSpPr txBox="1"/>
          <p:nvPr/>
        </p:nvSpPr>
        <p:spPr>
          <a:xfrm>
            <a:off x="495300" y="2266232"/>
            <a:ext cx="11201400" cy="1938992"/>
          </a:xfrm>
          <a:prstGeom prst="rect">
            <a:avLst/>
          </a:prstGeom>
          <a:solidFill>
            <a:schemeClr val="tx1"/>
          </a:solidFill>
        </p:spPr>
        <p:txBody>
          <a:bodyPr wrap="square" rtlCol="0">
            <a:spAutoFit/>
          </a:bodyPr>
          <a:lstStyle/>
          <a:p>
            <a:pPr marL="342900" indent="-342900">
              <a:buFont typeface="Wingdings" panose="05000000000000000000" pitchFamily="2" charset="2"/>
              <a:buChar char="§"/>
            </a:pPr>
            <a:r>
              <a:rPr lang="en-GB" sz="2000" b="1" dirty="0">
                <a:solidFill>
                  <a:schemeClr val="bg1"/>
                </a:solidFill>
                <a:latin typeface="Times New Roman" panose="02020603050405020304" pitchFamily="18" charset="0"/>
                <a:cs typeface="Times New Roman" panose="02020603050405020304" pitchFamily="18" charset="0"/>
              </a:rPr>
              <a:t>Virtual Assistant reduces human effort by responding to the queries asked by users. When Virtual Assistant is powered by a deep learning algorithm called Convolutional Neural Network it gives a good response. </a:t>
            </a:r>
          </a:p>
          <a:p>
            <a:pPr marL="342900" indent="-342900">
              <a:buFont typeface="Wingdings" panose="05000000000000000000" pitchFamily="2" charset="2"/>
              <a:buChar char="§"/>
            </a:pPr>
            <a:endParaRPr lang="en-GB" sz="2000" b="1"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GB" sz="2000" b="1" dirty="0">
                <a:solidFill>
                  <a:schemeClr val="bg1"/>
                </a:solidFill>
                <a:latin typeface="Times New Roman" panose="02020603050405020304" pitchFamily="18" charset="0"/>
                <a:cs typeface="Times New Roman" panose="02020603050405020304" pitchFamily="18" charset="0"/>
              </a:rPr>
              <a:t>CNN model is trained with a data-set consisting of 85 most visited places in </a:t>
            </a:r>
            <a:r>
              <a:rPr lang="en-GB" sz="2000" b="1" dirty="0" err="1">
                <a:solidFill>
                  <a:schemeClr val="bg1"/>
                </a:solidFill>
                <a:latin typeface="Times New Roman" panose="02020603050405020304" pitchFamily="18" charset="0"/>
                <a:cs typeface="Times New Roman" panose="02020603050405020304" pitchFamily="18" charset="0"/>
              </a:rPr>
              <a:t>telangana</a:t>
            </a:r>
            <a:r>
              <a:rPr lang="en-GB" sz="2000" b="1" dirty="0">
                <a:solidFill>
                  <a:schemeClr val="bg1"/>
                </a:solidFill>
                <a:latin typeface="Times New Roman" panose="02020603050405020304" pitchFamily="18" charset="0"/>
                <a:cs typeface="Times New Roman" panose="02020603050405020304" pitchFamily="18" charset="0"/>
              </a:rPr>
              <a:t> whenever a user enters the place name our model processes the data and fetches the result from the data-set.</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24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25">
          <a:fgClr>
            <a:schemeClr val="tx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808F-CE0C-4550-896B-3239B108200D}"/>
              </a:ext>
            </a:extLst>
          </p:cNvPr>
          <p:cNvSpPr>
            <a:spLocks noGrp="1"/>
          </p:cNvSpPr>
          <p:nvPr>
            <p:ph type="title"/>
          </p:nvPr>
        </p:nvSpPr>
        <p:spPr/>
        <p:txBody>
          <a:bodyPr>
            <a:normAutofit/>
          </a:bodyPr>
          <a:lstStyle/>
          <a:p>
            <a:r>
              <a:rPr lang="en-IN" sz="4000" b="1" dirty="0">
                <a:latin typeface="Times New Roman" pitchFamily="18" charset="0"/>
                <a:cs typeface="Times New Roman" pitchFamily="18" charset="0"/>
              </a:rPr>
              <a:t>                               applications</a:t>
            </a:r>
          </a:p>
        </p:txBody>
      </p:sp>
      <p:pic>
        <p:nvPicPr>
          <p:cNvPr id="13" name="Picture 12"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3"/>
          <a:srcRect/>
          <a:stretch>
            <a:fillRect/>
          </a:stretch>
        </p:blipFill>
        <p:spPr bwMode="auto">
          <a:xfrm>
            <a:off x="457201" y="577516"/>
            <a:ext cx="1264410" cy="1292491"/>
          </a:xfrm>
          <a:prstGeom prst="rect">
            <a:avLst/>
          </a:prstGeom>
          <a:noFill/>
        </p:spPr>
      </p:pic>
      <p:pic>
        <p:nvPicPr>
          <p:cNvPr id="5" name="Picture 4">
            <a:extLst>
              <a:ext uri="{FF2B5EF4-FFF2-40B4-BE49-F238E27FC236}">
                <a16:creationId xmlns:a16="http://schemas.microsoft.com/office/drawing/2014/main" id="{EEEF4719-DC3E-4F71-8D98-5D82FE15DA5D}"/>
              </a:ext>
            </a:extLst>
          </p:cNvPr>
          <p:cNvPicPr>
            <a:picLocks noChangeAspect="1"/>
          </p:cNvPicPr>
          <p:nvPr/>
        </p:nvPicPr>
        <p:blipFill>
          <a:blip r:embed="rId4"/>
          <a:stretch>
            <a:fillRect/>
          </a:stretch>
        </p:blipFill>
        <p:spPr>
          <a:xfrm>
            <a:off x="1230802" y="2926455"/>
            <a:ext cx="2000587" cy="2000587"/>
          </a:xfrm>
          <a:prstGeom prst="rect">
            <a:avLst/>
          </a:prstGeom>
        </p:spPr>
      </p:pic>
      <p:pic>
        <p:nvPicPr>
          <p:cNvPr id="8" name="Picture 7" descr="Icon&#10;&#10;Description automatically generated">
            <a:extLst>
              <a:ext uri="{FF2B5EF4-FFF2-40B4-BE49-F238E27FC236}">
                <a16:creationId xmlns:a16="http://schemas.microsoft.com/office/drawing/2014/main" id="{EE0BE1BD-131E-4840-BDCE-C53BE807B495}"/>
              </a:ext>
            </a:extLst>
          </p:cNvPr>
          <p:cNvPicPr>
            <a:picLocks noChangeAspect="1"/>
          </p:cNvPicPr>
          <p:nvPr/>
        </p:nvPicPr>
        <p:blipFill>
          <a:blip r:embed="rId5"/>
          <a:stretch>
            <a:fillRect/>
          </a:stretch>
        </p:blipFill>
        <p:spPr>
          <a:xfrm>
            <a:off x="3654264" y="2926455"/>
            <a:ext cx="2000587" cy="2000587"/>
          </a:xfrm>
          <a:prstGeom prst="rect">
            <a:avLst/>
          </a:prstGeom>
        </p:spPr>
      </p:pic>
      <p:pic>
        <p:nvPicPr>
          <p:cNvPr id="10" name="Picture 9" descr="Icon&#10;&#10;Description automatically generated">
            <a:extLst>
              <a:ext uri="{FF2B5EF4-FFF2-40B4-BE49-F238E27FC236}">
                <a16:creationId xmlns:a16="http://schemas.microsoft.com/office/drawing/2014/main" id="{53E0C951-1A47-471C-AB41-18CC0D0D7F5E}"/>
              </a:ext>
            </a:extLst>
          </p:cNvPr>
          <p:cNvPicPr>
            <a:picLocks noChangeAspect="1"/>
          </p:cNvPicPr>
          <p:nvPr/>
        </p:nvPicPr>
        <p:blipFill>
          <a:blip r:embed="rId6"/>
          <a:stretch>
            <a:fillRect/>
          </a:stretch>
        </p:blipFill>
        <p:spPr>
          <a:xfrm>
            <a:off x="6077726" y="2926455"/>
            <a:ext cx="2340329" cy="2000587"/>
          </a:xfrm>
          <a:prstGeom prst="rect">
            <a:avLst/>
          </a:prstGeom>
        </p:spPr>
      </p:pic>
      <p:pic>
        <p:nvPicPr>
          <p:cNvPr id="12" name="Picture 11" descr="Icon&#10;&#10;Description automatically generated">
            <a:extLst>
              <a:ext uri="{FF2B5EF4-FFF2-40B4-BE49-F238E27FC236}">
                <a16:creationId xmlns:a16="http://schemas.microsoft.com/office/drawing/2014/main" id="{020F4E6B-2C66-45FD-B979-BA96FCFF43CD}"/>
              </a:ext>
            </a:extLst>
          </p:cNvPr>
          <p:cNvPicPr>
            <a:picLocks noChangeAspect="1"/>
          </p:cNvPicPr>
          <p:nvPr/>
        </p:nvPicPr>
        <p:blipFill>
          <a:blip r:embed="rId7"/>
          <a:stretch>
            <a:fillRect/>
          </a:stretch>
        </p:blipFill>
        <p:spPr>
          <a:xfrm>
            <a:off x="8840930" y="2898208"/>
            <a:ext cx="2340329" cy="2028834"/>
          </a:xfrm>
          <a:prstGeom prst="rect">
            <a:avLst/>
          </a:prstGeom>
        </p:spPr>
      </p:pic>
      <p:sp>
        <p:nvSpPr>
          <p:cNvPr id="3" name="TextBox 2">
            <a:extLst>
              <a:ext uri="{FF2B5EF4-FFF2-40B4-BE49-F238E27FC236}">
                <a16:creationId xmlns:a16="http://schemas.microsoft.com/office/drawing/2014/main" id="{01349154-204F-4399-A139-7923B39614E5}"/>
              </a:ext>
            </a:extLst>
          </p:cNvPr>
          <p:cNvSpPr txBox="1"/>
          <p:nvPr/>
        </p:nvSpPr>
        <p:spPr>
          <a:xfrm>
            <a:off x="1230802" y="5375189"/>
            <a:ext cx="10050917" cy="400110"/>
          </a:xfrm>
          <a:prstGeom prst="rect">
            <a:avLst/>
          </a:prstGeom>
          <a:solidFill>
            <a:schemeClr val="tx1"/>
          </a:solidFill>
          <a:ln>
            <a:noFill/>
          </a:ln>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E COMMERCE                CINEMA                       MEDICAL               ONLINE GROCERY</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94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9000">
              <a:schemeClr val="accent1">
                <a:lumMod val="89000"/>
                <a:alpha val="0"/>
              </a:schemeClr>
            </a:gs>
            <a:gs pos="23000">
              <a:schemeClr val="accent1">
                <a:lumMod val="89000"/>
              </a:schemeClr>
            </a:gs>
            <a:gs pos="45000">
              <a:schemeClr val="accent1">
                <a:lumMod val="75000"/>
              </a:schemeClr>
            </a:gs>
            <a:gs pos="59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3B9F-2FC4-4587-9BFF-55B98E662036}"/>
              </a:ext>
            </a:extLst>
          </p:cNvPr>
          <p:cNvSpPr>
            <a:spLocks noGrp="1"/>
          </p:cNvSpPr>
          <p:nvPr>
            <p:ph type="title"/>
          </p:nvPr>
        </p:nvSpPr>
        <p:spPr>
          <a:xfrm>
            <a:off x="1245870" y="683938"/>
            <a:ext cx="10359640" cy="1007702"/>
          </a:xfrm>
        </p:spPr>
        <p:txBody>
          <a:bodyPr anchor="ctr">
            <a:normAutofit/>
          </a:bodyPr>
          <a:lstStyle/>
          <a:p>
            <a:pPr algn="ctr"/>
            <a:r>
              <a:rPr lang="en-US" sz="4000" b="1" i="1" dirty="0">
                <a:latin typeface="Times New Roman" pitchFamily="18" charset="0"/>
                <a:cs typeface="Times New Roman" pitchFamily="18" charset="0"/>
              </a:rPr>
              <a:t>PROJECT STEPS</a:t>
            </a:r>
            <a:endParaRPr lang="en-IN" sz="4000" b="1" i="1" dirty="0">
              <a:latin typeface="Times New Roman" pitchFamily="18" charset="0"/>
              <a:cs typeface="Times New Roman" pitchFamily="18" charset="0"/>
            </a:endParaRPr>
          </a:p>
        </p:txBody>
      </p:sp>
      <p:graphicFrame>
        <p:nvGraphicFramePr>
          <p:cNvPr id="3" name="Table 2">
            <a:extLst>
              <a:ext uri="{FF2B5EF4-FFF2-40B4-BE49-F238E27FC236}">
                <a16:creationId xmlns:a16="http://schemas.microsoft.com/office/drawing/2014/main" id="{9C90A180-A01B-4756-B094-3ECFC13FAB3A}"/>
              </a:ext>
            </a:extLst>
          </p:cNvPr>
          <p:cNvGraphicFramePr>
            <a:graphicFrameLocks noGrp="1"/>
          </p:cNvGraphicFramePr>
          <p:nvPr>
            <p:extLst>
              <p:ext uri="{D42A27DB-BD31-4B8C-83A1-F6EECF244321}">
                <p14:modId xmlns:p14="http://schemas.microsoft.com/office/powerpoint/2010/main" val="821144467"/>
              </p:ext>
            </p:extLst>
          </p:nvPr>
        </p:nvGraphicFramePr>
        <p:xfrm>
          <a:off x="1476005" y="2282145"/>
          <a:ext cx="7612185" cy="4060635"/>
        </p:xfrm>
        <a:graphic>
          <a:graphicData uri="http://schemas.openxmlformats.org/drawingml/2006/table">
            <a:tbl>
              <a:tblPr bandRow="1">
                <a:tableStyleId>{793D81CF-94F2-401A-BA57-92F5A7B2D0C5}</a:tableStyleId>
              </a:tblPr>
              <a:tblGrid>
                <a:gridCol w="1618188">
                  <a:extLst>
                    <a:ext uri="{9D8B030D-6E8A-4147-A177-3AD203B41FA5}">
                      <a16:colId xmlns:a16="http://schemas.microsoft.com/office/drawing/2014/main" val="4236168734"/>
                    </a:ext>
                  </a:extLst>
                </a:gridCol>
                <a:gridCol w="5993997">
                  <a:extLst>
                    <a:ext uri="{9D8B030D-6E8A-4147-A177-3AD203B41FA5}">
                      <a16:colId xmlns:a16="http://schemas.microsoft.com/office/drawing/2014/main" val="2779204828"/>
                    </a:ext>
                  </a:extLst>
                </a:gridCol>
              </a:tblGrid>
              <a:tr h="692988">
                <a:tc>
                  <a:txBody>
                    <a:bodyPr/>
                    <a:lstStyle/>
                    <a:p>
                      <a:pPr algn="ctr">
                        <a:spcAft>
                          <a:spcPts val="0"/>
                        </a:spcAft>
                      </a:pPr>
                      <a:r>
                        <a:rPr lang="en-IN" sz="2000" b="1" dirty="0">
                          <a:solidFill>
                            <a:schemeClr val="tx1"/>
                          </a:solidFill>
                          <a:effectLst/>
                          <a:latin typeface="Times New Roman" pitchFamily="18" charset="0"/>
                          <a:cs typeface="Times New Roman" pitchFamily="18" charset="0"/>
                        </a:rPr>
                        <a:t>PROJECT STEPS</a:t>
                      </a:r>
                      <a:endParaRPr lang="en-IN" sz="2000" b="1"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2000" b="1" dirty="0">
                          <a:solidFill>
                            <a:schemeClr val="tx1"/>
                          </a:solidFill>
                          <a:effectLst/>
                          <a:latin typeface="Times New Roman" pitchFamily="18" charset="0"/>
                          <a:cs typeface="Times New Roman" pitchFamily="18" charset="0"/>
                        </a:rPr>
                        <a:t>PROJECT OBJECTIVE DESCRIPTION</a:t>
                      </a:r>
                      <a:endParaRPr lang="en-IN" sz="2000" b="1"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0786142"/>
                  </a:ext>
                </a:extLst>
              </a:tr>
              <a:tr h="685810">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1</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US" sz="2000" dirty="0">
                          <a:solidFill>
                            <a:schemeClr val="tx1"/>
                          </a:solidFill>
                          <a:latin typeface="Times New Roman" pitchFamily="18" charset="0"/>
                          <a:cs typeface="Times New Roman" pitchFamily="18" charset="0"/>
                        </a:rPr>
                        <a:t>Understanding Virtual</a:t>
                      </a:r>
                      <a:r>
                        <a:rPr lang="en-US" sz="2000" baseline="0" dirty="0">
                          <a:solidFill>
                            <a:schemeClr val="tx1"/>
                          </a:solidFill>
                          <a:latin typeface="Times New Roman" pitchFamily="18" charset="0"/>
                          <a:cs typeface="Times New Roman" pitchFamily="18" charset="0"/>
                        </a:rPr>
                        <a:t> Assistant working.</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2876995"/>
                  </a:ext>
                </a:extLst>
              </a:tr>
              <a:tr h="595431">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2</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GB" sz="2000" dirty="0">
                          <a:solidFill>
                            <a:schemeClr val="tx1"/>
                          </a:solidFill>
                          <a:latin typeface="Times New Roman" pitchFamily="18" charset="0"/>
                          <a:cs typeface="Times New Roman" pitchFamily="18" charset="0"/>
                        </a:rPr>
                        <a:t>Understanding</a:t>
                      </a:r>
                      <a:r>
                        <a:rPr lang="en-GB" sz="2000" baseline="0" dirty="0">
                          <a:solidFill>
                            <a:schemeClr val="tx1"/>
                          </a:solidFill>
                          <a:latin typeface="Times New Roman" pitchFamily="18" charset="0"/>
                          <a:cs typeface="Times New Roman" pitchFamily="18" charset="0"/>
                        </a:rPr>
                        <a:t> Speech recognition, Text to Speech, Speech to Text Conversion.</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594728"/>
                  </a:ext>
                </a:extLst>
              </a:tr>
              <a:tr h="686261">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3</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GB" sz="2000" baseline="0" dirty="0">
                          <a:solidFill>
                            <a:schemeClr val="tx1"/>
                          </a:solidFill>
                          <a:latin typeface="Times New Roman" pitchFamily="18" charset="0"/>
                          <a:cs typeface="Times New Roman" pitchFamily="18" charset="0"/>
                        </a:rPr>
                        <a:t>Data Collection and Manipulation.</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657856"/>
                  </a:ext>
                </a:extLst>
              </a:tr>
              <a:tr h="692988">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4</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US" sz="2000" dirty="0">
                          <a:solidFill>
                            <a:schemeClr val="tx1"/>
                          </a:solidFill>
                          <a:latin typeface="Times New Roman" pitchFamily="18" charset="0"/>
                          <a:cs typeface="Times New Roman" pitchFamily="18" charset="0"/>
                        </a:rPr>
                        <a:t>Writing Code for Entire Project.</a:t>
                      </a:r>
                    </a:p>
                    <a:p>
                      <a:pPr marL="0" indent="0">
                        <a:buFont typeface="+mj-lt"/>
                        <a:buNone/>
                      </a:pPr>
                      <a:r>
                        <a:rPr lang="en-GB" sz="2000" dirty="0">
                          <a:solidFill>
                            <a:schemeClr val="tx1"/>
                          </a:solidFill>
                          <a:latin typeface="Times New Roman" pitchFamily="18" charset="0"/>
                          <a:cs typeface="Times New Roman" pitchFamily="18" charset="0"/>
                        </a:rPr>
                        <a:t>Training</a:t>
                      </a:r>
                      <a:r>
                        <a:rPr lang="en-GB" sz="2000" baseline="0" dirty="0">
                          <a:solidFill>
                            <a:schemeClr val="tx1"/>
                          </a:solidFill>
                          <a:latin typeface="Times New Roman" pitchFamily="18" charset="0"/>
                          <a:cs typeface="Times New Roman" pitchFamily="18" charset="0"/>
                        </a:rPr>
                        <a:t> and Testing the model.</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164245"/>
                  </a:ext>
                </a:extLst>
              </a:tr>
              <a:tr h="692988">
                <a:tc>
                  <a:txBody>
                    <a:bodyPr/>
                    <a:lstStyle/>
                    <a:p>
                      <a:pPr algn="ctr">
                        <a:spcAft>
                          <a:spcPts val="0"/>
                        </a:spcAft>
                      </a:pPr>
                      <a:r>
                        <a:rPr lang="en-IN" sz="2000" dirty="0">
                          <a:solidFill>
                            <a:schemeClr val="tx1"/>
                          </a:solidFill>
                          <a:effectLst/>
                          <a:latin typeface="Times New Roman" pitchFamily="18" charset="0"/>
                          <a:cs typeface="Times New Roman" pitchFamily="18" charset="0"/>
                        </a:rPr>
                        <a:t>STEP 5</a:t>
                      </a: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GB" sz="2000" baseline="0" dirty="0">
                          <a:solidFill>
                            <a:schemeClr val="tx1"/>
                          </a:solidFill>
                          <a:latin typeface="Times New Roman" pitchFamily="18" charset="0"/>
                          <a:cs typeface="Times New Roman" pitchFamily="18" charset="0"/>
                        </a:rPr>
                        <a:t>Integrating with Web-Application</a:t>
                      </a:r>
                      <a:endParaRPr lang="en-US" sz="2000" dirty="0">
                        <a:solidFill>
                          <a:schemeClr val="tx1"/>
                        </a:solidFill>
                        <a:latin typeface="Times New Roman" pitchFamily="18" charset="0"/>
                        <a:cs typeface="Times New Roman" pitchFamily="18" charset="0"/>
                      </a:endParaRPr>
                    </a:p>
                  </a:txBody>
                  <a:tcPr marL="58277" marR="582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5229286"/>
                  </a:ext>
                </a:extLst>
              </a:tr>
            </a:tbl>
          </a:graphicData>
        </a:graphic>
      </p:graphicFrame>
      <p:graphicFrame>
        <p:nvGraphicFramePr>
          <p:cNvPr id="4" name="Table 3">
            <a:extLst>
              <a:ext uri="{FF2B5EF4-FFF2-40B4-BE49-F238E27FC236}">
                <a16:creationId xmlns:a16="http://schemas.microsoft.com/office/drawing/2014/main" id="{F6705137-FF0D-4C33-9CF2-EA33A3417A1A}"/>
              </a:ext>
            </a:extLst>
          </p:cNvPr>
          <p:cNvGraphicFramePr>
            <a:graphicFrameLocks noGrp="1"/>
          </p:cNvGraphicFramePr>
          <p:nvPr>
            <p:extLst>
              <p:ext uri="{D42A27DB-BD31-4B8C-83A1-F6EECF244321}">
                <p14:modId xmlns:p14="http://schemas.microsoft.com/office/powerpoint/2010/main" val="848567991"/>
              </p:ext>
            </p:extLst>
          </p:nvPr>
        </p:nvGraphicFramePr>
        <p:xfrm>
          <a:off x="9085774" y="2294173"/>
          <a:ext cx="1618188" cy="4022406"/>
        </p:xfrm>
        <a:graphic>
          <a:graphicData uri="http://schemas.openxmlformats.org/drawingml/2006/table">
            <a:tbl>
              <a:tblPr bandRow="1">
                <a:tableStyleId>{B301B821-A1FF-4177-AEE7-76D212191A09}</a:tableStyleId>
              </a:tblPr>
              <a:tblGrid>
                <a:gridCol w="1618188">
                  <a:extLst>
                    <a:ext uri="{9D8B030D-6E8A-4147-A177-3AD203B41FA5}">
                      <a16:colId xmlns:a16="http://schemas.microsoft.com/office/drawing/2014/main" val="2311837357"/>
                    </a:ext>
                  </a:extLst>
                </a:gridCol>
              </a:tblGrid>
              <a:tr h="677627">
                <a:tc>
                  <a:txBody>
                    <a:bodyPr/>
                    <a:lstStyle/>
                    <a:p>
                      <a:pPr algn="ctr">
                        <a:spcAft>
                          <a:spcPts val="0"/>
                        </a:spcAft>
                      </a:pPr>
                      <a:r>
                        <a:rPr lang="en-IN" sz="2000" b="1" dirty="0">
                          <a:solidFill>
                            <a:schemeClr val="tx1"/>
                          </a:solidFill>
                          <a:effectLst/>
                          <a:latin typeface="Times New Roman" pitchFamily="18" charset="0"/>
                          <a:ea typeface="Cambria" panose="02040503050406030204" pitchFamily="18" charset="0"/>
                          <a:cs typeface="Times New Roman" pitchFamily="18" charset="0"/>
                        </a:rPr>
                        <a:t>STATUS</a:t>
                      </a:r>
                    </a:p>
                    <a:p>
                      <a:pPr algn="ctr">
                        <a:spcAft>
                          <a:spcPts val="0"/>
                        </a:spcAft>
                      </a:pPr>
                      <a:endParaRPr lang="en-IN" sz="2000" dirty="0">
                        <a:solidFill>
                          <a:schemeClr val="tx1"/>
                        </a:solidFill>
                        <a:effectLst/>
                        <a:latin typeface="Times New Roman" pitchFamily="18" charset="0"/>
                        <a:ea typeface="Cambria" panose="02040503050406030204" pitchFamily="18" charset="0"/>
                        <a:cs typeface="Times New Roman" pitchFamily="18" charset="0"/>
                      </a:endParaRPr>
                    </a:p>
                  </a:txBody>
                  <a:tcPr marL="58277" marR="58277" marT="0" marB="0"/>
                </a:tc>
                <a:extLst>
                  <a:ext uri="{0D108BD9-81ED-4DB2-BD59-A6C34878D82A}">
                    <a16:rowId xmlns:a16="http://schemas.microsoft.com/office/drawing/2014/main" val="3575726880"/>
                  </a:ext>
                </a:extLst>
              </a:tr>
              <a:tr h="698645">
                <a:tc>
                  <a:txBody>
                    <a:bodyPr/>
                    <a:lstStyle/>
                    <a:p>
                      <a:pPr algn="ctr">
                        <a:spcAft>
                          <a:spcPts val="0"/>
                        </a:spcAft>
                      </a:pPr>
                      <a:r>
                        <a:rPr lang="en-IN" sz="2000" b="0" dirty="0">
                          <a:solidFill>
                            <a:schemeClr val="tx1"/>
                          </a:solidFill>
                          <a:effectLst/>
                          <a:latin typeface="Times New Roman" pitchFamily="18" charset="0"/>
                          <a:ea typeface="Cambria" panose="02040503050406030204" pitchFamily="18" charset="0"/>
                          <a:cs typeface="Times New Roman" pitchFamily="18" charset="0"/>
                        </a:rPr>
                        <a:t>DONE</a:t>
                      </a:r>
                    </a:p>
                  </a:txBody>
                  <a:tcPr marL="58277" marR="58277" marT="0" marB="0"/>
                </a:tc>
                <a:extLst>
                  <a:ext uri="{0D108BD9-81ED-4DB2-BD59-A6C34878D82A}">
                    <a16:rowId xmlns:a16="http://schemas.microsoft.com/office/drawing/2014/main" val="1828293944"/>
                  </a:ext>
                </a:extLst>
              </a:tr>
              <a:tr h="623789">
                <a:tc>
                  <a:txBody>
                    <a:bodyPr/>
                    <a:lstStyle/>
                    <a:p>
                      <a:pPr algn="ctr">
                        <a:spcAft>
                          <a:spcPts val="0"/>
                        </a:spcAft>
                      </a:pPr>
                      <a:r>
                        <a:rPr lang="en-IN" sz="2000" b="0" dirty="0">
                          <a:solidFill>
                            <a:schemeClr val="tx1"/>
                          </a:solidFill>
                          <a:effectLst/>
                          <a:latin typeface="Times New Roman" pitchFamily="18" charset="0"/>
                          <a:ea typeface="Cambria" panose="02040503050406030204" pitchFamily="18" charset="0"/>
                          <a:cs typeface="Times New Roman" pitchFamily="18" charset="0"/>
                        </a:rPr>
                        <a:t>DONE</a:t>
                      </a:r>
                    </a:p>
                  </a:txBody>
                  <a:tcPr marL="58277" marR="58277" marT="0" marB="0" anchor="ctr"/>
                </a:tc>
                <a:extLst>
                  <a:ext uri="{0D108BD9-81ED-4DB2-BD59-A6C34878D82A}">
                    <a16:rowId xmlns:a16="http://schemas.microsoft.com/office/drawing/2014/main" val="1523362779"/>
                  </a:ext>
                </a:extLst>
              </a:tr>
              <a:tr h="612809">
                <a:tc>
                  <a:txBody>
                    <a:bodyPr/>
                    <a:lstStyle/>
                    <a:p>
                      <a:pPr algn="ctr">
                        <a:spcAft>
                          <a:spcPts val="0"/>
                        </a:spcAft>
                      </a:pPr>
                      <a:r>
                        <a:rPr lang="en-IN" sz="2000" b="0" dirty="0">
                          <a:solidFill>
                            <a:schemeClr val="tx1"/>
                          </a:solidFill>
                          <a:effectLst/>
                          <a:latin typeface="Times New Roman" pitchFamily="18" charset="0"/>
                          <a:ea typeface="Cambria" panose="02040503050406030204" pitchFamily="18" charset="0"/>
                          <a:cs typeface="Times New Roman" pitchFamily="18" charset="0"/>
                        </a:rPr>
                        <a:t>DONE</a:t>
                      </a:r>
                    </a:p>
                  </a:txBody>
                  <a:tcPr marL="58277" marR="58277" marT="0" marB="0"/>
                </a:tc>
                <a:extLst>
                  <a:ext uri="{0D108BD9-81ED-4DB2-BD59-A6C34878D82A}">
                    <a16:rowId xmlns:a16="http://schemas.microsoft.com/office/drawing/2014/main" val="3037336547"/>
                  </a:ext>
                </a:extLst>
              </a:tr>
              <a:tr h="73576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solidFill>
                            <a:schemeClr val="tx1"/>
                          </a:solidFill>
                          <a:effectLst/>
                          <a:latin typeface="Times New Roman" pitchFamily="18" charset="0"/>
                          <a:cs typeface="Times New Roman" pitchFamily="18" charset="0"/>
                        </a:rPr>
                        <a:t>D</a:t>
                      </a:r>
                      <a:r>
                        <a:rPr lang="en-IN" sz="2000" dirty="0">
                          <a:solidFill>
                            <a:schemeClr val="tx1"/>
                          </a:solidFill>
                          <a:effectLst/>
                          <a:latin typeface="Times New Roman" pitchFamily="18" charset="0"/>
                          <a:cs typeface="Times New Roman" pitchFamily="18" charset="0"/>
                        </a:rPr>
                        <a:t>ONE</a:t>
                      </a:r>
                    </a:p>
                  </a:txBody>
                  <a:tcPr marL="58277" marR="58277" marT="0" marB="0"/>
                </a:tc>
                <a:extLst>
                  <a:ext uri="{0D108BD9-81ED-4DB2-BD59-A6C34878D82A}">
                    <a16:rowId xmlns:a16="http://schemas.microsoft.com/office/drawing/2014/main" val="1724728030"/>
                  </a:ext>
                </a:extLst>
              </a:tr>
              <a:tr h="673768">
                <a:tc>
                  <a:txBody>
                    <a:bodyPr/>
                    <a:lstStyle/>
                    <a:p>
                      <a:pPr algn="ctr">
                        <a:spcAft>
                          <a:spcPts val="0"/>
                        </a:spcAft>
                      </a:pPr>
                      <a:r>
                        <a:rPr lang="en-GB" sz="2000" dirty="0">
                          <a:solidFill>
                            <a:schemeClr val="tx1"/>
                          </a:solidFill>
                          <a:effectLst/>
                          <a:latin typeface="Times New Roman" pitchFamily="18" charset="0"/>
                          <a:ea typeface="Times New Roman" panose="02020603050405020304" pitchFamily="18" charset="0"/>
                          <a:cs typeface="Times New Roman" pitchFamily="18" charset="0"/>
                        </a:rPr>
                        <a:t>D</a:t>
                      </a:r>
                      <a:r>
                        <a:rPr lang="en-IN" sz="2000" dirty="0">
                          <a:solidFill>
                            <a:schemeClr val="tx1"/>
                          </a:solidFill>
                          <a:effectLst/>
                          <a:latin typeface="Times New Roman" pitchFamily="18" charset="0"/>
                          <a:ea typeface="Times New Roman" panose="02020603050405020304" pitchFamily="18" charset="0"/>
                          <a:cs typeface="Times New Roman" pitchFamily="18" charset="0"/>
                        </a:rPr>
                        <a:t>ONE</a:t>
                      </a:r>
                    </a:p>
                  </a:txBody>
                  <a:tcPr marL="58277" marR="58277" marT="0" marB="0"/>
                </a:tc>
                <a:extLst>
                  <a:ext uri="{0D108BD9-81ED-4DB2-BD59-A6C34878D82A}">
                    <a16:rowId xmlns:a16="http://schemas.microsoft.com/office/drawing/2014/main" val="799712689"/>
                  </a:ext>
                </a:extLst>
              </a:tr>
            </a:tbl>
          </a:graphicData>
        </a:graphic>
      </p:graphicFrame>
      <p:pic>
        <p:nvPicPr>
          <p:cNvPr id="6" name="Picture 5"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3"/>
          <a:srcRect/>
          <a:stretch>
            <a:fillRect/>
          </a:stretch>
        </p:blipFill>
        <p:spPr bwMode="auto">
          <a:xfrm>
            <a:off x="481263" y="601579"/>
            <a:ext cx="1264410" cy="1251284"/>
          </a:xfrm>
          <a:prstGeom prst="rect">
            <a:avLst/>
          </a:prstGeom>
          <a:noFill/>
        </p:spPr>
      </p:pic>
    </p:spTree>
    <p:extLst>
      <p:ext uri="{BB962C8B-B14F-4D97-AF65-F5344CB8AC3E}">
        <p14:creationId xmlns:p14="http://schemas.microsoft.com/office/powerpoint/2010/main" val="4173167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90">
          <a:fgClr>
            <a:schemeClr val="tx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3AD3-4366-4C87-AE53-F3965F6128CA}"/>
              </a:ext>
            </a:extLst>
          </p:cNvPr>
          <p:cNvSpPr>
            <a:spLocks noGrp="1"/>
          </p:cNvSpPr>
          <p:nvPr>
            <p:ph type="title"/>
          </p:nvPr>
        </p:nvSpPr>
        <p:spPr>
          <a:xfrm>
            <a:off x="1890461" y="998596"/>
            <a:ext cx="8605135" cy="632977"/>
          </a:xfrm>
        </p:spPr>
        <p:txBody>
          <a:bodyPr>
            <a:noAutofit/>
          </a:bodyPr>
          <a:lstStyle/>
          <a:p>
            <a:r>
              <a:rPr lang="en-US" sz="4000" b="1" i="1">
                <a:latin typeface="Times New Roman" pitchFamily="18" charset="0"/>
                <a:cs typeface="Times New Roman" pitchFamily="18" charset="0"/>
              </a:rPr>
              <a:t>TIME SCHEDULE OF ACTIVITIES</a:t>
            </a:r>
            <a:endParaRPr lang="en-IN" sz="4000" b="1" i="1" dirty="0">
              <a:latin typeface="Times New Roman" pitchFamily="18" charset="0"/>
              <a:cs typeface="Times New Roman" pitchFamily="18" charset="0"/>
            </a:endParaRPr>
          </a:p>
        </p:txBody>
      </p:sp>
      <p:graphicFrame>
        <p:nvGraphicFramePr>
          <p:cNvPr id="3" name="Table 2">
            <a:extLst>
              <a:ext uri="{FF2B5EF4-FFF2-40B4-BE49-F238E27FC236}">
                <a16:creationId xmlns:a16="http://schemas.microsoft.com/office/drawing/2014/main" id="{ACF4D7EB-F7CD-4575-8D79-201303AB7BA3}"/>
              </a:ext>
            </a:extLst>
          </p:cNvPr>
          <p:cNvGraphicFramePr>
            <a:graphicFrameLocks noGrp="1"/>
          </p:cNvGraphicFramePr>
          <p:nvPr>
            <p:extLst>
              <p:ext uri="{D42A27DB-BD31-4B8C-83A1-F6EECF244321}">
                <p14:modId xmlns:p14="http://schemas.microsoft.com/office/powerpoint/2010/main" val="3182627896"/>
              </p:ext>
            </p:extLst>
          </p:nvPr>
        </p:nvGraphicFramePr>
        <p:xfrm>
          <a:off x="1621028" y="2099253"/>
          <a:ext cx="9143999" cy="4464714"/>
        </p:xfrm>
        <a:graphic>
          <a:graphicData uri="http://schemas.openxmlformats.org/drawingml/2006/table">
            <a:tbl>
              <a:tblPr bandRow="1">
                <a:tableStyleId>{2A488322-F2BA-4B5B-9748-0D474271808F}</a:tableStyleId>
              </a:tblPr>
              <a:tblGrid>
                <a:gridCol w="979016">
                  <a:extLst>
                    <a:ext uri="{9D8B030D-6E8A-4147-A177-3AD203B41FA5}">
                      <a16:colId xmlns:a16="http://schemas.microsoft.com/office/drawing/2014/main" val="366143772"/>
                    </a:ext>
                  </a:extLst>
                </a:gridCol>
                <a:gridCol w="3387391">
                  <a:extLst>
                    <a:ext uri="{9D8B030D-6E8A-4147-A177-3AD203B41FA5}">
                      <a16:colId xmlns:a16="http://schemas.microsoft.com/office/drawing/2014/main" val="1745685827"/>
                    </a:ext>
                  </a:extLst>
                </a:gridCol>
                <a:gridCol w="3141370">
                  <a:extLst>
                    <a:ext uri="{9D8B030D-6E8A-4147-A177-3AD203B41FA5}">
                      <a16:colId xmlns:a16="http://schemas.microsoft.com/office/drawing/2014/main" val="2137275768"/>
                    </a:ext>
                  </a:extLst>
                </a:gridCol>
                <a:gridCol w="1636222">
                  <a:extLst>
                    <a:ext uri="{9D8B030D-6E8A-4147-A177-3AD203B41FA5}">
                      <a16:colId xmlns:a16="http://schemas.microsoft.com/office/drawing/2014/main" val="3480006914"/>
                    </a:ext>
                  </a:extLst>
                </a:gridCol>
              </a:tblGrid>
              <a:tr h="439832">
                <a:tc>
                  <a:txBody>
                    <a:bodyPr/>
                    <a:lstStyle/>
                    <a:p>
                      <a:pPr marL="76200" algn="ctr">
                        <a:lnSpc>
                          <a:spcPct val="111000"/>
                        </a:lnSpc>
                        <a:spcAft>
                          <a:spcPts val="0"/>
                        </a:spcAft>
                      </a:pPr>
                      <a:r>
                        <a:rPr lang="en-IN" sz="1400" dirty="0">
                          <a:effectLst/>
                        </a:rPr>
                        <a:t>S.NO</a:t>
                      </a:r>
                      <a:endParaRPr lang="en-IN" sz="1400" b="1" dirty="0">
                        <a:solidFill>
                          <a:schemeClr val="bg1"/>
                        </a:solidFill>
                        <a:effectLst/>
                        <a:latin typeface="Cambria" panose="02040503050406030204" pitchFamily="18" charset="0"/>
                        <a:ea typeface="Cambria" panose="02040503050406030204" pitchFamily="18"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11000"/>
                        </a:lnSpc>
                        <a:spcAft>
                          <a:spcPts val="0"/>
                        </a:spcAft>
                      </a:pPr>
                      <a:r>
                        <a:rPr lang="en-IN" sz="1400" dirty="0">
                          <a:effectLst/>
                        </a:rPr>
                        <a:t>TASK</a:t>
                      </a:r>
                      <a:endParaRPr lang="en-IN" sz="1400" b="1" dirty="0">
                        <a:solidFill>
                          <a:schemeClr val="bg1"/>
                        </a:solidFill>
                        <a:effectLst/>
                        <a:latin typeface="Cambria" panose="02040503050406030204" pitchFamily="18" charset="0"/>
                        <a:ea typeface="Cambria" panose="02040503050406030204" pitchFamily="18"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marR="0" lvl="0" indent="0" algn="ctr" defTabSz="457200" rtl="0" eaLnBrk="1" fontAlgn="auto" latinLnBrk="0" hangingPunct="1">
                        <a:lnSpc>
                          <a:spcPct val="111000"/>
                        </a:lnSpc>
                        <a:spcBef>
                          <a:spcPts val="0"/>
                        </a:spcBef>
                        <a:spcAft>
                          <a:spcPts val="0"/>
                        </a:spcAft>
                        <a:buClrTx/>
                        <a:buSzTx/>
                        <a:buFontTx/>
                        <a:buNone/>
                        <a:tabLst/>
                        <a:defRPr/>
                      </a:pPr>
                      <a:r>
                        <a:rPr lang="en-IN" sz="1400" dirty="0">
                          <a:effectLst/>
                        </a:rPr>
                        <a:t>TENTATIVE </a:t>
                      </a:r>
                      <a:r>
                        <a:rPr lang="en-IN" sz="1400" kern="1200" dirty="0">
                          <a:effectLst/>
                        </a:rPr>
                        <a:t>DATES &amp; DURATION</a:t>
                      </a:r>
                      <a:endParaRPr lang="en-IN" sz="1400" b="1" kern="1200" dirty="0">
                        <a:solidFill>
                          <a:schemeClr val="bg1"/>
                        </a:solidFill>
                        <a:effectLst/>
                        <a:latin typeface="Cambria" panose="02040503050406030204" pitchFamily="18" charset="0"/>
                        <a:ea typeface="Cambria" panose="02040503050406030204" pitchFamily="18" charset="0"/>
                        <a:cs typeface="+mn-cs"/>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0" lvl="0" indent="0" algn="ctr" defTabSz="457200" rtl="0" eaLnBrk="1" fontAlgn="auto" latinLnBrk="0" hangingPunct="1">
                        <a:lnSpc>
                          <a:spcPct val="111000"/>
                        </a:lnSpc>
                        <a:spcBef>
                          <a:spcPts val="0"/>
                        </a:spcBef>
                        <a:spcAft>
                          <a:spcPts val="0"/>
                        </a:spcAft>
                        <a:buClrTx/>
                        <a:buSzTx/>
                        <a:buFontTx/>
                        <a:buNone/>
                        <a:tabLst/>
                        <a:defRPr/>
                      </a:pPr>
                      <a:r>
                        <a:rPr lang="en-IN" sz="1400" dirty="0">
                          <a:effectLst/>
                        </a:rPr>
                        <a:t>NO. OF DAYS </a:t>
                      </a:r>
                      <a:r>
                        <a:rPr lang="en-IN" sz="1400" kern="1200" dirty="0">
                          <a:effectLst/>
                        </a:rPr>
                        <a:t>REQUIRED</a:t>
                      </a:r>
                      <a:endParaRPr lang="en-IN" sz="1400" b="1" kern="1200" dirty="0">
                        <a:solidFill>
                          <a:schemeClr val="bg1"/>
                        </a:solidFill>
                        <a:effectLst/>
                        <a:latin typeface="Cambria" panose="02040503050406030204" pitchFamily="18" charset="0"/>
                        <a:ea typeface="Cambria" panose="02040503050406030204" pitchFamily="18" charset="0"/>
                        <a:cs typeface="+mn-cs"/>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36963"/>
                  </a:ext>
                </a:extLst>
              </a:tr>
              <a:tr h="424364">
                <a:tc>
                  <a:txBody>
                    <a:bodyPr/>
                    <a:lstStyle/>
                    <a:p>
                      <a:pPr marL="76200" algn="ctr">
                        <a:lnSpc>
                          <a:spcPct val="105000"/>
                        </a:lnSpc>
                        <a:spcAft>
                          <a:spcPts val="0"/>
                        </a:spcAft>
                      </a:pPr>
                      <a:r>
                        <a:rPr lang="en-IN" sz="1400" dirty="0">
                          <a:effectLst/>
                        </a:rPr>
                        <a:t>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0" lvl="0" indent="0" algn="ctr" defTabSz="457200" rtl="0" eaLnBrk="1" fontAlgn="auto" latinLnBrk="0" hangingPunct="1">
                        <a:lnSpc>
                          <a:spcPct val="105000"/>
                        </a:lnSpc>
                        <a:spcBef>
                          <a:spcPts val="0"/>
                        </a:spcBef>
                        <a:spcAft>
                          <a:spcPts val="0"/>
                        </a:spcAft>
                        <a:buClrTx/>
                        <a:buSzTx/>
                        <a:buFontTx/>
                        <a:buNone/>
                        <a:tabLst/>
                        <a:defRPr/>
                      </a:pPr>
                      <a:r>
                        <a:rPr lang="en-IN" sz="1400" dirty="0">
                          <a:effectLst/>
                        </a:rPr>
                        <a:t>Problem statement and picturizing the project</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a:effectLst/>
                        </a:rPr>
                        <a:t>17-03-2021 to 21-03-2021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solidFill>
                            <a:schemeClr val="tx1"/>
                          </a:solidFill>
                          <a:effectLst/>
                          <a:latin typeface="+mn-lt"/>
                          <a:ea typeface="Cambria" panose="02040503050406030204" pitchFamily="18" charset="0"/>
                          <a:cs typeface="Calibri" panose="020F0502020204030204" pitchFamily="34" charset="0"/>
                        </a:rPr>
                        <a:t>5</a:t>
                      </a: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490237"/>
                  </a:ext>
                </a:extLst>
              </a:tr>
              <a:tr h="424364">
                <a:tc>
                  <a:txBody>
                    <a:bodyPr/>
                    <a:lstStyle/>
                    <a:p>
                      <a:pPr marL="76200" algn="ctr">
                        <a:lnSpc>
                          <a:spcPct val="105000"/>
                        </a:lnSpc>
                        <a:spcAft>
                          <a:spcPts val="0"/>
                        </a:spcAft>
                      </a:pPr>
                      <a:r>
                        <a:rPr lang="en-IN" sz="1400" dirty="0">
                          <a:effectLst/>
                        </a:rPr>
                        <a:t>2</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0" lvl="0" indent="0" algn="ctr" defTabSz="457200" rtl="0" eaLnBrk="1" fontAlgn="auto" latinLnBrk="0" hangingPunct="1">
                        <a:lnSpc>
                          <a:spcPct val="105000"/>
                        </a:lnSpc>
                        <a:spcBef>
                          <a:spcPts val="0"/>
                        </a:spcBef>
                        <a:spcAft>
                          <a:spcPts val="0"/>
                        </a:spcAft>
                        <a:buClrTx/>
                        <a:buSzTx/>
                        <a:buFontTx/>
                        <a:buNone/>
                        <a:tabLst/>
                        <a:defRPr/>
                      </a:pPr>
                      <a:r>
                        <a:rPr lang="en-IN" sz="1400" dirty="0">
                          <a:effectLst/>
                        </a:rPr>
                        <a:t>STEP 1</a:t>
                      </a:r>
                    </a:p>
                    <a:p>
                      <a:pPr marL="63500" marR="0" lvl="0" indent="0" algn="ctr" defTabSz="457200" rtl="0" eaLnBrk="1" fontAlgn="auto" latinLnBrk="0" hangingPunct="1">
                        <a:lnSpc>
                          <a:spcPct val="105000"/>
                        </a:lnSpc>
                        <a:spcBef>
                          <a:spcPts val="0"/>
                        </a:spcBef>
                        <a:spcAft>
                          <a:spcPts val="0"/>
                        </a:spcAft>
                        <a:buClrTx/>
                        <a:buSzTx/>
                        <a:buFontTx/>
                        <a:buNone/>
                        <a:tabLst/>
                        <a:defRPr/>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a:effectLst/>
                        </a:rPr>
                        <a:t>26-03-2021 to 02-04-2021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solidFill>
                            <a:schemeClr val="tx1"/>
                          </a:solidFill>
                          <a:effectLst/>
                          <a:latin typeface="+mn-lt"/>
                          <a:ea typeface="Cambria" panose="02040503050406030204" pitchFamily="18" charset="0"/>
                          <a:cs typeface="Calibri" panose="020F0502020204030204" pitchFamily="34" charset="0"/>
                        </a:rPr>
                        <a:t>7</a:t>
                      </a: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589762"/>
                  </a:ext>
                </a:extLst>
              </a:tr>
              <a:tr h="206258">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a:effectLst/>
                        </a:rPr>
                        <a:t> </a:t>
                      </a:r>
                      <a:endParaRPr lang="en-IN" sz="140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166044"/>
                  </a:ext>
                </a:extLst>
              </a:tr>
              <a:tr h="424364">
                <a:tc>
                  <a:txBody>
                    <a:bodyPr/>
                    <a:lstStyle/>
                    <a:p>
                      <a:pPr marL="76200" algn="ctr">
                        <a:lnSpc>
                          <a:spcPct val="105000"/>
                        </a:lnSpc>
                        <a:spcAft>
                          <a:spcPts val="0"/>
                        </a:spcAft>
                      </a:pPr>
                      <a:r>
                        <a:rPr lang="en-IN" sz="1400" dirty="0">
                          <a:effectLst/>
                        </a:rPr>
                        <a:t>3</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marR="0" lvl="0" indent="0" algn="ctr" defTabSz="457200" rtl="0" eaLnBrk="1" fontAlgn="auto" latinLnBrk="0" hangingPunct="1">
                        <a:lnSpc>
                          <a:spcPct val="105000"/>
                        </a:lnSpc>
                        <a:spcBef>
                          <a:spcPts val="0"/>
                        </a:spcBef>
                        <a:spcAft>
                          <a:spcPts val="0"/>
                        </a:spcAft>
                        <a:buClrTx/>
                        <a:buSzTx/>
                        <a:buFontTx/>
                        <a:buNone/>
                        <a:tabLst/>
                        <a:defRPr/>
                      </a:pPr>
                      <a:r>
                        <a:rPr lang="en-IN" sz="1400" dirty="0">
                          <a:effectLst/>
                        </a:rPr>
                        <a:t>STEP 2</a:t>
                      </a:r>
                    </a:p>
                    <a:p>
                      <a:pPr marL="63500" algn="ctr">
                        <a:lnSpc>
                          <a:spcPct val="105000"/>
                        </a:lnSpc>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a:effectLst/>
                        </a:rPr>
                        <a:t>02-04-2021  to</a:t>
                      </a:r>
                      <a:r>
                        <a:rPr lang="en-IN" sz="1400" baseline="0" dirty="0">
                          <a:effectLst/>
                        </a:rPr>
                        <a:t> 15-04-2021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GB" sz="1400" dirty="0">
                          <a:solidFill>
                            <a:schemeClr val="tx1"/>
                          </a:solidFill>
                          <a:effectLst/>
                          <a:latin typeface="+mn-lt"/>
                          <a:ea typeface="Cambria" panose="02040503050406030204" pitchFamily="18" charset="0"/>
                          <a:cs typeface="Calibri" panose="020F0502020204030204" pitchFamily="34" charset="0"/>
                        </a:rPr>
                        <a:t>14</a:t>
                      </a:r>
                      <a:endParaRPr lang="en-IN" sz="1400" dirty="0">
                        <a:solidFill>
                          <a:schemeClr val="tx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56512"/>
                  </a:ext>
                </a:extLst>
              </a:tr>
              <a:tr h="206258">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817055"/>
                  </a:ext>
                </a:extLst>
              </a:tr>
              <a:tr h="207793">
                <a:tc>
                  <a:txBody>
                    <a:bodyPr/>
                    <a:lstStyle/>
                    <a:p>
                      <a:pPr marL="76200" algn="ctr">
                        <a:lnSpc>
                          <a:spcPct val="105000"/>
                        </a:lnSpc>
                        <a:spcAft>
                          <a:spcPts val="0"/>
                        </a:spcAft>
                      </a:pPr>
                      <a:r>
                        <a:rPr lang="en-IN" sz="1400" dirty="0">
                          <a:effectLst/>
                        </a:rPr>
                        <a:t>4</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effectLst/>
                        </a:rPr>
                        <a:t>STEP 3</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a:effectLst/>
                        </a:rPr>
                        <a:t>20-05-2021  to  30-05-2021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GB" sz="1400" dirty="0">
                          <a:solidFill>
                            <a:schemeClr val="tx1"/>
                          </a:solidFill>
                          <a:effectLst/>
                          <a:latin typeface="+mn-lt"/>
                          <a:ea typeface="Cambria" panose="02040503050406030204" pitchFamily="18" charset="0"/>
                          <a:cs typeface="Calibri" panose="020F0502020204030204" pitchFamily="34" charset="0"/>
                        </a:rPr>
                        <a:t>1</a:t>
                      </a:r>
                      <a:r>
                        <a:rPr lang="en-IN" sz="1400" dirty="0">
                          <a:solidFill>
                            <a:schemeClr val="tx1"/>
                          </a:solidFill>
                          <a:effectLst/>
                          <a:latin typeface="+mn-lt"/>
                          <a:ea typeface="Cambria" panose="02040503050406030204" pitchFamily="18" charset="0"/>
                          <a:cs typeface="Calibri" panose="020F0502020204030204" pitchFamily="34" charset="0"/>
                        </a:rPr>
                        <a:t>1</a:t>
                      </a: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6659368"/>
                  </a:ext>
                </a:extLst>
              </a:tr>
              <a:tr h="253978">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4591631"/>
                  </a:ext>
                </a:extLst>
              </a:tr>
              <a:tr h="207793">
                <a:tc>
                  <a:txBody>
                    <a:bodyPr/>
                    <a:lstStyle/>
                    <a:p>
                      <a:pPr marL="76200" algn="ctr">
                        <a:lnSpc>
                          <a:spcPct val="105000"/>
                        </a:lnSpc>
                        <a:spcAft>
                          <a:spcPts val="0"/>
                        </a:spcAft>
                      </a:pPr>
                      <a:r>
                        <a:rPr lang="en-IN" sz="1400" dirty="0">
                          <a:effectLst/>
                        </a:rPr>
                        <a:t>5</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effectLst/>
                        </a:rPr>
                        <a:t>STEP 4</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a:effectLst/>
                        </a:rPr>
                        <a:t>25-04-2021  to 10-06-2021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GB" sz="1400" dirty="0">
                          <a:solidFill>
                            <a:schemeClr val="tx1"/>
                          </a:solidFill>
                          <a:effectLst/>
                          <a:latin typeface="+mn-lt"/>
                          <a:ea typeface="Cambria" panose="02040503050406030204" pitchFamily="18" charset="0"/>
                          <a:cs typeface="Calibri" panose="020F0502020204030204" pitchFamily="34" charset="0"/>
                        </a:rPr>
                        <a:t>4</a:t>
                      </a:r>
                      <a:r>
                        <a:rPr lang="en-IN" sz="1400" dirty="0">
                          <a:solidFill>
                            <a:schemeClr val="tx1"/>
                          </a:solidFill>
                          <a:effectLst/>
                          <a:latin typeface="+mn-lt"/>
                          <a:ea typeface="Cambria" panose="02040503050406030204" pitchFamily="18" charset="0"/>
                          <a:cs typeface="Calibri" panose="020F0502020204030204" pitchFamily="34" charset="0"/>
                        </a:rPr>
                        <a:t>5</a:t>
                      </a: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614991"/>
                  </a:ext>
                </a:extLst>
              </a:tr>
              <a:tr h="340860">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815971"/>
                  </a:ext>
                </a:extLst>
              </a:tr>
              <a:tr h="207793">
                <a:tc>
                  <a:txBody>
                    <a:bodyPr/>
                    <a:lstStyle/>
                    <a:p>
                      <a:pPr marL="76200" algn="ctr">
                        <a:lnSpc>
                          <a:spcPct val="105000"/>
                        </a:lnSpc>
                        <a:spcAft>
                          <a:spcPts val="0"/>
                        </a:spcAft>
                      </a:pPr>
                      <a:r>
                        <a:rPr lang="en-IN" sz="1400" dirty="0">
                          <a:effectLst/>
                        </a:rPr>
                        <a:t>6</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effectLst/>
                        </a:rPr>
                        <a:t>STEP 5</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0800" algn="ctr">
                        <a:lnSpc>
                          <a:spcPct val="105000"/>
                        </a:lnSpc>
                        <a:spcAft>
                          <a:spcPts val="0"/>
                        </a:spcAft>
                      </a:pPr>
                      <a:r>
                        <a:rPr lang="en-IN" sz="1400" dirty="0">
                          <a:effectLst/>
                        </a:rPr>
                        <a:t>08-06-2021 to 10-06-2021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0" algn="ctr">
                        <a:lnSpc>
                          <a:spcPct val="105000"/>
                        </a:lnSpc>
                        <a:spcAft>
                          <a:spcPts val="0"/>
                        </a:spcAft>
                      </a:pPr>
                      <a:r>
                        <a:rPr lang="en-IN" sz="1400" dirty="0">
                          <a:effectLst/>
                        </a:rPr>
                        <a:t>3</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9796309"/>
                  </a:ext>
                </a:extLst>
              </a:tr>
              <a:tr h="214020">
                <a:tc>
                  <a:txBody>
                    <a:bodyPr/>
                    <a:lstStyle/>
                    <a:p>
                      <a:pPr algn="ctr">
                        <a:spcAft>
                          <a:spcPts val="0"/>
                        </a:spcAft>
                      </a:pPr>
                      <a:r>
                        <a:rPr lang="en-IN" sz="1400" dirty="0">
                          <a:effectLst/>
                        </a:rPr>
                        <a:t> </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a:effectLst/>
                        </a:rPr>
                        <a:t> </a:t>
                      </a:r>
                      <a:endParaRPr lang="en-IN" sz="140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0649837"/>
                  </a:ext>
                </a:extLst>
              </a:tr>
              <a:tr h="442878">
                <a:tc>
                  <a:txBody>
                    <a:bodyPr/>
                    <a:lstStyle/>
                    <a:p>
                      <a:pPr algn="ctr">
                        <a:spcAft>
                          <a:spcPts val="0"/>
                        </a:spcAft>
                      </a:pPr>
                      <a:r>
                        <a:rPr lang="en-IN" sz="1400" dirty="0">
                          <a:effectLst/>
                        </a:rPr>
                        <a:t>7</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Thesis Preparation</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15-06-2021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5</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33793"/>
                  </a:ext>
                </a:extLst>
              </a:tr>
              <a:tr h="395416">
                <a:tc>
                  <a:txBody>
                    <a:bodyPr/>
                    <a:lstStyle/>
                    <a:p>
                      <a:pPr algn="ctr">
                        <a:spcAft>
                          <a:spcPts val="0"/>
                        </a:spcAft>
                      </a:pPr>
                      <a:r>
                        <a:rPr lang="en-IN" sz="1400" dirty="0">
                          <a:effectLst/>
                        </a:rPr>
                        <a:t>  8</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  Final Slides Preparation</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12-06-2021</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dirty="0">
                          <a:effectLst/>
                        </a:rPr>
                        <a:t>3</a:t>
                      </a:r>
                      <a:endParaRPr lang="en-IN" sz="1400" dirty="0">
                        <a:solidFill>
                          <a:schemeClr val="bg1"/>
                        </a:solidFill>
                        <a:effectLst/>
                        <a:latin typeface="+mn-lt"/>
                        <a:ea typeface="Cambria" panose="02040503050406030204" pitchFamily="18" charset="0"/>
                        <a:cs typeface="Calibri" panose="020F0502020204030204" pitchFamily="34" charset="0"/>
                      </a:endParaRPr>
                    </a:p>
                  </a:txBody>
                  <a:tcPr marL="39208" marR="392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750220"/>
                  </a:ext>
                </a:extLst>
              </a:tr>
            </a:tbl>
          </a:graphicData>
        </a:graphic>
      </p:graphicFrame>
      <p:cxnSp>
        <p:nvCxnSpPr>
          <p:cNvPr id="4" name="Straight Connector 3">
            <a:extLst>
              <a:ext uri="{FF2B5EF4-FFF2-40B4-BE49-F238E27FC236}">
                <a16:creationId xmlns:a16="http://schemas.microsoft.com/office/drawing/2014/main" id="{50EFA588-015E-44B7-BC60-3D839D6A1023}"/>
              </a:ext>
            </a:extLst>
          </p:cNvPr>
          <p:cNvCxnSpPr>
            <a:cxnSpLocks/>
          </p:cNvCxnSpPr>
          <p:nvPr/>
        </p:nvCxnSpPr>
        <p:spPr>
          <a:xfrm>
            <a:off x="2635211" y="2397263"/>
            <a:ext cx="0" cy="24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C06CC31-56BC-4A6D-9673-CBC268641D3A}"/>
              </a:ext>
            </a:extLst>
          </p:cNvPr>
          <p:cNvCxnSpPr>
            <a:cxnSpLocks/>
          </p:cNvCxnSpPr>
          <p:nvPr/>
        </p:nvCxnSpPr>
        <p:spPr>
          <a:xfrm>
            <a:off x="6022819" y="2397263"/>
            <a:ext cx="0" cy="24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87D480F-6F18-4BFF-958A-1DAD4C6BBA53}"/>
              </a:ext>
            </a:extLst>
          </p:cNvPr>
          <p:cNvCxnSpPr>
            <a:cxnSpLocks/>
          </p:cNvCxnSpPr>
          <p:nvPr/>
        </p:nvCxnSpPr>
        <p:spPr>
          <a:xfrm>
            <a:off x="9165872" y="2397263"/>
            <a:ext cx="0" cy="246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2"/>
          <a:srcRect/>
          <a:stretch>
            <a:fillRect/>
          </a:stretch>
        </p:blipFill>
        <p:spPr bwMode="auto">
          <a:xfrm>
            <a:off x="481263" y="601579"/>
            <a:ext cx="1264410" cy="1239253"/>
          </a:xfrm>
          <a:prstGeom prst="rect">
            <a:avLst/>
          </a:prstGeom>
          <a:noFill/>
        </p:spPr>
      </p:pic>
    </p:spTree>
    <p:extLst>
      <p:ext uri="{BB962C8B-B14F-4D97-AF65-F5344CB8AC3E}">
        <p14:creationId xmlns:p14="http://schemas.microsoft.com/office/powerpoint/2010/main" val="407310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narVert">
          <a:fgClr>
            <a:schemeClr val="tx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432D-9AEE-4332-8E41-76D4FE428696}"/>
              </a:ext>
            </a:extLst>
          </p:cNvPr>
          <p:cNvSpPr>
            <a:spLocks noGrp="1"/>
          </p:cNvSpPr>
          <p:nvPr>
            <p:ph type="title"/>
          </p:nvPr>
        </p:nvSpPr>
        <p:spPr>
          <a:xfrm>
            <a:off x="1200150" y="729658"/>
            <a:ext cx="10405360" cy="988332"/>
          </a:xfrm>
        </p:spPr>
        <p:txBody>
          <a:bodyPr anchor="ctr">
            <a:normAutofit/>
          </a:bodyPr>
          <a:lstStyle/>
          <a:p>
            <a:pPr algn="ctr"/>
            <a:r>
              <a:rPr lang="en-IN" sz="4000" b="1" i="1" dirty="0">
                <a:latin typeface="Times New Roman" pitchFamily="18" charset="0"/>
                <a:cs typeface="Times New Roman" pitchFamily="18" charset="0"/>
              </a:rPr>
              <a:t>ROLES AND RESPONSIBILITIES</a:t>
            </a:r>
          </a:p>
        </p:txBody>
      </p:sp>
      <p:graphicFrame>
        <p:nvGraphicFramePr>
          <p:cNvPr id="5" name="Table 4">
            <a:extLst>
              <a:ext uri="{FF2B5EF4-FFF2-40B4-BE49-F238E27FC236}">
                <a16:creationId xmlns:a16="http://schemas.microsoft.com/office/drawing/2014/main" id="{FE2924CD-90F0-4E7D-95D9-4EAFE7E652B5}"/>
              </a:ext>
            </a:extLst>
          </p:cNvPr>
          <p:cNvGraphicFramePr>
            <a:graphicFrameLocks noGrp="1"/>
          </p:cNvGraphicFramePr>
          <p:nvPr>
            <p:extLst>
              <p:ext uri="{D42A27DB-BD31-4B8C-83A1-F6EECF244321}">
                <p14:modId xmlns:p14="http://schemas.microsoft.com/office/powerpoint/2010/main" val="3582453054"/>
              </p:ext>
            </p:extLst>
          </p:nvPr>
        </p:nvGraphicFramePr>
        <p:xfrm>
          <a:off x="2029750" y="2442987"/>
          <a:ext cx="8132500" cy="3820759"/>
        </p:xfrm>
        <a:graphic>
          <a:graphicData uri="http://schemas.openxmlformats.org/drawingml/2006/table">
            <a:tbl>
              <a:tblPr firstRow="1" bandRow="1">
                <a:tableStyleId>{B301B821-A1FF-4177-AEE7-76D212191A09}</a:tableStyleId>
              </a:tblPr>
              <a:tblGrid>
                <a:gridCol w="801021">
                  <a:extLst>
                    <a:ext uri="{9D8B030D-6E8A-4147-A177-3AD203B41FA5}">
                      <a16:colId xmlns:a16="http://schemas.microsoft.com/office/drawing/2014/main" val="3456587058"/>
                    </a:ext>
                  </a:extLst>
                </a:gridCol>
                <a:gridCol w="2899439">
                  <a:extLst>
                    <a:ext uri="{9D8B030D-6E8A-4147-A177-3AD203B41FA5}">
                      <a16:colId xmlns:a16="http://schemas.microsoft.com/office/drawing/2014/main" val="2192068797"/>
                    </a:ext>
                  </a:extLst>
                </a:gridCol>
                <a:gridCol w="4432040">
                  <a:extLst>
                    <a:ext uri="{9D8B030D-6E8A-4147-A177-3AD203B41FA5}">
                      <a16:colId xmlns:a16="http://schemas.microsoft.com/office/drawing/2014/main" val="652401670"/>
                    </a:ext>
                  </a:extLst>
                </a:gridCol>
              </a:tblGrid>
              <a:tr h="833611">
                <a:tc>
                  <a:txBody>
                    <a:bodyPr/>
                    <a:lstStyle/>
                    <a:p>
                      <a:r>
                        <a:rPr lang="en-IN" sz="2000" dirty="0">
                          <a:solidFill>
                            <a:schemeClr val="bg1"/>
                          </a:solidFill>
                          <a:latin typeface="Times New Roman" pitchFamily="18" charset="0"/>
                          <a:cs typeface="Times New Roman" pitchFamily="18" charset="0"/>
                        </a:rPr>
                        <a:t>S.NO</a:t>
                      </a:r>
                      <a:endParaRPr lang="en-IN" sz="2000" b="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     NAME OF THE </a:t>
                      </a:r>
                    </a:p>
                    <a:p>
                      <a:r>
                        <a:rPr lang="en-IN" sz="2000" dirty="0">
                          <a:solidFill>
                            <a:schemeClr val="bg1"/>
                          </a:solidFill>
                          <a:latin typeface="Times New Roman" pitchFamily="18" charset="0"/>
                          <a:cs typeface="Times New Roman" pitchFamily="18" charset="0"/>
                        </a:rPr>
                        <a:t>        STUDENT</a:t>
                      </a:r>
                      <a:endParaRPr lang="en-IN" sz="2000" b="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    ROLES AND RESPONSIBILTIES</a:t>
                      </a:r>
                      <a:endParaRPr lang="en-IN" sz="2000" b="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901265"/>
                  </a:ext>
                </a:extLst>
              </a:tr>
              <a:tr h="586276">
                <a:tc>
                  <a:txBody>
                    <a:bodyPr/>
                    <a:lstStyle/>
                    <a:p>
                      <a:r>
                        <a:rPr lang="en-IN" sz="2000" dirty="0">
                          <a:solidFill>
                            <a:schemeClr val="tx1"/>
                          </a:solidFill>
                          <a:latin typeface="Times New Roman" pitchFamily="18" charset="0"/>
                          <a:cs typeface="Times New Roman" pitchFamily="18"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tx1"/>
                          </a:solidFill>
                          <a:latin typeface="Times New Roman" pitchFamily="18" charset="0"/>
                          <a:ea typeface="Cambria" panose="02040503050406030204" pitchFamily="18" charset="0"/>
                          <a:cs typeface="Times New Roman" pitchFamily="18" charset="0"/>
                        </a:rPr>
                        <a:t> G</a:t>
                      </a:r>
                      <a:r>
                        <a:rPr lang="en-IN" sz="2000" baseline="0" dirty="0">
                          <a:solidFill>
                            <a:schemeClr val="tx1"/>
                          </a:solidFill>
                          <a:latin typeface="Times New Roman" pitchFamily="18" charset="0"/>
                          <a:ea typeface="Cambria" panose="02040503050406030204" pitchFamily="18" charset="0"/>
                          <a:cs typeface="Times New Roman" pitchFamily="18" charset="0"/>
                        </a:rPr>
                        <a:t> VAMSHIDHAR(4K5)</a:t>
                      </a:r>
                      <a:endParaRPr lang="en-IN" sz="2000" dirty="0">
                        <a:solidFill>
                          <a:schemeClr val="tx1"/>
                        </a:solidFill>
                        <a:latin typeface="Times New Roman" pitchFamily="18" charset="0"/>
                        <a:ea typeface="Cambria" panose="02040503050406030204"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tx1"/>
                          </a:solidFill>
                          <a:latin typeface="Times New Roman" pitchFamily="18" charset="0"/>
                          <a:cs typeface="Times New Roman" pitchFamily="18" charset="0"/>
                        </a:rPr>
                        <a:t>Implementation</a:t>
                      </a:r>
                      <a:r>
                        <a:rPr lang="en-IN" sz="2000" baseline="0" dirty="0">
                          <a:solidFill>
                            <a:schemeClr val="tx1"/>
                          </a:solidFill>
                          <a:latin typeface="Times New Roman" pitchFamily="18" charset="0"/>
                          <a:cs typeface="Times New Roman" pitchFamily="18" charset="0"/>
                        </a:rPr>
                        <a:t>,  Data Manipulation, Training and Testing.</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055008"/>
                  </a:ext>
                </a:extLst>
              </a:tr>
              <a:tr h="579228">
                <a:tc>
                  <a:txBody>
                    <a:bodyPr/>
                    <a:lstStyle/>
                    <a:p>
                      <a:r>
                        <a:rPr lang="en-IN" sz="2000" dirty="0">
                          <a:solidFill>
                            <a:schemeClr val="tx1"/>
                          </a:solidFill>
                          <a:latin typeface="Times New Roman" pitchFamily="18" charset="0"/>
                          <a:cs typeface="Times New Roman" pitchFamily="18"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Times New Roman" pitchFamily="18" charset="0"/>
                          <a:cs typeface="Times New Roman" pitchFamily="18" charset="0"/>
                        </a:rPr>
                        <a:t>    N RAJESH(4M5)</a:t>
                      </a:r>
                      <a:endParaRPr lang="en-IN" sz="2000" dirty="0">
                        <a:solidFill>
                          <a:schemeClr val="tx1"/>
                        </a:solidFill>
                        <a:latin typeface="Times New Roman" pitchFamily="18" charset="0"/>
                        <a:ea typeface="Cambria" panose="02040503050406030204"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tx1"/>
                          </a:solidFill>
                          <a:latin typeface="Times New Roman" pitchFamily="18" charset="0"/>
                          <a:cs typeface="Times New Roman" pitchFamily="18" charset="0"/>
                        </a:rPr>
                        <a:t>Data</a:t>
                      </a:r>
                      <a:r>
                        <a:rPr lang="en-GB" sz="2000" baseline="0" dirty="0">
                          <a:solidFill>
                            <a:schemeClr val="tx1"/>
                          </a:solidFill>
                          <a:latin typeface="Times New Roman" pitchFamily="18" charset="0"/>
                          <a:cs typeface="Times New Roman" pitchFamily="18" charset="0"/>
                        </a:rPr>
                        <a:t> Collection and Manipulation</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2469209"/>
                  </a:ext>
                </a:extLst>
              </a:tr>
              <a:tr h="538359">
                <a:tc>
                  <a:txBody>
                    <a:bodyPr/>
                    <a:lstStyle/>
                    <a:p>
                      <a:r>
                        <a:rPr lang="en-IN" sz="2000" dirty="0">
                          <a:solidFill>
                            <a:schemeClr val="tx1"/>
                          </a:solidFill>
                          <a:latin typeface="Times New Roman" pitchFamily="18" charset="0"/>
                          <a:cs typeface="Times New Roman" pitchFamily="18" charset="0"/>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Times New Roman" pitchFamily="18" charset="0"/>
                          <a:cs typeface="Times New Roman" pitchFamily="18" charset="0"/>
                        </a:rPr>
                        <a:t>  RAM PENTAPATI(4N1)</a:t>
                      </a:r>
                      <a:endParaRPr lang="en-IN" sz="2000" dirty="0">
                        <a:solidFill>
                          <a:schemeClr val="tx1"/>
                        </a:solidFill>
                        <a:latin typeface="Times New Roman" pitchFamily="18" charset="0"/>
                        <a:ea typeface="Cambria" panose="02040503050406030204"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aseline="0" dirty="0">
                          <a:solidFill>
                            <a:schemeClr val="tx1"/>
                          </a:solidFill>
                          <a:latin typeface="Times New Roman" pitchFamily="18" charset="0"/>
                          <a:cs typeface="Times New Roman" pitchFamily="18" charset="0"/>
                        </a:rPr>
                        <a:t>Implementation, Research, </a:t>
                      </a:r>
                      <a:r>
                        <a:rPr lang="en-IN" sz="2000" baseline="0">
                          <a:solidFill>
                            <a:schemeClr val="tx1"/>
                          </a:solidFill>
                          <a:latin typeface="Times New Roman" pitchFamily="18" charset="0"/>
                          <a:cs typeface="Times New Roman" pitchFamily="18" charset="0"/>
                        </a:rPr>
                        <a:t>Data Handling, </a:t>
                      </a:r>
                      <a:r>
                        <a:rPr lang="en-IN" sz="2000" baseline="0" dirty="0">
                          <a:solidFill>
                            <a:schemeClr val="tx1"/>
                          </a:solidFill>
                          <a:latin typeface="Times New Roman" pitchFamily="18" charset="0"/>
                          <a:cs typeface="Times New Roman" pitchFamily="18" charset="0"/>
                        </a:rPr>
                        <a:t>Documentation, Training and Testing, </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392583"/>
                  </a:ext>
                </a:extLst>
              </a:tr>
              <a:tr h="507991">
                <a:tc>
                  <a:txBody>
                    <a:bodyPr/>
                    <a:lstStyle/>
                    <a:p>
                      <a:r>
                        <a:rPr lang="en-IN" sz="2000" dirty="0">
                          <a:solidFill>
                            <a:schemeClr val="tx1"/>
                          </a:solidFill>
                          <a:latin typeface="Times New Roman" pitchFamily="18" charset="0"/>
                          <a:cs typeface="Times New Roman"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tx1"/>
                          </a:solidFill>
                          <a:latin typeface="Times New Roman" pitchFamily="18" charset="0"/>
                          <a:cs typeface="Times New Roman" pitchFamily="18" charset="0"/>
                        </a:rPr>
                        <a:t>  P</a:t>
                      </a:r>
                      <a:r>
                        <a:rPr lang="en-IN" sz="2000" baseline="0" dirty="0">
                          <a:solidFill>
                            <a:schemeClr val="tx1"/>
                          </a:solidFill>
                          <a:latin typeface="Times New Roman" pitchFamily="18" charset="0"/>
                          <a:cs typeface="Times New Roman" pitchFamily="18" charset="0"/>
                        </a:rPr>
                        <a:t> PAVAN KUMAR(445)</a:t>
                      </a:r>
                      <a:endParaRPr lang="en-IN" sz="2000" dirty="0">
                        <a:solidFill>
                          <a:schemeClr val="tx1"/>
                        </a:solidFill>
                        <a:latin typeface="Times New Roman" pitchFamily="18" charset="0"/>
                        <a:ea typeface="Cambria" panose="02040503050406030204"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tx1"/>
                          </a:solidFill>
                          <a:latin typeface="Times New Roman" pitchFamily="18" charset="0"/>
                          <a:cs typeface="Times New Roman" pitchFamily="18" charset="0"/>
                        </a:rPr>
                        <a:t>Research,</a:t>
                      </a:r>
                      <a:r>
                        <a:rPr lang="en-GB" sz="2000" baseline="0" dirty="0">
                          <a:solidFill>
                            <a:schemeClr val="tx1"/>
                          </a:solidFill>
                          <a:latin typeface="Times New Roman" pitchFamily="18" charset="0"/>
                          <a:cs typeface="Times New Roman" pitchFamily="18" charset="0"/>
                        </a:rPr>
                        <a:t> Data Collection and Manipulation.</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849396"/>
                  </a:ext>
                </a:extLst>
              </a:tr>
            </a:tbl>
          </a:graphicData>
        </a:graphic>
      </p:graphicFrame>
      <p:pic>
        <p:nvPicPr>
          <p:cNvPr id="6" name="Picture 5"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2"/>
          <a:srcRect/>
          <a:stretch>
            <a:fillRect/>
          </a:stretch>
        </p:blipFill>
        <p:spPr bwMode="auto">
          <a:xfrm>
            <a:off x="469232" y="625642"/>
            <a:ext cx="1264410" cy="1244365"/>
          </a:xfrm>
          <a:prstGeom prst="rect">
            <a:avLst/>
          </a:prstGeom>
          <a:noFill/>
        </p:spPr>
      </p:pic>
    </p:spTree>
    <p:extLst>
      <p:ext uri="{BB962C8B-B14F-4D97-AF65-F5344CB8AC3E}">
        <p14:creationId xmlns:p14="http://schemas.microsoft.com/office/powerpoint/2010/main" val="167239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E549-88DE-419F-8223-3780B00870C7}"/>
              </a:ext>
            </a:extLst>
          </p:cNvPr>
          <p:cNvSpPr>
            <a:spLocks noGrp="1"/>
          </p:cNvSpPr>
          <p:nvPr>
            <p:ph type="title"/>
          </p:nvPr>
        </p:nvSpPr>
        <p:spPr/>
        <p:txBody>
          <a:bodyPr anchor="ctr">
            <a:normAutofit/>
          </a:bodyPr>
          <a:lstStyle/>
          <a:p>
            <a:pPr algn="ctr"/>
            <a:r>
              <a:rPr lang="en-IN" sz="4000" b="1" i="1" dirty="0">
                <a:latin typeface="Times New Roman" pitchFamily="18" charset="0"/>
                <a:cs typeface="Times New Roman" pitchFamily="18" charset="0"/>
              </a:rPr>
              <a:t>references</a:t>
            </a:r>
          </a:p>
        </p:txBody>
      </p:sp>
      <p:sp>
        <p:nvSpPr>
          <p:cNvPr id="4" name="TextBox 3">
            <a:extLst>
              <a:ext uri="{FF2B5EF4-FFF2-40B4-BE49-F238E27FC236}">
                <a16:creationId xmlns:a16="http://schemas.microsoft.com/office/drawing/2014/main" id="{FE394F4C-7818-44C7-AAA0-98A2E77572CB}"/>
              </a:ext>
            </a:extLst>
          </p:cNvPr>
          <p:cNvSpPr txBox="1"/>
          <p:nvPr/>
        </p:nvSpPr>
        <p:spPr>
          <a:xfrm>
            <a:off x="445168" y="2158024"/>
            <a:ext cx="11269037" cy="3970318"/>
          </a:xfrm>
          <a:prstGeom prst="rect">
            <a:avLst/>
          </a:prstGeom>
          <a:noFill/>
        </p:spPr>
        <p:txBody>
          <a:bodyPr wrap="square" rtlCol="0">
            <a:spAutoFit/>
          </a:bodyPr>
          <a:lstStyle/>
          <a:p>
            <a:r>
              <a:rPr lang="en-IN" dirty="0">
                <a:solidFill>
                  <a:schemeClr val="bg1"/>
                </a:solidFill>
                <a:latin typeface="Times New Roman" pitchFamily="18" charset="0"/>
                <a:cs typeface="Times New Roman" pitchFamily="18" charset="0"/>
              </a:rPr>
              <a:t>[1] </a:t>
            </a:r>
            <a:r>
              <a:rPr lang="en-IN" sz="1800" b="0" i="0" u="none" strike="noStrike" baseline="0" dirty="0" err="1">
                <a:solidFill>
                  <a:schemeClr val="bg1"/>
                </a:solidFill>
                <a:latin typeface="Times New Roman" panose="02020603050405020304" pitchFamily="18" charset="0"/>
              </a:rPr>
              <a:t>Dr.</a:t>
            </a:r>
            <a:r>
              <a:rPr lang="en-IN" sz="1800" b="0" i="0" u="none" strike="noStrike" baseline="0" dirty="0">
                <a:solidFill>
                  <a:schemeClr val="bg1"/>
                </a:solidFill>
                <a:latin typeface="Times New Roman" panose="02020603050405020304" pitchFamily="18" charset="0"/>
              </a:rPr>
              <a:t> M. Sharada Varalakshmi, </a:t>
            </a:r>
            <a:r>
              <a:rPr lang="en-GB" b="1" dirty="0">
                <a:solidFill>
                  <a:schemeClr val="bg1"/>
                </a:solidFill>
                <a:latin typeface="Times New Roman" pitchFamily="18" charset="0"/>
                <a:cs typeface="Times New Roman" pitchFamily="18" charset="0"/>
              </a:rPr>
              <a:t>Jarvis - A Virtual Assistant based on Artificial Intelligence, </a:t>
            </a:r>
            <a:r>
              <a:rPr lang="en-GB" dirty="0">
                <a:solidFill>
                  <a:schemeClr val="bg1"/>
                </a:solidFill>
                <a:latin typeface="Times New Roman" pitchFamily="18" charset="0"/>
                <a:cs typeface="Times New Roman" pitchFamily="18" charset="0"/>
              </a:rPr>
              <a:t>International Journal of Grid and Distributed Computing Vol. 13, No. 2, (2020), pp. 776 – 784 </a:t>
            </a:r>
            <a:r>
              <a:rPr lang="en-GB" b="1" dirty="0">
                <a:solidFill>
                  <a:schemeClr val="bg1"/>
                </a:solidFill>
                <a:latin typeface="Times New Roman" pitchFamily="18" charset="0"/>
                <a:cs typeface="Times New Roman" pitchFamily="18" charset="0"/>
              </a:rPr>
              <a:t> </a:t>
            </a:r>
            <a:endParaRPr lang="en-IN" dirty="0">
              <a:solidFill>
                <a:schemeClr val="bg1"/>
              </a:solidFill>
              <a:latin typeface="Times New Roman" pitchFamily="18" charset="0"/>
              <a:cs typeface="Times New Roman" pitchFamily="18" charset="0"/>
            </a:endParaRPr>
          </a:p>
          <a:p>
            <a:endParaRPr lang="en-IN" dirty="0">
              <a:solidFill>
                <a:schemeClr val="bg1"/>
              </a:solidFill>
              <a:latin typeface="Times New Roman" pitchFamily="18" charset="0"/>
              <a:cs typeface="Times New Roman" pitchFamily="18" charset="0"/>
            </a:endParaRPr>
          </a:p>
          <a:p>
            <a:pPr algn="l"/>
            <a:r>
              <a:rPr lang="en-IN" dirty="0">
                <a:solidFill>
                  <a:schemeClr val="bg1"/>
                </a:solidFill>
                <a:latin typeface="Times New Roman" pitchFamily="18" charset="0"/>
                <a:cs typeface="Times New Roman" pitchFamily="18" charset="0"/>
              </a:rPr>
              <a:t>[2] </a:t>
            </a:r>
            <a:r>
              <a:rPr lang="sv-SE" sz="1800" b="0" i="0" u="none" strike="noStrike" baseline="0" dirty="0">
                <a:solidFill>
                  <a:schemeClr val="bg1"/>
                </a:solidFill>
                <a:latin typeface="Times New Roman" panose="02020603050405020304" pitchFamily="18" charset="0"/>
              </a:rPr>
              <a:t>Yogendra Kumar Shar m a , </a:t>
            </a:r>
            <a:r>
              <a:rPr lang="en-GB" sz="1800" b="1" i="0" u="none" strike="noStrike" baseline="0" dirty="0">
                <a:solidFill>
                  <a:schemeClr val="bg1"/>
                </a:solidFill>
                <a:latin typeface="Times New Roman" panose="02020603050405020304" pitchFamily="18" charset="0"/>
              </a:rPr>
              <a:t>A Review Paper on Smart Personal Assistant</a:t>
            </a:r>
            <a:r>
              <a:rPr lang="en-IN" sz="1800" b="1" i="0" u="none" strike="noStrike" baseline="0" dirty="0">
                <a:solidFill>
                  <a:schemeClr val="bg1"/>
                </a:solidFill>
                <a:latin typeface="Times New Roman" pitchFamily="18" charset="0"/>
                <a:cs typeface="Times New Roman" pitchFamily="18" charset="0"/>
              </a:rPr>
              <a:t>, </a:t>
            </a:r>
            <a:r>
              <a:rPr lang="en-GB" sz="1800" b="1" i="0" u="none" strike="noStrike" baseline="0" dirty="0">
                <a:solidFill>
                  <a:schemeClr val="bg1"/>
                </a:solidFill>
                <a:latin typeface="Times New Roman" panose="02020603050405020304" pitchFamily="18" charset="0"/>
              </a:rPr>
              <a:t>International Journal of Engineering </a:t>
            </a:r>
            <a:r>
              <a:rPr lang="en-GB" sz="1800" i="0" u="none" strike="noStrike" baseline="0" dirty="0">
                <a:solidFill>
                  <a:schemeClr val="bg1"/>
                </a:solidFill>
                <a:latin typeface="Times New Roman" panose="02020603050405020304" pitchFamily="18" charset="0"/>
              </a:rPr>
              <a:t>Research &amp; Technology (IJERT) </a:t>
            </a:r>
            <a:r>
              <a:rPr lang="en-IN" sz="1800" i="0" u="none" strike="noStrike" baseline="0" dirty="0">
                <a:solidFill>
                  <a:schemeClr val="bg1"/>
                </a:solidFill>
                <a:latin typeface="Times New Roman" panose="02020603050405020304" pitchFamily="18" charset="0"/>
              </a:rPr>
              <a:t>ISSN: 2278-0181 </a:t>
            </a:r>
            <a:r>
              <a:rPr lang="en-GB" sz="1800" i="0" u="none" strike="noStrike" baseline="0" dirty="0">
                <a:solidFill>
                  <a:schemeClr val="bg1"/>
                </a:solidFill>
                <a:latin typeface="Times New Roman" panose="02020603050405020304" pitchFamily="18" charset="0"/>
              </a:rPr>
              <a:t>Published by, </a:t>
            </a:r>
            <a:r>
              <a:rPr lang="en-GB" sz="1800" i="0" u="none" strike="noStrike" baseline="0" dirty="0">
                <a:solidFill>
                  <a:schemeClr val="bg1"/>
                </a:solidFill>
                <a:latin typeface="Times New Roman" panose="02020603050405020304" pitchFamily="18" charset="0"/>
                <a:hlinkClick r:id="rId2">
                  <a:extLst>
                    <a:ext uri="{A12FA001-AC4F-418D-AE19-62706E023703}">
                      <ahyp:hlinkClr xmlns:ahyp="http://schemas.microsoft.com/office/drawing/2018/hyperlinkcolor" val="tx"/>
                    </a:ext>
                  </a:extLst>
                </a:hlinkClick>
              </a:rPr>
              <a:t>www.ijert.org</a:t>
            </a:r>
            <a:r>
              <a:rPr lang="en-GB" sz="1800" i="0" u="none" strike="noStrike" baseline="0" dirty="0">
                <a:solidFill>
                  <a:schemeClr val="bg1"/>
                </a:solidFill>
                <a:latin typeface="Times New Roman" panose="02020603050405020304" pitchFamily="18" charset="0"/>
              </a:rPr>
              <a:t> </a:t>
            </a:r>
            <a:r>
              <a:rPr lang="en-IN" sz="1800" i="0" u="none" strike="noStrike" baseline="0" dirty="0">
                <a:solidFill>
                  <a:schemeClr val="bg1"/>
                </a:solidFill>
                <a:latin typeface="Times New Roman" panose="02020603050405020304" pitchFamily="18" charset="0"/>
              </a:rPr>
              <a:t>V-IMPACT - 2016_2 Conference Proceedings</a:t>
            </a:r>
            <a:endParaRPr lang="en-IN" dirty="0">
              <a:solidFill>
                <a:schemeClr val="bg1"/>
              </a:solidFill>
              <a:latin typeface="Times New Roman" pitchFamily="18" charset="0"/>
              <a:cs typeface="Times New Roman" pitchFamily="18" charset="0"/>
            </a:endParaRPr>
          </a:p>
          <a:p>
            <a:endParaRPr lang="en-IN" dirty="0">
              <a:solidFill>
                <a:schemeClr val="bg1"/>
              </a:solidFill>
              <a:latin typeface="Times New Roman" pitchFamily="18" charset="0"/>
              <a:cs typeface="Times New Roman" pitchFamily="18" charset="0"/>
            </a:endParaRPr>
          </a:p>
          <a:p>
            <a:r>
              <a:rPr lang="en-US" dirty="0">
                <a:solidFill>
                  <a:schemeClr val="bg1"/>
                </a:solidFill>
                <a:latin typeface="Times New Roman" pitchFamily="18" charset="0"/>
                <a:cs typeface="Times New Roman" pitchFamily="18" charset="0"/>
              </a:rPr>
              <a:t>[3] </a:t>
            </a:r>
            <a:r>
              <a:rPr lang="en-IN" sz="1800" b="1" i="0" u="none" strike="noStrike" baseline="0" dirty="0">
                <a:solidFill>
                  <a:schemeClr val="bg1"/>
                </a:solidFill>
                <a:latin typeface="Cambria" panose="02040503050406030204" pitchFamily="18" charset="0"/>
              </a:rPr>
              <a:t>Hephzibah Thomas , </a:t>
            </a:r>
            <a:r>
              <a:rPr lang="en-GB" sz="1800" b="1" i="0" u="none" strike="noStrike" baseline="0" dirty="0">
                <a:solidFill>
                  <a:schemeClr val="bg1"/>
                </a:solidFill>
                <a:latin typeface="Cambria" panose="02040503050406030204" pitchFamily="18" charset="0"/>
              </a:rPr>
              <a:t>Critical Literature Review on Chatbots in Education , </a:t>
            </a:r>
            <a:r>
              <a:rPr lang="en-GB" sz="1800" i="0" u="none" strike="noStrike" baseline="0" dirty="0">
                <a:solidFill>
                  <a:schemeClr val="bg1"/>
                </a:solidFill>
                <a:latin typeface="Cambria" panose="02040503050406030204" pitchFamily="18" charset="0"/>
              </a:rPr>
              <a:t>International Journal of Trend in Scientific Research and Development (IJTSRD) Volume 4 Issue 6, September-October 2020 Available Online: www.ijtsrd.com e-ISSN: 2456 – 6470 </a:t>
            </a:r>
            <a:endParaRPr lang="en-IN"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pPr algn="l"/>
            <a:r>
              <a:rPr lang="en-US" dirty="0">
                <a:solidFill>
                  <a:schemeClr val="bg1"/>
                </a:solidFill>
                <a:latin typeface="Times New Roman" pitchFamily="18" charset="0"/>
                <a:cs typeface="Times New Roman" pitchFamily="18" charset="0"/>
              </a:rPr>
              <a:t>[4] </a:t>
            </a:r>
            <a:r>
              <a:rPr lang="en-IN" sz="1800" b="0" i="0" u="none" strike="noStrike" baseline="0" dirty="0">
                <a:solidFill>
                  <a:schemeClr val="bg1"/>
                </a:solidFill>
                <a:latin typeface="Times New Roman" panose="02020603050405020304" pitchFamily="18" charset="0"/>
              </a:rPr>
              <a:t>Vani </a:t>
            </a:r>
            <a:r>
              <a:rPr lang="en-IN" sz="1800" b="0" i="0" u="none" strike="noStrike" baseline="0" dirty="0" err="1">
                <a:solidFill>
                  <a:schemeClr val="bg1"/>
                </a:solidFill>
                <a:latin typeface="Times New Roman" panose="02020603050405020304" pitchFamily="18" charset="0"/>
              </a:rPr>
              <a:t>Valsaraj</a:t>
            </a:r>
            <a:r>
              <a:rPr lang="en-IN" sz="1800" b="0" i="0" u="none" strike="noStrike" baseline="0" dirty="0">
                <a:solidFill>
                  <a:schemeClr val="bg1"/>
                </a:solidFill>
                <a:latin typeface="Times New Roman" panose="02020603050405020304" pitchFamily="18" charset="0"/>
              </a:rPr>
              <a:t>, </a:t>
            </a:r>
            <a:r>
              <a:rPr lang="en-GB" sz="1800" b="1" i="0" u="none" strike="noStrike" baseline="0" dirty="0">
                <a:solidFill>
                  <a:schemeClr val="bg1"/>
                </a:solidFill>
                <a:latin typeface="Times New Roman" panose="02020603050405020304" pitchFamily="18" charset="0"/>
              </a:rPr>
              <a:t>Implementation of Virtual Assistant with Sign Language using Deep Learning and TensorFlow</a:t>
            </a:r>
            <a:r>
              <a:rPr lang="en-US" sz="1800" b="1" i="0" u="none" strike="noStrike" baseline="0" dirty="0">
                <a:solidFill>
                  <a:schemeClr val="bg1"/>
                </a:solidFill>
                <a:latin typeface="Times New Roman" pitchFamily="18" charset="0"/>
                <a:cs typeface="Times New Roman" pitchFamily="18" charset="0"/>
              </a:rPr>
              <a:t>, </a:t>
            </a:r>
            <a:r>
              <a:rPr lang="en-GB" sz="1800" b="0" i="0" u="none" strike="noStrike" baseline="0" dirty="0">
                <a:solidFill>
                  <a:schemeClr val="bg1"/>
                </a:solidFill>
                <a:latin typeface="Times New Roman" panose="02020603050405020304" pitchFamily="18" charset="0"/>
              </a:rPr>
              <a:t>International Journal for Research in Applied Science &amp; Engineering Technology (IJRASET</a:t>
            </a:r>
            <a:r>
              <a:rPr lang="en-GB" sz="1800" b="1" i="0" u="none" strike="noStrike" baseline="0" dirty="0">
                <a:solidFill>
                  <a:schemeClr val="bg1"/>
                </a:solidFill>
                <a:latin typeface="Times New Roman" panose="02020603050405020304" pitchFamily="18" charset="0"/>
              </a:rPr>
              <a:t>) </a:t>
            </a:r>
            <a:r>
              <a:rPr lang="en-GB" sz="1800" b="0" i="1" u="none" strike="noStrike" baseline="0" dirty="0">
                <a:solidFill>
                  <a:schemeClr val="bg1"/>
                </a:solidFill>
                <a:latin typeface="Times New Roman" panose="02020603050405020304" pitchFamily="18" charset="0"/>
              </a:rPr>
              <a:t>ISSN: 2321-9653; IC Value: 45.98; SJ Impact Factor: 7.429 Volume 9 Issue I Jan 2021- Available at www.ijraset.com</a:t>
            </a:r>
            <a:endParaRPr lang="en-IN" dirty="0">
              <a:solidFill>
                <a:schemeClr val="bg1"/>
              </a:solidFill>
              <a:latin typeface="Times New Roman" pitchFamily="18" charset="0"/>
              <a:cs typeface="Times New Roman" pitchFamily="18" charset="0"/>
            </a:endParaRPr>
          </a:p>
        </p:txBody>
      </p:sp>
      <p:pic>
        <p:nvPicPr>
          <p:cNvPr id="5" name="Picture 4"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3"/>
          <a:srcRect/>
          <a:stretch>
            <a:fillRect/>
          </a:stretch>
        </p:blipFill>
        <p:spPr bwMode="auto">
          <a:xfrm>
            <a:off x="445168" y="601579"/>
            <a:ext cx="1264410" cy="1292491"/>
          </a:xfrm>
          <a:prstGeom prst="rect">
            <a:avLst/>
          </a:prstGeom>
          <a:noFill/>
        </p:spPr>
      </p:pic>
    </p:spTree>
    <p:extLst>
      <p:ext uri="{BB962C8B-B14F-4D97-AF65-F5344CB8AC3E}">
        <p14:creationId xmlns:p14="http://schemas.microsoft.com/office/powerpoint/2010/main" val="66858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09CE-9BBB-4E11-B7BB-FDC4F2A02C4C}"/>
              </a:ext>
            </a:extLst>
          </p:cNvPr>
          <p:cNvSpPr>
            <a:spLocks noGrp="1"/>
          </p:cNvSpPr>
          <p:nvPr>
            <p:ph type="title"/>
          </p:nvPr>
        </p:nvSpPr>
        <p:spPr>
          <a:xfrm>
            <a:off x="1803324" y="729658"/>
            <a:ext cx="9802186" cy="988332"/>
          </a:xfrm>
        </p:spPr>
        <p:txBody>
          <a:bodyPr anchor="ctr"/>
          <a:lstStyle/>
          <a:p>
            <a:pPr algn="ctr"/>
            <a:r>
              <a:rPr lang="en-IN" sz="4000" b="1" i="1" dirty="0">
                <a:latin typeface="Times New Roman" pitchFamily="18" charset="0"/>
                <a:cs typeface="Times New Roman" pitchFamily="18" charset="0"/>
              </a:rPr>
              <a:t>Introduction</a:t>
            </a:r>
          </a:p>
        </p:txBody>
      </p:sp>
      <p:pic>
        <p:nvPicPr>
          <p:cNvPr id="3" name="Picture 2" descr="Home NSSVNRVJIET">
            <a:extLst>
              <a:ext uri="{FF2B5EF4-FFF2-40B4-BE49-F238E27FC236}">
                <a16:creationId xmlns:a16="http://schemas.microsoft.com/office/drawing/2014/main" id="{74DA0155-6B06-42F7-AA06-B9764B51362C}"/>
              </a:ext>
            </a:extLst>
          </p:cNvPr>
          <p:cNvPicPr>
            <a:picLocks noChangeAspect="1" noChangeArrowheads="1"/>
          </p:cNvPicPr>
          <p:nvPr/>
        </p:nvPicPr>
        <p:blipFill>
          <a:blip r:embed="rId4"/>
          <a:srcRect/>
          <a:stretch>
            <a:fillRect/>
          </a:stretch>
        </p:blipFill>
        <p:spPr bwMode="auto">
          <a:xfrm>
            <a:off x="476751" y="597300"/>
            <a:ext cx="1326573" cy="1253048"/>
          </a:xfrm>
          <a:prstGeom prst="rect">
            <a:avLst/>
          </a:prstGeom>
          <a:noFill/>
        </p:spPr>
      </p:pic>
      <p:sp>
        <p:nvSpPr>
          <p:cNvPr id="7" name="TextBox 6">
            <a:extLst>
              <a:ext uri="{FF2B5EF4-FFF2-40B4-BE49-F238E27FC236}">
                <a16:creationId xmlns:a16="http://schemas.microsoft.com/office/drawing/2014/main" id="{AAFFA8CC-0878-434A-B126-187C89BE1470}"/>
              </a:ext>
            </a:extLst>
          </p:cNvPr>
          <p:cNvSpPr txBox="1"/>
          <p:nvPr/>
        </p:nvSpPr>
        <p:spPr>
          <a:xfrm flipH="1">
            <a:off x="476751" y="2295671"/>
            <a:ext cx="11276409" cy="2862322"/>
          </a:xfrm>
          <a:prstGeom prst="rect">
            <a:avLst/>
          </a:prstGeom>
          <a:solidFill>
            <a:schemeClr val="tx1"/>
          </a:solidFill>
        </p:spPr>
        <p:txBody>
          <a:bodyPr wrap="square" rtlCol="0">
            <a:spAutoFit/>
          </a:bodyPr>
          <a:lstStyle/>
          <a:p>
            <a:pPr>
              <a:buClr>
                <a:schemeClr val="bg1"/>
              </a:buClr>
              <a:buFont typeface="Wingdings" pitchFamily="2" charset="2"/>
              <a:buChar char="§"/>
            </a:pPr>
            <a:r>
              <a:rPr lang="en-IN" sz="2000" b="1" dirty="0">
                <a:solidFill>
                  <a:schemeClr val="bg1"/>
                </a:solidFill>
                <a:latin typeface="Times New Roman" pitchFamily="18" charset="0"/>
                <a:cs typeface="Times New Roman" pitchFamily="18" charset="0"/>
              </a:rPr>
              <a:t> This Pandemic had made everything online/digital to avoid Physical distance/ Human Contact.</a:t>
            </a:r>
            <a:br>
              <a:rPr lang="en-IN" sz="2000" b="1" dirty="0">
                <a:solidFill>
                  <a:schemeClr val="bg1"/>
                </a:solidFill>
                <a:latin typeface="Times New Roman" pitchFamily="18" charset="0"/>
                <a:cs typeface="Times New Roman" pitchFamily="18" charset="0"/>
              </a:rPr>
            </a:br>
            <a:endParaRPr lang="en-IN" sz="2000" b="1" dirty="0">
              <a:solidFill>
                <a:schemeClr val="bg1"/>
              </a:solidFill>
              <a:latin typeface="Times New Roman" pitchFamily="18" charset="0"/>
              <a:cs typeface="Times New Roman" pitchFamily="18" charset="0"/>
            </a:endParaRPr>
          </a:p>
          <a:p>
            <a:pPr>
              <a:buClr>
                <a:schemeClr val="bg1"/>
              </a:buClr>
              <a:buFont typeface="Wingdings" pitchFamily="2" charset="2"/>
              <a:buChar char="§"/>
            </a:pPr>
            <a:r>
              <a:rPr lang="en-IN" sz="2000" b="1" dirty="0">
                <a:solidFill>
                  <a:schemeClr val="bg1"/>
                </a:solidFill>
                <a:latin typeface="Times New Roman" pitchFamily="18" charset="0"/>
                <a:cs typeface="Times New Roman" pitchFamily="18" charset="0"/>
              </a:rPr>
              <a:t>Digital Process is new to many people, They have of lot of queries related to working of applications, Organizations hire people for customer support but increasing no of customers, customer support/executive are unable to handle hundreds of people at a time.</a:t>
            </a:r>
            <a:br>
              <a:rPr lang="en-IN" sz="2000" b="1" dirty="0">
                <a:solidFill>
                  <a:schemeClr val="bg1"/>
                </a:solidFill>
                <a:latin typeface="Times New Roman" pitchFamily="18" charset="0"/>
                <a:cs typeface="Times New Roman" pitchFamily="18" charset="0"/>
              </a:rPr>
            </a:br>
            <a:endParaRPr lang="en-IN" sz="2000" b="1" dirty="0">
              <a:solidFill>
                <a:schemeClr val="bg1"/>
              </a:solidFill>
              <a:latin typeface="Times New Roman" pitchFamily="18" charset="0"/>
              <a:cs typeface="Times New Roman" pitchFamily="18" charset="0"/>
            </a:endParaRPr>
          </a:p>
          <a:p>
            <a:pPr>
              <a:buClr>
                <a:schemeClr val="bg1"/>
              </a:buClr>
              <a:buFont typeface="Wingdings" pitchFamily="2" charset="2"/>
              <a:buChar char="§"/>
            </a:pPr>
            <a:r>
              <a:rPr lang="en-IN" sz="2000" b="1" dirty="0">
                <a:solidFill>
                  <a:schemeClr val="bg1"/>
                </a:solidFill>
                <a:latin typeface="Times New Roman" pitchFamily="18" charset="0"/>
                <a:cs typeface="Times New Roman" pitchFamily="18" charset="0"/>
              </a:rPr>
              <a:t>So most of the people’s queries remained unsolved.</a:t>
            </a:r>
            <a:br>
              <a:rPr lang="en-IN" sz="2000" b="1" dirty="0">
                <a:solidFill>
                  <a:schemeClr val="bg1"/>
                </a:solidFill>
                <a:latin typeface="Times New Roman" pitchFamily="18" charset="0"/>
                <a:cs typeface="Times New Roman" pitchFamily="18" charset="0"/>
              </a:rPr>
            </a:br>
            <a:endParaRPr lang="en-IN" sz="2000" b="1" dirty="0">
              <a:solidFill>
                <a:schemeClr val="bg1"/>
              </a:solidFill>
              <a:latin typeface="Times New Roman" pitchFamily="18" charset="0"/>
              <a:cs typeface="Times New Roman" pitchFamily="18" charset="0"/>
            </a:endParaRPr>
          </a:p>
          <a:p>
            <a:pPr>
              <a:buClr>
                <a:schemeClr val="bg1"/>
              </a:buClr>
              <a:buFont typeface="Wingdings" pitchFamily="2" charset="2"/>
              <a:buChar char="§"/>
            </a:pPr>
            <a:r>
              <a:rPr lang="en-IN" sz="2000" b="1" dirty="0">
                <a:solidFill>
                  <a:schemeClr val="bg1"/>
                </a:solidFill>
                <a:latin typeface="Times New Roman" pitchFamily="18" charset="0"/>
                <a:cs typeface="Times New Roman" pitchFamily="18" charset="0"/>
              </a:rPr>
              <a:t>Here comes Virtual Assistant into picture.</a:t>
            </a:r>
          </a:p>
        </p:txBody>
      </p:sp>
    </p:spTree>
    <p:extLst>
      <p:ext uri="{BB962C8B-B14F-4D97-AF65-F5344CB8AC3E}">
        <p14:creationId xmlns:p14="http://schemas.microsoft.com/office/powerpoint/2010/main" val="330598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E549-88DE-419F-8223-3780B00870C7}"/>
              </a:ext>
            </a:extLst>
          </p:cNvPr>
          <p:cNvSpPr>
            <a:spLocks noGrp="1"/>
          </p:cNvSpPr>
          <p:nvPr>
            <p:ph type="title"/>
          </p:nvPr>
        </p:nvSpPr>
        <p:spPr/>
        <p:txBody>
          <a:bodyPr anchor="ctr">
            <a:normAutofit/>
          </a:bodyPr>
          <a:lstStyle/>
          <a:p>
            <a:pPr algn="ctr"/>
            <a:r>
              <a:rPr lang="en-IN" sz="4000" b="1" i="1" dirty="0">
                <a:latin typeface="Times New Roman" pitchFamily="18" charset="0"/>
                <a:cs typeface="Times New Roman" pitchFamily="18" charset="0"/>
              </a:rPr>
              <a:t>references</a:t>
            </a:r>
          </a:p>
        </p:txBody>
      </p:sp>
      <p:sp>
        <p:nvSpPr>
          <p:cNvPr id="4" name="TextBox 3">
            <a:extLst>
              <a:ext uri="{FF2B5EF4-FFF2-40B4-BE49-F238E27FC236}">
                <a16:creationId xmlns:a16="http://schemas.microsoft.com/office/drawing/2014/main" id="{FE394F4C-7818-44C7-AAA0-98A2E77572CB}"/>
              </a:ext>
            </a:extLst>
          </p:cNvPr>
          <p:cNvSpPr txBox="1"/>
          <p:nvPr/>
        </p:nvSpPr>
        <p:spPr>
          <a:xfrm>
            <a:off x="445168" y="2277689"/>
            <a:ext cx="11318464" cy="2308324"/>
          </a:xfrm>
          <a:prstGeom prst="rect">
            <a:avLst/>
          </a:prstGeom>
          <a:noFill/>
        </p:spPr>
        <p:txBody>
          <a:bodyPr wrap="square" rtlCol="0">
            <a:spAutoFit/>
          </a:bodyPr>
          <a:lstStyle/>
          <a:p>
            <a:pPr algn="l"/>
            <a:r>
              <a:rPr lang="en-IN" dirty="0">
                <a:solidFill>
                  <a:schemeClr val="bg1"/>
                </a:solidFill>
                <a:latin typeface="Times New Roman" pitchFamily="18" charset="0"/>
                <a:cs typeface="Times New Roman" pitchFamily="18" charset="0"/>
              </a:rPr>
              <a:t>[5] </a:t>
            </a:r>
            <a:r>
              <a:rPr lang="en-GB" sz="1800" b="1" i="0" u="none" strike="noStrike" baseline="0" dirty="0">
                <a:solidFill>
                  <a:schemeClr val="bg1"/>
                </a:solidFill>
                <a:latin typeface="URWPalladioL-Bold"/>
              </a:rPr>
              <a:t>The Alexafication of Adult Social Care: Virtual Assistants and the Changing Role of Local Government in England, </a:t>
            </a:r>
            <a:r>
              <a:rPr lang="en-IN" sz="1800" b="0" i="0" u="none" strike="noStrike" baseline="0" dirty="0">
                <a:solidFill>
                  <a:schemeClr val="bg1"/>
                </a:solidFill>
                <a:latin typeface="TimesNewRomanPSMT"/>
              </a:rPr>
              <a:t>International Journal of </a:t>
            </a:r>
            <a:r>
              <a:rPr lang="en-IN" sz="1800" b="1" i="1" u="none" strike="noStrike" baseline="0" dirty="0">
                <a:solidFill>
                  <a:schemeClr val="bg1"/>
                </a:solidFill>
                <a:latin typeface="TimesNewRomanPS-BoldItalicMT"/>
              </a:rPr>
              <a:t>Environmental Research and Public Health</a:t>
            </a:r>
            <a:endParaRPr lang="en-IN" dirty="0">
              <a:solidFill>
                <a:schemeClr val="bg1"/>
              </a:solidFill>
              <a:latin typeface="Times New Roman" pitchFamily="18" charset="0"/>
              <a:cs typeface="Times New Roman" pitchFamily="18" charset="0"/>
            </a:endParaRPr>
          </a:p>
          <a:p>
            <a:endParaRPr lang="en-IN" dirty="0">
              <a:solidFill>
                <a:schemeClr val="bg1"/>
              </a:solidFill>
              <a:latin typeface="Times New Roman" pitchFamily="18" charset="0"/>
              <a:cs typeface="Times New Roman" pitchFamily="18" charset="0"/>
            </a:endParaRPr>
          </a:p>
          <a:p>
            <a:r>
              <a:rPr lang="en-IN" dirty="0">
                <a:solidFill>
                  <a:schemeClr val="bg1"/>
                </a:solidFill>
                <a:latin typeface="Times New Roman" pitchFamily="18" charset="0"/>
                <a:cs typeface="Times New Roman" pitchFamily="18" charset="0"/>
              </a:rPr>
              <a:t>[6] </a:t>
            </a:r>
            <a:r>
              <a:rPr lang="en-GB" sz="1800" b="0" i="0" u="none" strike="noStrike" baseline="0" dirty="0" err="1">
                <a:solidFill>
                  <a:schemeClr val="bg1"/>
                </a:solidFill>
                <a:latin typeface="Cambria" panose="02040503050406030204" pitchFamily="18" charset="0"/>
              </a:rPr>
              <a:t>Nanaware</a:t>
            </a:r>
            <a:r>
              <a:rPr lang="en-GB" sz="1800" b="0" i="0" u="none" strike="noStrike" baseline="0" dirty="0">
                <a:solidFill>
                  <a:schemeClr val="bg1"/>
                </a:solidFill>
                <a:latin typeface="Cambria" panose="02040503050406030204" pitchFamily="18" charset="0"/>
              </a:rPr>
              <a:t>, Rasika. </a:t>
            </a:r>
            <a:r>
              <a:rPr lang="en-GB" sz="1800" b="1" i="0" u="none" strike="noStrike" baseline="0" dirty="0">
                <a:solidFill>
                  <a:schemeClr val="bg1"/>
                </a:solidFill>
                <a:latin typeface="Cambria" panose="02040503050406030204" pitchFamily="18" charset="0"/>
              </a:rPr>
              <a:t>“Chatbot for Education System.”</a:t>
            </a:r>
            <a:r>
              <a:rPr lang="en-GB" sz="1800" b="0" i="0" u="none" strike="noStrike" baseline="0" dirty="0">
                <a:solidFill>
                  <a:schemeClr val="bg1"/>
                </a:solidFill>
                <a:latin typeface="Cambria" panose="02040503050406030204" pitchFamily="18" charset="0"/>
              </a:rPr>
              <a:t>, Corpus ID: 58318311, (2018). </a:t>
            </a:r>
          </a:p>
          <a:p>
            <a:endParaRPr lang="en-IN" dirty="0">
              <a:solidFill>
                <a:schemeClr val="bg1"/>
              </a:solidFill>
              <a:latin typeface="Times New Roman" pitchFamily="18" charset="0"/>
              <a:cs typeface="Times New Roman" pitchFamily="18" charset="0"/>
            </a:endParaRPr>
          </a:p>
          <a:p>
            <a:r>
              <a:rPr lang="en-US" dirty="0">
                <a:solidFill>
                  <a:schemeClr val="bg1"/>
                </a:solidFill>
                <a:latin typeface="Times New Roman" pitchFamily="18" charset="0"/>
                <a:cs typeface="Times New Roman" pitchFamily="18" charset="0"/>
              </a:rPr>
              <a:t>[7] </a:t>
            </a:r>
            <a:r>
              <a:rPr lang="en-IN" dirty="0">
                <a:solidFill>
                  <a:schemeClr val="bg1"/>
                </a:solidFill>
                <a:latin typeface="Cambria" panose="02040503050406030204" pitchFamily="18" charset="0"/>
                <a:cs typeface="Times New Roman" pitchFamily="18" charset="0"/>
              </a:rPr>
              <a:t> </a:t>
            </a:r>
            <a:r>
              <a:rPr lang="en-IN" sz="1800" b="0" i="0" u="none" strike="noStrike" baseline="0" dirty="0" err="1">
                <a:solidFill>
                  <a:schemeClr val="bg1"/>
                </a:solidFill>
                <a:latin typeface="Cambria" panose="02040503050406030204" pitchFamily="18" charset="0"/>
              </a:rPr>
              <a:t>Clarizia</a:t>
            </a:r>
            <a:r>
              <a:rPr lang="en-IN" sz="1800" b="0" i="0" u="none" strike="noStrike" baseline="0" dirty="0">
                <a:solidFill>
                  <a:schemeClr val="bg1"/>
                </a:solidFill>
                <a:latin typeface="Cambria" panose="02040503050406030204" pitchFamily="18" charset="0"/>
              </a:rPr>
              <a:t> F., </a:t>
            </a:r>
            <a:r>
              <a:rPr lang="en-IN" sz="1800" b="0" i="0" u="none" strike="noStrike" baseline="0" dirty="0" err="1">
                <a:solidFill>
                  <a:schemeClr val="bg1"/>
                </a:solidFill>
                <a:latin typeface="Cambria" panose="02040503050406030204" pitchFamily="18" charset="0"/>
              </a:rPr>
              <a:t>Colace</a:t>
            </a:r>
            <a:r>
              <a:rPr lang="en-IN" sz="1800" b="0" i="0" u="none" strike="noStrike" baseline="0" dirty="0">
                <a:solidFill>
                  <a:schemeClr val="bg1"/>
                </a:solidFill>
                <a:latin typeface="Cambria" panose="02040503050406030204" pitchFamily="18" charset="0"/>
              </a:rPr>
              <a:t> F., Lombardi M., Pascale F., </a:t>
            </a:r>
            <a:r>
              <a:rPr lang="en-IN" sz="1800" b="0" i="0" u="none" strike="noStrike" baseline="0" dirty="0" err="1">
                <a:solidFill>
                  <a:schemeClr val="bg1"/>
                </a:solidFill>
                <a:latin typeface="Cambria" panose="02040503050406030204" pitchFamily="18" charset="0"/>
              </a:rPr>
              <a:t>Santaniello</a:t>
            </a:r>
            <a:r>
              <a:rPr lang="en-IN" sz="1800" b="0" i="0" u="none" strike="noStrike" baseline="0" dirty="0">
                <a:solidFill>
                  <a:schemeClr val="bg1"/>
                </a:solidFill>
                <a:latin typeface="Cambria" panose="02040503050406030204" pitchFamily="18" charset="0"/>
              </a:rPr>
              <a:t> D. (2018) </a:t>
            </a:r>
            <a:r>
              <a:rPr lang="en-IN" sz="1800" b="1" i="0" u="none" strike="noStrike" baseline="0" dirty="0">
                <a:solidFill>
                  <a:schemeClr val="bg1"/>
                </a:solidFill>
                <a:latin typeface="Cambria" panose="02040503050406030204" pitchFamily="18" charset="0"/>
              </a:rPr>
              <a:t>Chatbot: An Education Support System for Student .</a:t>
            </a:r>
          </a:p>
          <a:p>
            <a:endParaRPr lang="en-IN" dirty="0">
              <a:solidFill>
                <a:schemeClr val="bg1"/>
              </a:solidFill>
              <a:latin typeface="Cambria" panose="02040503050406030204" pitchFamily="18" charset="0"/>
            </a:endParaRPr>
          </a:p>
        </p:txBody>
      </p:sp>
      <p:pic>
        <p:nvPicPr>
          <p:cNvPr id="5" name="Picture 4"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2"/>
          <a:srcRect/>
          <a:stretch>
            <a:fillRect/>
          </a:stretch>
        </p:blipFill>
        <p:spPr bwMode="auto">
          <a:xfrm>
            <a:off x="445168" y="601579"/>
            <a:ext cx="1264410" cy="1292491"/>
          </a:xfrm>
          <a:prstGeom prst="rect">
            <a:avLst/>
          </a:prstGeom>
          <a:noFill/>
        </p:spPr>
      </p:pic>
    </p:spTree>
    <p:extLst>
      <p:ext uri="{BB962C8B-B14F-4D97-AF65-F5344CB8AC3E}">
        <p14:creationId xmlns:p14="http://schemas.microsoft.com/office/powerpoint/2010/main" val="3892773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80">
          <a:fgClr>
            <a:schemeClr val="tx1"/>
          </a:fgClr>
          <a:bgClr>
            <a:schemeClr val="bg1"/>
          </a:bgClr>
        </a:patt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D05EC-9032-4DBA-806F-261F1C0E9DFA}"/>
              </a:ext>
            </a:extLst>
          </p:cNvPr>
          <p:cNvSpPr>
            <a:spLocks noGrp="1"/>
          </p:cNvSpPr>
          <p:nvPr>
            <p:ph type="ctrTitle"/>
          </p:nvPr>
        </p:nvSpPr>
        <p:spPr>
          <a:xfrm>
            <a:off x="4537508" y="457200"/>
            <a:ext cx="7207957" cy="5933365"/>
          </a:xfrm>
          <a:solidFill>
            <a:srgbClr val="002060"/>
          </a:solidFill>
        </p:spPr>
        <p:txBody>
          <a:bodyPr anchor="ctr">
            <a:normAutofit/>
          </a:bodyPr>
          <a:lstStyle/>
          <a:p>
            <a:r>
              <a:rPr lang="en-IN" sz="6000" b="1" i="1" dirty="0">
                <a:solidFill>
                  <a:schemeClr val="bg1"/>
                </a:solidFill>
                <a:latin typeface="Times New Roman" pitchFamily="18" charset="0"/>
                <a:cs typeface="Times New Roman" pitchFamily="18" charset="0"/>
              </a:rPr>
              <a:t>        </a:t>
            </a:r>
            <a:r>
              <a:rPr lang="en-IN" sz="6000" b="1" i="1" dirty="0">
                <a:solidFill>
                  <a:schemeClr val="bg1"/>
                </a:solidFill>
                <a:highlight>
                  <a:srgbClr val="000000"/>
                </a:highlight>
                <a:latin typeface="Times New Roman" pitchFamily="18" charset="0"/>
                <a:cs typeface="Times New Roman" pitchFamily="18" charset="0"/>
              </a:rPr>
              <a:t>Thank you</a:t>
            </a:r>
          </a:p>
        </p:txBody>
      </p:sp>
      <p:sp>
        <p:nvSpPr>
          <p:cNvPr id="9" name="Rectangle 8">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7" name="Picture 16" descr="Home NSSVNRVJIET">
            <a:extLst>
              <a:ext uri="{FF2B5EF4-FFF2-40B4-BE49-F238E27FC236}">
                <a16:creationId xmlns:a16="http://schemas.microsoft.com/office/drawing/2014/main" id="{A20CE57E-1FE5-4C1B-A8BC-14B3DAEB778F}"/>
              </a:ext>
            </a:extLst>
          </p:cNvPr>
          <p:cNvPicPr>
            <a:picLocks noChangeAspect="1" noChangeArrowheads="1"/>
          </p:cNvPicPr>
          <p:nvPr/>
        </p:nvPicPr>
        <p:blipFill>
          <a:blip r:embed="rId2"/>
          <a:srcRect/>
          <a:stretch>
            <a:fillRect/>
          </a:stretch>
        </p:blipFill>
        <p:spPr bwMode="auto">
          <a:xfrm>
            <a:off x="10371479" y="596784"/>
            <a:ext cx="1213349" cy="1309646"/>
          </a:xfrm>
          <a:prstGeom prst="rect">
            <a:avLst/>
          </a:prstGeom>
          <a:noFill/>
        </p:spPr>
      </p:pic>
      <p:sp>
        <p:nvSpPr>
          <p:cNvPr id="5" name="TextBox 4">
            <a:extLst>
              <a:ext uri="{FF2B5EF4-FFF2-40B4-BE49-F238E27FC236}">
                <a16:creationId xmlns:a16="http://schemas.microsoft.com/office/drawing/2014/main" id="{B808F5B7-3667-4258-A28F-535258A704DB}"/>
              </a:ext>
            </a:extLst>
          </p:cNvPr>
          <p:cNvSpPr txBox="1"/>
          <p:nvPr/>
        </p:nvSpPr>
        <p:spPr>
          <a:xfrm>
            <a:off x="834189" y="3034554"/>
            <a:ext cx="3315665" cy="707886"/>
          </a:xfrm>
          <a:prstGeom prst="rect">
            <a:avLst/>
          </a:prstGeom>
          <a:noFill/>
        </p:spPr>
        <p:txBody>
          <a:bodyPr wrap="square" rtlCol="0">
            <a:spAutoFit/>
          </a:bodyPr>
          <a:lstStyle/>
          <a:p>
            <a:r>
              <a:rPr lang="en-IN" sz="4000" b="1" i="1" dirty="0">
                <a:solidFill>
                  <a:schemeClr val="bg1"/>
                </a:solidFill>
                <a:latin typeface="Times New Roman" pitchFamily="18" charset="0"/>
                <a:cs typeface="Times New Roman" pitchFamily="18" charset="0"/>
              </a:rPr>
              <a:t>BATCH-15</a:t>
            </a:r>
          </a:p>
        </p:txBody>
      </p:sp>
    </p:spTree>
    <p:extLst>
      <p:ext uri="{BB962C8B-B14F-4D97-AF65-F5344CB8AC3E}">
        <p14:creationId xmlns:p14="http://schemas.microsoft.com/office/powerpoint/2010/main" val="182552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Grid">
          <a:fgClr>
            <a:schemeClr val="accent6">
              <a:lumMod val="60000"/>
              <a:lumOff val="40000"/>
            </a:schemeClr>
          </a:fgClr>
          <a:bgClr>
            <a:srgbClr val="FF000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4253-BF1D-40B9-8875-5A5B44E44294}"/>
              </a:ext>
            </a:extLst>
          </p:cNvPr>
          <p:cNvSpPr>
            <a:spLocks noGrp="1"/>
          </p:cNvSpPr>
          <p:nvPr>
            <p:ph type="title"/>
          </p:nvPr>
        </p:nvSpPr>
        <p:spPr>
          <a:xfrm>
            <a:off x="1143000" y="729658"/>
            <a:ext cx="10462510" cy="988332"/>
          </a:xfrm>
        </p:spPr>
        <p:txBody>
          <a:bodyPr anchor="ctr">
            <a:noAutofit/>
          </a:bodyPr>
          <a:lstStyle/>
          <a:p>
            <a:pPr algn="ctr"/>
            <a:r>
              <a:rPr lang="en-IN" sz="4000" b="1" i="1" dirty="0">
                <a:latin typeface="Times New Roman" pitchFamily="18" charset="0"/>
                <a:cs typeface="Times New Roman" pitchFamily="18" charset="0"/>
              </a:rPr>
              <a:t>Problem statement</a:t>
            </a:r>
          </a:p>
        </p:txBody>
      </p:sp>
      <p:sp>
        <p:nvSpPr>
          <p:cNvPr id="3" name="TextBox 2">
            <a:extLst>
              <a:ext uri="{FF2B5EF4-FFF2-40B4-BE49-F238E27FC236}">
                <a16:creationId xmlns:a16="http://schemas.microsoft.com/office/drawing/2014/main" id="{6C9064A8-123D-4238-89E3-4139C5A206F7}"/>
              </a:ext>
            </a:extLst>
          </p:cNvPr>
          <p:cNvSpPr txBox="1"/>
          <p:nvPr/>
        </p:nvSpPr>
        <p:spPr>
          <a:xfrm flipH="1" flipV="1">
            <a:off x="1693935" y="3798332"/>
            <a:ext cx="711914" cy="169986"/>
          </a:xfrm>
          <a:prstGeom prst="rect">
            <a:avLst/>
          </a:prstGeom>
          <a:noFill/>
        </p:spPr>
        <p:txBody>
          <a:bodyPr wrap="square" rtlCol="0">
            <a:spAutoFit/>
          </a:bodyPr>
          <a:lstStyle/>
          <a:p>
            <a:endParaRPr lang="en-IN"/>
          </a:p>
        </p:txBody>
      </p:sp>
      <p:pic>
        <p:nvPicPr>
          <p:cNvPr id="5" name="Picture 4" descr="Home NSSVNRVJIET">
            <a:extLst>
              <a:ext uri="{FF2B5EF4-FFF2-40B4-BE49-F238E27FC236}">
                <a16:creationId xmlns:a16="http://schemas.microsoft.com/office/drawing/2014/main" id="{3303015F-865A-408B-8A4B-4F42A4E562AE}"/>
              </a:ext>
            </a:extLst>
          </p:cNvPr>
          <p:cNvPicPr>
            <a:picLocks noChangeAspect="1" noChangeArrowheads="1"/>
          </p:cNvPicPr>
          <p:nvPr/>
        </p:nvPicPr>
        <p:blipFill>
          <a:blip r:embed="rId2"/>
          <a:srcRect/>
          <a:stretch>
            <a:fillRect/>
          </a:stretch>
        </p:blipFill>
        <p:spPr bwMode="auto">
          <a:xfrm>
            <a:off x="464223" y="613611"/>
            <a:ext cx="1425162" cy="1263316"/>
          </a:xfrm>
          <a:prstGeom prst="rect">
            <a:avLst/>
          </a:prstGeom>
          <a:noFill/>
        </p:spPr>
      </p:pic>
      <p:sp>
        <p:nvSpPr>
          <p:cNvPr id="6" name="TextBox 5">
            <a:extLst>
              <a:ext uri="{FF2B5EF4-FFF2-40B4-BE49-F238E27FC236}">
                <a16:creationId xmlns:a16="http://schemas.microsoft.com/office/drawing/2014/main" id="{7DA70B06-F100-4C79-9BEC-09E1F38EC2FC}"/>
              </a:ext>
            </a:extLst>
          </p:cNvPr>
          <p:cNvSpPr txBox="1"/>
          <p:nvPr/>
        </p:nvSpPr>
        <p:spPr>
          <a:xfrm flipH="1">
            <a:off x="457204" y="2127138"/>
            <a:ext cx="11268624" cy="1631216"/>
          </a:xfrm>
          <a:prstGeom prst="rect">
            <a:avLst/>
          </a:prstGeom>
          <a:solidFill>
            <a:schemeClr val="tx1"/>
          </a:solidFill>
        </p:spPr>
        <p:txBody>
          <a:bodyPr wrap="square" rtlCol="0">
            <a:spAutoFit/>
          </a:bodyPr>
          <a:lstStyle/>
          <a:p>
            <a:pPr marL="285750" indent="-285750">
              <a:buClr>
                <a:schemeClr val="bg1"/>
              </a:buClr>
              <a:buFont typeface="Wingdings" pitchFamily="2" charset="2"/>
              <a:buChar char="§"/>
            </a:pPr>
            <a:r>
              <a:rPr lang="en-IN" sz="2000" b="1" dirty="0">
                <a:solidFill>
                  <a:schemeClr val="bg1"/>
                </a:solidFill>
                <a:latin typeface="Times New Roman" pitchFamily="18" charset="0"/>
                <a:cs typeface="Times New Roman" pitchFamily="18" charset="0"/>
              </a:rPr>
              <a:t> Organisations are spending huge amount on customer support,  Customer Service and still unable to resolve all the queries of Users efficiently.</a:t>
            </a:r>
            <a:br>
              <a:rPr lang="en-IN" sz="2000" b="1" dirty="0">
                <a:solidFill>
                  <a:schemeClr val="bg1"/>
                </a:solidFill>
                <a:latin typeface="Times New Roman" pitchFamily="18" charset="0"/>
                <a:cs typeface="Times New Roman" pitchFamily="18" charset="0"/>
              </a:rPr>
            </a:br>
            <a:endParaRPr lang="en-IN" sz="2000" b="1" dirty="0">
              <a:solidFill>
                <a:schemeClr val="bg1"/>
              </a:solidFill>
              <a:latin typeface="Times New Roman" pitchFamily="18" charset="0"/>
              <a:cs typeface="Times New Roman" pitchFamily="18" charset="0"/>
            </a:endParaRPr>
          </a:p>
          <a:p>
            <a:pPr marL="285750" indent="-285750">
              <a:buClr>
                <a:schemeClr val="bg1"/>
              </a:buClr>
              <a:buFont typeface="Wingdings" pitchFamily="2" charset="2"/>
              <a:buChar char="§"/>
            </a:pPr>
            <a:r>
              <a:rPr lang="en-IN" sz="2000" b="1" dirty="0">
                <a:solidFill>
                  <a:schemeClr val="bg1"/>
                </a:solidFill>
                <a:latin typeface="Times New Roman" pitchFamily="18" charset="0"/>
                <a:cs typeface="Times New Roman" pitchFamily="18" charset="0"/>
              </a:rPr>
              <a:t>Virtual Assistant would reduce the amount spent, work pressure on Customer Support and also enhances User experience.</a:t>
            </a:r>
          </a:p>
        </p:txBody>
      </p:sp>
      <p:pic>
        <p:nvPicPr>
          <p:cNvPr id="7" name="Picture 6">
            <a:extLst>
              <a:ext uri="{FF2B5EF4-FFF2-40B4-BE49-F238E27FC236}">
                <a16:creationId xmlns:a16="http://schemas.microsoft.com/office/drawing/2014/main" id="{5514ABBC-02A4-45E9-B804-0BBBFFAB80A5}"/>
              </a:ext>
            </a:extLst>
          </p:cNvPr>
          <p:cNvPicPr>
            <a:picLocks noChangeAspect="1"/>
          </p:cNvPicPr>
          <p:nvPr/>
        </p:nvPicPr>
        <p:blipFill>
          <a:blip r:embed="rId3"/>
          <a:stretch>
            <a:fillRect/>
          </a:stretch>
        </p:blipFill>
        <p:spPr>
          <a:xfrm>
            <a:off x="4102078" y="4167502"/>
            <a:ext cx="3978875" cy="2424330"/>
          </a:xfrm>
          <a:prstGeom prst="rect">
            <a:avLst/>
          </a:prstGeom>
        </p:spPr>
      </p:pic>
    </p:spTree>
    <p:extLst>
      <p:ext uri="{BB962C8B-B14F-4D97-AF65-F5344CB8AC3E}">
        <p14:creationId xmlns:p14="http://schemas.microsoft.com/office/powerpoint/2010/main" val="294404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61FDE54-4204-4D08-A7FE-3ADFDAE64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B50AF7FF-0BB3-4D42-87AF-2FAC46297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F02C26E-7EB2-4808-9497-CB1627FED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D190F3-083F-413B-9C82-145EC41C0595}"/>
              </a:ext>
            </a:extLst>
          </p:cNvPr>
          <p:cNvSpPr>
            <a:spLocks noGrp="1"/>
          </p:cNvSpPr>
          <p:nvPr>
            <p:ph type="title"/>
          </p:nvPr>
        </p:nvSpPr>
        <p:spPr>
          <a:xfrm>
            <a:off x="4401850" y="702156"/>
            <a:ext cx="7208958" cy="1013800"/>
          </a:xfrm>
        </p:spPr>
        <p:txBody>
          <a:bodyPr vert="horz" lIns="91440" tIns="45720" rIns="91440" bIns="45720" rtlCol="0" anchor="ctr">
            <a:normAutofit/>
          </a:bodyPr>
          <a:lstStyle/>
          <a:p>
            <a:pPr algn="ctr"/>
            <a:r>
              <a:rPr lang="en-US" i="1" dirty="0"/>
              <a:t>Motivation</a:t>
            </a:r>
          </a:p>
        </p:txBody>
      </p:sp>
      <p:pic>
        <p:nvPicPr>
          <p:cNvPr id="3" name="Picture 2" descr="Home NSSVNRVJIET">
            <a:extLst>
              <a:ext uri="{FF2B5EF4-FFF2-40B4-BE49-F238E27FC236}">
                <a16:creationId xmlns:a16="http://schemas.microsoft.com/office/drawing/2014/main" id="{946B926B-D337-4644-9484-7CAFBB708F91}"/>
              </a:ext>
            </a:extLst>
          </p:cNvPr>
          <p:cNvPicPr>
            <a:picLocks noChangeAspect="1" noChangeArrowheads="1"/>
          </p:cNvPicPr>
          <p:nvPr/>
        </p:nvPicPr>
        <p:blipFill>
          <a:blip r:embed="rId3"/>
          <a:stretch>
            <a:fillRect/>
          </a:stretch>
        </p:blipFill>
        <p:spPr bwMode="auto">
          <a:xfrm>
            <a:off x="1221612" y="974331"/>
            <a:ext cx="2160579" cy="2160579"/>
          </a:xfrm>
          <a:prstGeom prst="rect">
            <a:avLst/>
          </a:prstGeom>
          <a:noFill/>
        </p:spPr>
      </p:pic>
      <p:sp>
        <p:nvSpPr>
          <p:cNvPr id="23" name="Rectangle 22">
            <a:extLst>
              <a:ext uri="{FF2B5EF4-FFF2-40B4-BE49-F238E27FC236}">
                <a16:creationId xmlns:a16="http://schemas.microsoft.com/office/drawing/2014/main" id="{6FCD3A50-A981-447A-B92E-805F814725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641102"/>
            <a:ext cx="3695019" cy="282703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D1178231-54D2-471B-BF33-8D11FFB007AE}"/>
              </a:ext>
            </a:extLst>
          </p:cNvPr>
          <p:cNvPicPr>
            <a:picLocks noChangeAspect="1"/>
          </p:cNvPicPr>
          <p:nvPr/>
        </p:nvPicPr>
        <p:blipFill>
          <a:blip r:embed="rId4"/>
          <a:stretch>
            <a:fillRect/>
          </a:stretch>
        </p:blipFill>
        <p:spPr>
          <a:xfrm>
            <a:off x="1208707" y="3881184"/>
            <a:ext cx="2186388" cy="2186388"/>
          </a:xfrm>
          <a:prstGeom prst="rect">
            <a:avLst/>
          </a:prstGeom>
        </p:spPr>
      </p:pic>
      <p:sp>
        <p:nvSpPr>
          <p:cNvPr id="25" name="Rectangle 24">
            <a:extLst>
              <a:ext uri="{FF2B5EF4-FFF2-40B4-BE49-F238E27FC236}">
                <a16:creationId xmlns:a16="http://schemas.microsoft.com/office/drawing/2014/main" id="{ADFB5F11-83FD-42E2-BABD-CAD7B27D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134" y="3557674"/>
            <a:ext cx="3695019" cy="282703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770B6B-F76C-4AF8-981A-477E02936E50}"/>
              </a:ext>
            </a:extLst>
          </p:cNvPr>
          <p:cNvSpPr txBox="1"/>
          <p:nvPr/>
        </p:nvSpPr>
        <p:spPr>
          <a:xfrm>
            <a:off x="4294331" y="2180496"/>
            <a:ext cx="7495036" cy="4220304"/>
          </a:xfrm>
          <a:prstGeom prst="rect">
            <a:avLst/>
          </a:prstGeom>
          <a:solidFill>
            <a:srgbClr val="92D050"/>
          </a:solidFill>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panose="05000000000000000000" pitchFamily="2" charset="2"/>
              <a:buChar char="§"/>
            </a:pPr>
            <a:r>
              <a:rPr lang="en-US" sz="2000" b="1" dirty="0">
                <a:solidFill>
                  <a:schemeClr val="tx2"/>
                </a:solidFill>
                <a:effectLst/>
                <a:latin typeface="Times New Roman" panose="02020603050405020304" pitchFamily="18" charset="0"/>
                <a:cs typeface="Times New Roman" panose="02020603050405020304" pitchFamily="18" charset="0"/>
              </a:rPr>
              <a:t> </a:t>
            </a:r>
            <a:r>
              <a:rPr lang="en-US" sz="2000" b="1" dirty="0">
                <a:solidFill>
                  <a:schemeClr val="tx2"/>
                </a:solidFill>
                <a:latin typeface="Times New Roman" panose="02020603050405020304" pitchFamily="18" charset="0"/>
                <a:cs typeface="Times New Roman" panose="02020603050405020304" pitchFamily="18" charset="0"/>
              </a:rPr>
              <a:t>ACrazyTourist, Start-up (Yet to be recognized by Government of India).</a:t>
            </a:r>
            <a:br>
              <a:rPr lang="en-US" sz="2000" b="1" dirty="0">
                <a:solidFill>
                  <a:schemeClr val="tx2"/>
                </a:solidFill>
                <a:latin typeface="Times New Roman" panose="02020603050405020304" pitchFamily="18" charset="0"/>
                <a:cs typeface="Times New Roman" panose="02020603050405020304" pitchFamily="18" charset="0"/>
              </a:rPr>
            </a:br>
            <a:endParaRPr lang="en-US" sz="2000" b="1" dirty="0">
              <a:solidFill>
                <a:schemeClr val="tx2"/>
              </a:solidFill>
              <a:latin typeface="Times New Roman" panose="02020603050405020304" pitchFamily="18" charset="0"/>
              <a:cs typeface="Times New Roman" panose="02020603050405020304" pitchFamily="18" charset="0"/>
            </a:endParaRPr>
          </a:p>
          <a:p>
            <a:pPr marL="285750" indent="-285750">
              <a:spcBef>
                <a:spcPct val="20000"/>
              </a:spcBef>
              <a:spcAft>
                <a:spcPts val="600"/>
              </a:spcAft>
              <a:buClr>
                <a:schemeClr val="accent2"/>
              </a:buClr>
              <a:buSzPct val="92000"/>
              <a:buFont typeface="Wingdings" panose="05000000000000000000" pitchFamily="2" charset="2"/>
              <a:buChar char="§"/>
            </a:pPr>
            <a:r>
              <a:rPr lang="en-US" sz="2000" b="1" dirty="0">
                <a:solidFill>
                  <a:schemeClr val="tx2"/>
                </a:solidFill>
                <a:effectLst/>
                <a:latin typeface="Times New Roman" panose="02020603050405020304" pitchFamily="18" charset="0"/>
                <a:cs typeface="Times New Roman" panose="02020603050405020304" pitchFamily="18" charset="0"/>
              </a:rPr>
              <a:t>It is a start-up they plan trips based on customer interest, As they are a start-up hiring customer support is </a:t>
            </a:r>
            <a:r>
              <a:rPr lang="en-US" sz="2000" b="1" dirty="0">
                <a:solidFill>
                  <a:schemeClr val="tx2"/>
                </a:solidFill>
                <a:latin typeface="Times New Roman" panose="02020603050405020304" pitchFamily="18" charset="0"/>
                <a:cs typeface="Times New Roman" panose="02020603050405020304" pitchFamily="18" charset="0"/>
              </a:rPr>
              <a:t>not possible.</a:t>
            </a:r>
            <a:br>
              <a:rPr lang="en-US" sz="2000" b="1" dirty="0">
                <a:solidFill>
                  <a:schemeClr val="tx2"/>
                </a:solidFill>
                <a:latin typeface="Times New Roman" panose="02020603050405020304" pitchFamily="18" charset="0"/>
                <a:cs typeface="Times New Roman" panose="02020603050405020304" pitchFamily="18" charset="0"/>
              </a:rPr>
            </a:br>
            <a:endParaRPr lang="en-US" sz="2000" b="1" dirty="0">
              <a:solidFill>
                <a:schemeClr val="tx2"/>
              </a:solidFill>
              <a:latin typeface="Times New Roman" panose="02020603050405020304" pitchFamily="18" charset="0"/>
              <a:cs typeface="Times New Roman" panose="02020603050405020304" pitchFamily="18" charset="0"/>
            </a:endParaRPr>
          </a:p>
          <a:p>
            <a:pPr marL="285750" indent="-285750">
              <a:spcBef>
                <a:spcPct val="20000"/>
              </a:spcBef>
              <a:spcAft>
                <a:spcPts val="600"/>
              </a:spcAft>
              <a:buClr>
                <a:schemeClr val="accent2"/>
              </a:buClr>
              <a:buSzPct val="92000"/>
              <a:buFont typeface="Wingdings" panose="05000000000000000000" pitchFamily="2" charset="2"/>
              <a:buChar char="§"/>
            </a:pPr>
            <a:r>
              <a:rPr lang="en-US" sz="2000" b="1" dirty="0">
                <a:solidFill>
                  <a:schemeClr val="tx2"/>
                </a:solidFill>
                <a:latin typeface="Times New Roman" panose="02020603050405020304" pitchFamily="18" charset="0"/>
                <a:cs typeface="Times New Roman" panose="02020603050405020304" pitchFamily="18" charset="0"/>
              </a:rPr>
              <a:t>Our Virtual Assistant would be useful in guiding the customers to select their trip based on their interest/requirement.</a:t>
            </a:r>
            <a:endParaRPr lang="en-US" sz="2000" b="1" dirty="0">
              <a:solidFill>
                <a:schemeClr val="tx2"/>
              </a:solidFill>
              <a:effectLst/>
              <a:latin typeface="Times New Roman" panose="02020603050405020304" pitchFamily="18" charset="0"/>
              <a:cs typeface="Times New Roman" panose="02020603050405020304" pitchFamily="18" charset="0"/>
            </a:endParaRPr>
          </a:p>
          <a:p>
            <a:pPr marL="285750" indent="-285750">
              <a:spcBef>
                <a:spcPct val="20000"/>
              </a:spcBef>
              <a:spcAft>
                <a:spcPts val="600"/>
              </a:spcAft>
              <a:buClr>
                <a:schemeClr val="accent2"/>
              </a:buClr>
              <a:buSzPct val="92000"/>
              <a:buFont typeface="Wingdings" panose="05000000000000000000" pitchFamily="2" charset="2"/>
              <a:buChar char="§"/>
            </a:pPr>
            <a:endParaRPr lang="en-US" sz="2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01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40">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811C-A29D-4A59-9F06-501E8CC6DB09}"/>
              </a:ext>
            </a:extLst>
          </p:cNvPr>
          <p:cNvSpPr>
            <a:spLocks noGrp="1"/>
          </p:cNvSpPr>
          <p:nvPr>
            <p:ph type="title"/>
          </p:nvPr>
        </p:nvSpPr>
        <p:spPr>
          <a:xfrm>
            <a:off x="575894" y="729658"/>
            <a:ext cx="11029616" cy="961982"/>
          </a:xfrm>
        </p:spPr>
        <p:txBody>
          <a:bodyPr anchor="ctr">
            <a:noAutofit/>
          </a:bodyPr>
          <a:lstStyle/>
          <a:p>
            <a:pPr algn="ctr"/>
            <a:r>
              <a:rPr lang="en-IN" sz="4000" b="1" i="1" dirty="0">
                <a:latin typeface="Times New Roman" pitchFamily="18" charset="0"/>
                <a:cs typeface="Times New Roman" pitchFamily="18" charset="0"/>
              </a:rPr>
              <a:t>        objectives OF THE PROJECT</a:t>
            </a:r>
          </a:p>
        </p:txBody>
      </p:sp>
      <p:pic>
        <p:nvPicPr>
          <p:cNvPr id="3" name="Picture 2"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2"/>
          <a:srcRect/>
          <a:stretch>
            <a:fillRect/>
          </a:stretch>
        </p:blipFill>
        <p:spPr bwMode="auto">
          <a:xfrm>
            <a:off x="481263" y="601579"/>
            <a:ext cx="1264410" cy="1292491"/>
          </a:xfrm>
          <a:prstGeom prst="rect">
            <a:avLst/>
          </a:prstGeom>
          <a:noFill/>
        </p:spPr>
      </p:pic>
      <p:sp>
        <p:nvSpPr>
          <p:cNvPr id="4" name="TextBox 3">
            <a:extLst>
              <a:ext uri="{FF2B5EF4-FFF2-40B4-BE49-F238E27FC236}">
                <a16:creationId xmlns:a16="http://schemas.microsoft.com/office/drawing/2014/main" id="{88F80A21-4232-4761-B1D2-698E63457CC9}"/>
              </a:ext>
            </a:extLst>
          </p:cNvPr>
          <p:cNvSpPr txBox="1"/>
          <p:nvPr/>
        </p:nvSpPr>
        <p:spPr>
          <a:xfrm>
            <a:off x="493295" y="2084968"/>
            <a:ext cx="11249525" cy="2862322"/>
          </a:xfrm>
          <a:prstGeom prst="rect">
            <a:avLst/>
          </a:prstGeom>
          <a:solidFill>
            <a:schemeClr val="tx1"/>
          </a:solidFill>
        </p:spPr>
        <p:txBody>
          <a:bodyPr wrap="square" rtlCol="0">
            <a:spAutoFit/>
          </a:bodyPr>
          <a:lstStyle/>
          <a:p>
            <a:pPr marL="457200" indent="-457200">
              <a:buFont typeface="+mj-lt"/>
              <a:buAutoNum type="arabicPeriod"/>
            </a:pPr>
            <a:r>
              <a:rPr lang="en-GB" sz="2000" b="1" dirty="0">
                <a:solidFill>
                  <a:schemeClr val="bg1"/>
                </a:solidFill>
                <a:latin typeface="Times New Roman" pitchFamily="18" charset="0"/>
                <a:cs typeface="Times New Roman" pitchFamily="18" charset="0"/>
              </a:rPr>
              <a:t>To enable user input in both text and speech/voice.</a:t>
            </a:r>
            <a:br>
              <a:rPr lang="en-GB" sz="2000" b="1" dirty="0">
                <a:solidFill>
                  <a:schemeClr val="bg1"/>
                </a:solidFill>
                <a:latin typeface="Times New Roman" pitchFamily="18" charset="0"/>
                <a:cs typeface="Times New Roman" pitchFamily="18" charset="0"/>
              </a:rPr>
            </a:br>
            <a:endParaRPr lang="en-GB" sz="2000" b="1" dirty="0">
              <a:solidFill>
                <a:schemeClr val="bg1"/>
              </a:solidFill>
              <a:latin typeface="Times New Roman" pitchFamily="18" charset="0"/>
              <a:cs typeface="Times New Roman" pitchFamily="18" charset="0"/>
            </a:endParaRPr>
          </a:p>
          <a:p>
            <a:pPr marL="457200" indent="-457200">
              <a:buFont typeface="+mj-lt"/>
              <a:buAutoNum type="arabicPeriod"/>
            </a:pPr>
            <a:r>
              <a:rPr lang="en-GB" sz="2000" b="1" dirty="0">
                <a:solidFill>
                  <a:schemeClr val="bg1"/>
                </a:solidFill>
                <a:latin typeface="Times New Roman" pitchFamily="18" charset="0"/>
                <a:cs typeface="Times New Roman" pitchFamily="18" charset="0"/>
              </a:rPr>
              <a:t>To Display output based on user requirement (text only).</a:t>
            </a:r>
            <a:br>
              <a:rPr lang="en-GB" sz="2000" b="1" dirty="0">
                <a:solidFill>
                  <a:schemeClr val="bg1"/>
                </a:solidFill>
                <a:latin typeface="Times New Roman" pitchFamily="18" charset="0"/>
                <a:cs typeface="Times New Roman" pitchFamily="18" charset="0"/>
              </a:rPr>
            </a:br>
            <a:endParaRPr lang="en-GB" sz="2000" b="1" dirty="0">
              <a:solidFill>
                <a:schemeClr val="bg1"/>
              </a:solidFill>
              <a:latin typeface="Times New Roman" pitchFamily="18" charset="0"/>
              <a:cs typeface="Times New Roman" pitchFamily="18" charset="0"/>
            </a:endParaRPr>
          </a:p>
          <a:p>
            <a:pPr marL="457200" indent="-457200">
              <a:buFont typeface="+mj-lt"/>
              <a:buAutoNum type="arabicPeriod"/>
            </a:pPr>
            <a:r>
              <a:rPr lang="en-GB" sz="2000" b="1" dirty="0">
                <a:solidFill>
                  <a:schemeClr val="bg1"/>
                </a:solidFill>
                <a:latin typeface="Times New Roman" pitchFamily="18" charset="0"/>
                <a:cs typeface="Times New Roman" pitchFamily="18" charset="0"/>
              </a:rPr>
              <a:t>To Answer maximum number of possible queries.</a:t>
            </a:r>
            <a:br>
              <a:rPr lang="en-GB" sz="2000" b="1" dirty="0">
                <a:solidFill>
                  <a:schemeClr val="bg1"/>
                </a:solidFill>
                <a:latin typeface="Times New Roman" pitchFamily="18" charset="0"/>
                <a:cs typeface="Times New Roman" pitchFamily="18" charset="0"/>
              </a:rPr>
            </a:br>
            <a:endParaRPr lang="en-GB" sz="2000" b="1" dirty="0">
              <a:solidFill>
                <a:schemeClr val="bg1"/>
              </a:solidFill>
              <a:latin typeface="Times New Roman" pitchFamily="18" charset="0"/>
              <a:cs typeface="Times New Roman" pitchFamily="18" charset="0"/>
            </a:endParaRPr>
          </a:p>
          <a:p>
            <a:pPr marL="457200" indent="-457200">
              <a:buFont typeface="+mj-lt"/>
              <a:buAutoNum type="arabicPeriod"/>
            </a:pPr>
            <a:r>
              <a:rPr lang="en-GB" sz="2000" b="1" dirty="0">
                <a:solidFill>
                  <a:schemeClr val="bg1"/>
                </a:solidFill>
                <a:latin typeface="Times New Roman" pitchFamily="18" charset="0"/>
                <a:cs typeface="Times New Roman" pitchFamily="18" charset="0"/>
              </a:rPr>
              <a:t>Building Virtual Assistant for Travel Planner.</a:t>
            </a:r>
            <a:br>
              <a:rPr lang="en-GB" sz="2000" b="1" dirty="0">
                <a:solidFill>
                  <a:schemeClr val="bg1"/>
                </a:solidFill>
                <a:latin typeface="Times New Roman" pitchFamily="18" charset="0"/>
                <a:cs typeface="Times New Roman" pitchFamily="18" charset="0"/>
              </a:rPr>
            </a:br>
            <a:endParaRPr lang="en-GB" sz="2000" b="1" dirty="0">
              <a:solidFill>
                <a:schemeClr val="bg1"/>
              </a:solidFill>
              <a:latin typeface="Times New Roman" pitchFamily="18" charset="0"/>
              <a:cs typeface="Times New Roman" pitchFamily="18" charset="0"/>
            </a:endParaRPr>
          </a:p>
          <a:p>
            <a:pPr marL="457200" indent="-457200">
              <a:buFont typeface="+mj-lt"/>
              <a:buAutoNum type="arabicPeriod"/>
            </a:pPr>
            <a:r>
              <a:rPr lang="en-GB" sz="2000" b="1" dirty="0">
                <a:solidFill>
                  <a:schemeClr val="bg1"/>
                </a:solidFill>
                <a:latin typeface="Times New Roman" pitchFamily="18" charset="0"/>
                <a:cs typeface="Times New Roman" pitchFamily="18" charset="0"/>
              </a:rPr>
              <a:t>To Integrate Model with web-application.  </a:t>
            </a:r>
            <a:endParaRPr lang="en-US"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6636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40">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6149-CCFE-4D6C-979F-A4E99AE707C3}"/>
              </a:ext>
            </a:extLst>
          </p:cNvPr>
          <p:cNvSpPr>
            <a:spLocks noGrp="1"/>
          </p:cNvSpPr>
          <p:nvPr>
            <p:ph type="title"/>
          </p:nvPr>
        </p:nvSpPr>
        <p:spPr>
          <a:xfrm>
            <a:off x="581192" y="745958"/>
            <a:ext cx="11029616" cy="969997"/>
          </a:xfrm>
        </p:spPr>
        <p:txBody>
          <a:bodyPr anchor="ctr">
            <a:noAutofit/>
          </a:bodyPr>
          <a:lstStyle/>
          <a:p>
            <a:r>
              <a:rPr lang="en-US" sz="3000" b="1" i="1" dirty="0">
                <a:latin typeface="Times New Roman" pitchFamily="18" charset="0"/>
                <a:cs typeface="Times New Roman" pitchFamily="18" charset="0"/>
              </a:rPr>
              <a:t>OBJECTIVE 1:</a:t>
            </a:r>
            <a:br>
              <a:rPr lang="en-US" sz="3000" b="1" i="1" dirty="0">
                <a:latin typeface="Times New Roman" pitchFamily="18" charset="0"/>
                <a:cs typeface="Times New Roman" pitchFamily="18" charset="0"/>
              </a:rPr>
            </a:br>
            <a:r>
              <a:rPr lang="en-US" sz="3000" b="1" i="1" dirty="0">
                <a:latin typeface="Times New Roman" pitchFamily="18" charset="0"/>
                <a:cs typeface="Times New Roman" pitchFamily="18" charset="0"/>
              </a:rPr>
              <a:t>To enable user input</a:t>
            </a:r>
            <a:endParaRPr lang="en-IN" sz="3000" b="1" i="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D78D8F8B-AA88-4CA4-AAB2-813FEA0F9146}"/>
              </a:ext>
            </a:extLst>
          </p:cNvPr>
          <p:cNvSpPr>
            <a:spLocks noGrp="1"/>
          </p:cNvSpPr>
          <p:nvPr>
            <p:ph idx="1"/>
          </p:nvPr>
        </p:nvSpPr>
        <p:spPr>
          <a:xfrm>
            <a:off x="493295" y="1975952"/>
            <a:ext cx="11249525" cy="1898209"/>
          </a:xfrm>
          <a:solidFill>
            <a:schemeClr val="tx1"/>
          </a:solidFill>
          <a:ln w="28575">
            <a:solidFill>
              <a:srgbClr val="002060"/>
            </a:solidFill>
          </a:ln>
        </p:spPr>
        <p:txBody>
          <a:bodyPr anchor="t">
            <a:normAutofit/>
          </a:bodyPr>
          <a:lstStyle/>
          <a:p>
            <a:pPr>
              <a:buClr>
                <a:schemeClr val="bg1"/>
              </a:buClr>
            </a:pPr>
            <a:r>
              <a:rPr lang="en-IN" sz="2000" b="1" dirty="0">
                <a:solidFill>
                  <a:schemeClr val="bg1"/>
                </a:solidFill>
                <a:latin typeface="Times New Roman" pitchFamily="18" charset="0"/>
                <a:cs typeface="Times New Roman" pitchFamily="18" charset="0"/>
              </a:rPr>
              <a:t>Our Virtual Assistant will be accepting the input as text or speech, To accept speech as input we will be using system microphone,  </a:t>
            </a:r>
            <a:r>
              <a:rPr lang="en-IN" sz="2000" b="1" i="1" dirty="0">
                <a:solidFill>
                  <a:schemeClr val="bg1"/>
                </a:solidFill>
                <a:latin typeface="Times New Roman" pitchFamily="18" charset="0"/>
                <a:cs typeface="Times New Roman" pitchFamily="18" charset="0"/>
              </a:rPr>
              <a:t>Speech recognition (Python Library).</a:t>
            </a:r>
            <a:br>
              <a:rPr lang="en-IN" sz="2000" b="1" dirty="0">
                <a:solidFill>
                  <a:schemeClr val="bg1"/>
                </a:solidFill>
                <a:latin typeface="Times New Roman" pitchFamily="18" charset="0"/>
                <a:cs typeface="Times New Roman" pitchFamily="18" charset="0"/>
              </a:rPr>
            </a:br>
            <a:endParaRPr lang="en-IN" sz="2000" b="1" dirty="0">
              <a:solidFill>
                <a:schemeClr val="bg1"/>
              </a:solidFill>
              <a:latin typeface="Times New Roman" pitchFamily="18" charset="0"/>
              <a:cs typeface="Times New Roman" pitchFamily="18" charset="0"/>
            </a:endParaRPr>
          </a:p>
          <a:p>
            <a:pPr>
              <a:buClr>
                <a:schemeClr val="bg1"/>
              </a:buClr>
            </a:pPr>
            <a:r>
              <a:rPr lang="en-IN" sz="2000" b="1" dirty="0">
                <a:solidFill>
                  <a:schemeClr val="bg1"/>
                </a:solidFill>
                <a:latin typeface="Times New Roman" pitchFamily="18" charset="0"/>
                <a:cs typeface="Times New Roman" pitchFamily="18" charset="0"/>
              </a:rPr>
              <a:t>Later using </a:t>
            </a:r>
            <a:r>
              <a:rPr lang="en-IN" sz="2000" b="1" i="1" dirty="0">
                <a:solidFill>
                  <a:schemeClr val="bg1"/>
                </a:solidFill>
                <a:latin typeface="Times New Roman" pitchFamily="18" charset="0"/>
                <a:cs typeface="Times New Roman" pitchFamily="18" charset="0"/>
              </a:rPr>
              <a:t>Speech-to-Text conversion</a:t>
            </a:r>
            <a:r>
              <a:rPr lang="en-IN" sz="2000" b="1" dirty="0">
                <a:solidFill>
                  <a:schemeClr val="bg1"/>
                </a:solidFill>
                <a:latin typeface="Times New Roman" pitchFamily="18" charset="0"/>
                <a:cs typeface="Times New Roman" pitchFamily="18" charset="0"/>
              </a:rPr>
              <a:t> technique (Provided by Speech recognition library), Speech input is converted into text and processed.</a:t>
            </a:r>
          </a:p>
        </p:txBody>
      </p:sp>
      <p:pic>
        <p:nvPicPr>
          <p:cNvPr id="23554" name="Picture 2" descr="Input Vector Images (over 15,000)"/>
          <p:cNvPicPr>
            <a:picLocks noChangeAspect="1" noChangeArrowheads="1"/>
          </p:cNvPicPr>
          <p:nvPr/>
        </p:nvPicPr>
        <p:blipFill>
          <a:blip r:embed="rId2"/>
          <a:srcRect/>
          <a:stretch>
            <a:fillRect/>
          </a:stretch>
        </p:blipFill>
        <p:spPr bwMode="auto">
          <a:xfrm>
            <a:off x="6614983" y="4166018"/>
            <a:ext cx="2266950" cy="2284998"/>
          </a:xfrm>
          <a:prstGeom prst="rect">
            <a:avLst/>
          </a:prstGeom>
          <a:noFill/>
        </p:spPr>
      </p:pic>
      <p:pic>
        <p:nvPicPr>
          <p:cNvPr id="6" name="Picture 5"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3"/>
          <a:srcRect/>
          <a:stretch>
            <a:fillRect/>
          </a:stretch>
        </p:blipFill>
        <p:spPr bwMode="auto">
          <a:xfrm>
            <a:off x="10491537" y="625643"/>
            <a:ext cx="1264410" cy="1155032"/>
          </a:xfrm>
          <a:prstGeom prst="rect">
            <a:avLst/>
          </a:prstGeom>
          <a:noFill/>
        </p:spPr>
      </p:pic>
      <p:pic>
        <p:nvPicPr>
          <p:cNvPr id="5" name="Picture 4" descr="Icon&#10;&#10;Description automatically generated">
            <a:extLst>
              <a:ext uri="{FF2B5EF4-FFF2-40B4-BE49-F238E27FC236}">
                <a16:creationId xmlns:a16="http://schemas.microsoft.com/office/drawing/2014/main" id="{A58F427E-7CAA-4E39-A055-437CB683C94D}"/>
              </a:ext>
            </a:extLst>
          </p:cNvPr>
          <p:cNvPicPr>
            <a:picLocks noChangeAspect="1"/>
          </p:cNvPicPr>
          <p:nvPr/>
        </p:nvPicPr>
        <p:blipFill>
          <a:blip r:embed="rId4"/>
          <a:stretch>
            <a:fillRect/>
          </a:stretch>
        </p:blipFill>
        <p:spPr>
          <a:xfrm>
            <a:off x="9488997" y="4166018"/>
            <a:ext cx="2266950" cy="2284998"/>
          </a:xfrm>
          <a:prstGeom prst="rect">
            <a:avLst/>
          </a:prstGeom>
        </p:spPr>
      </p:pic>
    </p:spTree>
    <p:extLst>
      <p:ext uri="{BB962C8B-B14F-4D97-AF65-F5344CB8AC3E}">
        <p14:creationId xmlns:p14="http://schemas.microsoft.com/office/powerpoint/2010/main" val="75005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40">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A4B9-C760-44A3-BE41-5741D3B0B072}"/>
              </a:ext>
            </a:extLst>
          </p:cNvPr>
          <p:cNvSpPr>
            <a:spLocks noGrp="1"/>
          </p:cNvSpPr>
          <p:nvPr>
            <p:ph type="title"/>
          </p:nvPr>
        </p:nvSpPr>
        <p:spPr>
          <a:xfrm>
            <a:off x="653382" y="637674"/>
            <a:ext cx="11029616" cy="1059781"/>
          </a:xfrm>
        </p:spPr>
        <p:txBody>
          <a:bodyPr>
            <a:normAutofit/>
          </a:bodyPr>
          <a:lstStyle/>
          <a:p>
            <a:r>
              <a:rPr lang="en-US" sz="3000" b="1" i="1" dirty="0">
                <a:latin typeface="Times New Roman" pitchFamily="18" charset="0"/>
                <a:cs typeface="Times New Roman" pitchFamily="18" charset="0"/>
              </a:rPr>
              <a:t>OBJECTIVE 2:</a:t>
            </a:r>
            <a:br>
              <a:rPr lang="en-US" sz="3000" b="1" i="1" dirty="0">
                <a:latin typeface="Times New Roman" pitchFamily="18" charset="0"/>
                <a:cs typeface="Times New Roman" pitchFamily="18" charset="0"/>
              </a:rPr>
            </a:br>
            <a:r>
              <a:rPr lang="en-US" sz="3000" b="1" i="1" dirty="0">
                <a:latin typeface="Times New Roman" pitchFamily="18" charset="0"/>
                <a:cs typeface="Times New Roman" pitchFamily="18" charset="0"/>
              </a:rPr>
              <a:t>TO DISPLAY output (text or speech) </a:t>
            </a:r>
            <a:endParaRPr lang="en-IN" sz="3000" b="1" i="1" dirty="0">
              <a:latin typeface="Times New Roman" pitchFamily="18" charset="0"/>
              <a:cs typeface="Times New Roman" pitchFamily="18" charset="0"/>
            </a:endParaRPr>
          </a:p>
        </p:txBody>
      </p:sp>
      <p:sp>
        <p:nvSpPr>
          <p:cNvPr id="7" name="TextBox 6"/>
          <p:cNvSpPr txBox="1"/>
          <p:nvPr/>
        </p:nvSpPr>
        <p:spPr>
          <a:xfrm>
            <a:off x="457200" y="2273969"/>
            <a:ext cx="11273589" cy="1015663"/>
          </a:xfrm>
          <a:prstGeom prst="rect">
            <a:avLst/>
          </a:prstGeom>
          <a:solidFill>
            <a:schemeClr val="tx1"/>
          </a:solidFill>
          <a:ln w="28575">
            <a:solidFill>
              <a:srgbClr val="002060"/>
            </a:solidFill>
          </a:ln>
        </p:spPr>
        <p:txBody>
          <a:bodyPr wrap="square" rtlCol="0">
            <a:spAutoFit/>
          </a:bodyPr>
          <a:lstStyle/>
          <a:p>
            <a:pPr>
              <a:buClr>
                <a:schemeClr val="bg1"/>
              </a:buClr>
              <a:buFont typeface="Wingdings" pitchFamily="2" charset="2"/>
              <a:buChar char="§"/>
            </a:pPr>
            <a:r>
              <a:rPr lang="en-GB" sz="2000" b="1" dirty="0">
                <a:solidFill>
                  <a:schemeClr val="bg1"/>
                </a:solidFill>
                <a:latin typeface="Times New Roman" pitchFamily="18" charset="0"/>
                <a:cs typeface="Times New Roman" pitchFamily="18" charset="0"/>
              </a:rPr>
              <a:t> Output will be displayed based on user input. When user enters the place name CNN model checks with the data-set and compares the input with intents and shows the matching result as output. </a:t>
            </a:r>
          </a:p>
          <a:p>
            <a:pPr>
              <a:buClr>
                <a:schemeClr val="bg1"/>
              </a:buClr>
              <a:buFont typeface="Wingdings" pitchFamily="2" charset="2"/>
              <a:buChar char="§"/>
            </a:pPr>
            <a:endParaRPr lang="en-GB" sz="2000" b="1" dirty="0">
              <a:solidFill>
                <a:schemeClr val="bg1"/>
              </a:solidFill>
              <a:latin typeface="Times New Roman" pitchFamily="18" charset="0"/>
              <a:cs typeface="Times New Roman" pitchFamily="18" charset="0"/>
            </a:endParaRPr>
          </a:p>
        </p:txBody>
      </p:sp>
      <p:pic>
        <p:nvPicPr>
          <p:cNvPr id="22530" name="Picture 2" descr="Speaking - Free people icons"/>
          <p:cNvPicPr>
            <a:picLocks noChangeAspect="1" noChangeArrowheads="1"/>
          </p:cNvPicPr>
          <p:nvPr/>
        </p:nvPicPr>
        <p:blipFill>
          <a:blip r:embed="rId3"/>
          <a:srcRect/>
          <a:stretch>
            <a:fillRect/>
          </a:stretch>
        </p:blipFill>
        <p:spPr bwMode="auto">
          <a:xfrm>
            <a:off x="9480047" y="4206791"/>
            <a:ext cx="1965408" cy="1965409"/>
          </a:xfrm>
          <a:prstGeom prst="rect">
            <a:avLst/>
          </a:prstGeom>
          <a:noFill/>
        </p:spPr>
      </p:pic>
      <p:pic>
        <p:nvPicPr>
          <p:cNvPr id="22534" name="Picture 6" descr="Arrow, document, export, file, output, paper icon - Download on Iconfinder"/>
          <p:cNvPicPr>
            <a:picLocks noChangeAspect="1" noChangeArrowheads="1"/>
          </p:cNvPicPr>
          <p:nvPr/>
        </p:nvPicPr>
        <p:blipFill>
          <a:blip r:embed="rId4"/>
          <a:srcRect/>
          <a:stretch>
            <a:fillRect/>
          </a:stretch>
        </p:blipFill>
        <p:spPr bwMode="auto">
          <a:xfrm>
            <a:off x="6929354" y="4219074"/>
            <a:ext cx="1929063" cy="1929064"/>
          </a:xfrm>
          <a:prstGeom prst="rect">
            <a:avLst/>
          </a:prstGeom>
          <a:noFill/>
        </p:spPr>
      </p:pic>
      <p:pic>
        <p:nvPicPr>
          <p:cNvPr id="6" name="Picture 5"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5"/>
          <a:srcRect/>
          <a:stretch>
            <a:fillRect/>
          </a:stretch>
        </p:blipFill>
        <p:spPr bwMode="auto">
          <a:xfrm>
            <a:off x="10491537" y="625643"/>
            <a:ext cx="1264410" cy="1155032"/>
          </a:xfrm>
          <a:prstGeom prst="rect">
            <a:avLst/>
          </a:prstGeom>
          <a:noFill/>
        </p:spPr>
      </p:pic>
    </p:spTree>
    <p:extLst>
      <p:ext uri="{BB962C8B-B14F-4D97-AF65-F5344CB8AC3E}">
        <p14:creationId xmlns:p14="http://schemas.microsoft.com/office/powerpoint/2010/main" val="326890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40">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A4B9-C760-44A3-BE41-5741D3B0B072}"/>
              </a:ext>
            </a:extLst>
          </p:cNvPr>
          <p:cNvSpPr>
            <a:spLocks noGrp="1"/>
          </p:cNvSpPr>
          <p:nvPr>
            <p:ph type="title"/>
          </p:nvPr>
        </p:nvSpPr>
        <p:spPr>
          <a:xfrm>
            <a:off x="629318" y="770021"/>
            <a:ext cx="11029616" cy="939466"/>
          </a:xfrm>
        </p:spPr>
        <p:txBody>
          <a:bodyPr>
            <a:noAutofit/>
          </a:bodyPr>
          <a:lstStyle/>
          <a:p>
            <a:r>
              <a:rPr lang="en-US" sz="3000" b="1" i="1" dirty="0">
                <a:latin typeface="Times New Roman" pitchFamily="18" charset="0"/>
                <a:cs typeface="Times New Roman" pitchFamily="18" charset="0"/>
              </a:rPr>
              <a:t>Objective 3:</a:t>
            </a:r>
            <a:br>
              <a:rPr lang="en-US" sz="3000" b="1" i="1" dirty="0">
                <a:latin typeface="Times New Roman" pitchFamily="18" charset="0"/>
                <a:cs typeface="Times New Roman" pitchFamily="18" charset="0"/>
              </a:rPr>
            </a:br>
            <a:r>
              <a:rPr lang="en-US" sz="3000" b="1" i="1" dirty="0">
                <a:latin typeface="Times New Roman" pitchFamily="18" charset="0"/>
                <a:cs typeface="Times New Roman" pitchFamily="18" charset="0"/>
              </a:rPr>
              <a:t>To integrate model with web-application</a:t>
            </a:r>
            <a:endParaRPr lang="en-IN" sz="3000" b="1" i="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80374964-470B-48DA-A1F0-4FC78D8D1B04}"/>
              </a:ext>
            </a:extLst>
          </p:cNvPr>
          <p:cNvSpPr txBox="1"/>
          <p:nvPr/>
        </p:nvSpPr>
        <p:spPr>
          <a:xfrm>
            <a:off x="452529" y="1967983"/>
            <a:ext cx="7226884" cy="1015663"/>
          </a:xfrm>
          <a:prstGeom prst="rect">
            <a:avLst/>
          </a:prstGeom>
          <a:solidFill>
            <a:schemeClr val="tx1"/>
          </a:solidFill>
          <a:ln w="28575">
            <a:noFill/>
          </a:ln>
        </p:spPr>
        <p:txBody>
          <a:bodyPr wrap="square">
            <a:spAutoFit/>
          </a:bodyPr>
          <a:lstStyle/>
          <a:p>
            <a:pPr>
              <a:buFont typeface="Wingdings" pitchFamily="2" charset="2"/>
              <a:buChar char="§"/>
            </a:pPr>
            <a:r>
              <a:rPr lang="en-GB" sz="2000" dirty="0">
                <a:solidFill>
                  <a:schemeClr val="bg1"/>
                </a:solidFill>
                <a:latin typeface="Times New Roman" pitchFamily="18" charset="0"/>
                <a:cs typeface="Times New Roman" pitchFamily="18" charset="0"/>
              </a:rPr>
              <a:t> We built web-application using </a:t>
            </a:r>
            <a:r>
              <a:rPr lang="en-GB" sz="2000" b="1" i="1" dirty="0">
                <a:solidFill>
                  <a:schemeClr val="bg1"/>
                </a:solidFill>
                <a:latin typeface="Times New Roman" pitchFamily="18" charset="0"/>
                <a:cs typeface="Times New Roman" pitchFamily="18" charset="0"/>
              </a:rPr>
              <a:t>HTML,CSS, Java Script, Bootstrap</a:t>
            </a:r>
            <a:r>
              <a:rPr lang="en-GB" sz="2000" b="1" dirty="0">
                <a:solidFill>
                  <a:schemeClr val="bg1"/>
                </a:solidFill>
                <a:latin typeface="Times New Roman" pitchFamily="18" charset="0"/>
                <a:cs typeface="Times New Roman" pitchFamily="18" charset="0"/>
              </a:rPr>
              <a:t> </a:t>
            </a:r>
            <a:r>
              <a:rPr lang="en-GB" sz="2000" dirty="0">
                <a:solidFill>
                  <a:schemeClr val="bg1"/>
                </a:solidFill>
                <a:latin typeface="Times New Roman" pitchFamily="18" charset="0"/>
                <a:cs typeface="Times New Roman" pitchFamily="18" charset="0"/>
              </a:rPr>
              <a:t>and  using the </a:t>
            </a:r>
            <a:r>
              <a:rPr lang="en-GB" sz="2000" b="1" i="1" dirty="0">
                <a:solidFill>
                  <a:schemeClr val="bg1"/>
                </a:solidFill>
                <a:latin typeface="Times New Roman" pitchFamily="18" charset="0"/>
                <a:cs typeface="Times New Roman" pitchFamily="18" charset="0"/>
              </a:rPr>
              <a:t>Flask</a:t>
            </a:r>
            <a:r>
              <a:rPr lang="en-GB" sz="2000" dirty="0">
                <a:solidFill>
                  <a:schemeClr val="bg1"/>
                </a:solidFill>
                <a:latin typeface="Times New Roman" pitchFamily="18" charset="0"/>
                <a:cs typeface="Times New Roman" pitchFamily="18" charset="0"/>
              </a:rPr>
              <a:t>  integrated our model with web-application.</a:t>
            </a:r>
          </a:p>
        </p:txBody>
      </p:sp>
      <p:pic>
        <p:nvPicPr>
          <p:cNvPr id="9" name="Picture 8" descr="Home NSSVNRVJIET">
            <a:extLst>
              <a:ext uri="{FF2B5EF4-FFF2-40B4-BE49-F238E27FC236}">
                <a16:creationId xmlns:a16="http://schemas.microsoft.com/office/drawing/2014/main" id="{29E023F1-465B-40C1-8E36-CE8426C89119}"/>
              </a:ext>
            </a:extLst>
          </p:cNvPr>
          <p:cNvPicPr>
            <a:picLocks noChangeAspect="1" noChangeArrowheads="1"/>
          </p:cNvPicPr>
          <p:nvPr/>
        </p:nvPicPr>
        <p:blipFill>
          <a:blip r:embed="rId3"/>
          <a:srcRect/>
          <a:stretch>
            <a:fillRect/>
          </a:stretch>
        </p:blipFill>
        <p:spPr bwMode="auto">
          <a:xfrm>
            <a:off x="10491537" y="551503"/>
            <a:ext cx="1264410" cy="1155032"/>
          </a:xfrm>
          <a:prstGeom prst="rect">
            <a:avLst/>
          </a:prstGeom>
          <a:noFill/>
        </p:spPr>
      </p:pic>
      <p:pic>
        <p:nvPicPr>
          <p:cNvPr id="7" name="Picture 6" descr="Graphical user interface, text, application, chat or text message&#10;&#10;Description automatically generated">
            <a:extLst>
              <a:ext uri="{FF2B5EF4-FFF2-40B4-BE49-F238E27FC236}">
                <a16:creationId xmlns:a16="http://schemas.microsoft.com/office/drawing/2014/main" id="{3DDAAD4D-C12B-4895-8EDE-291BCAA35F87}"/>
              </a:ext>
            </a:extLst>
          </p:cNvPr>
          <p:cNvPicPr>
            <a:picLocks noChangeAspect="1"/>
          </p:cNvPicPr>
          <p:nvPr/>
        </p:nvPicPr>
        <p:blipFill>
          <a:blip r:embed="rId4"/>
          <a:stretch>
            <a:fillRect/>
          </a:stretch>
        </p:blipFill>
        <p:spPr>
          <a:xfrm>
            <a:off x="7809470" y="1967983"/>
            <a:ext cx="3946477" cy="4707039"/>
          </a:xfrm>
          <a:prstGeom prst="rect">
            <a:avLst/>
          </a:prstGeom>
        </p:spPr>
      </p:pic>
      <p:pic>
        <p:nvPicPr>
          <p:cNvPr id="10" name="Picture 9" descr="Icon&#10;&#10;Description automatically generated">
            <a:extLst>
              <a:ext uri="{FF2B5EF4-FFF2-40B4-BE49-F238E27FC236}">
                <a16:creationId xmlns:a16="http://schemas.microsoft.com/office/drawing/2014/main" id="{A8FF7D41-392B-48E7-9BC8-3A1C5A308726}"/>
              </a:ext>
            </a:extLst>
          </p:cNvPr>
          <p:cNvPicPr>
            <a:picLocks noChangeAspect="1"/>
          </p:cNvPicPr>
          <p:nvPr/>
        </p:nvPicPr>
        <p:blipFill>
          <a:blip r:embed="rId5"/>
          <a:stretch>
            <a:fillRect/>
          </a:stretch>
        </p:blipFill>
        <p:spPr>
          <a:xfrm>
            <a:off x="592156" y="3874355"/>
            <a:ext cx="1777314" cy="1777314"/>
          </a:xfrm>
          <a:prstGeom prst="rect">
            <a:avLst/>
          </a:prstGeom>
        </p:spPr>
      </p:pic>
      <p:pic>
        <p:nvPicPr>
          <p:cNvPr id="12" name="Picture 11" descr="Icon&#10;&#10;Description automatically generated">
            <a:extLst>
              <a:ext uri="{FF2B5EF4-FFF2-40B4-BE49-F238E27FC236}">
                <a16:creationId xmlns:a16="http://schemas.microsoft.com/office/drawing/2014/main" id="{2970DD4B-427A-4869-AA9B-FD3EB5B2ED5C}"/>
              </a:ext>
            </a:extLst>
          </p:cNvPr>
          <p:cNvPicPr>
            <a:picLocks noChangeAspect="1"/>
          </p:cNvPicPr>
          <p:nvPr/>
        </p:nvPicPr>
        <p:blipFill>
          <a:blip r:embed="rId6"/>
          <a:stretch>
            <a:fillRect/>
          </a:stretch>
        </p:blipFill>
        <p:spPr>
          <a:xfrm>
            <a:off x="3150160" y="3555692"/>
            <a:ext cx="1485631" cy="2095977"/>
          </a:xfrm>
          <a:prstGeom prst="rect">
            <a:avLst/>
          </a:prstGeom>
        </p:spPr>
      </p:pic>
      <p:pic>
        <p:nvPicPr>
          <p:cNvPr id="14" name="Picture 13" descr="Logo&#10;&#10;Description automatically generated">
            <a:extLst>
              <a:ext uri="{FF2B5EF4-FFF2-40B4-BE49-F238E27FC236}">
                <a16:creationId xmlns:a16="http://schemas.microsoft.com/office/drawing/2014/main" id="{FAA431DF-8CBF-41CB-A296-898D0EC3B2AC}"/>
              </a:ext>
            </a:extLst>
          </p:cNvPr>
          <p:cNvPicPr>
            <a:picLocks noChangeAspect="1"/>
          </p:cNvPicPr>
          <p:nvPr/>
        </p:nvPicPr>
        <p:blipFill>
          <a:blip r:embed="rId7"/>
          <a:stretch>
            <a:fillRect/>
          </a:stretch>
        </p:blipFill>
        <p:spPr>
          <a:xfrm>
            <a:off x="4507273" y="3047654"/>
            <a:ext cx="3430715" cy="3430715"/>
          </a:xfrm>
          <a:prstGeom prst="rect">
            <a:avLst/>
          </a:prstGeom>
        </p:spPr>
      </p:pic>
    </p:spTree>
    <p:extLst>
      <p:ext uri="{BB962C8B-B14F-4D97-AF65-F5344CB8AC3E}">
        <p14:creationId xmlns:p14="http://schemas.microsoft.com/office/powerpoint/2010/main" val="326890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1E295DC7-D713-4BE3-AEA1-51B357634781}"/>
              </a:ext>
            </a:extLst>
          </p:cNvPr>
          <p:cNvGraphicFramePr>
            <a:graphicFrameLocks noGrp="1"/>
          </p:cNvGraphicFramePr>
          <p:nvPr>
            <p:extLst>
              <p:ext uri="{D42A27DB-BD31-4B8C-83A1-F6EECF244321}">
                <p14:modId xmlns:p14="http://schemas.microsoft.com/office/powerpoint/2010/main" val="981375786"/>
              </p:ext>
            </p:extLst>
          </p:nvPr>
        </p:nvGraphicFramePr>
        <p:xfrm>
          <a:off x="0" y="445168"/>
          <a:ext cx="12192000" cy="6232358"/>
        </p:xfrm>
        <a:graphic>
          <a:graphicData uri="http://schemas.openxmlformats.org/drawingml/2006/table">
            <a:tbl>
              <a:tblPr firstRow="1" bandRow="1">
                <a:tableStyleId>{D113A9D2-9D6B-4929-AA2D-F23B5EE8CBE7}</a:tableStyleId>
              </a:tblPr>
              <a:tblGrid>
                <a:gridCol w="621237">
                  <a:extLst>
                    <a:ext uri="{9D8B030D-6E8A-4147-A177-3AD203B41FA5}">
                      <a16:colId xmlns:a16="http://schemas.microsoft.com/office/drawing/2014/main" val="561828791"/>
                    </a:ext>
                  </a:extLst>
                </a:gridCol>
                <a:gridCol w="1990586">
                  <a:extLst>
                    <a:ext uri="{9D8B030D-6E8A-4147-A177-3AD203B41FA5}">
                      <a16:colId xmlns:a16="http://schemas.microsoft.com/office/drawing/2014/main" val="2933567824"/>
                    </a:ext>
                  </a:extLst>
                </a:gridCol>
                <a:gridCol w="855523">
                  <a:extLst>
                    <a:ext uri="{9D8B030D-6E8A-4147-A177-3AD203B41FA5}">
                      <a16:colId xmlns:a16="http://schemas.microsoft.com/office/drawing/2014/main" val="3857703316"/>
                    </a:ext>
                  </a:extLst>
                </a:gridCol>
                <a:gridCol w="1874622">
                  <a:extLst>
                    <a:ext uri="{9D8B030D-6E8A-4147-A177-3AD203B41FA5}">
                      <a16:colId xmlns:a16="http://schemas.microsoft.com/office/drawing/2014/main" val="2694728055"/>
                    </a:ext>
                  </a:extLst>
                </a:gridCol>
                <a:gridCol w="3248215">
                  <a:extLst>
                    <a:ext uri="{9D8B030D-6E8A-4147-A177-3AD203B41FA5}">
                      <a16:colId xmlns:a16="http://schemas.microsoft.com/office/drawing/2014/main" val="4087039119"/>
                    </a:ext>
                  </a:extLst>
                </a:gridCol>
                <a:gridCol w="3601817">
                  <a:extLst>
                    <a:ext uri="{9D8B030D-6E8A-4147-A177-3AD203B41FA5}">
                      <a16:colId xmlns:a16="http://schemas.microsoft.com/office/drawing/2014/main" val="1304653453"/>
                    </a:ext>
                  </a:extLst>
                </a:gridCol>
              </a:tblGrid>
              <a:tr h="492346">
                <a:tc>
                  <a:txBody>
                    <a:bodyPr/>
                    <a:lstStyle/>
                    <a:p>
                      <a:r>
                        <a:rPr lang="en-IN" sz="1200" dirty="0">
                          <a:latin typeface="Times New Roman" pitchFamily="18" charset="0"/>
                          <a:cs typeface="Times New Roman" pitchFamily="18" charset="0"/>
                        </a:rPr>
                        <a:t>S.NO</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itchFamily="18" charset="0"/>
                          <a:cs typeface="Times New Roman" pitchFamily="18" charset="0"/>
                        </a:rPr>
                        <a:t>  NAME OF THE</a:t>
                      </a:r>
                    </a:p>
                    <a:p>
                      <a:r>
                        <a:rPr lang="en-IN" sz="1200" dirty="0">
                          <a:latin typeface="Times New Roman" pitchFamily="18" charset="0"/>
                          <a:cs typeface="Times New Roman" pitchFamily="18" charset="0"/>
                        </a:rPr>
                        <a:t>     JOURNAL</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itchFamily="18" charset="0"/>
                          <a:cs typeface="Times New Roman" pitchFamily="18" charset="0"/>
                        </a:rPr>
                        <a:t>YEAR</a:t>
                      </a:r>
                      <a:endParaRPr lang="en-IN" sz="120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itchFamily="18" charset="0"/>
                          <a:cs typeface="Times New Roman" pitchFamily="18" charset="0"/>
                        </a:rPr>
                        <a:t> NAME OF THE</a:t>
                      </a:r>
                    </a:p>
                    <a:p>
                      <a:r>
                        <a:rPr lang="en-IN" sz="1200" dirty="0">
                          <a:latin typeface="Times New Roman" pitchFamily="18" charset="0"/>
                          <a:cs typeface="Times New Roman" pitchFamily="18" charset="0"/>
                        </a:rPr>
                        <a:t>    AUTHORS</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itchFamily="18" charset="0"/>
                          <a:cs typeface="Times New Roman" pitchFamily="18" charset="0"/>
                        </a:rPr>
                        <a:t>    WORK CONTRIBUTED</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itchFamily="18" charset="0"/>
                          <a:cs typeface="Times New Roman" pitchFamily="18" charset="0"/>
                        </a:rPr>
                        <a:t>MERITS AND DEMERITS OF WORK</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7061788"/>
                  </a:ext>
                </a:extLst>
              </a:tr>
              <a:tr h="1578002">
                <a:tc>
                  <a:txBody>
                    <a:bodyPr/>
                    <a:lstStyle/>
                    <a:p>
                      <a:r>
                        <a:rPr lang="en-IN" sz="1200">
                          <a:latin typeface="Times New Roman" pitchFamily="18" charset="0"/>
                          <a:cs typeface="Times New Roman" pitchFamily="18" charset="0"/>
                        </a:rPr>
                        <a:t>    1</a:t>
                      </a:r>
                      <a:endParaRPr lang="en-IN" sz="120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kern="1200" baseline="0" dirty="0">
                          <a:solidFill>
                            <a:schemeClr val="lt1"/>
                          </a:solidFill>
                          <a:latin typeface="Times New Roman" pitchFamily="18" charset="0"/>
                          <a:ea typeface="+mn-ea"/>
                          <a:cs typeface="Times New Roman" pitchFamily="18" charset="0"/>
                        </a:rPr>
                        <a:t>Critical Literature Review on Chatbots in Education </a:t>
                      </a:r>
                      <a:r>
                        <a:rPr lang="en-US" sz="1800" b="1" kern="1200" baseline="0" dirty="0">
                          <a:solidFill>
                            <a:schemeClr val="lt1"/>
                          </a:solidFill>
                          <a:latin typeface="Times New Roman" pitchFamily="18" charset="0"/>
                          <a:ea typeface="+mn-ea"/>
                          <a:cs typeface="Times New Roman" pitchFamily="18" charset="0"/>
                        </a:rPr>
                        <a:t>(IJTSRD) </a:t>
                      </a:r>
                      <a:endParaRPr lang="en-US" sz="1800" b="0" i="0" kern="1200" dirty="0">
                        <a:solidFill>
                          <a:schemeClr val="bg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solidFill>
                            <a:schemeClr val="bg1"/>
                          </a:solidFill>
                          <a:latin typeface="Times New Roman" pitchFamily="18" charset="0"/>
                          <a:cs typeface="Times New Roman"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kern="1200" baseline="0" dirty="0">
                          <a:solidFill>
                            <a:schemeClr val="lt1"/>
                          </a:solidFill>
                          <a:latin typeface="Times New Roman" pitchFamily="18" charset="0"/>
                          <a:ea typeface="+mn-ea"/>
                          <a:cs typeface="Times New Roman" pitchFamily="18" charset="0"/>
                        </a:rPr>
                        <a:t>Hephzibah Thomas </a:t>
                      </a:r>
                      <a:endParaRPr lang="en-IN" sz="2000" b="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This paper focuses on text </a:t>
                      </a:r>
                      <a:r>
                        <a:rPr lang="en-IN" sz="2000" baseline="0" dirty="0">
                          <a:solidFill>
                            <a:schemeClr val="bg1"/>
                          </a:solidFill>
                          <a:latin typeface="Times New Roman" pitchFamily="18" charset="0"/>
                          <a:cs typeface="Times New Roman" pitchFamily="18" charset="0"/>
                        </a:rPr>
                        <a:t> input and  text output .</a:t>
                      </a:r>
                    </a:p>
                    <a:p>
                      <a:r>
                        <a:rPr lang="en-IN" sz="2000" baseline="0" dirty="0">
                          <a:solidFill>
                            <a:schemeClr val="bg1"/>
                          </a:solidFill>
                          <a:latin typeface="Times New Roman" pitchFamily="18" charset="0"/>
                          <a:cs typeface="Times New Roman" pitchFamily="18" charset="0"/>
                        </a:rPr>
                        <a:t>And also this paper talks about usage of chat-bots in educational fields.</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solidFill>
                            <a:schemeClr val="bg1"/>
                          </a:solidFill>
                          <a:latin typeface="Times New Roman" pitchFamily="18" charset="0"/>
                          <a:cs typeface="Times New Roman" pitchFamily="18" charset="0"/>
                        </a:rPr>
                        <a:t>This paper only uses text to text</a:t>
                      </a:r>
                      <a:r>
                        <a:rPr lang="en-IN" sz="2000" baseline="0" dirty="0">
                          <a:solidFill>
                            <a:schemeClr val="bg1"/>
                          </a:solidFill>
                          <a:latin typeface="Times New Roman" pitchFamily="18" charset="0"/>
                          <a:cs typeface="Times New Roman" pitchFamily="18" charset="0"/>
                        </a:rPr>
                        <a:t> . Using speech to speech and  text to text or text to speech would be much better.</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4385807"/>
                  </a:ext>
                </a:extLst>
              </a:tr>
              <a:tr h="1518455">
                <a:tc>
                  <a:txBody>
                    <a:bodyPr/>
                    <a:lstStyle/>
                    <a:p>
                      <a:r>
                        <a:rPr lang="en-IN" sz="1200" dirty="0">
                          <a:latin typeface="Times New Roman" pitchFamily="18" charset="0"/>
                          <a:cs typeface="Times New Roman" pitchFamily="18" charset="0"/>
                        </a:rPr>
                        <a:t>   2</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1" kern="1200" baseline="0" dirty="0">
                          <a:solidFill>
                            <a:schemeClr val="lt1"/>
                          </a:solidFill>
                          <a:latin typeface="Times New Roman" pitchFamily="18" charset="0"/>
                          <a:ea typeface="+mn-ea"/>
                          <a:cs typeface="Times New Roman" pitchFamily="18" charset="0"/>
                        </a:rPr>
                        <a:t>Implementation of Virtual Assistant with Sign</a:t>
                      </a:r>
                    </a:p>
                    <a:p>
                      <a:r>
                        <a:rPr lang="en-GB" sz="1600" b="1" kern="1200" baseline="0" dirty="0">
                          <a:solidFill>
                            <a:schemeClr val="lt1"/>
                          </a:solidFill>
                          <a:latin typeface="Times New Roman" pitchFamily="18" charset="0"/>
                          <a:ea typeface="+mn-ea"/>
                          <a:cs typeface="Times New Roman" pitchFamily="18" charset="0"/>
                        </a:rPr>
                        <a:t>Language using Deep Learning and Tensor Flow</a:t>
                      </a:r>
                      <a:endParaRPr lang="en-US" sz="1600" b="0" i="0" kern="1200" dirty="0">
                        <a:solidFill>
                          <a:schemeClr val="bg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solidFill>
                            <a:schemeClr val="bg1"/>
                          </a:solidFill>
                          <a:latin typeface="Times New Roman" pitchFamily="18" charset="0"/>
                          <a:cs typeface="Times New Roman"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dirty="0">
                          <a:solidFill>
                            <a:schemeClr val="lt1"/>
                          </a:solidFill>
                          <a:latin typeface="+mn-lt"/>
                          <a:ea typeface="+mn-ea"/>
                          <a:cs typeface="+mn-cs"/>
                        </a:rPr>
                        <a:t>Vani Valsaraj</a:t>
                      </a:r>
                      <a:endParaRPr lang="en-IN"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This</a:t>
                      </a:r>
                      <a:r>
                        <a:rPr lang="en-IN" sz="2000" baseline="0" dirty="0">
                          <a:solidFill>
                            <a:schemeClr val="bg1"/>
                          </a:solidFill>
                          <a:latin typeface="Times New Roman" pitchFamily="18" charset="0"/>
                          <a:cs typeface="Times New Roman" pitchFamily="18" charset="0"/>
                        </a:rPr>
                        <a:t> project converts sign language to text using deep learning and tensor flow.</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This is explicitly useful</a:t>
                      </a:r>
                      <a:r>
                        <a:rPr lang="en-IN" sz="2000" baseline="0" dirty="0">
                          <a:solidFill>
                            <a:schemeClr val="bg1"/>
                          </a:solidFill>
                          <a:latin typeface="Times New Roman" pitchFamily="18" charset="0"/>
                          <a:cs typeface="Times New Roman" pitchFamily="18" charset="0"/>
                        </a:rPr>
                        <a:t> for deaf and dumb. If output is in text, output in speech would be better.</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0476117"/>
                  </a:ext>
                </a:extLst>
              </a:tr>
              <a:tr h="1161172">
                <a:tc>
                  <a:txBody>
                    <a:bodyPr/>
                    <a:lstStyle/>
                    <a:p>
                      <a:r>
                        <a:rPr lang="en-IN" sz="1200" dirty="0">
                          <a:latin typeface="Times New Roman" pitchFamily="18" charset="0"/>
                          <a:cs typeface="Times New Roman" pitchFamily="18" charset="0"/>
                        </a:rPr>
                        <a:t>  3</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kern="1200" baseline="0" dirty="0">
                          <a:solidFill>
                            <a:schemeClr val="lt1"/>
                          </a:solidFill>
                          <a:latin typeface="Times New Roman" pitchFamily="18" charset="0"/>
                          <a:ea typeface="+mn-ea"/>
                          <a:cs typeface="Times New Roman" pitchFamily="18" charset="0"/>
                        </a:rPr>
                        <a:t>Jarvis - A Virtual Assistant based on Artificial Intelligence </a:t>
                      </a:r>
                      <a:endParaRPr lang="en-IN" sz="12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solidFill>
                            <a:schemeClr val="bg1"/>
                          </a:solidFill>
                          <a:latin typeface="Times New Roman" pitchFamily="18" charset="0"/>
                          <a:cs typeface="Times New Roman"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baseline="0" dirty="0">
                          <a:solidFill>
                            <a:schemeClr val="lt1"/>
                          </a:solidFill>
                          <a:latin typeface="Times New Roman" pitchFamily="18" charset="0"/>
                          <a:ea typeface="+mn-ea"/>
                          <a:cs typeface="Times New Roman" pitchFamily="18" charset="0"/>
                        </a:rPr>
                        <a:t>Dr.M. Sharada Varalakshmi, </a:t>
                      </a:r>
                      <a:r>
                        <a:rPr lang="en-US" sz="1800" kern="1200" baseline="0" dirty="0">
                          <a:solidFill>
                            <a:schemeClr val="lt1"/>
                          </a:solidFill>
                          <a:latin typeface="+mn-lt"/>
                          <a:ea typeface="+mn-ea"/>
                          <a:cs typeface="+mn-cs"/>
                        </a:rPr>
                        <a:t>Dr.P. Lavanya </a:t>
                      </a:r>
                      <a:r>
                        <a:rPr lang="en-US" sz="2000" kern="1200" baseline="0" dirty="0">
                          <a:solidFill>
                            <a:schemeClr val="lt1"/>
                          </a:solidFill>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This paper talks about speech </a:t>
                      </a:r>
                      <a:r>
                        <a:rPr lang="en-IN" sz="2000" baseline="0" dirty="0">
                          <a:solidFill>
                            <a:schemeClr val="bg1"/>
                          </a:solidFill>
                          <a:latin typeface="Times New Roman" pitchFamily="18" charset="0"/>
                          <a:cs typeface="Times New Roman" pitchFamily="18" charset="0"/>
                        </a:rPr>
                        <a:t> recognition approach.</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This</a:t>
                      </a:r>
                      <a:r>
                        <a:rPr lang="en-IN" sz="2000" baseline="0" dirty="0">
                          <a:solidFill>
                            <a:schemeClr val="bg1"/>
                          </a:solidFill>
                          <a:latin typeface="Times New Roman" pitchFamily="18" charset="0"/>
                          <a:cs typeface="Times New Roman" pitchFamily="18" charset="0"/>
                        </a:rPr>
                        <a:t> paper explained about approach of Speech  recognition but not any implementation.</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342219"/>
                  </a:ext>
                </a:extLst>
              </a:tr>
              <a:tr h="1381372">
                <a:tc>
                  <a:txBody>
                    <a:bodyPr/>
                    <a:lstStyle/>
                    <a:p>
                      <a:r>
                        <a:rPr lang="en-IN" sz="1200">
                          <a:latin typeface="Times New Roman" pitchFamily="18" charset="0"/>
                          <a:cs typeface="Times New Roman" pitchFamily="18" charset="0"/>
                        </a:rPr>
                        <a:t>  4</a:t>
                      </a:r>
                      <a:endParaRPr lang="en-IN" sz="120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b="1" kern="1200" baseline="0" dirty="0">
                          <a:solidFill>
                            <a:schemeClr val="lt1"/>
                          </a:solidFill>
                          <a:latin typeface="Times New Roman" pitchFamily="18" charset="0"/>
                          <a:ea typeface="+mn-ea"/>
                          <a:cs typeface="Times New Roman" pitchFamily="18" charset="0"/>
                        </a:rPr>
                        <a:t>A Review Paper on Smart Personal Assistant</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solidFill>
                            <a:schemeClr val="bg1"/>
                          </a:solidFill>
                          <a:latin typeface="Times New Roman" pitchFamily="18" charset="0"/>
                          <a:cs typeface="Times New Roman" pitchFamily="18" charset="0"/>
                        </a:rPr>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sv-SE" sz="1800" kern="1200" baseline="0" dirty="0">
                          <a:solidFill>
                            <a:schemeClr val="lt1"/>
                          </a:solidFill>
                          <a:latin typeface="Times New Roman" pitchFamily="18" charset="0"/>
                          <a:ea typeface="+mn-ea"/>
                          <a:cs typeface="Times New Roman" pitchFamily="18" charset="0"/>
                        </a:rPr>
                        <a:t>Yogendra Kumar Sharma</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IN" sz="1800" dirty="0">
                          <a:solidFill>
                            <a:schemeClr val="bg1"/>
                          </a:solidFill>
                          <a:latin typeface="Times New Roman" pitchFamily="18" charset="0"/>
                          <a:cs typeface="Times New Roman" pitchFamily="18" charset="0"/>
                        </a:rPr>
                        <a:t>Neeraj</a:t>
                      </a:r>
                      <a:r>
                        <a:rPr lang="en-IN" sz="1800" baseline="0" dirty="0">
                          <a:solidFill>
                            <a:schemeClr val="bg1"/>
                          </a:solidFill>
                          <a:latin typeface="Times New Roman" pitchFamily="18" charset="0"/>
                          <a:cs typeface="Times New Roman" pitchFamily="18" charset="0"/>
                        </a:rPr>
                        <a:t> Sharma</a:t>
                      </a:r>
                      <a:endParaRPr lang="en-IN" sz="18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This</a:t>
                      </a:r>
                      <a:r>
                        <a:rPr lang="en-IN" sz="2000" baseline="0" dirty="0">
                          <a:solidFill>
                            <a:schemeClr val="bg1"/>
                          </a:solidFill>
                          <a:latin typeface="Times New Roman" pitchFamily="18" charset="0"/>
                          <a:cs typeface="Times New Roman" pitchFamily="18" charset="0"/>
                        </a:rPr>
                        <a:t> Paper  talks about overview of applications of Smart Personal Assistant in various fields. </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solidFill>
                            <a:schemeClr val="bg1"/>
                          </a:solidFill>
                          <a:latin typeface="Times New Roman" pitchFamily="18" charset="0"/>
                          <a:cs typeface="Times New Roman" pitchFamily="18" charset="0"/>
                        </a:rPr>
                        <a:t>They didn't talk about any architecture</a:t>
                      </a:r>
                      <a:r>
                        <a:rPr lang="en-IN" sz="2000" baseline="0" dirty="0">
                          <a:solidFill>
                            <a:schemeClr val="bg1"/>
                          </a:solidFill>
                          <a:latin typeface="Times New Roman" pitchFamily="18" charset="0"/>
                          <a:cs typeface="Times New Roman" pitchFamily="18" charset="0"/>
                        </a:rPr>
                        <a:t> Just gave a brief on Smart Personal Assistant.</a:t>
                      </a:r>
                      <a:endParaRPr lang="en-IN" sz="2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632196"/>
                  </a:ext>
                </a:extLst>
              </a:tr>
            </a:tbl>
          </a:graphicData>
        </a:graphic>
      </p:graphicFrame>
      <p:sp>
        <p:nvSpPr>
          <p:cNvPr id="6" name="TextBox 5">
            <a:extLst>
              <a:ext uri="{FF2B5EF4-FFF2-40B4-BE49-F238E27FC236}">
                <a16:creationId xmlns:a16="http://schemas.microsoft.com/office/drawing/2014/main" id="{ED4F1E0C-D4A5-41E5-AD56-50B9F4A6B559}"/>
              </a:ext>
            </a:extLst>
          </p:cNvPr>
          <p:cNvSpPr txBox="1"/>
          <p:nvPr/>
        </p:nvSpPr>
        <p:spPr>
          <a:xfrm>
            <a:off x="4843142" y="-31586"/>
            <a:ext cx="6094206" cy="400110"/>
          </a:xfrm>
          <a:prstGeom prst="rect">
            <a:avLst/>
          </a:prstGeom>
          <a:noFill/>
        </p:spPr>
        <p:txBody>
          <a:bodyPr wrap="square">
            <a:spAutoFit/>
          </a:bodyPr>
          <a:lstStyle/>
          <a:p>
            <a:r>
              <a:rPr lang="en-GB" sz="2000" b="1" dirty="0">
                <a:solidFill>
                  <a:schemeClr val="bg1"/>
                </a:solidFill>
                <a:latin typeface="Times New Roman" pitchFamily="18" charset="0"/>
                <a:cs typeface="Times New Roman" pitchFamily="18" charset="0"/>
              </a:rPr>
              <a:t>Literature survey</a:t>
            </a:r>
            <a:endParaRPr lang="en-IN"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2273898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1351</TotalTime>
  <Words>1420</Words>
  <Application>Microsoft Office PowerPoint</Application>
  <PresentationFormat>Widescreen</PresentationFormat>
  <Paragraphs>232</Paragraphs>
  <Slides>21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Calibri</vt:lpstr>
      <vt:lpstr>Cambria</vt:lpstr>
      <vt:lpstr>Gill Sans MT</vt:lpstr>
      <vt:lpstr>Times New Roman</vt:lpstr>
      <vt:lpstr>TimesNewRomanPS-BoldItalicMT</vt:lpstr>
      <vt:lpstr>TimesNewRomanPSMT</vt:lpstr>
      <vt:lpstr>URWPalladioL-Bold</vt:lpstr>
      <vt:lpstr>Wingdings</vt:lpstr>
      <vt:lpstr>Wingdings 2</vt:lpstr>
      <vt:lpstr>Dividend</vt:lpstr>
      <vt:lpstr>PowerPoint Presentation</vt:lpstr>
      <vt:lpstr>Introduction</vt:lpstr>
      <vt:lpstr>Problem statement</vt:lpstr>
      <vt:lpstr>Motivation</vt:lpstr>
      <vt:lpstr>        objectives OF THE PROJECT</vt:lpstr>
      <vt:lpstr>OBJECTIVE 1: To enable user input</vt:lpstr>
      <vt:lpstr>OBJECTIVE 2: TO DISPLAY output (text or speech) </vt:lpstr>
      <vt:lpstr>Objective 3: To integrate model with web-application</vt:lpstr>
      <vt:lpstr>PowerPoint Presentation</vt:lpstr>
      <vt:lpstr>BLOCK DIAGRAM  of  the project</vt:lpstr>
      <vt:lpstr>SOFTWARE(s) USED in the project</vt:lpstr>
      <vt:lpstr>RESULT</vt:lpstr>
      <vt:lpstr>PowerPoint Presentation</vt:lpstr>
      <vt:lpstr>CONCLUSION AND Future scope</vt:lpstr>
      <vt:lpstr>                               applications</vt:lpstr>
      <vt:lpstr>PROJECT STEPS</vt:lpstr>
      <vt:lpstr>TIME SCHEDULE OF ACTIVITIES</vt:lpstr>
      <vt:lpstr>ROLES AND RESPONSIBILITIES</vt:lpstr>
      <vt:lpstr>references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reddy</dc:creator>
  <cp:lastModifiedBy>Ram Pentapati</cp:lastModifiedBy>
  <cp:revision>509</cp:revision>
  <dcterms:created xsi:type="dcterms:W3CDTF">2021-04-22T04:36:21Z</dcterms:created>
  <dcterms:modified xsi:type="dcterms:W3CDTF">2021-06-15T08:39:23Z</dcterms:modified>
</cp:coreProperties>
</file>