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9" r:id="rId3"/>
    <p:sldId id="273" r:id="rId4"/>
    <p:sldId id="258" r:id="rId5"/>
    <p:sldId id="262" r:id="rId6"/>
    <p:sldId id="260" r:id="rId7"/>
    <p:sldId id="261" r:id="rId8"/>
    <p:sldId id="277" r:id="rId9"/>
    <p:sldId id="278" r:id="rId10"/>
    <p:sldId id="286" r:id="rId11"/>
    <p:sldId id="272" r:id="rId12"/>
    <p:sldId id="263" r:id="rId13"/>
    <p:sldId id="280" r:id="rId14"/>
    <p:sldId id="265" r:id="rId15"/>
    <p:sldId id="266" r:id="rId16"/>
    <p:sldId id="267" r:id="rId17"/>
    <p:sldId id="282" r:id="rId18"/>
    <p:sldId id="283" r:id="rId19"/>
    <p:sldId id="270" r:id="rId20"/>
    <p:sldId id="268" r:id="rId21"/>
    <p:sldId id="284"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32" autoAdjust="0"/>
    <p:restoredTop sz="83266" autoAdjust="0"/>
  </p:normalViewPr>
  <p:slideViewPr>
    <p:cSldViewPr snapToGrid="0">
      <p:cViewPr varScale="1">
        <p:scale>
          <a:sx n="53" d="100"/>
          <a:sy n="53" d="100"/>
        </p:scale>
        <p:origin x="-1200" y="-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73AA9-A36A-43B5-A6D0-842AC09A07B1}" type="datetimeFigureOut">
              <a:rPr lang="en-IN" smtClean="0"/>
              <a:pPr/>
              <a:t>10-05-2021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9BB49-711A-4BBD-ADD7-7D7AC13F695F}" type="slidenum">
              <a:rPr lang="en-IN" smtClean="0"/>
              <a:pPr/>
              <a:t>‹#›</a:t>
            </a:fld>
            <a:endParaRPr lang="en-IN"/>
          </a:p>
        </p:txBody>
      </p:sp>
    </p:spTree>
    <p:extLst>
      <p:ext uri="{BB962C8B-B14F-4D97-AF65-F5344CB8AC3E}">
        <p14:creationId xmlns:p14="http://schemas.microsoft.com/office/powerpoint/2010/main" xmlns="" val="53056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2</a:t>
            </a:fld>
            <a:endParaRPr lang="en-IN"/>
          </a:p>
        </p:txBody>
      </p:sp>
    </p:spTree>
    <p:extLst>
      <p:ext uri="{BB962C8B-B14F-4D97-AF65-F5344CB8AC3E}">
        <p14:creationId xmlns:p14="http://schemas.microsoft.com/office/powerpoint/2010/main" xmlns="" val="48021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9</a:t>
            </a:fld>
            <a:endParaRPr lang="en-IN"/>
          </a:p>
        </p:txBody>
      </p:sp>
    </p:spTree>
    <p:extLst>
      <p:ext uri="{BB962C8B-B14F-4D97-AF65-F5344CB8AC3E}">
        <p14:creationId xmlns:p14="http://schemas.microsoft.com/office/powerpoint/2010/main" xmlns="" val="140026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10</a:t>
            </a:fld>
            <a:endParaRPr lang="en-IN"/>
          </a:p>
        </p:txBody>
      </p:sp>
    </p:spTree>
    <p:extLst>
      <p:ext uri="{BB962C8B-B14F-4D97-AF65-F5344CB8AC3E}">
        <p14:creationId xmlns:p14="http://schemas.microsoft.com/office/powerpoint/2010/main" xmlns="" val="140026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11</a:t>
            </a:fld>
            <a:endParaRPr lang="en-IN"/>
          </a:p>
        </p:txBody>
      </p:sp>
    </p:spTree>
    <p:extLst>
      <p:ext uri="{BB962C8B-B14F-4D97-AF65-F5344CB8AC3E}">
        <p14:creationId xmlns:p14="http://schemas.microsoft.com/office/powerpoint/2010/main" xmlns="" val="344885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14</a:t>
            </a:fld>
            <a:endParaRPr lang="en-IN"/>
          </a:p>
        </p:txBody>
      </p:sp>
    </p:spTree>
    <p:extLst>
      <p:ext uri="{BB962C8B-B14F-4D97-AF65-F5344CB8AC3E}">
        <p14:creationId xmlns:p14="http://schemas.microsoft.com/office/powerpoint/2010/main" xmlns="" val="2347360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59BB49-711A-4BBD-ADD7-7D7AC13F695F}" type="slidenum">
              <a:rPr lang="en-IN" smtClean="0"/>
              <a:pPr/>
              <a:t>15</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16</a:t>
            </a:fld>
            <a:endParaRPr lang="en-IN"/>
          </a:p>
        </p:txBody>
      </p:sp>
    </p:spTree>
    <p:extLst>
      <p:ext uri="{BB962C8B-B14F-4D97-AF65-F5344CB8AC3E}">
        <p14:creationId xmlns:p14="http://schemas.microsoft.com/office/powerpoint/2010/main" xmlns="" val="89344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998E23A-6848-4084-91E8-24B3C184A098}"/>
              </a:ext>
            </a:extLst>
          </p:cNvPr>
          <p:cNvSpPr>
            <a:spLocks noGrp="1"/>
          </p:cNvSpPr>
          <p:nvPr>
            <p:ph type="subTitle" idx="1"/>
          </p:nvPr>
        </p:nvSpPr>
        <p:spPr>
          <a:xfrm>
            <a:off x="276727" y="1444852"/>
            <a:ext cx="11369842" cy="857355"/>
          </a:xfrm>
        </p:spPr>
        <p:txBody>
          <a:bodyPr>
            <a:noAutofit/>
          </a:bodyPr>
          <a:lstStyle/>
          <a:p>
            <a:r>
              <a:rPr lang="en-IN" sz="3000" b="1" cap="none" dirty="0">
                <a:solidFill>
                  <a:srgbClr val="002060"/>
                </a:solidFill>
                <a:latin typeface="Times New Roman" pitchFamily="18" charset="0"/>
                <a:ea typeface="Cambria" panose="02040503050406030204" pitchFamily="18" charset="0"/>
                <a:cs typeface="Times New Roman" pitchFamily="18" charset="0"/>
              </a:rPr>
              <a:t>                                      </a:t>
            </a:r>
            <a:r>
              <a:rPr lang="en-IN" sz="3000" b="1" cap="none" dirty="0" smtClean="0">
                <a:solidFill>
                  <a:srgbClr val="002060"/>
                </a:solidFill>
                <a:latin typeface="Times New Roman" pitchFamily="18" charset="0"/>
                <a:ea typeface="Cambria" panose="02040503050406030204" pitchFamily="18" charset="0"/>
                <a:cs typeface="Times New Roman" pitchFamily="18" charset="0"/>
              </a:rPr>
              <a:t>   </a:t>
            </a:r>
            <a:r>
              <a:rPr lang="en-IN" sz="3000" b="1" cap="none" dirty="0" smtClean="0">
                <a:solidFill>
                  <a:srgbClr val="FFFF00"/>
                </a:solidFill>
                <a:latin typeface="Times New Roman" pitchFamily="18" charset="0"/>
                <a:ea typeface="Cambria" panose="02040503050406030204" pitchFamily="18" charset="0"/>
                <a:cs typeface="Times New Roman" pitchFamily="18" charset="0"/>
              </a:rPr>
              <a:t>LITERATURE SURVEY</a:t>
            </a:r>
          </a:p>
          <a:p>
            <a:pPr algn="ctr"/>
            <a:r>
              <a:rPr lang="en-IN" sz="3000" b="1" cap="none" dirty="0" smtClean="0">
                <a:solidFill>
                  <a:schemeClr val="bg1"/>
                </a:solidFill>
                <a:latin typeface="Times New Roman" pitchFamily="18" charset="0"/>
                <a:ea typeface="Cambria" panose="02040503050406030204" pitchFamily="18" charset="0"/>
                <a:cs typeface="Times New Roman" pitchFamily="18" charset="0"/>
              </a:rPr>
              <a:t>         IMPLEMENTING VIRTUAL ASSISTANT USING CNN FOR TRAVEL PLANNER </a:t>
            </a:r>
            <a:endParaRPr lang="en-IN" sz="3000" b="1" cap="none" dirty="0">
              <a:solidFill>
                <a:schemeClr val="bg1"/>
              </a:solidFill>
              <a:latin typeface="Times New Roman" pitchFamily="18" charset="0"/>
              <a:ea typeface="Cambria" panose="02040503050406030204" pitchFamily="18" charset="0"/>
              <a:cs typeface="Times New Roman" pitchFamily="18" charset="0"/>
            </a:endParaRPr>
          </a:p>
        </p:txBody>
      </p:sp>
      <p:pic>
        <p:nvPicPr>
          <p:cNvPr id="4" name="Picture 3">
            <a:extLst>
              <a:ext uri="{FF2B5EF4-FFF2-40B4-BE49-F238E27FC236}">
                <a16:creationId xmlns:a16="http://schemas.microsoft.com/office/drawing/2014/main" xmlns="" id="{7AD8B451-D920-4ABC-BF95-E7F6E482B54D}"/>
              </a:ext>
            </a:extLst>
          </p:cNvPr>
          <p:cNvPicPr>
            <a:picLocks noChangeAspect="1"/>
          </p:cNvPicPr>
          <p:nvPr/>
        </p:nvPicPr>
        <p:blipFill rotWithShape="1">
          <a:blip r:embed="rId2"/>
          <a:srcRect r="40724" b="19833"/>
          <a:stretch/>
        </p:blipFill>
        <p:spPr>
          <a:xfrm>
            <a:off x="3249169" y="259527"/>
            <a:ext cx="5573346" cy="1196437"/>
          </a:xfrm>
          <a:prstGeom prst="rect">
            <a:avLst/>
          </a:prstGeom>
        </p:spPr>
      </p:pic>
      <p:sp>
        <p:nvSpPr>
          <p:cNvPr id="9" name="TextBox 8">
            <a:extLst>
              <a:ext uri="{FF2B5EF4-FFF2-40B4-BE49-F238E27FC236}">
                <a16:creationId xmlns:a16="http://schemas.microsoft.com/office/drawing/2014/main" xmlns="" id="{BDC844C3-6164-4FB2-AA45-D0ACF70A996E}"/>
              </a:ext>
            </a:extLst>
          </p:cNvPr>
          <p:cNvSpPr txBox="1"/>
          <p:nvPr/>
        </p:nvSpPr>
        <p:spPr>
          <a:xfrm>
            <a:off x="1015627" y="3774099"/>
            <a:ext cx="5577840" cy="2246769"/>
          </a:xfrm>
          <a:prstGeom prst="rect">
            <a:avLst/>
          </a:prstGeom>
          <a:noFill/>
        </p:spPr>
        <p:txBody>
          <a:bodyPr wrap="square">
            <a:spAutoFit/>
          </a:bodyPr>
          <a:lstStyle/>
          <a:p>
            <a:pPr algn="l"/>
            <a:r>
              <a:rPr lang="en-IN" sz="2000" b="1" i="1" dirty="0">
                <a:solidFill>
                  <a:schemeClr val="bg1"/>
                </a:solidFill>
                <a:latin typeface="Times New Roman" pitchFamily="18" charset="0"/>
                <a:ea typeface="Cambria" panose="02040503050406030204" pitchFamily="18" charset="0"/>
                <a:cs typeface="Times New Roman" pitchFamily="18" charset="0"/>
              </a:rPr>
              <a:t>UNDER THE GUIDANCE OF</a:t>
            </a:r>
          </a:p>
          <a:p>
            <a:pPr marL="0" indent="0">
              <a:buNone/>
            </a:pPr>
            <a:endParaRPr lang="en-IN" sz="2000" dirty="0">
              <a:solidFill>
                <a:schemeClr val="bg1"/>
              </a:solidFill>
              <a:latin typeface="Times New Roman" pitchFamily="18" charset="0"/>
              <a:ea typeface="Cambria" panose="02040503050406030204" pitchFamily="18" charset="0"/>
              <a:cs typeface="Times New Roman" pitchFamily="18" charset="0"/>
            </a:endParaRPr>
          </a:p>
          <a:p>
            <a:pPr marL="0" indent="0">
              <a:buNone/>
            </a:pPr>
            <a:r>
              <a:rPr lang="en-US" sz="2000" dirty="0" smtClean="0">
                <a:solidFill>
                  <a:schemeClr val="bg1"/>
                </a:solidFill>
                <a:latin typeface="Times New Roman" pitchFamily="18" charset="0"/>
                <a:ea typeface="Cambria" panose="02040503050406030204" pitchFamily="18" charset="0"/>
                <a:cs typeface="Times New Roman" pitchFamily="18" charset="0"/>
              </a:rPr>
              <a:t>Dr. D Santhosh Kumar</a:t>
            </a:r>
            <a:endParaRPr lang="en-US" sz="2000" dirty="0">
              <a:solidFill>
                <a:schemeClr val="bg1"/>
              </a:solidFill>
              <a:latin typeface="Times New Roman" pitchFamily="18" charset="0"/>
              <a:ea typeface="Cambria" panose="02040503050406030204" pitchFamily="18" charset="0"/>
              <a:cs typeface="Times New Roman" pitchFamily="18" charset="0"/>
            </a:endParaRPr>
          </a:p>
          <a:p>
            <a:pPr marL="0" indent="0">
              <a:buNone/>
            </a:pPr>
            <a:endParaRPr lang="en-IN" sz="2000" dirty="0">
              <a:solidFill>
                <a:schemeClr val="bg1"/>
              </a:solidFill>
              <a:latin typeface="Times New Roman" pitchFamily="18" charset="0"/>
              <a:ea typeface="Cambria" panose="02040503050406030204"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Assistant Professor</a:t>
            </a:r>
            <a:r>
              <a:rPr lang="en-IN" sz="2000" dirty="0" smtClean="0">
                <a:solidFill>
                  <a:schemeClr val="bg1"/>
                </a:solidFill>
                <a:latin typeface="Times New Roman" pitchFamily="18" charset="0"/>
                <a:ea typeface="Cambria" panose="02040503050406030204" pitchFamily="18" charset="0"/>
                <a:cs typeface="Times New Roman" pitchFamily="18" charset="0"/>
              </a:rPr>
              <a:t> </a:t>
            </a:r>
            <a:r>
              <a:rPr lang="en-IN" sz="2000" dirty="0">
                <a:solidFill>
                  <a:schemeClr val="bg1"/>
                </a:solidFill>
                <a:latin typeface="Times New Roman" pitchFamily="18" charset="0"/>
                <a:ea typeface="Cambria" panose="02040503050406030204" pitchFamily="18" charset="0"/>
                <a:cs typeface="Times New Roman" pitchFamily="18" charset="0"/>
              </a:rPr>
              <a:t>, ECE</a:t>
            </a:r>
          </a:p>
          <a:p>
            <a:pPr marL="0" indent="0">
              <a:buNone/>
            </a:pPr>
            <a:endParaRPr lang="en-IN" sz="2000" dirty="0">
              <a:solidFill>
                <a:schemeClr val="bg1"/>
              </a:solidFill>
              <a:latin typeface="Times New Roman" pitchFamily="18" charset="0"/>
              <a:ea typeface="Cambria" panose="02040503050406030204" pitchFamily="18" charset="0"/>
              <a:cs typeface="Times New Roman" pitchFamily="18" charset="0"/>
            </a:endParaRPr>
          </a:p>
          <a:p>
            <a:pPr marL="0" indent="0">
              <a:buNone/>
            </a:pPr>
            <a:r>
              <a:rPr lang="en-IN" sz="2000" dirty="0">
                <a:solidFill>
                  <a:schemeClr val="bg1"/>
                </a:solidFill>
                <a:latin typeface="Times New Roman" pitchFamily="18" charset="0"/>
                <a:ea typeface="Cambria" panose="02040503050406030204" pitchFamily="18" charset="0"/>
                <a:cs typeface="Times New Roman" pitchFamily="18" charset="0"/>
              </a:rPr>
              <a:t>VNRVJIET</a:t>
            </a:r>
          </a:p>
        </p:txBody>
      </p:sp>
      <p:sp>
        <p:nvSpPr>
          <p:cNvPr id="13" name="TextBox 12">
            <a:extLst>
              <a:ext uri="{FF2B5EF4-FFF2-40B4-BE49-F238E27FC236}">
                <a16:creationId xmlns:a16="http://schemas.microsoft.com/office/drawing/2014/main" xmlns="" id="{1F9A12AC-18DE-4967-9656-82E7C7B7E5B8}"/>
              </a:ext>
            </a:extLst>
          </p:cNvPr>
          <p:cNvSpPr txBox="1"/>
          <p:nvPr/>
        </p:nvSpPr>
        <p:spPr>
          <a:xfrm>
            <a:off x="6781417" y="3686623"/>
            <a:ext cx="4612488" cy="2400657"/>
          </a:xfrm>
          <a:prstGeom prst="rect">
            <a:avLst/>
          </a:prstGeom>
          <a:noFill/>
        </p:spPr>
        <p:txBody>
          <a:bodyPr wrap="square">
            <a:spAutoFit/>
          </a:bodyPr>
          <a:lstStyle/>
          <a:p>
            <a:pPr>
              <a:lnSpc>
                <a:spcPct val="150000"/>
              </a:lnSpc>
            </a:pPr>
            <a:r>
              <a:rPr lang="en-US" sz="2000" b="1" dirty="0">
                <a:solidFill>
                  <a:schemeClr val="bg1"/>
                </a:solidFill>
                <a:latin typeface="Times New Roman" pitchFamily="18" charset="0"/>
                <a:ea typeface="Cambria" panose="02040503050406030204" pitchFamily="18" charset="0"/>
                <a:cs typeface="Times New Roman" pitchFamily="18" charset="0"/>
              </a:rPr>
              <a:t>PRESENTED BY:      </a:t>
            </a:r>
            <a:r>
              <a:rPr lang="en-US" sz="2000" b="1" dirty="0" smtClean="0">
                <a:solidFill>
                  <a:schemeClr val="bg1"/>
                </a:solidFill>
                <a:latin typeface="Times New Roman" pitchFamily="18" charset="0"/>
                <a:ea typeface="Cambria" panose="02040503050406030204" pitchFamily="18" charset="0"/>
                <a:cs typeface="Times New Roman" pitchFamily="18" charset="0"/>
              </a:rPr>
              <a:t>Batch-15, ECE-4      </a:t>
            </a:r>
            <a:endParaRPr lang="en-US" sz="2000" b="1" dirty="0">
              <a:solidFill>
                <a:schemeClr val="bg1"/>
              </a:solidFill>
              <a:latin typeface="Times New Roman" pitchFamily="18" charset="0"/>
              <a:ea typeface="Cambria" panose="02040503050406030204" pitchFamily="18" charset="0"/>
              <a:cs typeface="Times New Roman" pitchFamily="18" charset="0"/>
            </a:endParaRPr>
          </a:p>
          <a:p>
            <a:pPr>
              <a:lnSpc>
                <a:spcPct val="150000"/>
              </a:lnSpc>
            </a:pPr>
            <a:r>
              <a:rPr lang="en-US" sz="2000" dirty="0" smtClean="0">
                <a:solidFill>
                  <a:schemeClr val="bg1"/>
                </a:solidFill>
                <a:latin typeface="Times New Roman" pitchFamily="18" charset="0"/>
                <a:ea typeface="Cambria" panose="02040503050406030204" pitchFamily="18" charset="0"/>
                <a:cs typeface="Times New Roman" pitchFamily="18" charset="0"/>
              </a:rPr>
              <a:t>G VAMSHIDHAR     - 17071A04K5</a:t>
            </a:r>
            <a:endParaRPr lang="en-US" sz="2000" dirty="0">
              <a:solidFill>
                <a:schemeClr val="bg1"/>
              </a:solidFill>
              <a:latin typeface="Times New Roman" pitchFamily="18" charset="0"/>
              <a:ea typeface="Cambria" panose="02040503050406030204" pitchFamily="18" charset="0"/>
              <a:cs typeface="Times New Roman" pitchFamily="18" charset="0"/>
            </a:endParaRPr>
          </a:p>
          <a:p>
            <a:pPr>
              <a:lnSpc>
                <a:spcPct val="150000"/>
              </a:lnSpc>
            </a:pPr>
            <a:r>
              <a:rPr lang="en-US" sz="2000" dirty="0" smtClean="0">
                <a:solidFill>
                  <a:schemeClr val="bg1"/>
                </a:solidFill>
                <a:latin typeface="Times New Roman" pitchFamily="18" charset="0"/>
                <a:ea typeface="Cambria" panose="02040503050406030204" pitchFamily="18" charset="0"/>
                <a:cs typeface="Times New Roman" pitchFamily="18" charset="0"/>
              </a:rPr>
              <a:t>N RAJESH                 </a:t>
            </a:r>
            <a:r>
              <a:rPr lang="en-US" sz="2000" dirty="0">
                <a:solidFill>
                  <a:schemeClr val="bg1"/>
                </a:solidFill>
                <a:latin typeface="Times New Roman" pitchFamily="18" charset="0"/>
                <a:ea typeface="Cambria" panose="02040503050406030204" pitchFamily="18" charset="0"/>
                <a:cs typeface="Times New Roman" pitchFamily="18" charset="0"/>
              </a:rPr>
              <a:t>- </a:t>
            </a:r>
            <a:r>
              <a:rPr lang="en-US" sz="2000" dirty="0" smtClean="0">
                <a:solidFill>
                  <a:schemeClr val="bg1"/>
                </a:solidFill>
                <a:latin typeface="Times New Roman" pitchFamily="18" charset="0"/>
                <a:ea typeface="Cambria" panose="02040503050406030204" pitchFamily="18" charset="0"/>
                <a:cs typeface="Times New Roman" pitchFamily="18" charset="0"/>
              </a:rPr>
              <a:t>17071A04M5</a:t>
            </a:r>
            <a:endParaRPr lang="en-US" sz="2000" dirty="0">
              <a:solidFill>
                <a:schemeClr val="bg1"/>
              </a:solidFill>
              <a:latin typeface="Times New Roman" pitchFamily="18" charset="0"/>
              <a:ea typeface="Cambria" panose="02040503050406030204" pitchFamily="18" charset="0"/>
              <a:cs typeface="Times New Roman" pitchFamily="18" charset="0"/>
            </a:endParaRPr>
          </a:p>
          <a:p>
            <a:pPr>
              <a:lnSpc>
                <a:spcPct val="150000"/>
              </a:lnSpc>
            </a:pPr>
            <a:r>
              <a:rPr lang="en-US" sz="2000" dirty="0" smtClean="0">
                <a:solidFill>
                  <a:schemeClr val="bg1"/>
                </a:solidFill>
                <a:latin typeface="Times New Roman" pitchFamily="18" charset="0"/>
                <a:ea typeface="Cambria" panose="02040503050406030204" pitchFamily="18" charset="0"/>
                <a:cs typeface="Times New Roman" pitchFamily="18" charset="0"/>
              </a:rPr>
              <a:t>RAM PENTAPATI     </a:t>
            </a:r>
            <a:r>
              <a:rPr lang="en-US" sz="2000" dirty="0">
                <a:solidFill>
                  <a:schemeClr val="bg1"/>
                </a:solidFill>
                <a:latin typeface="Times New Roman" pitchFamily="18" charset="0"/>
                <a:ea typeface="Cambria" panose="02040503050406030204" pitchFamily="18" charset="0"/>
                <a:cs typeface="Times New Roman" pitchFamily="18" charset="0"/>
              </a:rPr>
              <a:t>- </a:t>
            </a:r>
            <a:r>
              <a:rPr lang="en-US" sz="2000" dirty="0" smtClean="0">
                <a:solidFill>
                  <a:schemeClr val="bg1"/>
                </a:solidFill>
                <a:latin typeface="Times New Roman" pitchFamily="18" charset="0"/>
                <a:ea typeface="Cambria" panose="02040503050406030204" pitchFamily="18" charset="0"/>
                <a:cs typeface="Times New Roman" pitchFamily="18" charset="0"/>
              </a:rPr>
              <a:t>17071A04N1</a:t>
            </a:r>
            <a:endParaRPr lang="en-US" sz="2000" dirty="0">
              <a:solidFill>
                <a:schemeClr val="bg1"/>
              </a:solidFill>
              <a:latin typeface="Times New Roman" pitchFamily="18" charset="0"/>
              <a:ea typeface="Cambria" panose="02040503050406030204" pitchFamily="18" charset="0"/>
              <a:cs typeface="Times New Roman" pitchFamily="18" charset="0"/>
            </a:endParaRPr>
          </a:p>
          <a:p>
            <a:pPr>
              <a:lnSpc>
                <a:spcPct val="150000"/>
              </a:lnSpc>
            </a:pPr>
            <a:r>
              <a:rPr lang="en-US" sz="2000" dirty="0" smtClean="0">
                <a:solidFill>
                  <a:schemeClr val="bg1"/>
                </a:solidFill>
                <a:latin typeface="Times New Roman" pitchFamily="18" charset="0"/>
                <a:ea typeface="Cambria" panose="02040503050406030204" pitchFamily="18" charset="0"/>
                <a:cs typeface="Times New Roman" pitchFamily="18" charset="0"/>
              </a:rPr>
              <a:t>P PAVAN KUMAR    </a:t>
            </a:r>
            <a:r>
              <a:rPr lang="en-US" sz="2000" dirty="0">
                <a:solidFill>
                  <a:schemeClr val="bg1"/>
                </a:solidFill>
                <a:latin typeface="Times New Roman" pitchFamily="18" charset="0"/>
                <a:ea typeface="Cambria" panose="02040503050406030204" pitchFamily="18" charset="0"/>
                <a:cs typeface="Times New Roman" pitchFamily="18" charset="0"/>
              </a:rPr>
              <a:t>- </a:t>
            </a:r>
            <a:r>
              <a:rPr lang="en-US" sz="2000" dirty="0" smtClean="0">
                <a:solidFill>
                  <a:schemeClr val="bg1"/>
                </a:solidFill>
                <a:latin typeface="Times New Roman" pitchFamily="18" charset="0"/>
                <a:ea typeface="Cambria" panose="02040503050406030204" pitchFamily="18" charset="0"/>
                <a:cs typeface="Times New Roman" pitchFamily="18" charset="0"/>
              </a:rPr>
              <a:t>18075A05445  </a:t>
            </a:r>
            <a:endParaRPr lang="en-US" sz="2000" dirty="0">
              <a:solidFill>
                <a:schemeClr val="bg1"/>
              </a:solidFill>
              <a:latin typeface="Times New Roman"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xmlns="" val="2456973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6A4B9-C760-44A3-BE41-5741D3B0B072}"/>
              </a:ext>
            </a:extLst>
          </p:cNvPr>
          <p:cNvSpPr>
            <a:spLocks noGrp="1"/>
          </p:cNvSpPr>
          <p:nvPr>
            <p:ph type="title"/>
          </p:nvPr>
        </p:nvSpPr>
        <p:spPr>
          <a:xfrm>
            <a:off x="629318" y="770021"/>
            <a:ext cx="11029616" cy="939466"/>
          </a:xfrm>
        </p:spPr>
        <p:txBody>
          <a:bodyPr>
            <a:noAutofit/>
          </a:bodyPr>
          <a:lstStyle/>
          <a:p>
            <a:r>
              <a:rPr lang="en-US" sz="3000" b="1" dirty="0" smtClean="0">
                <a:latin typeface="Times New Roman" pitchFamily="18" charset="0"/>
                <a:cs typeface="Times New Roman" pitchFamily="18" charset="0"/>
              </a:rPr>
              <a:t>Objective 3:</a:t>
            </a:r>
            <a:br>
              <a:rPr lang="en-US" sz="3000" b="1" dirty="0" smtClean="0">
                <a:latin typeface="Times New Roman" pitchFamily="18" charset="0"/>
                <a:cs typeface="Times New Roman" pitchFamily="18" charset="0"/>
              </a:rPr>
            </a:br>
            <a:r>
              <a:rPr lang="en-US" sz="3000" b="1" dirty="0" smtClean="0">
                <a:latin typeface="Times New Roman" pitchFamily="18" charset="0"/>
                <a:cs typeface="Times New Roman" pitchFamily="18" charset="0"/>
              </a:rPr>
              <a:t>To integrate model with web-application</a:t>
            </a:r>
            <a:endParaRPr lang="en-IN" sz="30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80374964-470B-48DA-A1F0-4FC78D8D1B04}"/>
              </a:ext>
            </a:extLst>
          </p:cNvPr>
          <p:cNvSpPr txBox="1"/>
          <p:nvPr/>
        </p:nvSpPr>
        <p:spPr>
          <a:xfrm>
            <a:off x="494995" y="2249262"/>
            <a:ext cx="11344079" cy="707886"/>
          </a:xfrm>
          <a:prstGeom prst="rect">
            <a:avLst/>
          </a:prstGeom>
          <a:noFill/>
        </p:spPr>
        <p:txBody>
          <a:bodyPr wrap="square">
            <a:spAutoFit/>
          </a:bodyPr>
          <a:lstStyle/>
          <a:p>
            <a:pPr>
              <a:buFont typeface="Wingdings" pitchFamily="2" charset="2"/>
              <a:buChar char="§"/>
            </a:pPr>
            <a:r>
              <a:rPr lang="en-GB" sz="2000" dirty="0" smtClean="0">
                <a:solidFill>
                  <a:schemeClr val="bg1"/>
                </a:solidFill>
                <a:latin typeface="Times New Roman" pitchFamily="18" charset="0"/>
                <a:cs typeface="Times New Roman" pitchFamily="18" charset="0"/>
              </a:rPr>
              <a:t> We will be building web-application using </a:t>
            </a:r>
            <a:r>
              <a:rPr lang="en-GB" sz="2000" b="1" dirty="0" smtClean="0">
                <a:solidFill>
                  <a:schemeClr val="bg1"/>
                </a:solidFill>
                <a:latin typeface="Times New Roman" pitchFamily="18" charset="0"/>
                <a:cs typeface="Times New Roman" pitchFamily="18" charset="0"/>
              </a:rPr>
              <a:t>HTML,CSS, Bootstrap, </a:t>
            </a:r>
            <a:r>
              <a:rPr lang="en-GB" sz="2000" dirty="0" smtClean="0">
                <a:solidFill>
                  <a:schemeClr val="bg1"/>
                </a:solidFill>
                <a:latin typeface="Times New Roman" pitchFamily="18" charset="0"/>
                <a:cs typeface="Times New Roman" pitchFamily="18" charset="0"/>
              </a:rPr>
              <a:t>Later we will be using </a:t>
            </a:r>
            <a:r>
              <a:rPr lang="en-GB" sz="2000" b="1" dirty="0" smtClean="0">
                <a:solidFill>
                  <a:schemeClr val="bg1"/>
                </a:solidFill>
                <a:latin typeface="Times New Roman" pitchFamily="18" charset="0"/>
                <a:cs typeface="Times New Roman" pitchFamily="18" charset="0"/>
              </a:rPr>
              <a:t>Docker  </a:t>
            </a:r>
            <a:r>
              <a:rPr lang="en-GB" sz="2000" dirty="0" smtClean="0">
                <a:solidFill>
                  <a:schemeClr val="bg1"/>
                </a:solidFill>
                <a:latin typeface="Times New Roman" pitchFamily="18" charset="0"/>
                <a:cs typeface="Times New Roman" pitchFamily="18" charset="0"/>
              </a:rPr>
              <a:t>to integrate our model with web-application.</a:t>
            </a:r>
            <a:endParaRPr lang="en-IN" sz="2000" b="1" dirty="0">
              <a:solidFill>
                <a:schemeClr val="bg1"/>
              </a:solidFill>
              <a:latin typeface="Times New Roman" pitchFamily="18" charset="0"/>
              <a:cs typeface="Times New Roman" pitchFamily="18" charset="0"/>
            </a:endParaRPr>
          </a:p>
        </p:txBody>
      </p:sp>
      <p:pic>
        <p:nvPicPr>
          <p:cNvPr id="20484" name="Picture 4" descr="web-mobile-app-icon-test - MOBILE-DI"/>
          <p:cNvPicPr>
            <a:picLocks noChangeAspect="1" noChangeArrowheads="1"/>
          </p:cNvPicPr>
          <p:nvPr/>
        </p:nvPicPr>
        <p:blipFill>
          <a:blip r:embed="rId3"/>
          <a:srcRect/>
          <a:stretch>
            <a:fillRect/>
          </a:stretch>
        </p:blipFill>
        <p:spPr bwMode="auto">
          <a:xfrm>
            <a:off x="4619292" y="3121945"/>
            <a:ext cx="3206664" cy="3206665"/>
          </a:xfrm>
          <a:prstGeom prst="rect">
            <a:avLst/>
          </a:prstGeom>
          <a:noFill/>
        </p:spPr>
      </p:pic>
    </p:spTree>
    <p:extLst>
      <p:ext uri="{BB962C8B-B14F-4D97-AF65-F5344CB8AC3E}">
        <p14:creationId xmlns:p14="http://schemas.microsoft.com/office/powerpoint/2010/main" xmlns="" val="326890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xmlns="" id="{1E295DC7-D713-4BE3-AEA1-51B357634781}"/>
              </a:ext>
            </a:extLst>
          </p:cNvPr>
          <p:cNvGraphicFramePr>
            <a:graphicFrameLocks noGrp="1"/>
          </p:cNvGraphicFramePr>
          <p:nvPr>
            <p:extLst>
              <p:ext uri="{D42A27DB-BD31-4B8C-83A1-F6EECF244321}">
                <p14:modId xmlns:p14="http://schemas.microsoft.com/office/powerpoint/2010/main" xmlns="" val="981375786"/>
              </p:ext>
            </p:extLst>
          </p:nvPr>
        </p:nvGraphicFramePr>
        <p:xfrm>
          <a:off x="0" y="445168"/>
          <a:ext cx="12192000" cy="6232358"/>
        </p:xfrm>
        <a:graphic>
          <a:graphicData uri="http://schemas.openxmlformats.org/drawingml/2006/table">
            <a:tbl>
              <a:tblPr firstRow="1" bandRow="1">
                <a:tableStyleId>{D113A9D2-9D6B-4929-AA2D-F23B5EE8CBE7}</a:tableStyleId>
              </a:tblPr>
              <a:tblGrid>
                <a:gridCol w="621237">
                  <a:extLst>
                    <a:ext uri="{9D8B030D-6E8A-4147-A177-3AD203B41FA5}">
                      <a16:colId xmlns:a16="http://schemas.microsoft.com/office/drawing/2014/main" xmlns="" val="561828791"/>
                    </a:ext>
                  </a:extLst>
                </a:gridCol>
                <a:gridCol w="1990586">
                  <a:extLst>
                    <a:ext uri="{9D8B030D-6E8A-4147-A177-3AD203B41FA5}">
                      <a16:colId xmlns:a16="http://schemas.microsoft.com/office/drawing/2014/main" xmlns="" val="2933567824"/>
                    </a:ext>
                  </a:extLst>
                </a:gridCol>
                <a:gridCol w="855523">
                  <a:extLst>
                    <a:ext uri="{9D8B030D-6E8A-4147-A177-3AD203B41FA5}">
                      <a16:colId xmlns:a16="http://schemas.microsoft.com/office/drawing/2014/main" xmlns="" val="3857703316"/>
                    </a:ext>
                  </a:extLst>
                </a:gridCol>
                <a:gridCol w="1874622">
                  <a:extLst>
                    <a:ext uri="{9D8B030D-6E8A-4147-A177-3AD203B41FA5}">
                      <a16:colId xmlns:a16="http://schemas.microsoft.com/office/drawing/2014/main" xmlns="" val="2694728055"/>
                    </a:ext>
                  </a:extLst>
                </a:gridCol>
                <a:gridCol w="3248215">
                  <a:extLst>
                    <a:ext uri="{9D8B030D-6E8A-4147-A177-3AD203B41FA5}">
                      <a16:colId xmlns:a16="http://schemas.microsoft.com/office/drawing/2014/main" xmlns="" val="4087039119"/>
                    </a:ext>
                  </a:extLst>
                </a:gridCol>
                <a:gridCol w="3601817">
                  <a:extLst>
                    <a:ext uri="{9D8B030D-6E8A-4147-A177-3AD203B41FA5}">
                      <a16:colId xmlns:a16="http://schemas.microsoft.com/office/drawing/2014/main" xmlns="" val="1304653453"/>
                    </a:ext>
                  </a:extLst>
                </a:gridCol>
              </a:tblGrid>
              <a:tr h="492346">
                <a:tc>
                  <a:txBody>
                    <a:bodyPr/>
                    <a:lstStyle/>
                    <a:p>
                      <a:r>
                        <a:rPr lang="en-IN" sz="1200" dirty="0" smtClean="0">
                          <a:latin typeface="Times New Roman" pitchFamily="18" charset="0"/>
                          <a:cs typeface="Times New Roman" pitchFamily="18" charset="0"/>
                        </a:rPr>
                        <a:t>S.NO</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  NAME OF THE</a:t>
                      </a:r>
                    </a:p>
                    <a:p>
                      <a:r>
                        <a:rPr lang="en-IN" sz="1200" dirty="0">
                          <a:latin typeface="Times New Roman" pitchFamily="18" charset="0"/>
                          <a:cs typeface="Times New Roman" pitchFamily="18" charset="0"/>
                        </a:rPr>
                        <a:t>     JOURNAL</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itchFamily="18" charset="0"/>
                          <a:cs typeface="Times New Roman" pitchFamily="18" charset="0"/>
                        </a:rPr>
                        <a:t>YEAR</a:t>
                      </a:r>
                      <a:endParaRPr lang="en-IN" sz="120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 NAME OF THE</a:t>
                      </a:r>
                    </a:p>
                    <a:p>
                      <a:r>
                        <a:rPr lang="en-IN" sz="1200" dirty="0">
                          <a:latin typeface="Times New Roman" pitchFamily="18" charset="0"/>
                          <a:cs typeface="Times New Roman" pitchFamily="18" charset="0"/>
                        </a:rPr>
                        <a:t>    AUTHORS</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    WORK CONTRIBUTED</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MERITS AND DEMERITS OF WORK</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7061788"/>
                  </a:ext>
                </a:extLst>
              </a:tr>
              <a:tr h="1578002">
                <a:tc>
                  <a:txBody>
                    <a:bodyPr/>
                    <a:lstStyle/>
                    <a:p>
                      <a:r>
                        <a:rPr lang="en-IN" sz="1200">
                          <a:latin typeface="Times New Roman" pitchFamily="18" charset="0"/>
                          <a:cs typeface="Times New Roman" pitchFamily="18" charset="0"/>
                        </a:rPr>
                        <a:t>    1</a:t>
                      </a:r>
                      <a:endParaRPr lang="en-IN" sz="120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kern="1200" baseline="0" dirty="0" smtClean="0">
                          <a:solidFill>
                            <a:schemeClr val="lt1"/>
                          </a:solidFill>
                          <a:latin typeface="Times New Roman" pitchFamily="18" charset="0"/>
                          <a:ea typeface="+mn-ea"/>
                          <a:cs typeface="Times New Roman" pitchFamily="18" charset="0"/>
                        </a:rPr>
                        <a:t>Critical Literature Review on Chatbots in Education </a:t>
                      </a:r>
                      <a:r>
                        <a:rPr lang="en-US" sz="1800" b="1" kern="1200" baseline="0" dirty="0" smtClean="0">
                          <a:solidFill>
                            <a:schemeClr val="lt1"/>
                          </a:solidFill>
                          <a:latin typeface="Times New Roman" pitchFamily="18" charset="0"/>
                          <a:ea typeface="+mn-ea"/>
                          <a:cs typeface="Times New Roman" pitchFamily="18" charset="0"/>
                        </a:rPr>
                        <a:t>(IJTSRD) </a:t>
                      </a:r>
                      <a:endParaRPr lang="en-US" sz="1800" b="0" i="0" kern="1200" dirty="0">
                        <a:solidFill>
                          <a:schemeClr val="bg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smtClean="0">
                          <a:solidFill>
                            <a:schemeClr val="bg1"/>
                          </a:solidFill>
                          <a:latin typeface="Times New Roman" pitchFamily="18" charset="0"/>
                          <a:cs typeface="Times New Roman" pitchFamily="18" charset="0"/>
                        </a:rPr>
                        <a:t>2020</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kern="1200" baseline="0" dirty="0" smtClean="0">
                          <a:solidFill>
                            <a:schemeClr val="lt1"/>
                          </a:solidFill>
                          <a:latin typeface="Times New Roman" pitchFamily="18" charset="0"/>
                          <a:ea typeface="+mn-ea"/>
                          <a:cs typeface="Times New Roman" pitchFamily="18" charset="0"/>
                        </a:rPr>
                        <a:t>Hephzibah Thomas </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This paper focuses on text </a:t>
                      </a:r>
                      <a:r>
                        <a:rPr lang="en-IN" sz="2000" baseline="0" dirty="0" smtClean="0">
                          <a:solidFill>
                            <a:schemeClr val="bg1"/>
                          </a:solidFill>
                          <a:latin typeface="Times New Roman" pitchFamily="18" charset="0"/>
                          <a:cs typeface="Times New Roman" pitchFamily="18" charset="0"/>
                        </a:rPr>
                        <a:t> input and  text output .</a:t>
                      </a:r>
                    </a:p>
                    <a:p>
                      <a:r>
                        <a:rPr lang="en-IN" sz="2000" baseline="0" dirty="0" smtClean="0">
                          <a:solidFill>
                            <a:schemeClr val="bg1"/>
                          </a:solidFill>
                          <a:latin typeface="Times New Roman" pitchFamily="18" charset="0"/>
                          <a:cs typeface="Times New Roman" pitchFamily="18" charset="0"/>
                        </a:rPr>
                        <a:t>And also this paper talks about usage of chat-bots in educational fields.</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smtClean="0">
                          <a:solidFill>
                            <a:schemeClr val="bg1"/>
                          </a:solidFill>
                          <a:latin typeface="Times New Roman" pitchFamily="18" charset="0"/>
                          <a:cs typeface="Times New Roman" pitchFamily="18" charset="0"/>
                        </a:rPr>
                        <a:t>This paper only uses text to text</a:t>
                      </a:r>
                      <a:r>
                        <a:rPr lang="en-IN" sz="2000" baseline="0" dirty="0" smtClean="0">
                          <a:solidFill>
                            <a:schemeClr val="bg1"/>
                          </a:solidFill>
                          <a:latin typeface="Times New Roman" pitchFamily="18" charset="0"/>
                          <a:cs typeface="Times New Roman" pitchFamily="18" charset="0"/>
                        </a:rPr>
                        <a:t> . Using speech to speech and  text to text or text to speech would be much better.</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4385807"/>
                  </a:ext>
                </a:extLst>
              </a:tr>
              <a:tr h="1518455">
                <a:tc>
                  <a:txBody>
                    <a:bodyPr/>
                    <a:lstStyle/>
                    <a:p>
                      <a:r>
                        <a:rPr lang="en-IN" sz="1200" dirty="0">
                          <a:latin typeface="Times New Roman" pitchFamily="18" charset="0"/>
                          <a:cs typeface="Times New Roman" pitchFamily="18" charset="0"/>
                        </a:rPr>
                        <a:t>   2</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1" kern="1200" baseline="0" dirty="0" smtClean="0">
                          <a:solidFill>
                            <a:schemeClr val="lt1"/>
                          </a:solidFill>
                          <a:latin typeface="Times New Roman" pitchFamily="18" charset="0"/>
                          <a:ea typeface="+mn-ea"/>
                          <a:cs typeface="Times New Roman" pitchFamily="18" charset="0"/>
                        </a:rPr>
                        <a:t>Implementation of Virtual Assistant with Sign</a:t>
                      </a:r>
                    </a:p>
                    <a:p>
                      <a:r>
                        <a:rPr lang="en-GB" sz="1600" b="1" kern="1200" baseline="0" dirty="0" smtClean="0">
                          <a:solidFill>
                            <a:schemeClr val="lt1"/>
                          </a:solidFill>
                          <a:latin typeface="Times New Roman" pitchFamily="18" charset="0"/>
                          <a:ea typeface="+mn-ea"/>
                          <a:cs typeface="Times New Roman" pitchFamily="18" charset="0"/>
                        </a:rPr>
                        <a:t>Language using Deep Learning and Tensor Flow</a:t>
                      </a:r>
                      <a:endParaRPr lang="en-US" sz="1600" b="0" i="0" kern="1200" dirty="0">
                        <a:solidFill>
                          <a:schemeClr val="bg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smtClean="0">
                          <a:solidFill>
                            <a:schemeClr val="bg1"/>
                          </a:solidFill>
                          <a:latin typeface="Times New Roman" pitchFamily="18" charset="0"/>
                          <a:cs typeface="Times New Roman" pitchFamily="18" charset="0"/>
                        </a:rPr>
                        <a:t>2021</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smtClean="0">
                          <a:solidFill>
                            <a:schemeClr val="lt1"/>
                          </a:solidFill>
                          <a:latin typeface="+mn-lt"/>
                          <a:ea typeface="+mn-ea"/>
                          <a:cs typeface="+mn-cs"/>
                        </a:rPr>
                        <a:t>Vani Valsaraj</a:t>
                      </a:r>
                      <a:endParaRPr lang="en-IN"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This</a:t>
                      </a:r>
                      <a:r>
                        <a:rPr lang="en-IN" sz="2000" baseline="0" dirty="0" smtClean="0">
                          <a:solidFill>
                            <a:schemeClr val="bg1"/>
                          </a:solidFill>
                          <a:latin typeface="Times New Roman" pitchFamily="18" charset="0"/>
                          <a:cs typeface="Times New Roman" pitchFamily="18" charset="0"/>
                        </a:rPr>
                        <a:t> project converts sign language to text using deep learning and tensor flow.</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This is explicitly useful</a:t>
                      </a:r>
                      <a:r>
                        <a:rPr lang="en-IN" sz="2000" baseline="0" dirty="0" smtClean="0">
                          <a:solidFill>
                            <a:schemeClr val="bg1"/>
                          </a:solidFill>
                          <a:latin typeface="Times New Roman" pitchFamily="18" charset="0"/>
                          <a:cs typeface="Times New Roman" pitchFamily="18" charset="0"/>
                        </a:rPr>
                        <a:t> for deaf and dumb. If output is in text, output in speech would be better.</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80476117"/>
                  </a:ext>
                </a:extLst>
              </a:tr>
              <a:tr h="1161172">
                <a:tc>
                  <a:txBody>
                    <a:bodyPr/>
                    <a:lstStyle/>
                    <a:p>
                      <a:r>
                        <a:rPr lang="en-IN" sz="1200" dirty="0">
                          <a:latin typeface="Times New Roman" pitchFamily="18" charset="0"/>
                          <a:cs typeface="Times New Roman" pitchFamily="18" charset="0"/>
                        </a:rPr>
                        <a:t>  3</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kern="1200" baseline="0" dirty="0" smtClean="0">
                          <a:solidFill>
                            <a:schemeClr val="lt1"/>
                          </a:solidFill>
                          <a:latin typeface="Times New Roman" pitchFamily="18" charset="0"/>
                          <a:ea typeface="+mn-ea"/>
                          <a:cs typeface="Times New Roman" pitchFamily="18" charset="0"/>
                        </a:rPr>
                        <a:t>Jarvis - A Virtual Assistant based on Artificial Intelligence </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smtClean="0">
                          <a:solidFill>
                            <a:schemeClr val="bg1"/>
                          </a:solidFill>
                          <a:latin typeface="Times New Roman" pitchFamily="18" charset="0"/>
                          <a:cs typeface="Times New Roman" pitchFamily="18" charset="0"/>
                        </a:rPr>
                        <a:t>2020</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baseline="0" dirty="0" smtClean="0">
                          <a:solidFill>
                            <a:schemeClr val="lt1"/>
                          </a:solidFill>
                          <a:latin typeface="Times New Roman" pitchFamily="18" charset="0"/>
                          <a:ea typeface="+mn-ea"/>
                          <a:cs typeface="Times New Roman" pitchFamily="18" charset="0"/>
                        </a:rPr>
                        <a:t>Dr.M. Sharada Varalakshmi, </a:t>
                      </a:r>
                      <a:r>
                        <a:rPr lang="en-US" sz="1800" kern="1200" baseline="0" dirty="0" smtClean="0">
                          <a:solidFill>
                            <a:schemeClr val="lt1"/>
                          </a:solidFill>
                          <a:latin typeface="+mn-lt"/>
                          <a:ea typeface="+mn-ea"/>
                          <a:cs typeface="+mn-cs"/>
                        </a:rPr>
                        <a:t>Dr.P. Lavanya </a:t>
                      </a:r>
                      <a:r>
                        <a:rPr lang="en-US" sz="2000" kern="1200" baseline="0" dirty="0" smtClean="0">
                          <a:solidFill>
                            <a:schemeClr val="lt1"/>
                          </a:solidFill>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This paper talks about speech </a:t>
                      </a:r>
                      <a:r>
                        <a:rPr lang="en-IN" sz="2000" baseline="0" dirty="0" smtClean="0">
                          <a:solidFill>
                            <a:schemeClr val="bg1"/>
                          </a:solidFill>
                          <a:latin typeface="Times New Roman" pitchFamily="18" charset="0"/>
                          <a:cs typeface="Times New Roman" pitchFamily="18" charset="0"/>
                        </a:rPr>
                        <a:t> recognition approach.</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This</a:t>
                      </a:r>
                      <a:r>
                        <a:rPr lang="en-IN" sz="2000" baseline="0" dirty="0" smtClean="0">
                          <a:solidFill>
                            <a:schemeClr val="bg1"/>
                          </a:solidFill>
                          <a:latin typeface="Times New Roman" pitchFamily="18" charset="0"/>
                          <a:cs typeface="Times New Roman" pitchFamily="18" charset="0"/>
                        </a:rPr>
                        <a:t> paper explained about approach of Speech  recognition but not any implementation.</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35342219"/>
                  </a:ext>
                </a:extLst>
              </a:tr>
              <a:tr h="1381372">
                <a:tc>
                  <a:txBody>
                    <a:bodyPr/>
                    <a:lstStyle/>
                    <a:p>
                      <a:r>
                        <a:rPr lang="en-IN" sz="1200">
                          <a:latin typeface="Times New Roman" pitchFamily="18" charset="0"/>
                          <a:cs typeface="Times New Roman" pitchFamily="18" charset="0"/>
                        </a:rPr>
                        <a:t>  4</a:t>
                      </a:r>
                      <a:endParaRPr lang="en-IN" sz="120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b="1" kern="1200" baseline="0" dirty="0" smtClean="0">
                          <a:solidFill>
                            <a:schemeClr val="lt1"/>
                          </a:solidFill>
                          <a:latin typeface="Times New Roman" pitchFamily="18" charset="0"/>
                          <a:ea typeface="+mn-ea"/>
                          <a:cs typeface="Times New Roman" pitchFamily="18" charset="0"/>
                        </a:rPr>
                        <a:t>A Review Paper on Smart Personal Assistant</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smtClean="0">
                          <a:solidFill>
                            <a:schemeClr val="bg1"/>
                          </a:solidFill>
                          <a:latin typeface="Times New Roman" pitchFamily="18" charset="0"/>
                          <a:cs typeface="Times New Roman" pitchFamily="18" charset="0"/>
                        </a:rPr>
                        <a:t>2016</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sv-SE" sz="1800" kern="1200" baseline="0" dirty="0" smtClean="0">
                          <a:solidFill>
                            <a:schemeClr val="lt1"/>
                          </a:solidFill>
                          <a:latin typeface="Times New Roman" pitchFamily="18" charset="0"/>
                          <a:ea typeface="+mn-ea"/>
                          <a:cs typeface="Times New Roman" pitchFamily="18" charset="0"/>
                        </a:rPr>
                        <a:t>Yogendra Kumar Sharma</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IN" sz="1800" dirty="0" smtClean="0">
                          <a:solidFill>
                            <a:schemeClr val="bg1"/>
                          </a:solidFill>
                          <a:latin typeface="Times New Roman" pitchFamily="18" charset="0"/>
                          <a:cs typeface="Times New Roman" pitchFamily="18" charset="0"/>
                        </a:rPr>
                        <a:t>Neeraj</a:t>
                      </a:r>
                      <a:r>
                        <a:rPr lang="en-IN" sz="1800" baseline="0" dirty="0" smtClean="0">
                          <a:solidFill>
                            <a:schemeClr val="bg1"/>
                          </a:solidFill>
                          <a:latin typeface="Times New Roman" pitchFamily="18" charset="0"/>
                          <a:cs typeface="Times New Roman" pitchFamily="18" charset="0"/>
                        </a:rPr>
                        <a:t> Sharma</a:t>
                      </a:r>
                      <a:endParaRPr lang="en-IN" sz="18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This</a:t>
                      </a:r>
                      <a:r>
                        <a:rPr lang="en-IN" sz="2000" baseline="0" dirty="0" smtClean="0">
                          <a:solidFill>
                            <a:schemeClr val="bg1"/>
                          </a:solidFill>
                          <a:latin typeface="Times New Roman" pitchFamily="18" charset="0"/>
                          <a:cs typeface="Times New Roman" pitchFamily="18" charset="0"/>
                        </a:rPr>
                        <a:t> Paper  talks about overview of applications of Smart Personal Assistant in various fields. </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bg1"/>
                          </a:solidFill>
                          <a:latin typeface="Times New Roman" pitchFamily="18" charset="0"/>
                          <a:cs typeface="Times New Roman" pitchFamily="18" charset="0"/>
                        </a:rPr>
                        <a:t>They didn't talk about any architecture</a:t>
                      </a:r>
                      <a:r>
                        <a:rPr lang="en-IN" sz="2000" baseline="0" dirty="0" smtClean="0">
                          <a:solidFill>
                            <a:schemeClr val="bg1"/>
                          </a:solidFill>
                          <a:latin typeface="Times New Roman" pitchFamily="18" charset="0"/>
                          <a:cs typeface="Times New Roman" pitchFamily="18" charset="0"/>
                        </a:rPr>
                        <a:t> Just gave a brief on Smart Personal Assistant.</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76632196"/>
                  </a:ext>
                </a:extLst>
              </a:tr>
            </a:tbl>
          </a:graphicData>
        </a:graphic>
      </p:graphicFrame>
      <p:sp>
        <p:nvSpPr>
          <p:cNvPr id="6" name="TextBox 5">
            <a:extLst>
              <a:ext uri="{FF2B5EF4-FFF2-40B4-BE49-F238E27FC236}">
                <a16:creationId xmlns:a16="http://schemas.microsoft.com/office/drawing/2014/main" xmlns="" id="{ED4F1E0C-D4A5-41E5-AD56-50B9F4A6B559}"/>
              </a:ext>
            </a:extLst>
          </p:cNvPr>
          <p:cNvSpPr txBox="1"/>
          <p:nvPr/>
        </p:nvSpPr>
        <p:spPr>
          <a:xfrm>
            <a:off x="4843142" y="-31586"/>
            <a:ext cx="6094206" cy="400110"/>
          </a:xfrm>
          <a:prstGeom prst="rect">
            <a:avLst/>
          </a:prstGeom>
          <a:noFill/>
        </p:spPr>
        <p:txBody>
          <a:bodyPr wrap="square">
            <a:spAutoFit/>
          </a:bodyPr>
          <a:lstStyle/>
          <a:p>
            <a:r>
              <a:rPr lang="en-GB" sz="2000" b="1" dirty="0">
                <a:solidFill>
                  <a:schemeClr val="bg1"/>
                </a:solidFill>
                <a:latin typeface="Times New Roman" pitchFamily="18" charset="0"/>
                <a:cs typeface="Times New Roman" pitchFamily="18" charset="0"/>
              </a:rPr>
              <a:t>Literature survey</a:t>
            </a:r>
            <a:endParaRPr lang="en-IN"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27389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98ADC-43AF-4DE7-AC35-36443A7F3009}"/>
              </a:ext>
            </a:extLst>
          </p:cNvPr>
          <p:cNvSpPr>
            <a:spLocks noGrp="1"/>
          </p:cNvSpPr>
          <p:nvPr>
            <p:ph type="title" idx="4294967295"/>
          </p:nvPr>
        </p:nvSpPr>
        <p:spPr>
          <a:xfrm>
            <a:off x="553451" y="2739524"/>
            <a:ext cx="4896854" cy="2915318"/>
          </a:xfrm>
        </p:spPr>
        <p:txBody>
          <a:bodyPr anchor="t">
            <a:normAutofit/>
          </a:bodyPr>
          <a:lstStyle/>
          <a:p>
            <a:r>
              <a:rPr lang="en-IN" sz="4000" b="1" dirty="0" smtClean="0"/>
              <a:t>Flow CHART of </a:t>
            </a:r>
            <a:r>
              <a:rPr lang="en-IN" sz="4000" b="1" dirty="0"/>
              <a:t>the project</a:t>
            </a:r>
          </a:p>
        </p:txBody>
      </p:sp>
      <p:pic>
        <p:nvPicPr>
          <p:cNvPr id="3" name="Picture 2" descr="Home NSSVNRVJIET">
            <a:extLst>
              <a:ext uri="{FF2B5EF4-FFF2-40B4-BE49-F238E27FC236}">
                <a16:creationId xmlns:a16="http://schemas.microsoft.com/office/drawing/2014/main" xmlns="" id="{EE853B2A-9626-4B37-BA6E-90F3C2E8B770}"/>
              </a:ext>
            </a:extLst>
          </p:cNvPr>
          <p:cNvPicPr>
            <a:picLocks noChangeAspect="1" noChangeArrowheads="1"/>
          </p:cNvPicPr>
          <p:nvPr/>
        </p:nvPicPr>
        <p:blipFill>
          <a:blip r:embed="rId2"/>
          <a:srcRect/>
          <a:stretch>
            <a:fillRect/>
          </a:stretch>
        </p:blipFill>
        <p:spPr bwMode="auto">
          <a:xfrm>
            <a:off x="142875" y="295275"/>
            <a:ext cx="1628775" cy="1775070"/>
          </a:xfrm>
          <a:prstGeom prst="rect">
            <a:avLst/>
          </a:prstGeom>
          <a:noFill/>
        </p:spPr>
      </p:pic>
      <p:sp>
        <p:nvSpPr>
          <p:cNvPr id="27" name="Rectangle 26">
            <a:extLst>
              <a:ext uri="{FF2B5EF4-FFF2-40B4-BE49-F238E27FC236}">
                <a16:creationId xmlns:a16="http://schemas.microsoft.com/office/drawing/2014/main" xmlns="" id="{85DE71EE-F7AB-4EB2-B28F-186511C45B90}"/>
              </a:ext>
            </a:extLst>
          </p:cNvPr>
          <p:cNvSpPr/>
          <p:nvPr/>
        </p:nvSpPr>
        <p:spPr>
          <a:xfrm>
            <a:off x="666750" y="2070345"/>
            <a:ext cx="11125200" cy="4034359"/>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b="1" dirty="0"/>
          </a:p>
        </p:txBody>
      </p:sp>
      <p:sp>
        <p:nvSpPr>
          <p:cNvPr id="16" name="TextBox 15">
            <a:extLst>
              <a:ext uri="{FF2B5EF4-FFF2-40B4-BE49-F238E27FC236}">
                <a16:creationId xmlns:a16="http://schemas.microsoft.com/office/drawing/2014/main" xmlns="" id="{B22DA4E0-62A8-4307-9396-B71871CE0973}"/>
              </a:ext>
            </a:extLst>
          </p:cNvPr>
          <p:cNvSpPr txBox="1"/>
          <p:nvPr/>
        </p:nvSpPr>
        <p:spPr>
          <a:xfrm>
            <a:off x="9626162" y="4111777"/>
            <a:ext cx="1638102" cy="923330"/>
          </a:xfrm>
          <a:prstGeom prst="rect">
            <a:avLst/>
          </a:prstGeom>
          <a:noFill/>
        </p:spPr>
        <p:txBody>
          <a:bodyPr wrap="square" rtlCol="0">
            <a:spAutoFit/>
          </a:bodyPr>
          <a:lstStyle/>
          <a:p>
            <a:endParaRPr lang="en-IN" b="1" dirty="0"/>
          </a:p>
          <a:p>
            <a:endParaRPr lang="en-IN" b="1" dirty="0"/>
          </a:p>
          <a:p>
            <a:r>
              <a:rPr lang="en-IN" b="1" dirty="0"/>
              <a:t>NO ERRORS</a:t>
            </a:r>
          </a:p>
        </p:txBody>
      </p:sp>
      <p:grpSp>
        <p:nvGrpSpPr>
          <p:cNvPr id="23" name="Group 6"/>
          <p:cNvGrpSpPr/>
          <p:nvPr/>
        </p:nvGrpSpPr>
        <p:grpSpPr>
          <a:xfrm>
            <a:off x="6284495" y="5948977"/>
            <a:ext cx="5586927" cy="680423"/>
            <a:chOff x="0" y="5184201"/>
            <a:chExt cx="5586927" cy="680423"/>
          </a:xfrm>
        </p:grpSpPr>
        <p:sp>
          <p:nvSpPr>
            <p:cNvPr id="24" name="Rectangle 23"/>
            <p:cNvSpPr/>
            <p:nvPr/>
          </p:nvSpPr>
          <p:spPr>
            <a:xfrm>
              <a:off x="0" y="5184201"/>
              <a:ext cx="5586927" cy="68042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24"/>
            <p:cNvSpPr/>
            <p:nvPr/>
          </p:nvSpPr>
          <p:spPr>
            <a:xfrm>
              <a:off x="0" y="5184201"/>
              <a:ext cx="5586927" cy="680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Displaying the result (Text or Speech)</a:t>
              </a:r>
              <a:endParaRPr lang="en-IN" sz="3000" kern="1200" dirty="0">
                <a:latin typeface="Times New Roman" panose="02020603050405020304" pitchFamily="18" charset="0"/>
                <a:cs typeface="Times New Roman" panose="02020603050405020304" pitchFamily="18" charset="0"/>
              </a:endParaRPr>
            </a:p>
          </p:txBody>
        </p:sp>
      </p:grpSp>
      <p:grpSp>
        <p:nvGrpSpPr>
          <p:cNvPr id="26" name="Group 9"/>
          <p:cNvGrpSpPr/>
          <p:nvPr/>
        </p:nvGrpSpPr>
        <p:grpSpPr>
          <a:xfrm>
            <a:off x="6284495" y="4912691"/>
            <a:ext cx="5586927" cy="1046491"/>
            <a:chOff x="0" y="4147915"/>
            <a:chExt cx="5586927" cy="1046491"/>
          </a:xfrm>
        </p:grpSpPr>
        <p:sp>
          <p:nvSpPr>
            <p:cNvPr id="28" name="Up Arrow Callout 27"/>
            <p:cNvSpPr/>
            <p:nvPr/>
          </p:nvSpPr>
          <p:spPr>
            <a:xfrm rot="10800000">
              <a:off x="0" y="4147915"/>
              <a:ext cx="5586927" cy="1046491"/>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Up Arrow Callout 6"/>
            <p:cNvSpPr/>
            <p:nvPr/>
          </p:nvSpPr>
          <p:spPr>
            <a:xfrm rot="21600000">
              <a:off x="0" y="4147915"/>
              <a:ext cx="5586927" cy="67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Fetching the results</a:t>
              </a:r>
              <a:endParaRPr lang="en-IN" sz="3000" kern="1200" dirty="0">
                <a:latin typeface="Times New Roman" panose="02020603050405020304" pitchFamily="18" charset="0"/>
                <a:cs typeface="Times New Roman" panose="02020603050405020304" pitchFamily="18" charset="0"/>
              </a:endParaRPr>
            </a:p>
          </p:txBody>
        </p:sp>
      </p:grpSp>
      <p:grpSp>
        <p:nvGrpSpPr>
          <p:cNvPr id="30" name="Group 12"/>
          <p:cNvGrpSpPr/>
          <p:nvPr/>
        </p:nvGrpSpPr>
        <p:grpSpPr>
          <a:xfrm>
            <a:off x="6284495" y="3876406"/>
            <a:ext cx="5586927" cy="1046491"/>
            <a:chOff x="0" y="3111630"/>
            <a:chExt cx="5586927" cy="1046491"/>
          </a:xfrm>
        </p:grpSpPr>
        <p:sp>
          <p:nvSpPr>
            <p:cNvPr id="31" name="Up Arrow Callout 30"/>
            <p:cNvSpPr/>
            <p:nvPr/>
          </p:nvSpPr>
          <p:spPr>
            <a:xfrm rot="10800000">
              <a:off x="0" y="3111630"/>
              <a:ext cx="5586927" cy="1046491"/>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Up Arrow Callout 8"/>
            <p:cNvSpPr/>
            <p:nvPr/>
          </p:nvSpPr>
          <p:spPr>
            <a:xfrm rot="21600000">
              <a:off x="0" y="3111630"/>
              <a:ext cx="5586927" cy="67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Comparing with intents</a:t>
              </a:r>
              <a:endParaRPr lang="en-IN" sz="3000" kern="1200" dirty="0">
                <a:latin typeface="Times New Roman" panose="02020603050405020304" pitchFamily="18" charset="0"/>
                <a:cs typeface="Times New Roman" panose="02020603050405020304" pitchFamily="18" charset="0"/>
              </a:endParaRPr>
            </a:p>
          </p:txBody>
        </p:sp>
      </p:grpSp>
      <p:grpSp>
        <p:nvGrpSpPr>
          <p:cNvPr id="33" name="Group 15"/>
          <p:cNvGrpSpPr/>
          <p:nvPr/>
        </p:nvGrpSpPr>
        <p:grpSpPr>
          <a:xfrm>
            <a:off x="6284495" y="2840121"/>
            <a:ext cx="5586927" cy="1046491"/>
            <a:chOff x="0" y="2075345"/>
            <a:chExt cx="5586927" cy="1046491"/>
          </a:xfrm>
        </p:grpSpPr>
        <p:sp>
          <p:nvSpPr>
            <p:cNvPr id="35" name="Up Arrow Callout 34"/>
            <p:cNvSpPr/>
            <p:nvPr/>
          </p:nvSpPr>
          <p:spPr>
            <a:xfrm rot="10800000">
              <a:off x="0" y="2075345"/>
              <a:ext cx="5586927" cy="1046491"/>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Up Arrow Callout 10"/>
            <p:cNvSpPr/>
            <p:nvPr/>
          </p:nvSpPr>
          <p:spPr>
            <a:xfrm rot="21600000">
              <a:off x="0" y="2075345"/>
              <a:ext cx="5586927" cy="67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Stemming the input sentences</a:t>
              </a:r>
              <a:endParaRPr lang="en-IN" sz="3000" kern="1200" dirty="0">
                <a:latin typeface="Times New Roman" panose="02020603050405020304" pitchFamily="18" charset="0"/>
                <a:cs typeface="Times New Roman" panose="02020603050405020304" pitchFamily="18" charset="0"/>
              </a:endParaRPr>
            </a:p>
          </p:txBody>
        </p:sp>
      </p:grpSp>
      <p:grpSp>
        <p:nvGrpSpPr>
          <p:cNvPr id="38" name="Group 18"/>
          <p:cNvGrpSpPr/>
          <p:nvPr/>
        </p:nvGrpSpPr>
        <p:grpSpPr>
          <a:xfrm>
            <a:off x="6284495" y="1803836"/>
            <a:ext cx="5586927" cy="1046491"/>
            <a:chOff x="0" y="1039060"/>
            <a:chExt cx="5586927" cy="1046491"/>
          </a:xfrm>
        </p:grpSpPr>
        <p:sp>
          <p:nvSpPr>
            <p:cNvPr id="39" name="Up Arrow Callout 38"/>
            <p:cNvSpPr/>
            <p:nvPr/>
          </p:nvSpPr>
          <p:spPr>
            <a:xfrm rot="10800000">
              <a:off x="0" y="1039060"/>
              <a:ext cx="5586927" cy="1046491"/>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Up Arrow Callout 12"/>
            <p:cNvSpPr/>
            <p:nvPr/>
          </p:nvSpPr>
          <p:spPr>
            <a:xfrm rot="21600000">
              <a:off x="0" y="1039060"/>
              <a:ext cx="5586927" cy="67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Tokenizing input</a:t>
              </a:r>
              <a:endParaRPr lang="en-IN" sz="3000" kern="1200" dirty="0">
                <a:latin typeface="Times New Roman" panose="02020603050405020304" pitchFamily="18" charset="0"/>
                <a:cs typeface="Times New Roman" panose="02020603050405020304" pitchFamily="18" charset="0"/>
              </a:endParaRPr>
            </a:p>
          </p:txBody>
        </p:sp>
      </p:grpSp>
      <p:grpSp>
        <p:nvGrpSpPr>
          <p:cNvPr id="41" name="Group 21"/>
          <p:cNvGrpSpPr/>
          <p:nvPr/>
        </p:nvGrpSpPr>
        <p:grpSpPr>
          <a:xfrm>
            <a:off x="6284495" y="767551"/>
            <a:ext cx="5586927" cy="1046491"/>
            <a:chOff x="0" y="2775"/>
            <a:chExt cx="5586927" cy="1046491"/>
          </a:xfrm>
        </p:grpSpPr>
        <p:sp>
          <p:nvSpPr>
            <p:cNvPr id="42" name="Up Arrow Callout 41"/>
            <p:cNvSpPr/>
            <p:nvPr/>
          </p:nvSpPr>
          <p:spPr>
            <a:xfrm rot="10800000">
              <a:off x="0" y="2775"/>
              <a:ext cx="5586927" cy="1046491"/>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Up Arrow Callout 14"/>
            <p:cNvSpPr/>
            <p:nvPr/>
          </p:nvSpPr>
          <p:spPr>
            <a:xfrm rot="21600000">
              <a:off x="0" y="2775"/>
              <a:ext cx="5586927" cy="679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latin typeface="Times New Roman" panose="02020603050405020304" pitchFamily="18" charset="0"/>
                  <a:cs typeface="Times New Roman" panose="02020603050405020304" pitchFamily="18" charset="0"/>
                </a:rPr>
                <a:t>Input (Text or Speech)</a:t>
              </a:r>
              <a:endParaRPr lang="en-IN" sz="30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1767228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73B9F-2FC4-4587-9BFF-55B98E662036}"/>
              </a:ext>
            </a:extLst>
          </p:cNvPr>
          <p:cNvSpPr>
            <a:spLocks noGrp="1"/>
          </p:cNvSpPr>
          <p:nvPr>
            <p:ph type="title"/>
          </p:nvPr>
        </p:nvSpPr>
        <p:spPr>
          <a:xfrm>
            <a:off x="1245870" y="683938"/>
            <a:ext cx="10359640" cy="1007702"/>
          </a:xfrm>
        </p:spPr>
        <p:txBody>
          <a:bodyPr>
            <a:normAutofit/>
          </a:bodyPr>
          <a:lstStyle/>
          <a:p>
            <a:pPr algn="just"/>
            <a:r>
              <a:rPr lang="en-US" dirty="0"/>
              <a:t>                                      PROJECT STEPS</a:t>
            </a:r>
            <a:endParaRPr lang="en-IN" dirty="0"/>
          </a:p>
        </p:txBody>
      </p:sp>
      <p:graphicFrame>
        <p:nvGraphicFramePr>
          <p:cNvPr id="3" name="Table 2">
            <a:extLst>
              <a:ext uri="{FF2B5EF4-FFF2-40B4-BE49-F238E27FC236}">
                <a16:creationId xmlns:a16="http://schemas.microsoft.com/office/drawing/2014/main" xmlns="" id="{9C90A180-A01B-4756-B094-3ECFC13FAB3A}"/>
              </a:ext>
            </a:extLst>
          </p:cNvPr>
          <p:cNvGraphicFramePr>
            <a:graphicFrameLocks noGrp="1"/>
          </p:cNvGraphicFramePr>
          <p:nvPr>
            <p:extLst>
              <p:ext uri="{D42A27DB-BD31-4B8C-83A1-F6EECF244321}">
                <p14:modId xmlns:p14="http://schemas.microsoft.com/office/powerpoint/2010/main" xmlns="" val="1178487022"/>
              </p:ext>
            </p:extLst>
          </p:nvPr>
        </p:nvGraphicFramePr>
        <p:xfrm>
          <a:off x="1476005" y="2282145"/>
          <a:ext cx="7612185" cy="4060635"/>
        </p:xfrm>
        <a:graphic>
          <a:graphicData uri="http://schemas.openxmlformats.org/drawingml/2006/table">
            <a:tbl>
              <a:tblPr bandRow="1">
                <a:tableStyleId>{793D81CF-94F2-401A-BA57-92F5A7B2D0C5}</a:tableStyleId>
              </a:tblPr>
              <a:tblGrid>
                <a:gridCol w="1618188">
                  <a:extLst>
                    <a:ext uri="{9D8B030D-6E8A-4147-A177-3AD203B41FA5}">
                      <a16:colId xmlns:a16="http://schemas.microsoft.com/office/drawing/2014/main" xmlns="" val="4236168734"/>
                    </a:ext>
                  </a:extLst>
                </a:gridCol>
                <a:gridCol w="5993997">
                  <a:extLst>
                    <a:ext uri="{9D8B030D-6E8A-4147-A177-3AD203B41FA5}">
                      <a16:colId xmlns:a16="http://schemas.microsoft.com/office/drawing/2014/main" xmlns="" val="2779204828"/>
                    </a:ext>
                  </a:extLst>
                </a:gridCol>
              </a:tblGrid>
              <a:tr h="692988">
                <a:tc>
                  <a:txBody>
                    <a:bodyPr/>
                    <a:lstStyle/>
                    <a:p>
                      <a:pPr algn="ctr">
                        <a:spcAft>
                          <a:spcPts val="0"/>
                        </a:spcAft>
                      </a:pPr>
                      <a:r>
                        <a:rPr lang="en-IN" sz="2000" b="1" dirty="0" smtClean="0">
                          <a:solidFill>
                            <a:schemeClr val="tx1"/>
                          </a:solidFill>
                          <a:effectLst/>
                          <a:latin typeface="Times New Roman" pitchFamily="18" charset="0"/>
                          <a:cs typeface="Times New Roman" pitchFamily="18" charset="0"/>
                        </a:rPr>
                        <a:t>PROJECT STEPS</a:t>
                      </a:r>
                      <a:endParaRPr lang="en-IN" sz="2000" b="1"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2000" b="1" dirty="0">
                          <a:solidFill>
                            <a:schemeClr val="tx1"/>
                          </a:solidFill>
                          <a:effectLst/>
                          <a:latin typeface="Times New Roman" pitchFamily="18" charset="0"/>
                          <a:cs typeface="Times New Roman" pitchFamily="18" charset="0"/>
                        </a:rPr>
                        <a:t>PROJECT OBJECTIVE DESCRIPTION</a:t>
                      </a:r>
                      <a:endParaRPr lang="en-IN" sz="2000" b="1"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00786142"/>
                  </a:ext>
                </a:extLst>
              </a:tr>
              <a:tr h="685810">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1</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US" sz="2000" dirty="0">
                          <a:solidFill>
                            <a:schemeClr val="tx1"/>
                          </a:solidFill>
                          <a:latin typeface="Times New Roman" pitchFamily="18" charset="0"/>
                          <a:cs typeface="Times New Roman" pitchFamily="18" charset="0"/>
                        </a:rPr>
                        <a:t>Understanding </a:t>
                      </a:r>
                      <a:r>
                        <a:rPr lang="en-US" sz="2000" dirty="0" smtClean="0">
                          <a:solidFill>
                            <a:schemeClr val="tx1"/>
                          </a:solidFill>
                          <a:latin typeface="Times New Roman" pitchFamily="18" charset="0"/>
                          <a:cs typeface="Times New Roman" pitchFamily="18" charset="0"/>
                        </a:rPr>
                        <a:t>Virtual</a:t>
                      </a:r>
                      <a:r>
                        <a:rPr lang="en-US" sz="2000" baseline="0" dirty="0" smtClean="0">
                          <a:solidFill>
                            <a:schemeClr val="tx1"/>
                          </a:solidFill>
                          <a:latin typeface="Times New Roman" pitchFamily="18" charset="0"/>
                          <a:cs typeface="Times New Roman" pitchFamily="18" charset="0"/>
                        </a:rPr>
                        <a:t> Assistant working.</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62876995"/>
                  </a:ext>
                </a:extLst>
              </a:tr>
              <a:tr h="595431">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2</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GB" sz="2000" dirty="0" smtClean="0">
                          <a:solidFill>
                            <a:schemeClr val="tx1"/>
                          </a:solidFill>
                          <a:latin typeface="Times New Roman" pitchFamily="18" charset="0"/>
                          <a:cs typeface="Times New Roman" pitchFamily="18" charset="0"/>
                        </a:rPr>
                        <a:t>Understanding</a:t>
                      </a:r>
                      <a:r>
                        <a:rPr lang="en-GB" sz="2000" baseline="0" dirty="0" smtClean="0">
                          <a:solidFill>
                            <a:schemeClr val="tx1"/>
                          </a:solidFill>
                          <a:latin typeface="Times New Roman" pitchFamily="18" charset="0"/>
                          <a:cs typeface="Times New Roman" pitchFamily="18" charset="0"/>
                        </a:rPr>
                        <a:t> Speech recognition, Text to Speech, Speech to Text Conversion.</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3594728"/>
                  </a:ext>
                </a:extLst>
              </a:tr>
              <a:tr h="686261">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3</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GB" sz="2000" dirty="0" smtClean="0">
                          <a:solidFill>
                            <a:schemeClr val="tx1"/>
                          </a:solidFill>
                          <a:latin typeface="Times New Roman" pitchFamily="18" charset="0"/>
                          <a:cs typeface="Times New Roman" pitchFamily="18" charset="0"/>
                        </a:rPr>
                        <a:t>Collecting</a:t>
                      </a:r>
                      <a:r>
                        <a:rPr lang="en-GB" sz="2000" baseline="0" dirty="0" smtClean="0">
                          <a:solidFill>
                            <a:schemeClr val="tx1"/>
                          </a:solidFill>
                          <a:latin typeface="Times New Roman" pitchFamily="18" charset="0"/>
                          <a:cs typeface="Times New Roman" pitchFamily="18" charset="0"/>
                        </a:rPr>
                        <a:t> Data for Application.</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98657856"/>
                  </a:ext>
                </a:extLst>
              </a:tr>
              <a:tr h="692988">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4</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US" sz="2000" dirty="0" smtClean="0">
                          <a:solidFill>
                            <a:schemeClr val="tx1"/>
                          </a:solidFill>
                          <a:latin typeface="Times New Roman" pitchFamily="18" charset="0"/>
                          <a:cs typeface="Times New Roman" pitchFamily="18" charset="0"/>
                        </a:rPr>
                        <a:t>Writing Code for Entire Project.</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98164245"/>
                  </a:ext>
                </a:extLst>
              </a:tr>
              <a:tr h="692988">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5</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GB" sz="2000" dirty="0" smtClean="0">
                          <a:solidFill>
                            <a:schemeClr val="tx1"/>
                          </a:solidFill>
                          <a:latin typeface="Times New Roman" pitchFamily="18" charset="0"/>
                          <a:cs typeface="Times New Roman" pitchFamily="18" charset="0"/>
                        </a:rPr>
                        <a:t>Training</a:t>
                      </a:r>
                      <a:r>
                        <a:rPr lang="en-GB" sz="2000" baseline="0" dirty="0" smtClean="0">
                          <a:solidFill>
                            <a:schemeClr val="tx1"/>
                          </a:solidFill>
                          <a:latin typeface="Times New Roman" pitchFamily="18" charset="0"/>
                          <a:cs typeface="Times New Roman" pitchFamily="18" charset="0"/>
                        </a:rPr>
                        <a:t> and Testing the model.</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95229286"/>
                  </a:ext>
                </a:extLst>
              </a:tr>
            </a:tbl>
          </a:graphicData>
        </a:graphic>
      </p:graphicFrame>
      <p:graphicFrame>
        <p:nvGraphicFramePr>
          <p:cNvPr id="4" name="Table 3">
            <a:extLst>
              <a:ext uri="{FF2B5EF4-FFF2-40B4-BE49-F238E27FC236}">
                <a16:creationId xmlns:a16="http://schemas.microsoft.com/office/drawing/2014/main" xmlns="" id="{F6705137-FF0D-4C33-9CF2-EA33A3417A1A}"/>
              </a:ext>
            </a:extLst>
          </p:cNvPr>
          <p:cNvGraphicFramePr>
            <a:graphicFrameLocks noGrp="1"/>
          </p:cNvGraphicFramePr>
          <p:nvPr>
            <p:extLst>
              <p:ext uri="{D42A27DB-BD31-4B8C-83A1-F6EECF244321}">
                <p14:modId xmlns:p14="http://schemas.microsoft.com/office/powerpoint/2010/main" xmlns="" val="1361542899"/>
              </p:ext>
            </p:extLst>
          </p:nvPr>
        </p:nvGraphicFramePr>
        <p:xfrm>
          <a:off x="9085774" y="2294173"/>
          <a:ext cx="1618188" cy="4022406"/>
        </p:xfrm>
        <a:graphic>
          <a:graphicData uri="http://schemas.openxmlformats.org/drawingml/2006/table">
            <a:tbl>
              <a:tblPr bandRow="1">
                <a:tableStyleId>{B301B821-A1FF-4177-AEE7-76D212191A09}</a:tableStyleId>
              </a:tblPr>
              <a:tblGrid>
                <a:gridCol w="1618188">
                  <a:extLst>
                    <a:ext uri="{9D8B030D-6E8A-4147-A177-3AD203B41FA5}">
                      <a16:colId xmlns:a16="http://schemas.microsoft.com/office/drawing/2014/main" xmlns="" val="2311837357"/>
                    </a:ext>
                  </a:extLst>
                </a:gridCol>
              </a:tblGrid>
              <a:tr h="677627">
                <a:tc>
                  <a:txBody>
                    <a:bodyPr/>
                    <a:lstStyle/>
                    <a:p>
                      <a:pPr algn="ctr">
                        <a:spcAft>
                          <a:spcPts val="0"/>
                        </a:spcAft>
                      </a:pPr>
                      <a:r>
                        <a:rPr lang="en-IN" sz="2000" b="1" dirty="0" smtClean="0">
                          <a:solidFill>
                            <a:schemeClr val="tx1"/>
                          </a:solidFill>
                          <a:effectLst/>
                          <a:latin typeface="Times New Roman" pitchFamily="18" charset="0"/>
                          <a:ea typeface="Cambria" panose="02040503050406030204" pitchFamily="18" charset="0"/>
                          <a:cs typeface="Times New Roman" pitchFamily="18" charset="0"/>
                        </a:rPr>
                        <a:t>STATUS</a:t>
                      </a:r>
                    </a:p>
                    <a:p>
                      <a:pPr algn="ctr">
                        <a:spcAft>
                          <a:spcPts val="0"/>
                        </a:spcAft>
                      </a:pPr>
                      <a:endParaRPr lang="en-IN" sz="2000" dirty="0" smtClean="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tc>
                <a:extLst>
                  <a:ext uri="{0D108BD9-81ED-4DB2-BD59-A6C34878D82A}">
                    <a16:rowId xmlns:a16="http://schemas.microsoft.com/office/drawing/2014/main" xmlns="" val="3575726880"/>
                  </a:ext>
                </a:extLst>
              </a:tr>
              <a:tr h="698645">
                <a:tc>
                  <a:txBody>
                    <a:bodyPr/>
                    <a:lstStyle/>
                    <a:p>
                      <a:pPr algn="ctr">
                        <a:spcAft>
                          <a:spcPts val="0"/>
                        </a:spcAft>
                      </a:pPr>
                      <a:r>
                        <a:rPr lang="en-IN" sz="2000" b="0" dirty="0" smtClean="0">
                          <a:solidFill>
                            <a:schemeClr val="tx1"/>
                          </a:solidFill>
                          <a:effectLst/>
                          <a:latin typeface="Times New Roman" pitchFamily="18" charset="0"/>
                          <a:ea typeface="Cambria" panose="02040503050406030204" pitchFamily="18" charset="0"/>
                          <a:cs typeface="Times New Roman" pitchFamily="18" charset="0"/>
                        </a:rPr>
                        <a:t>DONE</a:t>
                      </a:r>
                      <a:endParaRPr lang="en-IN" sz="2000" b="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tc>
                <a:extLst>
                  <a:ext uri="{0D108BD9-81ED-4DB2-BD59-A6C34878D82A}">
                    <a16:rowId xmlns:a16="http://schemas.microsoft.com/office/drawing/2014/main" xmlns="" val="1828293944"/>
                  </a:ext>
                </a:extLst>
              </a:tr>
              <a:tr h="623789">
                <a:tc>
                  <a:txBody>
                    <a:bodyPr/>
                    <a:lstStyle/>
                    <a:p>
                      <a:pPr algn="ctr">
                        <a:spcAft>
                          <a:spcPts val="0"/>
                        </a:spcAft>
                      </a:pPr>
                      <a:r>
                        <a:rPr lang="en-IN" sz="2000" b="0" dirty="0" smtClean="0">
                          <a:solidFill>
                            <a:schemeClr val="tx1"/>
                          </a:solidFill>
                          <a:effectLst/>
                          <a:latin typeface="Times New Roman" pitchFamily="18" charset="0"/>
                          <a:ea typeface="Cambria" panose="02040503050406030204" pitchFamily="18" charset="0"/>
                          <a:cs typeface="Times New Roman" pitchFamily="18" charset="0"/>
                        </a:rPr>
                        <a:t>IN</a:t>
                      </a:r>
                      <a:r>
                        <a:rPr lang="en-IN" sz="2000" b="0" baseline="0" dirty="0" smtClean="0">
                          <a:solidFill>
                            <a:schemeClr val="tx1"/>
                          </a:solidFill>
                          <a:effectLst/>
                          <a:latin typeface="Times New Roman" pitchFamily="18" charset="0"/>
                          <a:ea typeface="Cambria" panose="02040503050406030204" pitchFamily="18" charset="0"/>
                          <a:cs typeface="Times New Roman" pitchFamily="18" charset="0"/>
                        </a:rPr>
                        <a:t> PROGRESS</a:t>
                      </a:r>
                      <a:endParaRPr lang="en-IN" sz="2000" b="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tc>
                <a:extLst>
                  <a:ext uri="{0D108BD9-81ED-4DB2-BD59-A6C34878D82A}">
                    <a16:rowId xmlns:a16="http://schemas.microsoft.com/office/drawing/2014/main" xmlns="" val="1523362779"/>
                  </a:ext>
                </a:extLst>
              </a:tr>
              <a:tr h="612809">
                <a:tc>
                  <a:txBody>
                    <a:bodyPr/>
                    <a:lstStyle/>
                    <a:p>
                      <a:pPr algn="ctr">
                        <a:spcAft>
                          <a:spcPts val="0"/>
                        </a:spcAft>
                      </a:pPr>
                      <a:r>
                        <a:rPr lang="en-IN" sz="2000" b="0" dirty="0" smtClean="0">
                          <a:solidFill>
                            <a:schemeClr val="tx1"/>
                          </a:solidFill>
                          <a:effectLst/>
                          <a:latin typeface="Times New Roman" pitchFamily="18" charset="0"/>
                          <a:ea typeface="Cambria" panose="02040503050406030204" pitchFamily="18" charset="0"/>
                          <a:cs typeface="Times New Roman" pitchFamily="18" charset="0"/>
                        </a:rPr>
                        <a:t>IN</a:t>
                      </a:r>
                      <a:r>
                        <a:rPr lang="en-IN" sz="2000" b="0" baseline="0" dirty="0" smtClean="0">
                          <a:solidFill>
                            <a:schemeClr val="tx1"/>
                          </a:solidFill>
                          <a:effectLst/>
                          <a:latin typeface="Times New Roman" pitchFamily="18" charset="0"/>
                          <a:ea typeface="Cambria" panose="02040503050406030204" pitchFamily="18" charset="0"/>
                          <a:cs typeface="Times New Roman" pitchFamily="18" charset="0"/>
                        </a:rPr>
                        <a:t> PROGRESS</a:t>
                      </a:r>
                      <a:endParaRPr lang="en-IN" sz="2000" b="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tc>
                <a:extLst>
                  <a:ext uri="{0D108BD9-81ED-4DB2-BD59-A6C34878D82A}">
                    <a16:rowId xmlns:a16="http://schemas.microsoft.com/office/drawing/2014/main" xmlns="" val="3037336547"/>
                  </a:ext>
                </a:extLst>
              </a:tr>
              <a:tr h="73576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effectLst/>
                          <a:latin typeface="Times New Roman" pitchFamily="18" charset="0"/>
                          <a:cs typeface="Times New Roman" pitchFamily="18" charset="0"/>
                        </a:rPr>
                        <a:t>IN</a:t>
                      </a:r>
                      <a:r>
                        <a:rPr lang="en-IN" sz="2000" baseline="0" dirty="0" smtClean="0">
                          <a:solidFill>
                            <a:schemeClr val="tx1"/>
                          </a:solidFill>
                          <a:effectLst/>
                          <a:latin typeface="Times New Roman" pitchFamily="18" charset="0"/>
                          <a:cs typeface="Times New Roman" pitchFamily="18" charset="0"/>
                        </a:rPr>
                        <a:t> PROGRESS</a:t>
                      </a:r>
                      <a:endParaRPr lang="en-IN" sz="2000" dirty="0">
                        <a:solidFill>
                          <a:schemeClr val="tx1"/>
                        </a:solidFill>
                        <a:effectLst/>
                        <a:latin typeface="Times New Roman" pitchFamily="18" charset="0"/>
                        <a:cs typeface="Times New Roman" pitchFamily="18" charset="0"/>
                      </a:endParaRPr>
                    </a:p>
                  </a:txBody>
                  <a:tcPr marL="58277" marR="58277" marT="0" marB="0"/>
                </a:tc>
                <a:extLst>
                  <a:ext uri="{0D108BD9-81ED-4DB2-BD59-A6C34878D82A}">
                    <a16:rowId xmlns:a16="http://schemas.microsoft.com/office/drawing/2014/main" xmlns="" val="1724728030"/>
                  </a:ext>
                </a:extLst>
              </a:tr>
              <a:tr h="673768">
                <a:tc>
                  <a:txBody>
                    <a:bodyPr/>
                    <a:lstStyle/>
                    <a:p>
                      <a:pPr algn="ctr">
                        <a:spcAft>
                          <a:spcPts val="0"/>
                        </a:spcAft>
                      </a:pPr>
                      <a:r>
                        <a:rPr lang="en-IN" sz="2000" dirty="0">
                          <a:solidFill>
                            <a:schemeClr val="tx1"/>
                          </a:solidFill>
                          <a:effectLst/>
                          <a:latin typeface="Times New Roman" pitchFamily="18" charset="0"/>
                          <a:cs typeface="Times New Roman" pitchFamily="18" charset="0"/>
                        </a:rPr>
                        <a:t>Yet to start</a:t>
                      </a:r>
                      <a:endParaRPr lang="en-IN" sz="2000" dirty="0">
                        <a:solidFill>
                          <a:schemeClr val="tx1"/>
                        </a:solidFill>
                        <a:effectLst/>
                        <a:latin typeface="Times New Roman" pitchFamily="18" charset="0"/>
                        <a:ea typeface="Times New Roman" panose="02020603050405020304" pitchFamily="18" charset="0"/>
                        <a:cs typeface="Times New Roman" pitchFamily="18" charset="0"/>
                      </a:endParaRPr>
                    </a:p>
                  </a:txBody>
                  <a:tcPr marL="58277" marR="58277" marT="0" marB="0"/>
                </a:tc>
                <a:extLst>
                  <a:ext uri="{0D108BD9-81ED-4DB2-BD59-A6C34878D82A}">
                    <a16:rowId xmlns:a16="http://schemas.microsoft.com/office/drawing/2014/main" xmlns="" val="799712689"/>
                  </a:ext>
                </a:extLst>
              </a:tr>
            </a:tbl>
          </a:graphicData>
        </a:graphic>
      </p:graphicFrame>
      <p:pic>
        <p:nvPicPr>
          <p:cNvPr id="5" name="Picture 4" descr="Home NSSVNRVJIET">
            <a:extLst>
              <a:ext uri="{FF2B5EF4-FFF2-40B4-BE49-F238E27FC236}">
                <a16:creationId xmlns:a16="http://schemas.microsoft.com/office/drawing/2014/main" xmlns="" id="{9AFC93CB-282E-4DB3-8FEA-8829E939252A}"/>
              </a:ext>
            </a:extLst>
          </p:cNvPr>
          <p:cNvPicPr>
            <a:picLocks noChangeAspect="1" noChangeArrowheads="1"/>
          </p:cNvPicPr>
          <p:nvPr/>
        </p:nvPicPr>
        <p:blipFill>
          <a:blip r:embed="rId2"/>
          <a:srcRect/>
          <a:stretch>
            <a:fillRect/>
          </a:stretch>
        </p:blipFill>
        <p:spPr bwMode="auto">
          <a:xfrm>
            <a:off x="0" y="123025"/>
            <a:ext cx="1745673" cy="1884218"/>
          </a:xfrm>
          <a:prstGeom prst="rect">
            <a:avLst/>
          </a:prstGeom>
          <a:noFill/>
        </p:spPr>
      </p:pic>
    </p:spTree>
    <p:extLst>
      <p:ext uri="{BB962C8B-B14F-4D97-AF65-F5344CB8AC3E}">
        <p14:creationId xmlns:p14="http://schemas.microsoft.com/office/powerpoint/2010/main" xmlns="" val="4173167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7D9D6-D3D0-477B-ADDB-13B483D9F791}"/>
              </a:ext>
            </a:extLst>
          </p:cNvPr>
          <p:cNvSpPr>
            <a:spLocks noGrp="1"/>
          </p:cNvSpPr>
          <p:nvPr>
            <p:ph type="title"/>
          </p:nvPr>
        </p:nvSpPr>
        <p:spPr/>
        <p:txBody>
          <a:bodyPr>
            <a:noAutofit/>
          </a:bodyPr>
          <a:lstStyle/>
          <a:p>
            <a:r>
              <a:rPr lang="en-IN" sz="3000" b="1" dirty="0" smtClean="0">
                <a:latin typeface="Times New Roman" pitchFamily="18" charset="0"/>
                <a:cs typeface="Times New Roman" pitchFamily="18" charset="0"/>
              </a:rPr>
              <a:t>                </a:t>
            </a:r>
            <a:r>
              <a:rPr lang="en-IN" sz="3000" b="1" dirty="0">
                <a:latin typeface="Times New Roman" pitchFamily="18" charset="0"/>
                <a:cs typeface="Times New Roman" pitchFamily="18" charset="0"/>
              </a:rPr>
              <a:t>importance of proposed project in the</a:t>
            </a:r>
            <a:br>
              <a:rPr lang="en-IN" sz="3000" b="1" dirty="0">
                <a:latin typeface="Times New Roman" pitchFamily="18" charset="0"/>
                <a:cs typeface="Times New Roman" pitchFamily="18" charset="0"/>
              </a:rPr>
            </a:br>
            <a:r>
              <a:rPr lang="en-IN" sz="3000" b="1" dirty="0">
                <a:latin typeface="Times New Roman" pitchFamily="18" charset="0"/>
                <a:cs typeface="Times New Roman" pitchFamily="18" charset="0"/>
              </a:rPr>
              <a:t>                        context of current status</a:t>
            </a:r>
          </a:p>
        </p:txBody>
      </p:sp>
      <p:pic>
        <p:nvPicPr>
          <p:cNvPr id="3" name="Picture 2" descr="Home NSSVNRVJIET">
            <a:extLst>
              <a:ext uri="{FF2B5EF4-FFF2-40B4-BE49-F238E27FC236}">
                <a16:creationId xmlns:a16="http://schemas.microsoft.com/office/drawing/2014/main" xmlns="" id="{2FFD8A29-B626-46C9-B70B-20EDC2B1BBC1}"/>
              </a:ext>
            </a:extLst>
          </p:cNvPr>
          <p:cNvPicPr>
            <a:picLocks noChangeAspect="1" noChangeArrowheads="1"/>
          </p:cNvPicPr>
          <p:nvPr/>
        </p:nvPicPr>
        <p:blipFill>
          <a:blip r:embed="rId3"/>
          <a:srcRect/>
          <a:stretch>
            <a:fillRect/>
          </a:stretch>
        </p:blipFill>
        <p:spPr bwMode="auto">
          <a:xfrm>
            <a:off x="0" y="123025"/>
            <a:ext cx="1745673" cy="1884218"/>
          </a:xfrm>
          <a:prstGeom prst="rect">
            <a:avLst/>
          </a:prstGeom>
          <a:noFill/>
        </p:spPr>
      </p:pic>
      <p:sp>
        <p:nvSpPr>
          <p:cNvPr id="5" name="TextBox 4">
            <a:extLst>
              <a:ext uri="{FF2B5EF4-FFF2-40B4-BE49-F238E27FC236}">
                <a16:creationId xmlns:a16="http://schemas.microsoft.com/office/drawing/2014/main" xmlns="" id="{9E7EF710-9BAF-4CD9-83C2-71E3606E396C}"/>
              </a:ext>
            </a:extLst>
          </p:cNvPr>
          <p:cNvSpPr txBox="1"/>
          <p:nvPr/>
        </p:nvSpPr>
        <p:spPr>
          <a:xfrm>
            <a:off x="353127" y="2404636"/>
            <a:ext cx="5229976" cy="2862322"/>
          </a:xfrm>
          <a:prstGeom prst="rect">
            <a:avLst/>
          </a:prstGeom>
          <a:noFill/>
        </p:spPr>
        <p:txBody>
          <a:bodyPr wrap="square" rtlCol="0">
            <a:spAutoFit/>
          </a:bodyPr>
          <a:lstStyle/>
          <a:p>
            <a:pPr marL="285750" indent="-285750" algn="just">
              <a:buFont typeface="Wingdings" panose="05000000000000000000" pitchFamily="2" charset="2"/>
              <a:buChar char="v"/>
            </a:pPr>
            <a:r>
              <a:rPr lang="en-IN" sz="2000" dirty="0" smtClean="0">
                <a:solidFill>
                  <a:schemeClr val="bg1"/>
                </a:solidFill>
                <a:latin typeface="Times New Roman" pitchFamily="18" charset="0"/>
                <a:cs typeface="Times New Roman" pitchFamily="18" charset="0"/>
              </a:rPr>
              <a:t> </a:t>
            </a:r>
            <a:r>
              <a:rPr lang="en-GB" sz="2000" dirty="0" smtClean="0">
                <a:solidFill>
                  <a:schemeClr val="bg1"/>
                </a:solidFill>
                <a:latin typeface="Times New Roman" pitchFamily="18" charset="0"/>
                <a:cs typeface="Times New Roman" pitchFamily="18" charset="0"/>
              </a:rPr>
              <a:t>According to report on Smart Insights by Expert commentator states that 87% of customer base are concerned with customer service, Best Customer support will provide great experience</a:t>
            </a:r>
            <a:endParaRPr lang="en-IN" sz="2000" dirty="0" smtClean="0">
              <a:solidFill>
                <a:schemeClr val="bg1"/>
              </a:solidFill>
              <a:latin typeface="Times New Roman" pitchFamily="18" charset="0"/>
              <a:cs typeface="Times New Roman" pitchFamily="18" charset="0"/>
            </a:endParaRPr>
          </a:p>
          <a:p>
            <a:pPr marL="285750" indent="-285750" algn="just">
              <a:buFont typeface="Wingdings" panose="05000000000000000000" pitchFamily="2" charset="2"/>
              <a:buChar char="v"/>
            </a:pPr>
            <a:endParaRPr lang="en-IN" sz="2000" dirty="0" smtClean="0">
              <a:solidFill>
                <a:schemeClr val="bg1"/>
              </a:solidFill>
              <a:latin typeface="Times New Roman" pitchFamily="18" charset="0"/>
              <a:cs typeface="Times New Roman" pitchFamily="18" charset="0"/>
            </a:endParaRPr>
          </a:p>
          <a:p>
            <a:pPr marL="285750" indent="-285750" algn="just">
              <a:buFont typeface="Wingdings" panose="05000000000000000000" pitchFamily="2" charset="2"/>
              <a:buChar char="v"/>
            </a:pPr>
            <a:r>
              <a:rPr lang="en-IN" sz="2000" dirty="0" smtClean="0">
                <a:solidFill>
                  <a:schemeClr val="bg1"/>
                </a:solidFill>
                <a:latin typeface="Times New Roman" pitchFamily="18" charset="0"/>
                <a:cs typeface="Times New Roman" pitchFamily="18" charset="0"/>
              </a:rPr>
              <a:t>Hence, our proposed project will be of great use.</a:t>
            </a:r>
          </a:p>
          <a:p>
            <a:pPr algn="just"/>
            <a:endParaRPr lang="en-IN" sz="2000" dirty="0">
              <a:solidFill>
                <a:schemeClr val="bg1"/>
              </a:solidFill>
              <a:latin typeface="Times New Roman" pitchFamily="18" charset="0"/>
              <a:cs typeface="Times New Roman" pitchFamily="18" charset="0"/>
            </a:endParaRPr>
          </a:p>
        </p:txBody>
      </p:sp>
      <p:pic>
        <p:nvPicPr>
          <p:cNvPr id="2050" name="Picture 2" descr="C:\Users\rampe\Desktop\87-of-CX-marketing-and-analytics-professionals-say-CX-is-important-700x630.png"/>
          <p:cNvPicPr>
            <a:picLocks noChangeAspect="1" noChangeArrowheads="1"/>
          </p:cNvPicPr>
          <p:nvPr/>
        </p:nvPicPr>
        <p:blipFill>
          <a:blip r:embed="rId4"/>
          <a:srcRect/>
          <a:stretch>
            <a:fillRect/>
          </a:stretch>
        </p:blipFill>
        <p:spPr bwMode="auto">
          <a:xfrm>
            <a:off x="6937208" y="2125079"/>
            <a:ext cx="4589044" cy="4130140"/>
          </a:xfrm>
          <a:prstGeom prst="rect">
            <a:avLst/>
          </a:prstGeom>
          <a:noFill/>
        </p:spPr>
      </p:pic>
    </p:spTree>
    <p:extLst>
      <p:ext uri="{BB962C8B-B14F-4D97-AF65-F5344CB8AC3E}">
        <p14:creationId xmlns:p14="http://schemas.microsoft.com/office/powerpoint/2010/main" xmlns="" val="2825614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525FE-D493-4C32-8A0A-16EF8F8125E7}"/>
              </a:ext>
            </a:extLst>
          </p:cNvPr>
          <p:cNvSpPr>
            <a:spLocks noGrp="1"/>
          </p:cNvSpPr>
          <p:nvPr>
            <p:ph type="title"/>
          </p:nvPr>
        </p:nvSpPr>
        <p:spPr>
          <a:xfrm>
            <a:off x="1608203" y="826512"/>
            <a:ext cx="10856513" cy="737192"/>
          </a:xfrm>
        </p:spPr>
        <p:txBody>
          <a:bodyPr>
            <a:noAutofit/>
          </a:bodyPr>
          <a:lstStyle/>
          <a:p>
            <a:r>
              <a:rPr lang="en-IN" sz="4000" b="1" dirty="0" smtClean="0">
                <a:latin typeface="Times New Roman" pitchFamily="18" charset="0"/>
                <a:cs typeface="Times New Roman" pitchFamily="18" charset="0"/>
              </a:rPr>
              <a:t>Expected </a:t>
            </a:r>
            <a:r>
              <a:rPr lang="en-IN" sz="4000" b="1" dirty="0">
                <a:latin typeface="Times New Roman" pitchFamily="18" charset="0"/>
                <a:cs typeface="Times New Roman" pitchFamily="18" charset="0"/>
              </a:rPr>
              <a:t>outcome of the project</a:t>
            </a:r>
          </a:p>
        </p:txBody>
      </p:sp>
      <p:pic>
        <p:nvPicPr>
          <p:cNvPr id="3" name="Picture 2" descr="Home NSSVNRVJIET">
            <a:extLst>
              <a:ext uri="{FF2B5EF4-FFF2-40B4-BE49-F238E27FC236}">
                <a16:creationId xmlns:a16="http://schemas.microsoft.com/office/drawing/2014/main" xmlns="" id="{6D895160-166A-4D0B-AF02-54A766C595D4}"/>
              </a:ext>
            </a:extLst>
          </p:cNvPr>
          <p:cNvPicPr>
            <a:picLocks noChangeAspect="1" noChangeArrowheads="1"/>
          </p:cNvPicPr>
          <p:nvPr/>
        </p:nvPicPr>
        <p:blipFill>
          <a:blip r:embed="rId3"/>
          <a:srcRect/>
          <a:stretch>
            <a:fillRect/>
          </a:stretch>
        </p:blipFill>
        <p:spPr bwMode="auto">
          <a:xfrm>
            <a:off x="1" y="433137"/>
            <a:ext cx="1552074" cy="1574106"/>
          </a:xfrm>
          <a:prstGeom prst="rect">
            <a:avLst/>
          </a:prstGeom>
          <a:noFill/>
        </p:spPr>
      </p:pic>
      <p:sp>
        <p:nvSpPr>
          <p:cNvPr id="5" name="TextBox 4">
            <a:extLst>
              <a:ext uri="{FF2B5EF4-FFF2-40B4-BE49-F238E27FC236}">
                <a16:creationId xmlns:a16="http://schemas.microsoft.com/office/drawing/2014/main" xmlns="" id="{727A3CBE-D64F-4AD2-AE59-C05FD8FAF3D4}"/>
              </a:ext>
            </a:extLst>
          </p:cNvPr>
          <p:cNvSpPr txBox="1"/>
          <p:nvPr/>
        </p:nvSpPr>
        <p:spPr>
          <a:xfrm>
            <a:off x="882315" y="2507823"/>
            <a:ext cx="5229727" cy="1323439"/>
          </a:xfrm>
          <a:prstGeom prst="rect">
            <a:avLst/>
          </a:prstGeom>
          <a:noFill/>
        </p:spPr>
        <p:txBody>
          <a:bodyPr wrap="square">
            <a:spAutoFit/>
          </a:bodyPr>
          <a:lstStyle/>
          <a:p>
            <a:pPr marL="342900" indent="-342900">
              <a:buFont typeface="Wingdings" pitchFamily="2" charset="2"/>
              <a:buChar char="§"/>
            </a:pPr>
            <a:r>
              <a:rPr lang="en-GB" sz="2000" dirty="0" smtClean="0">
                <a:solidFill>
                  <a:schemeClr val="bg1"/>
                </a:solidFill>
                <a:latin typeface="Times New Roman" pitchFamily="18" charset="0"/>
                <a:cs typeface="Times New Roman" pitchFamily="18" charset="0"/>
              </a:rPr>
              <a:t>Virtual Assistant for Travel Planner.</a:t>
            </a:r>
          </a:p>
          <a:p>
            <a:pPr marL="342900" indent="-342900">
              <a:buFont typeface="Wingdings" pitchFamily="2" charset="2"/>
              <a:buChar char="§"/>
            </a:pPr>
            <a:r>
              <a:rPr lang="en-GB" sz="2000" dirty="0" smtClean="0">
                <a:solidFill>
                  <a:schemeClr val="bg1"/>
                </a:solidFill>
                <a:latin typeface="Times New Roman" pitchFamily="18" charset="0"/>
                <a:cs typeface="Times New Roman" pitchFamily="18" charset="0"/>
              </a:rPr>
              <a:t>User input: Text or  Speech.</a:t>
            </a:r>
          </a:p>
          <a:p>
            <a:pPr marL="342900" indent="-342900">
              <a:buFont typeface="Wingdings" pitchFamily="2" charset="2"/>
              <a:buChar char="§"/>
            </a:pPr>
            <a:r>
              <a:rPr lang="en-GB" sz="2000" dirty="0" smtClean="0">
                <a:solidFill>
                  <a:schemeClr val="bg1"/>
                </a:solidFill>
                <a:latin typeface="Times New Roman" pitchFamily="18" charset="0"/>
                <a:cs typeface="Times New Roman" pitchFamily="18" charset="0"/>
              </a:rPr>
              <a:t>Output: Text or Speech.</a:t>
            </a:r>
            <a:endParaRPr lang="en-US" sz="2000" dirty="0">
              <a:solidFill>
                <a:schemeClr val="bg1"/>
              </a:solidFill>
              <a:latin typeface="Times New Roman" pitchFamily="18" charset="0"/>
              <a:cs typeface="Times New Roman" pitchFamily="18" charset="0"/>
            </a:endParaRPr>
          </a:p>
          <a:p>
            <a:pPr marL="342900" indent="-342900">
              <a:buFont typeface="Wingdings" pitchFamily="2" charset="2"/>
              <a:buChar char="§"/>
            </a:pPr>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921667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1808F-CE0C-4550-896B-3239B108200D}"/>
              </a:ext>
            </a:extLst>
          </p:cNvPr>
          <p:cNvSpPr>
            <a:spLocks noGrp="1"/>
          </p:cNvSpPr>
          <p:nvPr>
            <p:ph type="title"/>
          </p:nvPr>
        </p:nvSpPr>
        <p:spPr/>
        <p:txBody>
          <a:bodyPr>
            <a:normAutofit/>
          </a:bodyPr>
          <a:lstStyle/>
          <a:p>
            <a:r>
              <a:rPr lang="en-IN" sz="4000" b="1" dirty="0">
                <a:latin typeface="Times New Roman" pitchFamily="18" charset="0"/>
                <a:cs typeface="Times New Roman" pitchFamily="18" charset="0"/>
              </a:rPr>
              <a:t>                               </a:t>
            </a:r>
            <a:r>
              <a:rPr lang="en-IN" sz="4000" b="1" dirty="0" smtClean="0">
                <a:latin typeface="Times New Roman" pitchFamily="18" charset="0"/>
                <a:cs typeface="Times New Roman" pitchFamily="18" charset="0"/>
              </a:rPr>
              <a:t>applications</a:t>
            </a:r>
            <a:endParaRPr lang="en-IN" sz="4000" b="1" dirty="0">
              <a:latin typeface="Times New Roman" pitchFamily="18" charset="0"/>
              <a:cs typeface="Times New Roman" pitchFamily="18" charset="0"/>
            </a:endParaRPr>
          </a:p>
        </p:txBody>
      </p:sp>
      <p:pic>
        <p:nvPicPr>
          <p:cNvPr id="3" name="Picture 2" descr="Home NSSVNRVJIET">
            <a:extLst>
              <a:ext uri="{FF2B5EF4-FFF2-40B4-BE49-F238E27FC236}">
                <a16:creationId xmlns:a16="http://schemas.microsoft.com/office/drawing/2014/main" xmlns="" id="{74170890-D8FF-40B7-B831-7F5FB3FF42AB}"/>
              </a:ext>
            </a:extLst>
          </p:cNvPr>
          <p:cNvPicPr>
            <a:picLocks noChangeAspect="1" noChangeArrowheads="1"/>
          </p:cNvPicPr>
          <p:nvPr/>
        </p:nvPicPr>
        <p:blipFill>
          <a:blip r:embed="rId3"/>
          <a:srcRect/>
          <a:stretch>
            <a:fillRect/>
          </a:stretch>
        </p:blipFill>
        <p:spPr bwMode="auto">
          <a:xfrm>
            <a:off x="0" y="123025"/>
            <a:ext cx="1745673" cy="1884218"/>
          </a:xfrm>
          <a:prstGeom prst="rect">
            <a:avLst/>
          </a:prstGeom>
          <a:noFill/>
        </p:spPr>
      </p:pic>
      <p:sp>
        <p:nvSpPr>
          <p:cNvPr id="4" name="TextBox 3">
            <a:extLst>
              <a:ext uri="{FF2B5EF4-FFF2-40B4-BE49-F238E27FC236}">
                <a16:creationId xmlns:a16="http://schemas.microsoft.com/office/drawing/2014/main" xmlns="" id="{5DC84ABB-80DC-4C6D-9E68-69C10C844AE6}"/>
              </a:ext>
            </a:extLst>
          </p:cNvPr>
          <p:cNvSpPr txBox="1"/>
          <p:nvPr/>
        </p:nvSpPr>
        <p:spPr>
          <a:xfrm>
            <a:off x="488620" y="2188802"/>
            <a:ext cx="11182011" cy="1631216"/>
          </a:xfrm>
          <a:prstGeom prst="rect">
            <a:avLst/>
          </a:prstGeom>
          <a:noFill/>
        </p:spPr>
        <p:txBody>
          <a:bodyPr wrap="square" rtlCol="0">
            <a:spAutoFit/>
          </a:bodyPr>
          <a:lstStyle/>
          <a:p>
            <a:pPr marL="342900" indent="-342900" algn="just">
              <a:buFont typeface="Wingdings" pitchFamily="2" charset="2"/>
              <a:buChar char="v"/>
            </a:pPr>
            <a:r>
              <a:rPr lang="en-IN" sz="2000" dirty="0" smtClean="0">
                <a:solidFill>
                  <a:schemeClr val="bg1"/>
                </a:solidFill>
                <a:latin typeface="Times New Roman" pitchFamily="18" charset="0"/>
                <a:ea typeface="Calibri" panose="020F0502020204030204" pitchFamily="34" charset="0"/>
                <a:cs typeface="Times New Roman" pitchFamily="18" charset="0"/>
              </a:rPr>
              <a:t>E-Ticketing Platforms (Hotels, Movie Tickets, Train Tickets, Flight Tickets).</a:t>
            </a:r>
          </a:p>
          <a:p>
            <a:pPr marL="342900" indent="-342900" algn="just">
              <a:buFont typeface="Wingdings" pitchFamily="2" charset="2"/>
              <a:buChar char="v"/>
            </a:pPr>
            <a:r>
              <a:rPr lang="en-IN" sz="2000" dirty="0" smtClean="0">
                <a:solidFill>
                  <a:schemeClr val="bg1"/>
                </a:solidFill>
                <a:latin typeface="Times New Roman" pitchFamily="18" charset="0"/>
                <a:ea typeface="Calibri" panose="020F0502020204030204" pitchFamily="34" charset="0"/>
                <a:cs typeface="Times New Roman" pitchFamily="18" charset="0"/>
              </a:rPr>
              <a:t>Medical Field (Pharmacy, Clinic, Hospital).</a:t>
            </a:r>
          </a:p>
          <a:p>
            <a:pPr marL="342900" indent="-342900" algn="just">
              <a:buFont typeface="Wingdings" pitchFamily="2" charset="2"/>
              <a:buChar char="v"/>
            </a:pPr>
            <a:r>
              <a:rPr lang="en-IN" sz="2000" dirty="0" smtClean="0">
                <a:solidFill>
                  <a:schemeClr val="bg1"/>
                </a:solidFill>
                <a:latin typeface="Times New Roman" pitchFamily="18" charset="0"/>
                <a:ea typeface="Calibri" panose="020F0502020204030204" pitchFamily="34" charset="0"/>
                <a:cs typeface="Times New Roman" pitchFamily="18" charset="0"/>
              </a:rPr>
              <a:t>E-Commerce website (Who Sell different kind of products).</a:t>
            </a:r>
          </a:p>
          <a:p>
            <a:pPr marL="342900" indent="-342900" algn="just">
              <a:buFont typeface="Wingdings" pitchFamily="2" charset="2"/>
              <a:buChar char="v"/>
            </a:pPr>
            <a:r>
              <a:rPr lang="en-IN" sz="2000" dirty="0" smtClean="0">
                <a:solidFill>
                  <a:schemeClr val="bg1"/>
                </a:solidFill>
                <a:latin typeface="Times New Roman" pitchFamily="18" charset="0"/>
                <a:ea typeface="Calibri" panose="020F0502020204030204" pitchFamily="34" charset="0"/>
                <a:cs typeface="Times New Roman" pitchFamily="18" charset="0"/>
              </a:rPr>
              <a:t>Educational Institutions (To solve queries regarding Curriculum, Eligibility Criteria, Fee Structure and lot  more).</a:t>
            </a:r>
            <a:endParaRPr lang="en-IN" sz="2000" dirty="0">
              <a:solidFill>
                <a:schemeClr val="bg1"/>
              </a:solidFill>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xmlns="" val="923943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C3AD3-4366-4C87-AE53-F3965F6128CA}"/>
              </a:ext>
            </a:extLst>
          </p:cNvPr>
          <p:cNvSpPr>
            <a:spLocks noGrp="1"/>
          </p:cNvSpPr>
          <p:nvPr>
            <p:ph type="title"/>
          </p:nvPr>
        </p:nvSpPr>
        <p:spPr>
          <a:xfrm>
            <a:off x="1890461" y="998596"/>
            <a:ext cx="8605135" cy="632977"/>
          </a:xfrm>
        </p:spPr>
        <p:txBody>
          <a:bodyPr>
            <a:noAutofit/>
          </a:bodyPr>
          <a:lstStyle/>
          <a:p>
            <a:r>
              <a:rPr lang="en-US" sz="4000" b="1" dirty="0">
                <a:latin typeface="Times New Roman" pitchFamily="18" charset="0"/>
                <a:cs typeface="Times New Roman" pitchFamily="18" charset="0"/>
              </a:rPr>
              <a:t>TIME SCHEDULE OF ACTIVITIES</a:t>
            </a:r>
            <a:endParaRPr lang="en-IN" sz="4000" b="1" dirty="0">
              <a:latin typeface="Times New Roman" pitchFamily="18" charset="0"/>
              <a:cs typeface="Times New Roman" pitchFamily="18" charset="0"/>
            </a:endParaRPr>
          </a:p>
        </p:txBody>
      </p:sp>
      <p:graphicFrame>
        <p:nvGraphicFramePr>
          <p:cNvPr id="3" name="Table 2">
            <a:extLst>
              <a:ext uri="{FF2B5EF4-FFF2-40B4-BE49-F238E27FC236}">
                <a16:creationId xmlns:a16="http://schemas.microsoft.com/office/drawing/2014/main" xmlns="" id="{ACF4D7EB-F7CD-4575-8D79-201303AB7BA3}"/>
              </a:ext>
            </a:extLst>
          </p:cNvPr>
          <p:cNvGraphicFramePr>
            <a:graphicFrameLocks noGrp="1"/>
          </p:cNvGraphicFramePr>
          <p:nvPr>
            <p:extLst>
              <p:ext uri="{D42A27DB-BD31-4B8C-83A1-F6EECF244321}">
                <p14:modId xmlns:p14="http://schemas.microsoft.com/office/powerpoint/2010/main" xmlns="" val="1994302026"/>
              </p:ext>
            </p:extLst>
          </p:nvPr>
        </p:nvGraphicFramePr>
        <p:xfrm>
          <a:off x="1657350" y="1950972"/>
          <a:ext cx="9143999" cy="4563834"/>
        </p:xfrm>
        <a:graphic>
          <a:graphicData uri="http://schemas.openxmlformats.org/drawingml/2006/table">
            <a:tbl>
              <a:tblPr bandRow="1">
                <a:tableStyleId>{2A488322-F2BA-4B5B-9748-0D474271808F}</a:tableStyleId>
              </a:tblPr>
              <a:tblGrid>
                <a:gridCol w="979016">
                  <a:extLst>
                    <a:ext uri="{9D8B030D-6E8A-4147-A177-3AD203B41FA5}">
                      <a16:colId xmlns:a16="http://schemas.microsoft.com/office/drawing/2014/main" xmlns="" val="366143772"/>
                    </a:ext>
                  </a:extLst>
                </a:gridCol>
                <a:gridCol w="3387391">
                  <a:extLst>
                    <a:ext uri="{9D8B030D-6E8A-4147-A177-3AD203B41FA5}">
                      <a16:colId xmlns:a16="http://schemas.microsoft.com/office/drawing/2014/main" xmlns="" val="1745685827"/>
                    </a:ext>
                  </a:extLst>
                </a:gridCol>
                <a:gridCol w="3141370">
                  <a:extLst>
                    <a:ext uri="{9D8B030D-6E8A-4147-A177-3AD203B41FA5}">
                      <a16:colId xmlns:a16="http://schemas.microsoft.com/office/drawing/2014/main" xmlns="" val="2137275768"/>
                    </a:ext>
                  </a:extLst>
                </a:gridCol>
                <a:gridCol w="1636222">
                  <a:extLst>
                    <a:ext uri="{9D8B030D-6E8A-4147-A177-3AD203B41FA5}">
                      <a16:colId xmlns:a16="http://schemas.microsoft.com/office/drawing/2014/main" xmlns="" val="3480006914"/>
                    </a:ext>
                  </a:extLst>
                </a:gridCol>
              </a:tblGrid>
              <a:tr h="439832">
                <a:tc>
                  <a:txBody>
                    <a:bodyPr/>
                    <a:lstStyle/>
                    <a:p>
                      <a:pPr marL="76200" algn="ctr">
                        <a:lnSpc>
                          <a:spcPct val="111000"/>
                        </a:lnSpc>
                        <a:spcAft>
                          <a:spcPts val="0"/>
                        </a:spcAft>
                      </a:pPr>
                      <a:r>
                        <a:rPr lang="en-IN" sz="1400" dirty="0">
                          <a:effectLst/>
                        </a:rPr>
                        <a:t>S.NO</a:t>
                      </a:r>
                      <a:endParaRPr lang="en-IN" sz="1400" b="1" dirty="0">
                        <a:solidFill>
                          <a:schemeClr val="bg1"/>
                        </a:solidFill>
                        <a:effectLst/>
                        <a:latin typeface="Cambria" panose="02040503050406030204" pitchFamily="18" charset="0"/>
                        <a:ea typeface="Cambria" panose="02040503050406030204" pitchFamily="18"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11000"/>
                        </a:lnSpc>
                        <a:spcAft>
                          <a:spcPts val="0"/>
                        </a:spcAft>
                      </a:pPr>
                      <a:r>
                        <a:rPr lang="en-IN" sz="1400" dirty="0">
                          <a:effectLst/>
                        </a:rPr>
                        <a:t>TASK</a:t>
                      </a:r>
                      <a:endParaRPr lang="en-IN" sz="1400" b="1" dirty="0">
                        <a:solidFill>
                          <a:schemeClr val="bg1"/>
                        </a:solidFill>
                        <a:effectLst/>
                        <a:latin typeface="Cambria" panose="02040503050406030204" pitchFamily="18" charset="0"/>
                        <a:ea typeface="Cambria" panose="02040503050406030204" pitchFamily="18"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lvl="0" indent="0" algn="ctr" defTabSz="457200" rtl="0" eaLnBrk="1" fontAlgn="auto" latinLnBrk="0" hangingPunct="1">
                        <a:lnSpc>
                          <a:spcPct val="111000"/>
                        </a:lnSpc>
                        <a:spcBef>
                          <a:spcPts val="0"/>
                        </a:spcBef>
                        <a:spcAft>
                          <a:spcPts val="0"/>
                        </a:spcAft>
                        <a:buClrTx/>
                        <a:buSzTx/>
                        <a:buFontTx/>
                        <a:buNone/>
                        <a:tabLst/>
                        <a:defRPr/>
                      </a:pPr>
                      <a:r>
                        <a:rPr lang="en-IN" sz="1400" dirty="0">
                          <a:effectLst/>
                        </a:rPr>
                        <a:t>TENTATIVE </a:t>
                      </a:r>
                      <a:r>
                        <a:rPr lang="en-IN" sz="1400" kern="1200" dirty="0">
                          <a:effectLst/>
                        </a:rPr>
                        <a:t>DATES &amp; DURATION</a:t>
                      </a:r>
                      <a:endParaRPr lang="en-IN" sz="1400" b="1" kern="1200" dirty="0">
                        <a:solidFill>
                          <a:schemeClr val="bg1"/>
                        </a:solidFill>
                        <a:effectLst/>
                        <a:latin typeface="Cambria" panose="02040503050406030204" pitchFamily="18" charset="0"/>
                        <a:ea typeface="Cambria" panose="02040503050406030204" pitchFamily="18" charset="0"/>
                        <a:cs typeface="+mn-cs"/>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11000"/>
                        </a:lnSpc>
                        <a:spcBef>
                          <a:spcPts val="0"/>
                        </a:spcBef>
                        <a:spcAft>
                          <a:spcPts val="0"/>
                        </a:spcAft>
                        <a:buClrTx/>
                        <a:buSzTx/>
                        <a:buFontTx/>
                        <a:buNone/>
                        <a:tabLst/>
                        <a:defRPr/>
                      </a:pPr>
                      <a:r>
                        <a:rPr lang="en-IN" sz="1400" dirty="0">
                          <a:effectLst/>
                        </a:rPr>
                        <a:t>NO. OF DAYS </a:t>
                      </a:r>
                      <a:r>
                        <a:rPr lang="en-IN" sz="1400" kern="1200" dirty="0">
                          <a:effectLst/>
                        </a:rPr>
                        <a:t>REQUIRED</a:t>
                      </a:r>
                      <a:endParaRPr lang="en-IN" sz="1400" b="1" kern="1200" dirty="0">
                        <a:solidFill>
                          <a:schemeClr val="bg1"/>
                        </a:solidFill>
                        <a:effectLst/>
                        <a:latin typeface="Cambria" panose="02040503050406030204" pitchFamily="18" charset="0"/>
                        <a:ea typeface="Cambria" panose="02040503050406030204" pitchFamily="18" charset="0"/>
                        <a:cs typeface="+mn-cs"/>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5336963"/>
                  </a:ext>
                </a:extLst>
              </a:tr>
              <a:tr h="424364">
                <a:tc>
                  <a:txBody>
                    <a:bodyPr/>
                    <a:lstStyle/>
                    <a:p>
                      <a:pPr marL="76200" algn="ctr">
                        <a:lnSpc>
                          <a:spcPct val="105000"/>
                        </a:lnSpc>
                        <a:spcAft>
                          <a:spcPts val="0"/>
                        </a:spcAft>
                      </a:pPr>
                      <a:r>
                        <a:rPr lang="en-IN" sz="1400" dirty="0">
                          <a:effectLst/>
                        </a:rPr>
                        <a:t>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400" dirty="0">
                          <a:effectLst/>
                        </a:rPr>
                        <a:t>Problem statement and picturizing the project</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smtClean="0">
                          <a:effectLst/>
                        </a:rPr>
                        <a:t>17-03-2021 </a:t>
                      </a:r>
                      <a:r>
                        <a:rPr lang="en-IN" sz="1400" dirty="0">
                          <a:effectLst/>
                        </a:rPr>
                        <a:t>to </a:t>
                      </a:r>
                      <a:r>
                        <a:rPr lang="en-IN" sz="1400" dirty="0" smtClean="0">
                          <a:effectLst/>
                        </a:rPr>
                        <a:t>21-03-2021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5</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53490237"/>
                  </a:ext>
                </a:extLst>
              </a:tr>
              <a:tr h="424364">
                <a:tc>
                  <a:txBody>
                    <a:bodyPr/>
                    <a:lstStyle/>
                    <a:p>
                      <a:pPr marL="76200" algn="ctr">
                        <a:lnSpc>
                          <a:spcPct val="105000"/>
                        </a:lnSpc>
                        <a:spcAft>
                          <a:spcPts val="0"/>
                        </a:spcAft>
                      </a:pPr>
                      <a:r>
                        <a:rPr lang="en-IN" sz="1400" dirty="0">
                          <a:effectLst/>
                        </a:rPr>
                        <a:t>2</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400" dirty="0">
                          <a:effectLst/>
                        </a:rPr>
                        <a:t>STEP 1</a:t>
                      </a:r>
                    </a:p>
                    <a:p>
                      <a:pPr marL="63500" marR="0" lvl="0" indent="0" algn="ctr" defTabSz="457200" rtl="0" eaLnBrk="1" fontAlgn="auto" latinLnBrk="0" hangingPunct="1">
                        <a:lnSpc>
                          <a:spcPct val="105000"/>
                        </a:lnSpc>
                        <a:spcBef>
                          <a:spcPts val="0"/>
                        </a:spcBef>
                        <a:spcAft>
                          <a:spcPts val="0"/>
                        </a:spcAft>
                        <a:buClrTx/>
                        <a:buSzTx/>
                        <a:buFontTx/>
                        <a:buNone/>
                        <a:tabLst/>
                        <a:defRPr/>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smtClean="0">
                          <a:effectLst/>
                        </a:rPr>
                        <a:t>26-03-2021 </a:t>
                      </a:r>
                      <a:r>
                        <a:rPr lang="en-IN" sz="1400" dirty="0">
                          <a:effectLst/>
                        </a:rPr>
                        <a:t>to </a:t>
                      </a:r>
                      <a:r>
                        <a:rPr lang="en-IN" sz="1400" dirty="0" smtClean="0">
                          <a:effectLst/>
                        </a:rPr>
                        <a:t>02-04-2021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7</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15589762"/>
                  </a:ext>
                </a:extLst>
              </a:tr>
              <a:tr h="206258">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a:effectLst/>
                        </a:rPr>
                        <a:t> </a:t>
                      </a:r>
                      <a:endParaRPr lang="en-IN" sz="140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1166044"/>
                  </a:ext>
                </a:extLst>
              </a:tr>
              <a:tr h="424364">
                <a:tc>
                  <a:txBody>
                    <a:bodyPr/>
                    <a:lstStyle/>
                    <a:p>
                      <a:pPr marL="76200" algn="ctr">
                        <a:lnSpc>
                          <a:spcPct val="105000"/>
                        </a:lnSpc>
                        <a:spcAft>
                          <a:spcPts val="0"/>
                        </a:spcAft>
                      </a:pPr>
                      <a:r>
                        <a:rPr lang="en-IN" sz="1400" dirty="0">
                          <a:effectLst/>
                        </a:rPr>
                        <a:t>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400" dirty="0">
                          <a:effectLst/>
                        </a:rPr>
                        <a:t>STEP 2</a:t>
                      </a:r>
                    </a:p>
                    <a:p>
                      <a:pPr marL="63500" algn="ctr">
                        <a:lnSpc>
                          <a:spcPct val="105000"/>
                        </a:lnSpc>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smtClean="0">
                          <a:effectLst/>
                        </a:rPr>
                        <a:t>02-04-2021  to</a:t>
                      </a:r>
                      <a:r>
                        <a:rPr lang="en-IN" sz="1400" baseline="0" dirty="0" smtClean="0">
                          <a:effectLst/>
                        </a:rPr>
                        <a:t> till date</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0556512"/>
                  </a:ext>
                </a:extLst>
              </a:tr>
              <a:tr h="206258">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48817055"/>
                  </a:ext>
                </a:extLst>
              </a:tr>
              <a:tr h="207793">
                <a:tc>
                  <a:txBody>
                    <a:bodyPr/>
                    <a:lstStyle/>
                    <a:p>
                      <a:pPr marL="76200" algn="ctr">
                        <a:lnSpc>
                          <a:spcPct val="105000"/>
                        </a:lnSpc>
                        <a:spcAft>
                          <a:spcPts val="0"/>
                        </a:spcAft>
                      </a:pPr>
                      <a:r>
                        <a:rPr lang="en-IN" sz="1400" dirty="0">
                          <a:effectLst/>
                        </a:rPr>
                        <a:t>4</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STEP 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smtClean="0">
                          <a:effectLst/>
                        </a:rPr>
                        <a:t>06-04-2021  </a:t>
                      </a:r>
                      <a:r>
                        <a:rPr lang="en-IN" sz="1400" dirty="0">
                          <a:effectLst/>
                        </a:rPr>
                        <a:t>to  </a:t>
                      </a:r>
                      <a:r>
                        <a:rPr lang="en-IN" sz="1400" dirty="0" smtClean="0">
                          <a:effectLst/>
                        </a:rPr>
                        <a:t>till</a:t>
                      </a:r>
                      <a:r>
                        <a:rPr lang="en-IN" sz="1400" baseline="0" dirty="0" smtClean="0">
                          <a:effectLst/>
                        </a:rPr>
                        <a:t> date</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26659368"/>
                  </a:ext>
                </a:extLst>
              </a:tr>
              <a:tr h="253978">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04591631"/>
                  </a:ext>
                </a:extLst>
              </a:tr>
              <a:tr h="207793">
                <a:tc>
                  <a:txBody>
                    <a:bodyPr/>
                    <a:lstStyle/>
                    <a:p>
                      <a:pPr marL="76200" algn="ctr">
                        <a:lnSpc>
                          <a:spcPct val="105000"/>
                        </a:lnSpc>
                        <a:spcAft>
                          <a:spcPts val="0"/>
                        </a:spcAft>
                      </a:pPr>
                      <a:r>
                        <a:rPr lang="en-IN" sz="1400" dirty="0">
                          <a:effectLst/>
                        </a:rPr>
                        <a:t>5</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STEP 4</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smtClean="0">
                          <a:effectLst/>
                        </a:rPr>
                        <a:t>22-04-2021  </a:t>
                      </a:r>
                      <a:r>
                        <a:rPr lang="en-IN" sz="1400" dirty="0">
                          <a:effectLst/>
                        </a:rPr>
                        <a:t>to </a:t>
                      </a:r>
                      <a:r>
                        <a:rPr lang="en-IN" sz="1400" dirty="0" smtClean="0">
                          <a:effectLst/>
                        </a:rPr>
                        <a:t>till</a:t>
                      </a:r>
                      <a:r>
                        <a:rPr lang="en-IN" sz="1400" baseline="0" dirty="0" smtClean="0">
                          <a:effectLst/>
                        </a:rPr>
                        <a:t> date</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35614991"/>
                  </a:ext>
                </a:extLst>
              </a:tr>
              <a:tr h="340860">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24815971"/>
                  </a:ext>
                </a:extLst>
              </a:tr>
              <a:tr h="207793">
                <a:tc>
                  <a:txBody>
                    <a:bodyPr/>
                    <a:lstStyle/>
                    <a:p>
                      <a:pPr marL="76200" algn="ctr">
                        <a:lnSpc>
                          <a:spcPct val="105000"/>
                        </a:lnSpc>
                        <a:spcAft>
                          <a:spcPts val="0"/>
                        </a:spcAft>
                      </a:pPr>
                      <a:r>
                        <a:rPr lang="en-IN" sz="1400" dirty="0">
                          <a:effectLst/>
                        </a:rPr>
                        <a:t>6</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STEP 5</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smtClean="0">
                          <a:effectLst/>
                        </a:rPr>
                        <a:t>12-05-2021 </a:t>
                      </a:r>
                      <a:r>
                        <a:rPr lang="en-IN" sz="1400" dirty="0">
                          <a:effectLst/>
                        </a:rPr>
                        <a:t>to 15-05-2021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9796309"/>
                  </a:ext>
                </a:extLst>
              </a:tr>
              <a:tr h="214020">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a:effectLst/>
                        </a:rPr>
                        <a:t> </a:t>
                      </a:r>
                      <a:endParaRPr lang="en-IN" sz="140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20649837"/>
                  </a:ext>
                </a:extLst>
              </a:tr>
              <a:tr h="442878">
                <a:tc>
                  <a:txBody>
                    <a:bodyPr/>
                    <a:lstStyle/>
                    <a:p>
                      <a:pPr algn="ctr">
                        <a:spcAft>
                          <a:spcPts val="0"/>
                        </a:spcAft>
                      </a:pPr>
                      <a:r>
                        <a:rPr lang="en-IN" sz="1400" dirty="0">
                          <a:effectLst/>
                        </a:rPr>
                        <a:t>7</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Thesis Preparation</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Before final review</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5</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77233793"/>
                  </a:ext>
                </a:extLst>
              </a:tr>
              <a:tr h="395416">
                <a:tc>
                  <a:txBody>
                    <a:bodyPr/>
                    <a:lstStyle/>
                    <a:p>
                      <a:pPr algn="ctr">
                        <a:spcAft>
                          <a:spcPts val="0"/>
                        </a:spcAft>
                      </a:pPr>
                      <a:r>
                        <a:rPr lang="en-IN" sz="1400" dirty="0">
                          <a:effectLst/>
                        </a:rPr>
                        <a:t>  8</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Final Slides Preparation</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Before final review</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86750220"/>
                  </a:ext>
                </a:extLst>
              </a:tr>
            </a:tbl>
          </a:graphicData>
        </a:graphic>
      </p:graphicFrame>
      <p:cxnSp>
        <p:nvCxnSpPr>
          <p:cNvPr id="4" name="Straight Connector 3">
            <a:extLst>
              <a:ext uri="{FF2B5EF4-FFF2-40B4-BE49-F238E27FC236}">
                <a16:creationId xmlns:a16="http://schemas.microsoft.com/office/drawing/2014/main" xmlns="" id="{50EFA588-015E-44B7-BC60-3D839D6A1023}"/>
              </a:ext>
            </a:extLst>
          </p:cNvPr>
          <p:cNvCxnSpPr>
            <a:cxnSpLocks/>
          </p:cNvCxnSpPr>
          <p:nvPr/>
        </p:nvCxnSpPr>
        <p:spPr>
          <a:xfrm>
            <a:off x="2635211" y="2397263"/>
            <a:ext cx="0" cy="24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C06CC31-56BC-4A6D-9673-CBC268641D3A}"/>
              </a:ext>
            </a:extLst>
          </p:cNvPr>
          <p:cNvCxnSpPr>
            <a:cxnSpLocks/>
          </p:cNvCxnSpPr>
          <p:nvPr/>
        </p:nvCxnSpPr>
        <p:spPr>
          <a:xfrm>
            <a:off x="6022819" y="2397263"/>
            <a:ext cx="0" cy="24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187D480F-6F18-4BFF-958A-1DAD4C6BBA53}"/>
              </a:ext>
            </a:extLst>
          </p:cNvPr>
          <p:cNvCxnSpPr>
            <a:cxnSpLocks/>
          </p:cNvCxnSpPr>
          <p:nvPr/>
        </p:nvCxnSpPr>
        <p:spPr>
          <a:xfrm>
            <a:off x="9165872" y="2397263"/>
            <a:ext cx="0" cy="246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Home NSSVNRVJIET">
            <a:extLst>
              <a:ext uri="{FF2B5EF4-FFF2-40B4-BE49-F238E27FC236}">
                <a16:creationId xmlns:a16="http://schemas.microsoft.com/office/drawing/2014/main" xmlns="" id="{39B24E2A-00CB-409A-AD45-7E3E1F84429C}"/>
              </a:ext>
            </a:extLst>
          </p:cNvPr>
          <p:cNvPicPr>
            <a:picLocks noChangeAspect="1" noChangeArrowheads="1"/>
          </p:cNvPicPr>
          <p:nvPr/>
        </p:nvPicPr>
        <p:blipFill>
          <a:blip r:embed="rId2"/>
          <a:srcRect/>
          <a:stretch>
            <a:fillRect/>
          </a:stretch>
        </p:blipFill>
        <p:spPr bwMode="auto">
          <a:xfrm>
            <a:off x="171451" y="429393"/>
            <a:ext cx="1409699" cy="1521579"/>
          </a:xfrm>
          <a:prstGeom prst="rect">
            <a:avLst/>
          </a:prstGeom>
          <a:noFill/>
        </p:spPr>
      </p:pic>
    </p:spTree>
    <p:extLst>
      <p:ext uri="{BB962C8B-B14F-4D97-AF65-F5344CB8AC3E}">
        <p14:creationId xmlns:p14="http://schemas.microsoft.com/office/powerpoint/2010/main" xmlns="" val="4073106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3502F-3EA0-40AF-A10F-C0D7CD3828EB}"/>
              </a:ext>
            </a:extLst>
          </p:cNvPr>
          <p:cNvSpPr>
            <a:spLocks noGrp="1"/>
          </p:cNvSpPr>
          <p:nvPr>
            <p:ph type="title"/>
          </p:nvPr>
        </p:nvSpPr>
        <p:spPr>
          <a:xfrm>
            <a:off x="1903996" y="896691"/>
            <a:ext cx="9730540" cy="624620"/>
          </a:xfrm>
        </p:spPr>
        <p:txBody>
          <a:bodyPr>
            <a:noAutofit/>
          </a:bodyPr>
          <a:lstStyle/>
          <a:p>
            <a:r>
              <a:rPr lang="en-US" sz="4000" b="1" dirty="0" smtClean="0">
                <a:latin typeface="Times New Roman" pitchFamily="18" charset="0"/>
                <a:cs typeface="Times New Roman" pitchFamily="18" charset="0"/>
              </a:rPr>
              <a:t>SOFTWARE(s) </a:t>
            </a:r>
            <a:r>
              <a:rPr lang="en-US" sz="4000" b="1" dirty="0">
                <a:latin typeface="Times New Roman" pitchFamily="18" charset="0"/>
                <a:cs typeface="Times New Roman" pitchFamily="18" charset="0"/>
              </a:rPr>
              <a:t>USED in the project</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BA2E21D-74C3-4186-B7A2-1AEE7DA3BBA2}"/>
              </a:ext>
            </a:extLst>
          </p:cNvPr>
          <p:cNvSpPr>
            <a:spLocks noGrp="1"/>
          </p:cNvSpPr>
          <p:nvPr>
            <p:ph idx="1"/>
          </p:nvPr>
        </p:nvSpPr>
        <p:spPr>
          <a:xfrm>
            <a:off x="409073" y="2177717"/>
            <a:ext cx="4740443" cy="4150894"/>
          </a:xfrm>
        </p:spPr>
        <p:txBody>
          <a:bodyPr anchor="ctr">
            <a:normAutofit/>
          </a:bodyPr>
          <a:lstStyle/>
          <a:p>
            <a:pPr marL="457200" indent="-457200">
              <a:buClr>
                <a:schemeClr val="bg1"/>
              </a:buClr>
            </a:pPr>
            <a:r>
              <a:rPr lang="en-IN" sz="2000" dirty="0" smtClean="0">
                <a:solidFill>
                  <a:schemeClr val="bg1"/>
                </a:solidFill>
                <a:latin typeface="Times New Roman" pitchFamily="18" charset="0"/>
                <a:cs typeface="Times New Roman" pitchFamily="18" charset="0"/>
              </a:rPr>
              <a:t>Python							</a:t>
            </a:r>
          </a:p>
          <a:p>
            <a:pPr marL="1051200" lvl="2" indent="-45720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Pandas</a:t>
            </a:r>
          </a:p>
          <a:p>
            <a:pPr marL="1051200" lvl="2" indent="-45720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NUMPY</a:t>
            </a:r>
          </a:p>
          <a:p>
            <a:pPr marL="1051200" lvl="2" indent="-45720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Speech Recognition</a:t>
            </a:r>
            <a:br>
              <a:rPr lang="en-IN" sz="2000" dirty="0" smtClean="0">
                <a:solidFill>
                  <a:schemeClr val="bg1"/>
                </a:solidFill>
                <a:latin typeface="Times New Roman" pitchFamily="18" charset="0"/>
                <a:cs typeface="Times New Roman" pitchFamily="18" charset="0"/>
              </a:rPr>
            </a:br>
            <a:r>
              <a:rPr lang="en-IN" sz="1600" dirty="0" smtClean="0">
                <a:solidFill>
                  <a:schemeClr val="bg1"/>
                </a:solidFill>
                <a:latin typeface="Times New Roman" pitchFamily="18" charset="0"/>
                <a:cs typeface="Times New Roman" pitchFamily="18" charset="0"/>
              </a:rPr>
              <a:t>	</a:t>
            </a:r>
          </a:p>
          <a:p>
            <a:pPr>
              <a:buClrTx/>
              <a:buFont typeface="Wingdings" pitchFamily="2" charset="2"/>
              <a:buChar char="§"/>
            </a:pPr>
            <a:r>
              <a:rPr lang="en-IN" sz="2000" dirty="0" smtClean="0">
                <a:solidFill>
                  <a:schemeClr val="bg1"/>
                </a:solidFill>
                <a:latin typeface="Times New Roman" pitchFamily="18" charset="0"/>
                <a:cs typeface="Times New Roman" pitchFamily="18" charset="0"/>
              </a:rPr>
              <a:t>Natural Language Processing (NLP)</a:t>
            </a:r>
          </a:p>
          <a:p>
            <a:pPr>
              <a:buClrTx/>
              <a:buFont typeface="Wingdings" pitchFamily="2" charset="2"/>
              <a:buChar char="§"/>
            </a:pPr>
            <a:r>
              <a:rPr lang="en-IN" sz="2000" dirty="0" smtClean="0">
                <a:solidFill>
                  <a:schemeClr val="bg1"/>
                </a:solidFill>
                <a:latin typeface="Times New Roman" pitchFamily="18" charset="0"/>
                <a:cs typeface="Times New Roman" pitchFamily="18" charset="0"/>
              </a:rPr>
              <a:t>Convolutional Neural Network (CNN)</a:t>
            </a:r>
          </a:p>
          <a:p>
            <a:pPr>
              <a:buClrTx/>
              <a:buNone/>
            </a:pPr>
            <a:endParaRPr lang="en-IN" sz="2000" dirty="0" smtClean="0">
              <a:solidFill>
                <a:schemeClr val="bg1"/>
              </a:solidFill>
              <a:latin typeface="Times New Roman" pitchFamily="18" charset="0"/>
              <a:cs typeface="Times New Roman" pitchFamily="18" charset="0"/>
            </a:endParaRPr>
          </a:p>
        </p:txBody>
      </p:sp>
      <p:pic>
        <p:nvPicPr>
          <p:cNvPr id="4" name="Picture 3" descr="Home NSSVNRVJIET">
            <a:extLst>
              <a:ext uri="{FF2B5EF4-FFF2-40B4-BE49-F238E27FC236}">
                <a16:creationId xmlns:a16="http://schemas.microsoft.com/office/drawing/2014/main" xmlns="" id="{FA6659FD-879A-4A7A-83D0-19CC471A1B3F}"/>
              </a:ext>
            </a:extLst>
          </p:cNvPr>
          <p:cNvPicPr>
            <a:picLocks noChangeAspect="1" noChangeArrowheads="1"/>
          </p:cNvPicPr>
          <p:nvPr/>
        </p:nvPicPr>
        <p:blipFill>
          <a:blip r:embed="rId2"/>
          <a:srcRect/>
          <a:stretch>
            <a:fillRect/>
          </a:stretch>
        </p:blipFill>
        <p:spPr bwMode="auto">
          <a:xfrm>
            <a:off x="0" y="123025"/>
            <a:ext cx="1745673" cy="1884218"/>
          </a:xfrm>
          <a:prstGeom prst="rect">
            <a:avLst/>
          </a:prstGeom>
          <a:noFill/>
        </p:spPr>
      </p:pic>
      <p:sp>
        <p:nvSpPr>
          <p:cNvPr id="5" name="TextBox 4"/>
          <p:cNvSpPr txBox="1"/>
          <p:nvPr/>
        </p:nvSpPr>
        <p:spPr>
          <a:xfrm>
            <a:off x="6870031" y="2719136"/>
            <a:ext cx="4608095" cy="2400657"/>
          </a:xfrm>
          <a:prstGeom prst="rect">
            <a:avLst/>
          </a:prstGeom>
          <a:noFill/>
        </p:spPr>
        <p:txBody>
          <a:bodyPr wrap="square" rtlCol="0">
            <a:spAutoFit/>
          </a:bodyPr>
          <a:lstStyle/>
          <a:p>
            <a:pPr algn="ctr">
              <a:buClrTx/>
              <a:buNone/>
            </a:pPr>
            <a:r>
              <a:rPr lang="en-IN" sz="2000" b="1" dirty="0" smtClean="0">
                <a:solidFill>
                  <a:schemeClr val="bg1"/>
                </a:solidFill>
                <a:latin typeface="Times New Roman" pitchFamily="18" charset="0"/>
                <a:cs typeface="Times New Roman" pitchFamily="18" charset="0"/>
              </a:rPr>
              <a:t>Tools Used:</a:t>
            </a:r>
            <a:br>
              <a:rPr lang="en-IN" sz="2000" b="1" dirty="0" smtClean="0">
                <a:solidFill>
                  <a:schemeClr val="bg1"/>
                </a:solidFill>
                <a:latin typeface="Times New Roman" pitchFamily="18" charset="0"/>
                <a:cs typeface="Times New Roman" pitchFamily="18" charset="0"/>
              </a:rPr>
            </a:br>
            <a:endParaRPr lang="en-IN" sz="2000" b="1" dirty="0" smtClean="0">
              <a:solidFill>
                <a:schemeClr val="bg1"/>
              </a:solidFill>
              <a:latin typeface="Times New Roman" pitchFamily="18" charset="0"/>
              <a:cs typeface="Times New Roman" pitchFamily="18" charset="0"/>
            </a:endParaRPr>
          </a:p>
          <a:p>
            <a:pPr marL="457200" indent="-457200">
              <a:lnSpc>
                <a:spcPct val="150000"/>
              </a:lnSpc>
              <a:buClrTx/>
              <a:buFont typeface="Wingdings" pitchFamily="2" charset="2"/>
              <a:buChar char="§"/>
            </a:pPr>
            <a:r>
              <a:rPr lang="en-IN" sz="2000" dirty="0" smtClean="0">
                <a:solidFill>
                  <a:schemeClr val="bg1"/>
                </a:solidFill>
                <a:latin typeface="Times New Roman" pitchFamily="18" charset="0"/>
                <a:cs typeface="Times New Roman" pitchFamily="18" charset="0"/>
              </a:rPr>
              <a:t>Google Collab.</a:t>
            </a:r>
          </a:p>
          <a:p>
            <a:pPr marL="457200" indent="-457200">
              <a:lnSpc>
                <a:spcPct val="150000"/>
              </a:lnSpc>
              <a:buClrTx/>
              <a:buFont typeface="Wingdings" pitchFamily="2" charset="2"/>
              <a:buChar char="§"/>
            </a:pPr>
            <a:r>
              <a:rPr lang="en-IN" sz="2000" dirty="0" smtClean="0">
                <a:solidFill>
                  <a:schemeClr val="bg1"/>
                </a:solidFill>
                <a:latin typeface="Times New Roman" pitchFamily="18" charset="0"/>
                <a:cs typeface="Times New Roman" pitchFamily="18" charset="0"/>
              </a:rPr>
              <a:t>VS CODE</a:t>
            </a:r>
          </a:p>
          <a:p>
            <a:pPr marL="457200" indent="-457200">
              <a:lnSpc>
                <a:spcPct val="150000"/>
              </a:lnSpc>
              <a:buClrTx/>
              <a:buFont typeface="Wingdings" pitchFamily="2" charset="2"/>
              <a:buChar char="§"/>
            </a:pPr>
            <a:r>
              <a:rPr lang="en-IN" sz="2000" dirty="0" smtClean="0">
                <a:solidFill>
                  <a:schemeClr val="bg1"/>
                </a:solidFill>
                <a:latin typeface="Times New Roman" pitchFamily="18" charset="0"/>
                <a:cs typeface="Times New Roman" pitchFamily="18" charset="0"/>
              </a:rPr>
              <a:t>Python IDE</a:t>
            </a:r>
            <a:endParaRPr lang="en-IN" sz="2000" b="1" dirty="0" smtClean="0">
              <a:solidFill>
                <a:schemeClr val="bg1"/>
              </a:solidFill>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xmlns="" val="4116738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D432D-9AEE-4332-8E41-76D4FE428696}"/>
              </a:ext>
            </a:extLst>
          </p:cNvPr>
          <p:cNvSpPr>
            <a:spLocks noGrp="1"/>
          </p:cNvSpPr>
          <p:nvPr>
            <p:ph type="title"/>
          </p:nvPr>
        </p:nvSpPr>
        <p:spPr>
          <a:xfrm>
            <a:off x="1200150" y="729658"/>
            <a:ext cx="10405360" cy="988332"/>
          </a:xfrm>
        </p:spPr>
        <p:txBody>
          <a:bodyPr/>
          <a:lstStyle/>
          <a:p>
            <a:r>
              <a:rPr lang="en-IN" dirty="0"/>
              <a:t>                             ROLES AND RESPONSIBILITIES</a:t>
            </a:r>
          </a:p>
        </p:txBody>
      </p:sp>
      <p:pic>
        <p:nvPicPr>
          <p:cNvPr id="3" name="Picture 2" descr="Home NSSVNRVJIET">
            <a:extLst>
              <a:ext uri="{FF2B5EF4-FFF2-40B4-BE49-F238E27FC236}">
                <a16:creationId xmlns:a16="http://schemas.microsoft.com/office/drawing/2014/main" xmlns="" id="{042B71E7-9269-4C5A-88ED-DE142E1056F8}"/>
              </a:ext>
            </a:extLst>
          </p:cNvPr>
          <p:cNvPicPr>
            <a:picLocks noChangeAspect="1" noChangeArrowheads="1"/>
          </p:cNvPicPr>
          <p:nvPr/>
        </p:nvPicPr>
        <p:blipFill>
          <a:blip r:embed="rId2"/>
          <a:srcRect/>
          <a:stretch>
            <a:fillRect/>
          </a:stretch>
        </p:blipFill>
        <p:spPr bwMode="auto">
          <a:xfrm>
            <a:off x="0" y="123025"/>
            <a:ext cx="1745673" cy="1884218"/>
          </a:xfrm>
          <a:prstGeom prst="rect">
            <a:avLst/>
          </a:prstGeom>
          <a:noFill/>
        </p:spPr>
      </p:pic>
      <p:graphicFrame>
        <p:nvGraphicFramePr>
          <p:cNvPr id="5" name="Table 4">
            <a:extLst>
              <a:ext uri="{FF2B5EF4-FFF2-40B4-BE49-F238E27FC236}">
                <a16:creationId xmlns:a16="http://schemas.microsoft.com/office/drawing/2014/main" xmlns="" id="{FE2924CD-90F0-4E7D-95D9-4EAFE7E652B5}"/>
              </a:ext>
            </a:extLst>
          </p:cNvPr>
          <p:cNvGraphicFramePr>
            <a:graphicFrameLocks noGrp="1"/>
          </p:cNvGraphicFramePr>
          <p:nvPr>
            <p:extLst>
              <p:ext uri="{D42A27DB-BD31-4B8C-83A1-F6EECF244321}">
                <p14:modId xmlns:p14="http://schemas.microsoft.com/office/powerpoint/2010/main" xmlns="" val="271978180"/>
              </p:ext>
            </p:extLst>
          </p:nvPr>
        </p:nvGraphicFramePr>
        <p:xfrm>
          <a:off x="2191252" y="2059928"/>
          <a:ext cx="8132500" cy="3515959"/>
        </p:xfrm>
        <a:graphic>
          <a:graphicData uri="http://schemas.openxmlformats.org/drawingml/2006/table">
            <a:tbl>
              <a:tblPr firstRow="1" bandRow="1">
                <a:tableStyleId>{B301B821-A1FF-4177-AEE7-76D212191A09}</a:tableStyleId>
              </a:tblPr>
              <a:tblGrid>
                <a:gridCol w="801021">
                  <a:extLst>
                    <a:ext uri="{9D8B030D-6E8A-4147-A177-3AD203B41FA5}">
                      <a16:colId xmlns:a16="http://schemas.microsoft.com/office/drawing/2014/main" xmlns="" val="3456587058"/>
                    </a:ext>
                  </a:extLst>
                </a:gridCol>
                <a:gridCol w="2899439">
                  <a:extLst>
                    <a:ext uri="{9D8B030D-6E8A-4147-A177-3AD203B41FA5}">
                      <a16:colId xmlns:a16="http://schemas.microsoft.com/office/drawing/2014/main" xmlns="" val="2192068797"/>
                    </a:ext>
                  </a:extLst>
                </a:gridCol>
                <a:gridCol w="4432040">
                  <a:extLst>
                    <a:ext uri="{9D8B030D-6E8A-4147-A177-3AD203B41FA5}">
                      <a16:colId xmlns:a16="http://schemas.microsoft.com/office/drawing/2014/main" xmlns="" val="652401670"/>
                    </a:ext>
                  </a:extLst>
                </a:gridCol>
              </a:tblGrid>
              <a:tr h="833611">
                <a:tc>
                  <a:txBody>
                    <a:bodyPr/>
                    <a:lstStyle/>
                    <a:p>
                      <a:r>
                        <a:rPr lang="en-IN" sz="2000" dirty="0">
                          <a:solidFill>
                            <a:schemeClr val="bg1"/>
                          </a:solidFill>
                          <a:latin typeface="Times New Roman" pitchFamily="18" charset="0"/>
                          <a:cs typeface="Times New Roman" pitchFamily="18" charset="0"/>
                        </a:rPr>
                        <a:t>S.NO</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     NAME OF THE </a:t>
                      </a:r>
                    </a:p>
                    <a:p>
                      <a:r>
                        <a:rPr lang="en-IN" sz="2000" dirty="0">
                          <a:solidFill>
                            <a:schemeClr val="bg1"/>
                          </a:solidFill>
                          <a:latin typeface="Times New Roman" pitchFamily="18" charset="0"/>
                          <a:cs typeface="Times New Roman" pitchFamily="18" charset="0"/>
                        </a:rPr>
                        <a:t>        STUDENT</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    ROLES AND RESPONSIBILTIES</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28901265"/>
                  </a:ext>
                </a:extLst>
              </a:tr>
              <a:tr h="586276">
                <a:tc>
                  <a:txBody>
                    <a:bodyPr/>
                    <a:lstStyle/>
                    <a:p>
                      <a:r>
                        <a:rPr lang="en-IN" sz="2000" dirty="0">
                          <a:solidFill>
                            <a:schemeClr val="tx1"/>
                          </a:solidFill>
                          <a:latin typeface="Times New Roman" pitchFamily="18" charset="0"/>
                          <a:cs typeface="Times New Roman"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tx1"/>
                          </a:solidFill>
                          <a:latin typeface="Times New Roman" pitchFamily="18" charset="0"/>
                          <a:ea typeface="Cambria" panose="02040503050406030204" pitchFamily="18" charset="0"/>
                          <a:cs typeface="Times New Roman" pitchFamily="18" charset="0"/>
                        </a:rPr>
                        <a:t> G</a:t>
                      </a:r>
                      <a:r>
                        <a:rPr lang="en-IN" sz="2000" baseline="0" dirty="0" smtClean="0">
                          <a:solidFill>
                            <a:schemeClr val="tx1"/>
                          </a:solidFill>
                          <a:latin typeface="Times New Roman" pitchFamily="18" charset="0"/>
                          <a:ea typeface="Cambria" panose="02040503050406030204" pitchFamily="18" charset="0"/>
                          <a:cs typeface="Times New Roman" pitchFamily="18" charset="0"/>
                        </a:rPr>
                        <a:t> VAMSHIDHAR(4K5)</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tx1"/>
                          </a:solidFill>
                          <a:latin typeface="Times New Roman" pitchFamily="18" charset="0"/>
                          <a:cs typeface="Times New Roman" pitchFamily="18" charset="0"/>
                        </a:rPr>
                        <a:t>Implementing Code</a:t>
                      </a:r>
                      <a:r>
                        <a:rPr lang="en-IN" sz="2000" baseline="0" dirty="0" smtClean="0">
                          <a:solidFill>
                            <a:schemeClr val="tx1"/>
                          </a:solidFill>
                          <a:latin typeface="Times New Roman" pitchFamily="18" charset="0"/>
                          <a:cs typeface="Times New Roman" pitchFamily="18" charset="0"/>
                        </a:rPr>
                        <a:t>, Training and Testing.</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4055008"/>
                  </a:ext>
                </a:extLst>
              </a:tr>
              <a:tr h="579228">
                <a:tc>
                  <a:txBody>
                    <a:bodyPr/>
                    <a:lstStyle/>
                    <a:p>
                      <a:r>
                        <a:rPr lang="en-IN" sz="2000" dirty="0">
                          <a:solidFill>
                            <a:schemeClr val="tx1"/>
                          </a:solidFill>
                          <a:latin typeface="Times New Roman" pitchFamily="18" charset="0"/>
                          <a:cs typeface="Times New Roman" pitchFamily="18"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N RAJESH(4M5)</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smtClean="0">
                          <a:solidFill>
                            <a:schemeClr val="tx1"/>
                          </a:solidFill>
                          <a:latin typeface="Times New Roman" pitchFamily="18" charset="0"/>
                          <a:cs typeface="Times New Roman" pitchFamily="18" charset="0"/>
                        </a:rPr>
                        <a:t>Data</a:t>
                      </a:r>
                      <a:r>
                        <a:rPr lang="en-GB" sz="2000" baseline="0" dirty="0" smtClean="0">
                          <a:solidFill>
                            <a:schemeClr val="tx1"/>
                          </a:solidFill>
                          <a:latin typeface="Times New Roman" pitchFamily="18" charset="0"/>
                          <a:cs typeface="Times New Roman" pitchFamily="18" charset="0"/>
                        </a:rPr>
                        <a:t> Collection and Manipulation</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42469209"/>
                  </a:ext>
                </a:extLst>
              </a:tr>
              <a:tr h="538359">
                <a:tc>
                  <a:txBody>
                    <a:bodyPr/>
                    <a:lstStyle/>
                    <a:p>
                      <a:r>
                        <a:rPr lang="en-IN" sz="2000" dirty="0">
                          <a:solidFill>
                            <a:schemeClr val="tx1"/>
                          </a:solidFill>
                          <a:latin typeface="Times New Roman" pitchFamily="18" charset="0"/>
                          <a:cs typeface="Times New Roman" pitchFamily="18" charset="0"/>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RAM PENTAPATI(4N1)</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solidFill>
                            <a:schemeClr val="tx1"/>
                          </a:solidFill>
                          <a:latin typeface="Times New Roman" pitchFamily="18" charset="0"/>
                          <a:cs typeface="Times New Roman" pitchFamily="18" charset="0"/>
                        </a:rPr>
                        <a:t>Code</a:t>
                      </a:r>
                      <a:r>
                        <a:rPr lang="en-IN" sz="2000" baseline="0" dirty="0" smtClean="0">
                          <a:solidFill>
                            <a:schemeClr val="tx1"/>
                          </a:solidFill>
                          <a:latin typeface="Times New Roman" pitchFamily="18" charset="0"/>
                          <a:cs typeface="Times New Roman" pitchFamily="18" charset="0"/>
                        </a:rPr>
                        <a:t> Execution, Research, Documentation</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19392583"/>
                  </a:ext>
                </a:extLst>
              </a:tr>
              <a:tr h="507991">
                <a:tc>
                  <a:txBody>
                    <a:bodyPr/>
                    <a:lstStyle/>
                    <a:p>
                      <a:r>
                        <a:rPr lang="en-IN" sz="2000" dirty="0">
                          <a:solidFill>
                            <a:schemeClr val="tx1"/>
                          </a:solidFill>
                          <a:latin typeface="Times New Roman" pitchFamily="18" charset="0"/>
                          <a:cs typeface="Times New Roman"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tx1"/>
                          </a:solidFill>
                          <a:latin typeface="Times New Roman" pitchFamily="18" charset="0"/>
                          <a:cs typeface="Times New Roman" pitchFamily="18" charset="0"/>
                        </a:rPr>
                        <a:t>  </a:t>
                      </a:r>
                      <a:r>
                        <a:rPr lang="en-IN" sz="2000" dirty="0" smtClean="0">
                          <a:solidFill>
                            <a:schemeClr val="tx1"/>
                          </a:solidFill>
                          <a:latin typeface="Times New Roman" pitchFamily="18" charset="0"/>
                          <a:cs typeface="Times New Roman" pitchFamily="18" charset="0"/>
                        </a:rPr>
                        <a:t>P</a:t>
                      </a:r>
                      <a:r>
                        <a:rPr lang="en-IN" sz="2000" baseline="0" dirty="0" smtClean="0">
                          <a:solidFill>
                            <a:schemeClr val="tx1"/>
                          </a:solidFill>
                          <a:latin typeface="Times New Roman" pitchFamily="18" charset="0"/>
                          <a:cs typeface="Times New Roman" pitchFamily="18" charset="0"/>
                        </a:rPr>
                        <a:t> PAVAN KUMAR(445)</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smtClean="0">
                          <a:solidFill>
                            <a:schemeClr val="tx1"/>
                          </a:solidFill>
                          <a:latin typeface="Times New Roman" pitchFamily="18" charset="0"/>
                          <a:cs typeface="Times New Roman" pitchFamily="18" charset="0"/>
                        </a:rPr>
                        <a:t>Research,</a:t>
                      </a:r>
                      <a:r>
                        <a:rPr lang="en-GB" sz="2000" baseline="0" dirty="0" smtClean="0">
                          <a:solidFill>
                            <a:schemeClr val="tx1"/>
                          </a:solidFill>
                          <a:latin typeface="Times New Roman" pitchFamily="18" charset="0"/>
                          <a:cs typeface="Times New Roman" pitchFamily="18" charset="0"/>
                        </a:rPr>
                        <a:t> Data Collection and Manipulation.</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89849396"/>
                  </a:ext>
                </a:extLst>
              </a:tr>
            </a:tbl>
          </a:graphicData>
        </a:graphic>
      </p:graphicFrame>
      <p:sp>
        <p:nvSpPr>
          <p:cNvPr id="7" name="TextBox 6">
            <a:extLst>
              <a:ext uri="{FF2B5EF4-FFF2-40B4-BE49-F238E27FC236}">
                <a16:creationId xmlns:a16="http://schemas.microsoft.com/office/drawing/2014/main" xmlns="" id="{702C6138-1209-4143-8F14-B12AD561AFAF}"/>
              </a:ext>
            </a:extLst>
          </p:cNvPr>
          <p:cNvSpPr txBox="1"/>
          <p:nvPr/>
        </p:nvSpPr>
        <p:spPr>
          <a:xfrm>
            <a:off x="541423" y="5665225"/>
            <a:ext cx="11225462" cy="981423"/>
          </a:xfrm>
          <a:prstGeom prst="rect">
            <a:avLst/>
          </a:prstGeom>
          <a:noFill/>
        </p:spPr>
        <p:txBody>
          <a:bodyPr wrap="square">
            <a:spAutoFit/>
          </a:bodyPr>
          <a:lstStyle/>
          <a:p>
            <a:pPr>
              <a:lnSpc>
                <a:spcPct val="107000"/>
              </a:lnSpc>
              <a:spcAft>
                <a:spcPts val="0"/>
              </a:spcAft>
            </a:pPr>
            <a:r>
              <a:rPr lang="en-IN" sz="1800" b="0" i="0" kern="1200" dirty="0">
                <a:solidFill>
                  <a:schemeClr val="bg1"/>
                </a:solidFill>
                <a:effectLst/>
                <a:latin typeface="Times New Roman" pitchFamily="18" charset="0"/>
                <a:ea typeface="Cambria" panose="02040503050406030204" pitchFamily="18" charset="0"/>
                <a:cs typeface="Times New Roman" pitchFamily="18" charset="0"/>
              </a:rPr>
              <a:t>We team together work in all parts of the project to ensure that entire team is aware of what exactly happening in project.</a:t>
            </a:r>
          </a:p>
          <a:p>
            <a:pPr>
              <a:lnSpc>
                <a:spcPct val="107000"/>
              </a:lnSpc>
              <a:spcAft>
                <a:spcPts val="0"/>
              </a:spcAft>
            </a:pPr>
            <a:r>
              <a:rPr lang="en-IN" sz="1800" dirty="0">
                <a:solidFill>
                  <a:schemeClr val="bg1"/>
                </a:solidFill>
                <a:latin typeface="Times New Roman" pitchFamily="18" charset="0"/>
                <a:ea typeface="Cambria" panose="02040503050406030204" pitchFamily="18" charset="0"/>
                <a:cs typeface="Times New Roman" pitchFamily="18" charset="0"/>
              </a:rPr>
              <a:t>So, roles and responsibilities are classified according to the Sources and feasibilities. </a:t>
            </a:r>
            <a:endParaRPr lang="en-IN" sz="1800" b="0" i="0" kern="1200" dirty="0">
              <a:solidFill>
                <a:schemeClr val="bg1"/>
              </a:solidFill>
              <a:effectLst/>
              <a:latin typeface="Times New Roman"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xmlns="" val="167239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A09CE-9BBB-4E11-B7BB-FDC4F2A02C4C}"/>
              </a:ext>
            </a:extLst>
          </p:cNvPr>
          <p:cNvSpPr>
            <a:spLocks noGrp="1"/>
          </p:cNvSpPr>
          <p:nvPr>
            <p:ph type="title"/>
          </p:nvPr>
        </p:nvSpPr>
        <p:spPr>
          <a:xfrm>
            <a:off x="1417320" y="729658"/>
            <a:ext cx="10188190" cy="988332"/>
          </a:xfrm>
        </p:spPr>
        <p:txBody>
          <a:bodyPr/>
          <a:lstStyle/>
          <a:p>
            <a:r>
              <a:rPr lang="en-IN" i="1" dirty="0"/>
              <a:t>                                    </a:t>
            </a:r>
            <a:r>
              <a:rPr lang="en-IN" sz="4000" b="1" dirty="0">
                <a:latin typeface="Times New Roman" pitchFamily="18" charset="0"/>
                <a:cs typeface="Times New Roman" pitchFamily="18" charset="0"/>
              </a:rPr>
              <a:t>Introduction</a:t>
            </a:r>
          </a:p>
        </p:txBody>
      </p:sp>
      <p:pic>
        <p:nvPicPr>
          <p:cNvPr id="3" name="Picture 2" descr="Home NSSVNRVJIET">
            <a:extLst>
              <a:ext uri="{FF2B5EF4-FFF2-40B4-BE49-F238E27FC236}">
                <a16:creationId xmlns:a16="http://schemas.microsoft.com/office/drawing/2014/main" xmlns="" id="{74DA0155-6B06-42F7-AA06-B9764B51362C}"/>
              </a:ext>
            </a:extLst>
          </p:cNvPr>
          <p:cNvPicPr>
            <a:picLocks noChangeAspect="1" noChangeArrowheads="1"/>
          </p:cNvPicPr>
          <p:nvPr/>
        </p:nvPicPr>
        <p:blipFill>
          <a:blip r:embed="rId3"/>
          <a:srcRect/>
          <a:stretch>
            <a:fillRect/>
          </a:stretch>
        </p:blipFill>
        <p:spPr bwMode="auto">
          <a:xfrm>
            <a:off x="428625" y="563720"/>
            <a:ext cx="1326573" cy="1457325"/>
          </a:xfrm>
          <a:prstGeom prst="rect">
            <a:avLst/>
          </a:prstGeom>
          <a:noFill/>
        </p:spPr>
      </p:pic>
      <p:sp>
        <p:nvSpPr>
          <p:cNvPr id="7" name="TextBox 6">
            <a:extLst>
              <a:ext uri="{FF2B5EF4-FFF2-40B4-BE49-F238E27FC236}">
                <a16:creationId xmlns:a16="http://schemas.microsoft.com/office/drawing/2014/main" xmlns="" id="{AAFFA8CC-0878-434A-B126-187C89BE1470}"/>
              </a:ext>
            </a:extLst>
          </p:cNvPr>
          <p:cNvSpPr txBox="1"/>
          <p:nvPr/>
        </p:nvSpPr>
        <p:spPr>
          <a:xfrm flipH="1">
            <a:off x="331467" y="2174951"/>
            <a:ext cx="6045269" cy="4339650"/>
          </a:xfrm>
          <a:prstGeom prst="rect">
            <a:avLst/>
          </a:prstGeom>
          <a:noFill/>
        </p:spPr>
        <p:txBody>
          <a:bodyPr wrap="square" rtlCol="0">
            <a:spAutoFit/>
          </a:bodyPr>
          <a:lstStyle/>
          <a:p>
            <a:pPr>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 This Pandemic had made everything online/digital to avoid Physical distance/ Human Contact.</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Digital Process is new to many people, They have of lot of queries related to working of applications, Organizations hire people for customer support but due no of increasing customers, customer support/executive can handle hundreds people at a time.</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So most of the people queries remained unsolved.</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Here comes Virtual Assistant into picture.</a:t>
            </a:r>
            <a:endParaRPr lang="en-IN" sz="2000" dirty="0">
              <a:solidFill>
                <a:schemeClr val="bg1"/>
              </a:solidFill>
              <a:latin typeface="Times New Roman" pitchFamily="18" charset="0"/>
              <a:cs typeface="Times New Roman" pitchFamily="18" charset="0"/>
            </a:endParaRPr>
          </a:p>
          <a:p>
            <a:pPr algn="just"/>
            <a:endParaRPr lang="en-IN" dirty="0">
              <a:solidFill>
                <a:schemeClr val="bg1"/>
              </a:solidFill>
              <a:cs typeface="Calibri" panose="020F0502020204030204" pitchFamily="34" charset="0"/>
            </a:endParaRPr>
          </a:p>
          <a:p>
            <a:endParaRPr lang="en-IN" dirty="0">
              <a:solidFill>
                <a:schemeClr val="bg1"/>
              </a:solidFill>
            </a:endParaRPr>
          </a:p>
        </p:txBody>
      </p:sp>
      <p:pic>
        <p:nvPicPr>
          <p:cNvPr id="1027" name="Picture 3" descr="C:\Users\rampe\Desktop\145-1451878_inklusive-live-support-virtual-assistant-icon-png.png"/>
          <p:cNvPicPr>
            <a:picLocks noChangeAspect="1" noChangeArrowheads="1"/>
          </p:cNvPicPr>
          <p:nvPr/>
        </p:nvPicPr>
        <p:blipFill>
          <a:blip r:embed="rId4"/>
          <a:srcRect/>
          <a:stretch>
            <a:fillRect/>
          </a:stretch>
        </p:blipFill>
        <p:spPr bwMode="auto">
          <a:xfrm>
            <a:off x="7327232" y="2417597"/>
            <a:ext cx="4373164" cy="3165055"/>
          </a:xfrm>
          <a:prstGeom prst="rect">
            <a:avLst/>
          </a:prstGeom>
          <a:noFill/>
        </p:spPr>
      </p:pic>
    </p:spTree>
    <p:extLst>
      <p:ext uri="{BB962C8B-B14F-4D97-AF65-F5344CB8AC3E}">
        <p14:creationId xmlns:p14="http://schemas.microsoft.com/office/powerpoint/2010/main" xmlns="" val="3305982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7E549-88DE-419F-8223-3780B00870C7}"/>
              </a:ext>
            </a:extLst>
          </p:cNvPr>
          <p:cNvSpPr>
            <a:spLocks noGrp="1"/>
          </p:cNvSpPr>
          <p:nvPr>
            <p:ph type="title"/>
          </p:nvPr>
        </p:nvSpPr>
        <p:spPr/>
        <p:txBody>
          <a:bodyPr>
            <a:normAutofit/>
          </a:bodyPr>
          <a:lstStyle/>
          <a:p>
            <a:r>
              <a:rPr lang="en-IN" sz="4000" b="1" dirty="0">
                <a:latin typeface="Times New Roman" pitchFamily="18" charset="0"/>
                <a:cs typeface="Times New Roman" pitchFamily="18" charset="0"/>
              </a:rPr>
              <a:t>                                 </a:t>
            </a:r>
            <a:r>
              <a:rPr lang="en-IN" sz="4000" b="1" dirty="0" smtClean="0">
                <a:latin typeface="Times New Roman" pitchFamily="18" charset="0"/>
                <a:cs typeface="Times New Roman" pitchFamily="18" charset="0"/>
              </a:rPr>
              <a:t>references</a:t>
            </a:r>
            <a:endParaRPr lang="en-IN" sz="4000" b="1" dirty="0">
              <a:latin typeface="Times New Roman" pitchFamily="18" charset="0"/>
              <a:cs typeface="Times New Roman" pitchFamily="18" charset="0"/>
            </a:endParaRPr>
          </a:p>
        </p:txBody>
      </p:sp>
      <p:pic>
        <p:nvPicPr>
          <p:cNvPr id="3" name="Picture 2" descr="Home NSSVNRVJIET">
            <a:extLst>
              <a:ext uri="{FF2B5EF4-FFF2-40B4-BE49-F238E27FC236}">
                <a16:creationId xmlns:a16="http://schemas.microsoft.com/office/drawing/2014/main" xmlns="" id="{CBE66DDA-9FC9-43B7-93ED-A134A74F1101}"/>
              </a:ext>
            </a:extLst>
          </p:cNvPr>
          <p:cNvPicPr>
            <a:picLocks noChangeAspect="1" noChangeArrowheads="1"/>
          </p:cNvPicPr>
          <p:nvPr/>
        </p:nvPicPr>
        <p:blipFill>
          <a:blip r:embed="rId2"/>
          <a:srcRect/>
          <a:stretch>
            <a:fillRect/>
          </a:stretch>
        </p:blipFill>
        <p:spPr bwMode="auto">
          <a:xfrm>
            <a:off x="0" y="75400"/>
            <a:ext cx="1745673" cy="1884218"/>
          </a:xfrm>
          <a:prstGeom prst="rect">
            <a:avLst/>
          </a:prstGeom>
          <a:noFill/>
        </p:spPr>
      </p:pic>
      <p:sp>
        <p:nvSpPr>
          <p:cNvPr id="4" name="TextBox 3">
            <a:extLst>
              <a:ext uri="{FF2B5EF4-FFF2-40B4-BE49-F238E27FC236}">
                <a16:creationId xmlns:a16="http://schemas.microsoft.com/office/drawing/2014/main" xmlns="" id="{FE394F4C-7818-44C7-AAA0-98A2E77572CB}"/>
              </a:ext>
            </a:extLst>
          </p:cNvPr>
          <p:cNvSpPr txBox="1"/>
          <p:nvPr/>
        </p:nvSpPr>
        <p:spPr>
          <a:xfrm>
            <a:off x="1784466" y="1348885"/>
            <a:ext cx="9552372" cy="5078313"/>
          </a:xfrm>
          <a:prstGeom prst="rect">
            <a:avLst/>
          </a:prstGeom>
          <a:noFill/>
        </p:spPr>
        <p:txBody>
          <a:bodyPr wrap="square" rtlCol="0">
            <a:spAutoFit/>
          </a:bodyPr>
          <a:lstStyle/>
          <a:p>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r>
              <a:rPr lang="en-IN" dirty="0">
                <a:solidFill>
                  <a:schemeClr val="bg1"/>
                </a:solidFill>
                <a:latin typeface="Times New Roman" pitchFamily="18" charset="0"/>
                <a:cs typeface="Times New Roman" pitchFamily="18" charset="0"/>
              </a:rPr>
              <a:t>[1] </a:t>
            </a:r>
            <a:r>
              <a:rPr lang="en-GB" b="1" dirty="0" smtClean="0">
                <a:solidFill>
                  <a:schemeClr val="bg1"/>
                </a:solidFill>
                <a:latin typeface="Times New Roman" pitchFamily="18" charset="0"/>
                <a:cs typeface="Times New Roman" pitchFamily="18" charset="0"/>
              </a:rPr>
              <a:t>Jarvis - A Virtual Assistant based on Artificial Intelligence, </a:t>
            </a:r>
            <a:r>
              <a:rPr lang="en-GB" dirty="0" smtClean="0">
                <a:solidFill>
                  <a:schemeClr val="bg1"/>
                </a:solidFill>
                <a:latin typeface="Times New Roman" pitchFamily="18" charset="0"/>
                <a:cs typeface="Times New Roman" pitchFamily="18" charset="0"/>
              </a:rPr>
              <a:t>International Journal of Grid and Distributed Computing Vol. 13, No. 2, (2020), pp. 776 – 784 </a:t>
            </a:r>
            <a:r>
              <a:rPr lang="en-GB" b="1" dirty="0" smtClean="0">
                <a:solidFill>
                  <a:schemeClr val="bg1"/>
                </a:solidFill>
                <a:latin typeface="Times New Roman" pitchFamily="18" charset="0"/>
                <a:cs typeface="Times New Roman" pitchFamily="18" charset="0"/>
              </a:rPr>
              <a:t> </a:t>
            </a:r>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r>
              <a:rPr lang="en-IN" dirty="0">
                <a:solidFill>
                  <a:schemeClr val="bg1"/>
                </a:solidFill>
                <a:latin typeface="Times New Roman" pitchFamily="18" charset="0"/>
                <a:cs typeface="Times New Roman" pitchFamily="18" charset="0"/>
              </a:rPr>
              <a:t>[2] </a:t>
            </a:r>
            <a:r>
              <a:rPr lang="en-IN" dirty="0" err="1">
                <a:solidFill>
                  <a:schemeClr val="bg1"/>
                </a:solidFill>
                <a:latin typeface="Times New Roman" pitchFamily="18" charset="0"/>
                <a:cs typeface="Times New Roman" pitchFamily="18" charset="0"/>
              </a:rPr>
              <a:t>Raychowdhury</a:t>
            </a:r>
            <a:r>
              <a:rPr lang="en-IN" dirty="0">
                <a:solidFill>
                  <a:schemeClr val="bg1"/>
                </a:solidFill>
                <a:latin typeface="Times New Roman" pitchFamily="18" charset="0"/>
                <a:cs typeface="Times New Roman" pitchFamily="18" charset="0"/>
              </a:rPr>
              <a:t>, A., Roy, K.: ‘Carbon-Nanotube-based voltage-mode multiple valued logic design’, IEEE Trans. Nanotechnology, 2005, 4, (2), pp. 168–179 </a:t>
            </a:r>
          </a:p>
          <a:p>
            <a:endParaRPr lang="en-IN" dirty="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[3] </a:t>
            </a:r>
            <a:r>
              <a:rPr lang="en-IN" dirty="0" err="1">
                <a:solidFill>
                  <a:schemeClr val="bg1"/>
                </a:solidFill>
                <a:latin typeface="Times New Roman" pitchFamily="18" charset="0"/>
                <a:cs typeface="Times New Roman" pitchFamily="18" charset="0"/>
              </a:rPr>
              <a:t>Moaiyeri</a:t>
            </a:r>
            <a:r>
              <a:rPr lang="en-IN" dirty="0">
                <a:solidFill>
                  <a:schemeClr val="bg1"/>
                </a:solidFill>
                <a:latin typeface="Times New Roman" pitchFamily="18" charset="0"/>
                <a:cs typeface="Times New Roman" pitchFamily="18" charset="0"/>
              </a:rPr>
              <a:t>, M.H., </a:t>
            </a:r>
            <a:r>
              <a:rPr lang="en-IN" dirty="0" err="1">
                <a:solidFill>
                  <a:schemeClr val="bg1"/>
                </a:solidFill>
                <a:latin typeface="Times New Roman" pitchFamily="18" charset="0"/>
                <a:cs typeface="Times New Roman" pitchFamily="18" charset="0"/>
              </a:rPr>
              <a:t>Doostaregan</a:t>
            </a:r>
            <a:r>
              <a:rPr lang="en-IN" dirty="0">
                <a:solidFill>
                  <a:schemeClr val="bg1"/>
                </a:solidFill>
                <a:latin typeface="Times New Roman" pitchFamily="18" charset="0"/>
                <a:cs typeface="Times New Roman" pitchFamily="18" charset="0"/>
              </a:rPr>
              <a:t>, A., Navi, K.: ‘Design of energy-efficient and robust ternary circuits for nanotechnology’, IET Circuits Devices Syst., 2011, 5, (4), pp. 285–296</a:t>
            </a:r>
          </a:p>
          <a:p>
            <a:endParaRPr lang="en-US" dirty="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[4] </a:t>
            </a:r>
            <a:r>
              <a:rPr lang="en-IN" dirty="0">
                <a:solidFill>
                  <a:schemeClr val="bg1"/>
                </a:solidFill>
                <a:latin typeface="Times New Roman" pitchFamily="18" charset="0"/>
                <a:cs typeface="Times New Roman" pitchFamily="18" charset="0"/>
              </a:rPr>
              <a:t>Lin, S., Kim, Y.-B., Lombardi, F.: ‘CNTFET-based design of ternary logic gates and Arithmetic circuits’, IEEE Trans. </a:t>
            </a:r>
            <a:r>
              <a:rPr lang="en-IN" dirty="0" err="1">
                <a:solidFill>
                  <a:schemeClr val="bg1"/>
                </a:solidFill>
                <a:latin typeface="Times New Roman" pitchFamily="18" charset="0"/>
                <a:cs typeface="Times New Roman" pitchFamily="18" charset="0"/>
              </a:rPr>
              <a:t>Nanotechnol</a:t>
            </a:r>
            <a:r>
              <a:rPr lang="en-IN" dirty="0">
                <a:solidFill>
                  <a:schemeClr val="bg1"/>
                </a:solidFill>
                <a:latin typeface="Times New Roman" pitchFamily="18" charset="0"/>
                <a:cs typeface="Times New Roman" pitchFamily="18" charset="0"/>
              </a:rPr>
              <a:t>., 2011, 10, (2), pp. 217–225</a:t>
            </a:r>
          </a:p>
          <a:p>
            <a:endParaRPr lang="en-IN" dirty="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[5] </a:t>
            </a:r>
            <a:r>
              <a:rPr lang="en-IN" dirty="0" err="1">
                <a:solidFill>
                  <a:schemeClr val="bg1"/>
                </a:solidFill>
                <a:latin typeface="Times New Roman" pitchFamily="18" charset="0"/>
                <a:cs typeface="Times New Roman" pitchFamily="18" charset="0"/>
              </a:rPr>
              <a:t>Keshavarzian</a:t>
            </a:r>
            <a:r>
              <a:rPr lang="en-IN" dirty="0">
                <a:solidFill>
                  <a:schemeClr val="bg1"/>
                </a:solidFill>
                <a:latin typeface="Times New Roman" pitchFamily="18" charset="0"/>
                <a:cs typeface="Times New Roman" pitchFamily="18" charset="0"/>
              </a:rPr>
              <a:t>, P., </a:t>
            </a:r>
            <a:r>
              <a:rPr lang="en-IN" dirty="0" err="1">
                <a:solidFill>
                  <a:schemeClr val="bg1"/>
                </a:solidFill>
                <a:latin typeface="Times New Roman" pitchFamily="18" charset="0"/>
                <a:cs typeface="Times New Roman" pitchFamily="18" charset="0"/>
              </a:rPr>
              <a:t>Sarikhani</a:t>
            </a:r>
            <a:r>
              <a:rPr lang="en-IN" dirty="0">
                <a:solidFill>
                  <a:schemeClr val="bg1"/>
                </a:solidFill>
                <a:latin typeface="Times New Roman" pitchFamily="18" charset="0"/>
                <a:cs typeface="Times New Roman" pitchFamily="18" charset="0"/>
              </a:rPr>
              <a:t>, R.: ‘A novel CNTFET-based ternary full adder’, Circuits Syst. Signal Process., 2014, 33, pp. 665–679</a:t>
            </a:r>
            <a:endParaRPr lang="en-US"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668586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A9B26-6B16-4633-88D4-8D159102882A}"/>
              </a:ext>
            </a:extLst>
          </p:cNvPr>
          <p:cNvSpPr>
            <a:spLocks noGrp="1"/>
          </p:cNvSpPr>
          <p:nvPr>
            <p:ph type="title"/>
          </p:nvPr>
        </p:nvSpPr>
        <p:spPr>
          <a:xfrm>
            <a:off x="2816592" y="837781"/>
            <a:ext cx="7776460" cy="699092"/>
          </a:xfrm>
        </p:spPr>
        <p:txBody>
          <a:bodyPr>
            <a:noAutofit/>
          </a:bodyPr>
          <a:lstStyle/>
          <a:p>
            <a:r>
              <a:rPr lang="en-US" sz="4000" b="1" dirty="0">
                <a:latin typeface="Times New Roman" pitchFamily="18" charset="0"/>
                <a:cs typeface="Times New Roman" pitchFamily="18" charset="0"/>
              </a:rPr>
              <a:t>References (continued)</a:t>
            </a:r>
            <a:endParaRPr lang="en-IN" sz="40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DF4FA91E-FB55-4A1C-B285-712DAA0B9816}"/>
              </a:ext>
            </a:extLst>
          </p:cNvPr>
          <p:cNvSpPr txBox="1"/>
          <p:nvPr/>
        </p:nvSpPr>
        <p:spPr>
          <a:xfrm>
            <a:off x="3048000" y="3244334"/>
            <a:ext cx="6096000" cy="369332"/>
          </a:xfrm>
          <a:prstGeom prst="rect">
            <a:avLst/>
          </a:prstGeom>
          <a:noFill/>
        </p:spPr>
        <p:txBody>
          <a:bodyPr wrap="square">
            <a:spAutoFit/>
          </a:bodyPr>
          <a:lstStyle/>
          <a:p>
            <a:endParaRPr lang="en-US" dirty="0"/>
          </a:p>
        </p:txBody>
      </p:sp>
      <p:sp>
        <p:nvSpPr>
          <p:cNvPr id="5" name="TextBox 4">
            <a:extLst>
              <a:ext uri="{FF2B5EF4-FFF2-40B4-BE49-F238E27FC236}">
                <a16:creationId xmlns:a16="http://schemas.microsoft.com/office/drawing/2014/main" xmlns="" id="{D22CC2A9-0620-444D-A268-7A3A3918507D}"/>
              </a:ext>
            </a:extLst>
          </p:cNvPr>
          <p:cNvSpPr txBox="1"/>
          <p:nvPr/>
        </p:nvSpPr>
        <p:spPr>
          <a:xfrm>
            <a:off x="1745673" y="2162174"/>
            <a:ext cx="9970077" cy="4524315"/>
          </a:xfrm>
          <a:prstGeom prst="rect">
            <a:avLst/>
          </a:prstGeom>
          <a:noFill/>
        </p:spPr>
        <p:txBody>
          <a:bodyPr wrap="square" rtlCol="0">
            <a:spAutoFit/>
          </a:bodyPr>
          <a:lstStyle/>
          <a:p>
            <a:endParaRPr lang="en-US" sz="1800" dirty="0">
              <a:solidFill>
                <a:schemeClr val="bg1"/>
              </a:solidFill>
            </a:endParaRPr>
          </a:p>
          <a:p>
            <a:r>
              <a:rPr lang="en-US" sz="1800" dirty="0">
                <a:solidFill>
                  <a:schemeClr val="bg1"/>
                </a:solidFill>
              </a:rPr>
              <a:t>[6]</a:t>
            </a:r>
            <a:r>
              <a:rPr lang="en-IN" sz="1800" dirty="0">
                <a:solidFill>
                  <a:schemeClr val="bg1"/>
                </a:solidFill>
              </a:rPr>
              <a:t> </a:t>
            </a:r>
            <a:r>
              <a:rPr lang="en-IN" dirty="0">
                <a:solidFill>
                  <a:schemeClr val="bg1"/>
                </a:solidFill>
              </a:rPr>
              <a:t>Sridharan, K., </a:t>
            </a:r>
            <a:r>
              <a:rPr lang="en-IN" dirty="0" err="1">
                <a:solidFill>
                  <a:schemeClr val="bg1"/>
                </a:solidFill>
              </a:rPr>
              <a:t>Gurindagunta</a:t>
            </a:r>
            <a:r>
              <a:rPr lang="en-IN" dirty="0">
                <a:solidFill>
                  <a:schemeClr val="bg1"/>
                </a:solidFill>
              </a:rPr>
              <a:t>, S., </a:t>
            </a:r>
            <a:r>
              <a:rPr lang="en-IN" dirty="0" err="1">
                <a:solidFill>
                  <a:schemeClr val="bg1"/>
                </a:solidFill>
              </a:rPr>
              <a:t>Pudi</a:t>
            </a:r>
            <a:r>
              <a:rPr lang="en-IN" dirty="0">
                <a:solidFill>
                  <a:schemeClr val="bg1"/>
                </a:solidFill>
              </a:rPr>
              <a:t>, V.: ‘Efficient multi ternary digit adder design in CNTFET technology’, IEEE Trans. Nanotechnology 2013, 12, (3), pp. 283–287</a:t>
            </a:r>
          </a:p>
          <a:p>
            <a:endParaRPr lang="en-US" dirty="0">
              <a:solidFill>
                <a:schemeClr val="bg1"/>
              </a:solidFill>
            </a:endParaRPr>
          </a:p>
          <a:p>
            <a:r>
              <a:rPr lang="en-US" dirty="0">
                <a:solidFill>
                  <a:schemeClr val="bg1"/>
                </a:solidFill>
              </a:rPr>
              <a:t>[7] Miller, D.M., Thornton, M.A.: ‘Multiple valued logic: concepts and representations’ (Morgan &amp; Claypool Publishers, 2008) </a:t>
            </a:r>
          </a:p>
          <a:p>
            <a:endParaRPr lang="en-US" dirty="0">
              <a:solidFill>
                <a:schemeClr val="bg1"/>
              </a:solidFill>
            </a:endParaRPr>
          </a:p>
          <a:p>
            <a:r>
              <a:rPr lang="en-US" dirty="0">
                <a:solidFill>
                  <a:schemeClr val="bg1"/>
                </a:solidFill>
              </a:rPr>
              <a:t>[8]</a:t>
            </a:r>
            <a:r>
              <a:rPr lang="en-IN" dirty="0">
                <a:solidFill>
                  <a:schemeClr val="bg1"/>
                </a:solidFill>
              </a:rPr>
              <a:t> Stanford University CNTFET model, Website: Stanford University, S</a:t>
            </a:r>
            <a:r>
              <a:rPr lang="nn-NO" dirty="0">
                <a:solidFill>
                  <a:schemeClr val="bg1"/>
                </a:solidFill>
              </a:rPr>
              <a:t>tanford, CA, 2008). Available at http://nano.stanford.edu/model_stan_cnt.htm</a:t>
            </a:r>
            <a:endParaRPr lang="en-IN" dirty="0">
              <a:solidFill>
                <a:schemeClr val="bg1"/>
              </a:solidFill>
            </a:endParaRPr>
          </a:p>
          <a:p>
            <a:endParaRPr lang="en-IN" dirty="0">
              <a:solidFill>
                <a:schemeClr val="bg1"/>
              </a:solidFill>
            </a:endParaRPr>
          </a:p>
          <a:p>
            <a:r>
              <a:rPr lang="en-IN" dirty="0">
                <a:solidFill>
                  <a:schemeClr val="bg1"/>
                </a:solidFill>
              </a:rPr>
              <a:t>[9] </a:t>
            </a:r>
            <a:r>
              <a:rPr lang="en-IN" dirty="0" err="1">
                <a:solidFill>
                  <a:schemeClr val="bg1"/>
                </a:solidFill>
              </a:rPr>
              <a:t>Raychowdhury</a:t>
            </a:r>
            <a:r>
              <a:rPr lang="en-IN" dirty="0">
                <a:solidFill>
                  <a:schemeClr val="bg1"/>
                </a:solidFill>
              </a:rPr>
              <a:t>, A., Vivek De, K., Borkar, S.Y., et al.: ‘Variation tolerance in a multichannel carbon-nanotube transistor for high-speed digital circuits’, IEEE Trans. Electron Devices, 2009, 56, (3), pp. 383–392</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bg1"/>
              </a:solidFill>
            </a:endParaRPr>
          </a:p>
        </p:txBody>
      </p:sp>
      <p:pic>
        <p:nvPicPr>
          <p:cNvPr id="6" name="Picture 5" descr="Home NSSVNRVJIET">
            <a:extLst>
              <a:ext uri="{FF2B5EF4-FFF2-40B4-BE49-F238E27FC236}">
                <a16:creationId xmlns:a16="http://schemas.microsoft.com/office/drawing/2014/main" xmlns="" id="{F48BB840-C705-45C1-8669-D6DA5AC1A57E}"/>
              </a:ext>
            </a:extLst>
          </p:cNvPr>
          <p:cNvPicPr>
            <a:picLocks noChangeAspect="1" noChangeArrowheads="1"/>
          </p:cNvPicPr>
          <p:nvPr/>
        </p:nvPicPr>
        <p:blipFill>
          <a:blip r:embed="rId2"/>
          <a:srcRect/>
          <a:stretch>
            <a:fillRect/>
          </a:stretch>
        </p:blipFill>
        <p:spPr bwMode="auto">
          <a:xfrm>
            <a:off x="0" y="75400"/>
            <a:ext cx="1745673" cy="1884218"/>
          </a:xfrm>
          <a:prstGeom prst="rect">
            <a:avLst/>
          </a:prstGeom>
          <a:noFill/>
        </p:spPr>
      </p:pic>
    </p:spTree>
    <p:extLst>
      <p:ext uri="{BB962C8B-B14F-4D97-AF65-F5344CB8AC3E}">
        <p14:creationId xmlns:p14="http://schemas.microsoft.com/office/powerpoint/2010/main" xmlns="" val="3152451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B8D05EC-9032-4DBA-806F-261F1C0E9DFA}"/>
              </a:ext>
            </a:extLst>
          </p:cNvPr>
          <p:cNvSpPr>
            <a:spLocks noGrp="1"/>
          </p:cNvSpPr>
          <p:nvPr>
            <p:ph type="ctrTitle"/>
          </p:nvPr>
        </p:nvSpPr>
        <p:spPr>
          <a:xfrm>
            <a:off x="5379286" y="1756610"/>
            <a:ext cx="6183061" cy="3293177"/>
          </a:xfrm>
        </p:spPr>
        <p:txBody>
          <a:bodyPr anchor="ctr">
            <a:normAutofit/>
          </a:bodyPr>
          <a:lstStyle/>
          <a:p>
            <a:r>
              <a:rPr lang="en-IN" sz="6000" b="1" dirty="0" smtClean="0">
                <a:solidFill>
                  <a:schemeClr val="bg1"/>
                </a:solidFill>
                <a:latin typeface="Times New Roman" pitchFamily="18" charset="0"/>
                <a:cs typeface="Times New Roman" pitchFamily="18" charset="0"/>
              </a:rPr>
              <a:t>Thank </a:t>
            </a:r>
            <a:r>
              <a:rPr lang="en-IN" sz="6000" b="1" dirty="0">
                <a:solidFill>
                  <a:schemeClr val="bg1"/>
                </a:solidFill>
                <a:latin typeface="Times New Roman" pitchFamily="18" charset="0"/>
                <a:cs typeface="Times New Roman" pitchFamily="18" charset="0"/>
              </a:rPr>
              <a:t>you</a:t>
            </a:r>
          </a:p>
        </p:txBody>
      </p:sp>
      <p:sp>
        <p:nvSpPr>
          <p:cNvPr id="9" name="Rectangle 8">
            <a:extLst>
              <a:ext uri="{FF2B5EF4-FFF2-40B4-BE49-F238E27FC236}">
                <a16:creationId xmlns:a16="http://schemas.microsoft.com/office/drawing/2014/main" xmlns=""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7" name="Picture 16" descr="Home NSSVNRVJIET">
            <a:extLst>
              <a:ext uri="{FF2B5EF4-FFF2-40B4-BE49-F238E27FC236}">
                <a16:creationId xmlns:a16="http://schemas.microsoft.com/office/drawing/2014/main" xmlns="" id="{A20CE57E-1FE5-4C1B-A8BC-14B3DAEB778F}"/>
              </a:ext>
            </a:extLst>
          </p:cNvPr>
          <p:cNvPicPr>
            <a:picLocks noChangeAspect="1" noChangeArrowheads="1"/>
          </p:cNvPicPr>
          <p:nvPr/>
        </p:nvPicPr>
        <p:blipFill>
          <a:blip r:embed="rId2"/>
          <a:srcRect/>
          <a:stretch>
            <a:fillRect/>
          </a:stretch>
        </p:blipFill>
        <p:spPr bwMode="auto">
          <a:xfrm>
            <a:off x="0" y="-10235"/>
            <a:ext cx="1029841" cy="1111574"/>
          </a:xfrm>
          <a:prstGeom prst="rect">
            <a:avLst/>
          </a:prstGeom>
          <a:noFill/>
        </p:spPr>
      </p:pic>
      <p:sp>
        <p:nvSpPr>
          <p:cNvPr id="5" name="TextBox 4">
            <a:extLst>
              <a:ext uri="{FF2B5EF4-FFF2-40B4-BE49-F238E27FC236}">
                <a16:creationId xmlns:a16="http://schemas.microsoft.com/office/drawing/2014/main" xmlns="" id="{B808F5B7-3667-4258-A28F-535258A704DB}"/>
              </a:ext>
            </a:extLst>
          </p:cNvPr>
          <p:cNvSpPr txBox="1"/>
          <p:nvPr/>
        </p:nvSpPr>
        <p:spPr>
          <a:xfrm>
            <a:off x="834189" y="3034554"/>
            <a:ext cx="3315665" cy="830997"/>
          </a:xfrm>
          <a:prstGeom prst="rect">
            <a:avLst/>
          </a:prstGeom>
          <a:noFill/>
        </p:spPr>
        <p:txBody>
          <a:bodyPr wrap="square" rtlCol="0">
            <a:spAutoFit/>
          </a:bodyPr>
          <a:lstStyle/>
          <a:p>
            <a:r>
              <a:rPr lang="en-IN" sz="4800" dirty="0" smtClean="0">
                <a:solidFill>
                  <a:schemeClr val="bg1"/>
                </a:solidFill>
              </a:rPr>
              <a:t>BATCH-15</a:t>
            </a:r>
            <a:endParaRPr lang="en-IN" sz="4800" dirty="0">
              <a:solidFill>
                <a:schemeClr val="bg1"/>
              </a:solidFill>
            </a:endParaRPr>
          </a:p>
        </p:txBody>
      </p:sp>
    </p:spTree>
    <p:extLst>
      <p:ext uri="{BB962C8B-B14F-4D97-AF65-F5344CB8AC3E}">
        <p14:creationId xmlns:p14="http://schemas.microsoft.com/office/powerpoint/2010/main" xmlns="" val="1825522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502FA-9686-407F-B413-3BEC4C08FFDC}"/>
              </a:ext>
            </a:extLst>
          </p:cNvPr>
          <p:cNvSpPr>
            <a:spLocks noGrp="1"/>
          </p:cNvSpPr>
          <p:nvPr>
            <p:ph type="title"/>
          </p:nvPr>
        </p:nvSpPr>
        <p:spPr>
          <a:xfrm>
            <a:off x="1028700" y="729658"/>
            <a:ext cx="10576810" cy="988332"/>
          </a:xfrm>
        </p:spPr>
        <p:txBody>
          <a:bodyPr>
            <a:noAutofit/>
          </a:bodyPr>
          <a:lstStyle/>
          <a:p>
            <a:r>
              <a:rPr lang="en-IN" sz="4000" b="1" dirty="0">
                <a:latin typeface="Times New Roman" pitchFamily="18" charset="0"/>
                <a:cs typeface="Times New Roman" pitchFamily="18" charset="0"/>
              </a:rPr>
              <a:t>               </a:t>
            </a:r>
            <a:r>
              <a:rPr lang="en-IN" sz="4000" b="1" dirty="0" smtClean="0">
                <a:latin typeface="Times New Roman" pitchFamily="18" charset="0"/>
                <a:cs typeface="Times New Roman" pitchFamily="18" charset="0"/>
              </a:rPr>
              <a:t>OVERVIEW </a:t>
            </a:r>
            <a:r>
              <a:rPr lang="en-IN" sz="4000" b="1" dirty="0">
                <a:latin typeface="Times New Roman" pitchFamily="18" charset="0"/>
                <a:cs typeface="Times New Roman" pitchFamily="18" charset="0"/>
              </a:rPr>
              <a:t>OF THE PROJECT</a:t>
            </a:r>
          </a:p>
        </p:txBody>
      </p:sp>
      <p:pic>
        <p:nvPicPr>
          <p:cNvPr id="3" name="Picture 2" descr="Home NSSVNRVJIET">
            <a:extLst>
              <a:ext uri="{FF2B5EF4-FFF2-40B4-BE49-F238E27FC236}">
                <a16:creationId xmlns:a16="http://schemas.microsoft.com/office/drawing/2014/main" xmlns="" id="{F0DD6203-EA64-40FD-9CFD-AB430D4DC062}"/>
              </a:ext>
            </a:extLst>
          </p:cNvPr>
          <p:cNvPicPr>
            <a:picLocks noChangeAspect="1" noChangeArrowheads="1"/>
          </p:cNvPicPr>
          <p:nvPr/>
        </p:nvPicPr>
        <p:blipFill>
          <a:blip r:embed="rId2"/>
          <a:srcRect/>
          <a:stretch>
            <a:fillRect/>
          </a:stretch>
        </p:blipFill>
        <p:spPr bwMode="auto">
          <a:xfrm>
            <a:off x="182880" y="147409"/>
            <a:ext cx="1745673" cy="1754543"/>
          </a:xfrm>
          <a:prstGeom prst="rect">
            <a:avLst/>
          </a:prstGeom>
          <a:noFill/>
        </p:spPr>
      </p:pic>
      <p:sp>
        <p:nvSpPr>
          <p:cNvPr id="5" name="TextBox 4">
            <a:extLst>
              <a:ext uri="{FF2B5EF4-FFF2-40B4-BE49-F238E27FC236}">
                <a16:creationId xmlns:a16="http://schemas.microsoft.com/office/drawing/2014/main" xmlns="" id="{A4F99CCC-58EE-4CF9-B225-915107B9F11C}"/>
              </a:ext>
            </a:extLst>
          </p:cNvPr>
          <p:cNvSpPr txBox="1"/>
          <p:nvPr/>
        </p:nvSpPr>
        <p:spPr>
          <a:xfrm>
            <a:off x="264695" y="2432587"/>
            <a:ext cx="11610473" cy="3785652"/>
          </a:xfrm>
          <a:prstGeom prst="rect">
            <a:avLst/>
          </a:prstGeom>
          <a:noFill/>
        </p:spPr>
        <p:txBody>
          <a:bodyPr wrap="square" rtlCol="0">
            <a:spAutoFit/>
          </a:bodyPr>
          <a:lstStyle/>
          <a:p>
            <a:pPr marL="285750" indent="-285750">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Virtual Assistant implentation using Convolutional Neural Network (CNN).</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285750" indent="-285750">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 Collecting Data from different Resources.</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285750" indent="-285750">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Implementing Virtual Assistant for Travel Planner</a:t>
            </a:r>
          </a:p>
          <a:p>
            <a:pPr marL="2114550" lvl="4" indent="-28575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Showing Categories of places (Hill Stations, Waterfalls).</a:t>
            </a:r>
          </a:p>
          <a:p>
            <a:pPr marL="2114550" lvl="4" indent="-28575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Selecting State for vacation.</a:t>
            </a:r>
          </a:p>
          <a:p>
            <a:pPr marL="2114550" lvl="4" indent="-28575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Displaying basic journey details (Travel duration, Mode of Transport, Cost).</a:t>
            </a:r>
          </a:p>
          <a:p>
            <a:pPr marL="2114550" lvl="4" indent="-285750">
              <a:buClr>
                <a:schemeClr val="bg1"/>
              </a:buClr>
              <a:buFont typeface="Wingdings" pitchFamily="2" charset="2"/>
              <a:buChar char="Ø"/>
            </a:pPr>
            <a:r>
              <a:rPr lang="en-IN" sz="2000" dirty="0" smtClean="0">
                <a:solidFill>
                  <a:schemeClr val="bg1"/>
                </a:solidFill>
                <a:latin typeface="Times New Roman" pitchFamily="18" charset="0"/>
                <a:cs typeface="Times New Roman" pitchFamily="18" charset="0"/>
              </a:rPr>
              <a:t>Opting for mode of transport based on their interest.</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285750" indent="-285750">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Integrating this model with web-application. </a:t>
            </a:r>
            <a:br>
              <a:rPr lang="en-IN" sz="2000" dirty="0" smtClean="0">
                <a:solidFill>
                  <a:schemeClr val="bg1"/>
                </a:solidFill>
                <a:latin typeface="Times New Roman" pitchFamily="18" charset="0"/>
                <a:cs typeface="Times New Roman" pitchFamily="18" charset="0"/>
              </a:rPr>
            </a:br>
            <a:endParaRPr lang="en-IN"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94822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E4253-BF1D-40B9-8875-5A5B44E44294}"/>
              </a:ext>
            </a:extLst>
          </p:cNvPr>
          <p:cNvSpPr>
            <a:spLocks noGrp="1"/>
          </p:cNvSpPr>
          <p:nvPr>
            <p:ph type="title"/>
          </p:nvPr>
        </p:nvSpPr>
        <p:spPr>
          <a:xfrm>
            <a:off x="1143000" y="729658"/>
            <a:ext cx="10462510" cy="988332"/>
          </a:xfrm>
        </p:spPr>
        <p:txBody>
          <a:bodyPr>
            <a:noAutofit/>
          </a:bodyPr>
          <a:lstStyle/>
          <a:p>
            <a:r>
              <a:rPr lang="en-IN" sz="4000" b="1" dirty="0">
                <a:latin typeface="Times New Roman" pitchFamily="18" charset="0"/>
                <a:cs typeface="Times New Roman" pitchFamily="18" charset="0"/>
              </a:rPr>
              <a:t>                   </a:t>
            </a:r>
            <a:r>
              <a:rPr lang="en-IN" sz="4000" b="1" dirty="0" smtClean="0">
                <a:latin typeface="Times New Roman" pitchFamily="18" charset="0"/>
                <a:cs typeface="Times New Roman" pitchFamily="18" charset="0"/>
              </a:rPr>
              <a:t> </a:t>
            </a:r>
            <a:r>
              <a:rPr lang="en-IN" sz="4000" b="1"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xmlns="" id="{6C9064A8-123D-4238-89E3-4139C5A206F7}"/>
              </a:ext>
            </a:extLst>
          </p:cNvPr>
          <p:cNvSpPr txBox="1"/>
          <p:nvPr/>
        </p:nvSpPr>
        <p:spPr>
          <a:xfrm flipH="1" flipV="1">
            <a:off x="1693935" y="3798332"/>
            <a:ext cx="711914" cy="169986"/>
          </a:xfrm>
          <a:prstGeom prst="rect">
            <a:avLst/>
          </a:prstGeom>
          <a:noFill/>
        </p:spPr>
        <p:txBody>
          <a:bodyPr wrap="square" rtlCol="0">
            <a:spAutoFit/>
          </a:bodyPr>
          <a:lstStyle/>
          <a:p>
            <a:endParaRPr lang="en-IN"/>
          </a:p>
        </p:txBody>
      </p:sp>
      <p:pic>
        <p:nvPicPr>
          <p:cNvPr id="5" name="Picture 4" descr="Home NSSVNRVJIET">
            <a:extLst>
              <a:ext uri="{FF2B5EF4-FFF2-40B4-BE49-F238E27FC236}">
                <a16:creationId xmlns:a16="http://schemas.microsoft.com/office/drawing/2014/main" xmlns="" id="{3303015F-865A-408B-8A4B-4F42A4E562AE}"/>
              </a:ext>
            </a:extLst>
          </p:cNvPr>
          <p:cNvPicPr>
            <a:picLocks noChangeAspect="1" noChangeArrowheads="1"/>
          </p:cNvPicPr>
          <p:nvPr/>
        </p:nvPicPr>
        <p:blipFill>
          <a:blip r:embed="rId2"/>
          <a:srcRect/>
          <a:stretch>
            <a:fillRect/>
          </a:stretch>
        </p:blipFill>
        <p:spPr bwMode="auto">
          <a:xfrm>
            <a:off x="319844" y="320511"/>
            <a:ext cx="1425162" cy="1583703"/>
          </a:xfrm>
          <a:prstGeom prst="rect">
            <a:avLst/>
          </a:prstGeom>
          <a:noFill/>
        </p:spPr>
      </p:pic>
      <p:sp>
        <p:nvSpPr>
          <p:cNvPr id="6" name="TextBox 5">
            <a:extLst>
              <a:ext uri="{FF2B5EF4-FFF2-40B4-BE49-F238E27FC236}">
                <a16:creationId xmlns:a16="http://schemas.microsoft.com/office/drawing/2014/main" xmlns="" id="{7DA70B06-F100-4C79-9BEC-09E1F38EC2FC}"/>
              </a:ext>
            </a:extLst>
          </p:cNvPr>
          <p:cNvSpPr txBox="1"/>
          <p:nvPr/>
        </p:nvSpPr>
        <p:spPr>
          <a:xfrm flipH="1">
            <a:off x="336884" y="2127138"/>
            <a:ext cx="11268624" cy="1631216"/>
          </a:xfrm>
          <a:prstGeom prst="rect">
            <a:avLst/>
          </a:prstGeom>
          <a:noFill/>
        </p:spPr>
        <p:txBody>
          <a:bodyPr wrap="square" rtlCol="0">
            <a:spAutoFit/>
          </a:bodyPr>
          <a:lstStyle/>
          <a:p>
            <a:pPr marL="285750" indent="-285750">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 Organisations are spending huge amount on customer support, Customer support, Customer Service and still unable to resolve all the queries of Users efficiently.</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285750" indent="-285750">
              <a:buClr>
                <a:schemeClr val="bg1"/>
              </a:buClr>
              <a:buFont typeface="Wingdings" pitchFamily="2" charset="2"/>
              <a:buChar char="§"/>
            </a:pPr>
            <a:r>
              <a:rPr lang="en-IN" sz="2000" dirty="0" smtClean="0">
                <a:solidFill>
                  <a:schemeClr val="bg1"/>
                </a:solidFill>
                <a:latin typeface="Times New Roman" pitchFamily="18" charset="0"/>
                <a:cs typeface="Times New Roman" pitchFamily="18" charset="0"/>
              </a:rPr>
              <a:t>Virtual Assistant would reduce the amount spent, work pressure on Customer Support and Enhance User experience</a:t>
            </a:r>
            <a:endParaRPr lang="en-IN" sz="2000" dirty="0">
              <a:solidFill>
                <a:schemeClr val="bg1"/>
              </a:solidFill>
              <a:latin typeface="Times New Roman" pitchFamily="18" charset="0"/>
              <a:cs typeface="Times New Roman" pitchFamily="18" charset="0"/>
            </a:endParaRPr>
          </a:p>
        </p:txBody>
      </p:sp>
      <p:pic>
        <p:nvPicPr>
          <p:cNvPr id="1026" name="Picture 2" descr="C:\Users\rampe\Desktop\Service-Help-Desk.png"/>
          <p:cNvPicPr>
            <a:picLocks noChangeAspect="1" noChangeArrowheads="1"/>
          </p:cNvPicPr>
          <p:nvPr/>
        </p:nvPicPr>
        <p:blipFill>
          <a:blip r:embed="rId3"/>
          <a:srcRect/>
          <a:stretch>
            <a:fillRect/>
          </a:stretch>
        </p:blipFill>
        <p:spPr bwMode="auto">
          <a:xfrm>
            <a:off x="3294647" y="3826043"/>
            <a:ext cx="5886115" cy="2671010"/>
          </a:xfrm>
          <a:prstGeom prst="rect">
            <a:avLst/>
          </a:prstGeom>
          <a:noFill/>
        </p:spPr>
      </p:pic>
    </p:spTree>
    <p:extLst>
      <p:ext uri="{BB962C8B-B14F-4D97-AF65-F5344CB8AC3E}">
        <p14:creationId xmlns:p14="http://schemas.microsoft.com/office/powerpoint/2010/main" xmlns="" val="2944045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190F3-083F-413B-9C82-145EC41C0595}"/>
              </a:ext>
            </a:extLst>
          </p:cNvPr>
          <p:cNvSpPr>
            <a:spLocks noGrp="1"/>
          </p:cNvSpPr>
          <p:nvPr>
            <p:ph type="title"/>
          </p:nvPr>
        </p:nvSpPr>
        <p:spPr>
          <a:xfrm>
            <a:off x="811530" y="729658"/>
            <a:ext cx="10793980" cy="988332"/>
          </a:xfrm>
        </p:spPr>
        <p:txBody>
          <a:bodyPr/>
          <a:lstStyle/>
          <a:p>
            <a:r>
              <a:rPr lang="en-IN" dirty="0"/>
              <a:t>                                          </a:t>
            </a:r>
            <a:r>
              <a:rPr lang="en-IN" sz="4000" b="1" dirty="0">
                <a:latin typeface="Times New Roman" pitchFamily="18" charset="0"/>
                <a:cs typeface="Times New Roman" pitchFamily="18" charset="0"/>
              </a:rPr>
              <a:t>Motivation</a:t>
            </a:r>
          </a:p>
        </p:txBody>
      </p:sp>
      <p:pic>
        <p:nvPicPr>
          <p:cNvPr id="3" name="Picture 2" descr="Home NSSVNRVJIET">
            <a:extLst>
              <a:ext uri="{FF2B5EF4-FFF2-40B4-BE49-F238E27FC236}">
                <a16:creationId xmlns:a16="http://schemas.microsoft.com/office/drawing/2014/main" xmlns="" id="{946B926B-D337-4644-9484-7CAFBB708F91}"/>
              </a:ext>
            </a:extLst>
          </p:cNvPr>
          <p:cNvPicPr>
            <a:picLocks noChangeAspect="1" noChangeArrowheads="1"/>
          </p:cNvPicPr>
          <p:nvPr/>
        </p:nvPicPr>
        <p:blipFill>
          <a:blip r:embed="rId2"/>
          <a:srcRect/>
          <a:stretch>
            <a:fillRect/>
          </a:stretch>
        </p:blipFill>
        <p:spPr bwMode="auto">
          <a:xfrm>
            <a:off x="-19050" y="85726"/>
            <a:ext cx="1745673" cy="1778642"/>
          </a:xfrm>
          <a:prstGeom prst="rect">
            <a:avLst/>
          </a:prstGeom>
          <a:noFill/>
        </p:spPr>
      </p:pic>
      <p:sp>
        <p:nvSpPr>
          <p:cNvPr id="5" name="TextBox 4">
            <a:extLst>
              <a:ext uri="{FF2B5EF4-FFF2-40B4-BE49-F238E27FC236}">
                <a16:creationId xmlns:a16="http://schemas.microsoft.com/office/drawing/2014/main" xmlns="" id="{7F770B6B-F76C-4AF8-981A-477E02936E50}"/>
              </a:ext>
            </a:extLst>
          </p:cNvPr>
          <p:cNvSpPr txBox="1"/>
          <p:nvPr/>
        </p:nvSpPr>
        <p:spPr>
          <a:xfrm>
            <a:off x="252664" y="2426370"/>
            <a:ext cx="11562348" cy="2523768"/>
          </a:xfrm>
          <a:prstGeom prst="rect">
            <a:avLst/>
          </a:prstGeom>
          <a:noFill/>
        </p:spPr>
        <p:txBody>
          <a:bodyPr wrap="square">
            <a:spAutoFit/>
          </a:bodyPr>
          <a:lstStyle/>
          <a:p>
            <a:pPr marL="342900" indent="-342900">
              <a:buFont typeface="Wingdings" pitchFamily="2" charset="2"/>
              <a:buChar char="§"/>
            </a:pPr>
            <a:r>
              <a:rPr lang="en-IN" sz="2000" dirty="0" smtClean="0">
                <a:solidFill>
                  <a:schemeClr val="bg1"/>
                </a:solidFill>
                <a:effectLst/>
                <a:latin typeface="Times New Roman" pitchFamily="18" charset="0"/>
                <a:ea typeface="Times New Roman" panose="02020603050405020304" pitchFamily="18" charset="0"/>
                <a:cs typeface="Times New Roman" pitchFamily="18" charset="0"/>
              </a:rPr>
              <a:t> </a:t>
            </a:r>
            <a:r>
              <a:rPr lang="en-IN" sz="2000" b="1" dirty="0" smtClean="0">
                <a:solidFill>
                  <a:schemeClr val="bg1"/>
                </a:solidFill>
                <a:latin typeface="Times New Roman" pitchFamily="18" charset="0"/>
                <a:ea typeface="Times New Roman" panose="02020603050405020304" pitchFamily="18" charset="0"/>
                <a:cs typeface="Times New Roman" pitchFamily="18" charset="0"/>
              </a:rPr>
              <a:t>ACrazyTourist, Start-up (Yet to be recognised by Government of India).</a:t>
            </a:r>
            <a:br>
              <a:rPr lang="en-IN" sz="2000" b="1" dirty="0" smtClean="0">
                <a:solidFill>
                  <a:schemeClr val="bg1"/>
                </a:solidFill>
                <a:latin typeface="Times New Roman" pitchFamily="18" charset="0"/>
                <a:ea typeface="Times New Roman" panose="02020603050405020304" pitchFamily="18" charset="0"/>
                <a:cs typeface="Times New Roman" pitchFamily="18" charset="0"/>
              </a:rPr>
            </a:br>
            <a:endParaRPr lang="en-IN" sz="2000" b="1" dirty="0" smtClean="0">
              <a:solidFill>
                <a:schemeClr val="bg1"/>
              </a:solidFill>
              <a:latin typeface="Times New Roman" pitchFamily="18" charset="0"/>
              <a:ea typeface="Times New Roman" panose="02020603050405020304" pitchFamily="18" charset="0"/>
              <a:cs typeface="Times New Roman" pitchFamily="18" charset="0"/>
            </a:endParaRPr>
          </a:p>
          <a:p>
            <a:pPr marL="342900" indent="-342900"/>
            <a:r>
              <a:rPr lang="en-IN" sz="2000" b="1" dirty="0" smtClean="0">
                <a:solidFill>
                  <a:schemeClr val="bg1"/>
                </a:solidFill>
                <a:effectLst/>
                <a:latin typeface="Times New Roman" pitchFamily="18" charset="0"/>
                <a:ea typeface="Times New Roman" panose="02020603050405020304" pitchFamily="18" charset="0"/>
                <a:cs typeface="Times New Roman" pitchFamily="18" charset="0"/>
              </a:rPr>
              <a:t>						</a:t>
            </a:r>
            <a:r>
              <a:rPr lang="en-IN" sz="2000" dirty="0" smtClean="0">
                <a:solidFill>
                  <a:schemeClr val="bg1"/>
                </a:solidFill>
                <a:effectLst/>
                <a:latin typeface="Times New Roman" pitchFamily="18" charset="0"/>
                <a:ea typeface="Times New Roman" panose="02020603050405020304" pitchFamily="18" charset="0"/>
                <a:cs typeface="Times New Roman" pitchFamily="18" charset="0"/>
              </a:rPr>
              <a:t>It is start-up they plan for trips based on customer interest, As they are start-up hiring customer support is </a:t>
            </a:r>
            <a:r>
              <a:rPr lang="en-IN" sz="2000" dirty="0" smtClean="0">
                <a:solidFill>
                  <a:schemeClr val="bg1"/>
                </a:solidFill>
                <a:latin typeface="Times New Roman" pitchFamily="18" charset="0"/>
                <a:ea typeface="Times New Roman" panose="02020603050405020304" pitchFamily="18" charset="0"/>
                <a:cs typeface="Times New Roman" pitchFamily="18" charset="0"/>
              </a:rPr>
              <a:t>not possible.</a:t>
            </a:r>
            <a:br>
              <a:rPr lang="en-IN" sz="2000" dirty="0" smtClean="0">
                <a:solidFill>
                  <a:schemeClr val="bg1"/>
                </a:solidFill>
                <a:latin typeface="Times New Roman" pitchFamily="18" charset="0"/>
                <a:ea typeface="Times New Roman" panose="02020603050405020304" pitchFamily="18" charset="0"/>
                <a:cs typeface="Times New Roman" pitchFamily="18" charset="0"/>
              </a:rPr>
            </a:br>
            <a:r>
              <a:rPr lang="en-IN" sz="2000" dirty="0" smtClean="0">
                <a:solidFill>
                  <a:schemeClr val="bg1"/>
                </a:solidFill>
                <a:latin typeface="Times New Roman" pitchFamily="18" charset="0"/>
                <a:ea typeface="Times New Roman" panose="02020603050405020304" pitchFamily="18" charset="0"/>
                <a:cs typeface="Times New Roman" pitchFamily="18" charset="0"/>
              </a:rPr>
              <a:t/>
            </a:r>
            <a:br>
              <a:rPr lang="en-IN" sz="2000" dirty="0" smtClean="0">
                <a:solidFill>
                  <a:schemeClr val="bg1"/>
                </a:solidFill>
                <a:latin typeface="Times New Roman" pitchFamily="18" charset="0"/>
                <a:ea typeface="Times New Roman" panose="02020603050405020304" pitchFamily="18" charset="0"/>
                <a:cs typeface="Times New Roman" pitchFamily="18" charset="0"/>
              </a:rPr>
            </a:br>
            <a:r>
              <a:rPr lang="en-IN" sz="2000" dirty="0" smtClean="0">
                <a:solidFill>
                  <a:schemeClr val="bg1"/>
                </a:solidFill>
                <a:latin typeface="Times New Roman" pitchFamily="18" charset="0"/>
                <a:ea typeface="Times New Roman" panose="02020603050405020304" pitchFamily="18" charset="0"/>
                <a:cs typeface="Times New Roman" pitchFamily="18" charset="0"/>
              </a:rPr>
              <a:t>Our Virtual Assistant would be useful in guiding the customers to select their trip based on their interest/requirement.</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chemeClr val="bg1"/>
              </a:solidFill>
              <a:latin typeface="Roboto"/>
            </a:endParaRPr>
          </a:p>
        </p:txBody>
      </p:sp>
    </p:spTree>
    <p:extLst>
      <p:ext uri="{BB962C8B-B14F-4D97-AF65-F5344CB8AC3E}">
        <p14:creationId xmlns:p14="http://schemas.microsoft.com/office/powerpoint/2010/main" xmlns="" val="232301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0BC96-811E-4148-ABD8-B092630BD335}"/>
              </a:ext>
            </a:extLst>
          </p:cNvPr>
          <p:cNvSpPr>
            <a:spLocks noGrp="1"/>
          </p:cNvSpPr>
          <p:nvPr>
            <p:ph type="title"/>
          </p:nvPr>
        </p:nvSpPr>
        <p:spPr>
          <a:xfrm>
            <a:off x="1028700" y="729658"/>
            <a:ext cx="10576810" cy="988332"/>
          </a:xfrm>
        </p:spPr>
        <p:txBody>
          <a:bodyPr>
            <a:normAutofit/>
          </a:bodyPr>
          <a:lstStyle/>
          <a:p>
            <a:r>
              <a:rPr lang="en-IN" sz="4000" b="1" dirty="0">
                <a:latin typeface="Times New Roman" pitchFamily="18" charset="0"/>
                <a:cs typeface="Times New Roman" pitchFamily="18" charset="0"/>
              </a:rPr>
              <a:t>                      </a:t>
            </a:r>
            <a:r>
              <a:rPr lang="en-IN" sz="4000" b="1" dirty="0" smtClean="0">
                <a:latin typeface="Times New Roman" pitchFamily="18" charset="0"/>
                <a:cs typeface="Times New Roman" pitchFamily="18" charset="0"/>
              </a:rPr>
              <a:t>Aim </a:t>
            </a:r>
            <a:r>
              <a:rPr lang="en-IN" sz="4000" b="1" dirty="0">
                <a:latin typeface="Times New Roman" pitchFamily="18" charset="0"/>
                <a:cs typeface="Times New Roman" pitchFamily="18" charset="0"/>
              </a:rPr>
              <a:t>of the project</a:t>
            </a:r>
          </a:p>
        </p:txBody>
      </p:sp>
      <p:pic>
        <p:nvPicPr>
          <p:cNvPr id="3" name="Picture 2" descr="Home NSSVNRVJIET">
            <a:extLst>
              <a:ext uri="{FF2B5EF4-FFF2-40B4-BE49-F238E27FC236}">
                <a16:creationId xmlns:a16="http://schemas.microsoft.com/office/drawing/2014/main" xmlns="" id="{256087F8-2771-4161-9560-FB10B2953C99}"/>
              </a:ext>
            </a:extLst>
          </p:cNvPr>
          <p:cNvPicPr>
            <a:picLocks noChangeAspect="1" noChangeArrowheads="1"/>
          </p:cNvPicPr>
          <p:nvPr/>
        </p:nvPicPr>
        <p:blipFill>
          <a:blip r:embed="rId2"/>
          <a:srcRect/>
          <a:stretch>
            <a:fillRect/>
          </a:stretch>
        </p:blipFill>
        <p:spPr bwMode="auto">
          <a:xfrm>
            <a:off x="209550" y="381000"/>
            <a:ext cx="1745673" cy="1594033"/>
          </a:xfrm>
          <a:prstGeom prst="rect">
            <a:avLst/>
          </a:prstGeom>
          <a:noFill/>
        </p:spPr>
      </p:pic>
      <p:sp>
        <p:nvSpPr>
          <p:cNvPr id="4" name="TextBox 3">
            <a:extLst>
              <a:ext uri="{FF2B5EF4-FFF2-40B4-BE49-F238E27FC236}">
                <a16:creationId xmlns:a16="http://schemas.microsoft.com/office/drawing/2014/main" xmlns="" id="{B280AD06-9AA1-49E1-BF2A-B2EFE89C5ADE}"/>
              </a:ext>
            </a:extLst>
          </p:cNvPr>
          <p:cNvSpPr txBox="1"/>
          <p:nvPr/>
        </p:nvSpPr>
        <p:spPr>
          <a:xfrm>
            <a:off x="445170" y="2431975"/>
            <a:ext cx="7628020" cy="2246769"/>
          </a:xfrm>
          <a:prstGeom prst="rect">
            <a:avLst/>
          </a:prstGeom>
          <a:noFill/>
        </p:spPr>
        <p:txBody>
          <a:bodyPr wrap="square" rtlCol="0">
            <a:spAutoFit/>
          </a:bodyPr>
          <a:lstStyle/>
          <a:p>
            <a:r>
              <a:rPr lang="en-IN" sz="2000" dirty="0">
                <a:solidFill>
                  <a:schemeClr val="bg1"/>
                </a:solidFill>
                <a:latin typeface="Times New Roman" pitchFamily="18" charset="0"/>
                <a:cs typeface="Times New Roman" pitchFamily="18" charset="0"/>
              </a:rPr>
              <a:t> </a:t>
            </a:r>
            <a:r>
              <a:rPr lang="en-IN" sz="2000" b="1" dirty="0">
                <a:solidFill>
                  <a:schemeClr val="bg1"/>
                </a:solidFill>
                <a:latin typeface="Times New Roman" pitchFamily="18" charset="0"/>
                <a:cs typeface="Times New Roman" pitchFamily="18" charset="0"/>
              </a:rPr>
              <a:t>THE AIM OF THIS PROJECT IS TO</a:t>
            </a:r>
          </a:p>
          <a:p>
            <a:endParaRPr lang="en-IN" sz="2000" dirty="0">
              <a:solidFill>
                <a:schemeClr val="bg1"/>
              </a:solidFill>
              <a:latin typeface="Times New Roman" pitchFamily="18" charset="0"/>
              <a:cs typeface="Times New Roman" pitchFamily="18" charset="0"/>
            </a:endParaRPr>
          </a:p>
          <a:p>
            <a:pPr marL="285750" indent="-285750">
              <a:buFont typeface="Wingdings" pitchFamily="2" charset="2"/>
              <a:buChar char="§"/>
            </a:pPr>
            <a:r>
              <a:rPr lang="en-IN" sz="2000" dirty="0" smtClean="0">
                <a:solidFill>
                  <a:schemeClr val="bg1"/>
                </a:solidFill>
                <a:latin typeface="Times New Roman" pitchFamily="18" charset="0"/>
                <a:cs typeface="Times New Roman" pitchFamily="18" charset="0"/>
              </a:rPr>
              <a:t>To build Virtual Assistant that answers the queries of the users.</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285750" indent="-285750">
              <a:buFont typeface="Wingdings" pitchFamily="2" charset="2"/>
              <a:buChar char="§"/>
            </a:pPr>
            <a:r>
              <a:rPr lang="en-IN" sz="2000" dirty="0" smtClean="0">
                <a:solidFill>
                  <a:schemeClr val="bg1"/>
                </a:solidFill>
                <a:latin typeface="Times New Roman" pitchFamily="18" charset="0"/>
                <a:cs typeface="Times New Roman" pitchFamily="18" charset="0"/>
              </a:rPr>
              <a:t>Implementing Virtual Assistant for Travel Planner</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285750" indent="-285750">
              <a:buFont typeface="Wingdings" pitchFamily="2" charset="2"/>
              <a:buChar char="§"/>
            </a:pPr>
            <a:r>
              <a:rPr lang="en-IN" sz="2000" dirty="0" smtClean="0">
                <a:solidFill>
                  <a:schemeClr val="bg1"/>
                </a:solidFill>
                <a:latin typeface="Times New Roman" pitchFamily="18" charset="0"/>
                <a:cs typeface="Times New Roman" pitchFamily="18" charset="0"/>
              </a:rPr>
              <a:t>Integrating model with that web-application.</a:t>
            </a:r>
            <a:endParaRPr lang="en-IN" sz="2000" dirty="0">
              <a:solidFill>
                <a:schemeClr val="bg1"/>
              </a:solidFill>
              <a:latin typeface="Times New Roman" pitchFamily="18" charset="0"/>
              <a:cs typeface="Times New Roman" pitchFamily="18" charset="0"/>
            </a:endParaRPr>
          </a:p>
        </p:txBody>
      </p:sp>
      <p:pic>
        <p:nvPicPr>
          <p:cNvPr id="5" name="Picture 2" descr="C:\Users\rampe\Desktop\arrow-hitting-target-business-concept-vector-14883228.jpg"/>
          <p:cNvPicPr>
            <a:picLocks noChangeAspect="1" noChangeArrowheads="1"/>
          </p:cNvPicPr>
          <p:nvPr/>
        </p:nvPicPr>
        <p:blipFill>
          <a:blip r:embed="rId3"/>
          <a:srcRect/>
          <a:stretch>
            <a:fillRect/>
          </a:stretch>
        </p:blipFill>
        <p:spPr bwMode="auto">
          <a:xfrm>
            <a:off x="9673389" y="4771673"/>
            <a:ext cx="2318554" cy="1905851"/>
          </a:xfrm>
          <a:prstGeom prst="rect">
            <a:avLst/>
          </a:prstGeom>
          <a:noFill/>
        </p:spPr>
      </p:pic>
    </p:spTree>
    <p:extLst>
      <p:ext uri="{BB962C8B-B14F-4D97-AF65-F5344CB8AC3E}">
        <p14:creationId xmlns:p14="http://schemas.microsoft.com/office/powerpoint/2010/main" xmlns="" val="3816276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7A811C-A29D-4A59-9F06-501E8CC6DB09}"/>
              </a:ext>
            </a:extLst>
          </p:cNvPr>
          <p:cNvSpPr>
            <a:spLocks noGrp="1"/>
          </p:cNvSpPr>
          <p:nvPr>
            <p:ph type="title"/>
          </p:nvPr>
        </p:nvSpPr>
        <p:spPr>
          <a:xfrm>
            <a:off x="575894" y="729658"/>
            <a:ext cx="11029616" cy="961982"/>
          </a:xfrm>
        </p:spPr>
        <p:txBody>
          <a:bodyPr>
            <a:noAutofit/>
          </a:bodyPr>
          <a:lstStyle/>
          <a:p>
            <a:r>
              <a:rPr lang="en-IN" sz="4000" b="1" dirty="0">
                <a:latin typeface="Times New Roman" pitchFamily="18" charset="0"/>
                <a:cs typeface="Times New Roman" pitchFamily="18" charset="0"/>
              </a:rPr>
              <a:t>               </a:t>
            </a:r>
            <a:r>
              <a:rPr lang="en-IN" sz="4000" b="1" dirty="0" smtClean="0">
                <a:latin typeface="Times New Roman" pitchFamily="18" charset="0"/>
                <a:cs typeface="Times New Roman" pitchFamily="18" charset="0"/>
              </a:rPr>
              <a:t> objectives </a:t>
            </a:r>
            <a:r>
              <a:rPr lang="en-IN" sz="4000" b="1" dirty="0">
                <a:latin typeface="Times New Roman" pitchFamily="18" charset="0"/>
                <a:cs typeface="Times New Roman" pitchFamily="18" charset="0"/>
              </a:rPr>
              <a:t>OF THE PROJECT</a:t>
            </a:r>
          </a:p>
        </p:txBody>
      </p:sp>
      <p:pic>
        <p:nvPicPr>
          <p:cNvPr id="3" name="Picture 2" descr="Home NSSVNRVJIET">
            <a:extLst>
              <a:ext uri="{FF2B5EF4-FFF2-40B4-BE49-F238E27FC236}">
                <a16:creationId xmlns:a16="http://schemas.microsoft.com/office/drawing/2014/main" xmlns="" id="{29E023F1-465B-40C1-8E36-CE8426C89119}"/>
              </a:ext>
            </a:extLst>
          </p:cNvPr>
          <p:cNvPicPr>
            <a:picLocks noChangeAspect="1" noChangeArrowheads="1"/>
          </p:cNvPicPr>
          <p:nvPr/>
        </p:nvPicPr>
        <p:blipFill>
          <a:blip r:embed="rId2"/>
          <a:srcRect/>
          <a:stretch>
            <a:fillRect/>
          </a:stretch>
        </p:blipFill>
        <p:spPr bwMode="auto">
          <a:xfrm>
            <a:off x="0" y="286877"/>
            <a:ext cx="1745673" cy="1607193"/>
          </a:xfrm>
          <a:prstGeom prst="rect">
            <a:avLst/>
          </a:prstGeom>
          <a:noFill/>
        </p:spPr>
      </p:pic>
      <p:sp>
        <p:nvSpPr>
          <p:cNvPr id="4" name="TextBox 3">
            <a:extLst>
              <a:ext uri="{FF2B5EF4-FFF2-40B4-BE49-F238E27FC236}">
                <a16:creationId xmlns:a16="http://schemas.microsoft.com/office/drawing/2014/main" xmlns="" id="{88F80A21-4232-4761-B1D2-698E63457CC9}"/>
              </a:ext>
            </a:extLst>
          </p:cNvPr>
          <p:cNvSpPr txBox="1"/>
          <p:nvPr/>
        </p:nvSpPr>
        <p:spPr>
          <a:xfrm>
            <a:off x="162254" y="2109035"/>
            <a:ext cx="8981342" cy="3170099"/>
          </a:xfrm>
          <a:prstGeom prst="rect">
            <a:avLst/>
          </a:prstGeom>
          <a:noFill/>
        </p:spPr>
        <p:txBody>
          <a:bodyPr wrap="square" rtlCol="0">
            <a:spAutoFit/>
          </a:bodyPr>
          <a:lstStyle/>
          <a:p>
            <a:pPr marL="285750" indent="-285750">
              <a:buFont typeface="Wingdings" panose="05000000000000000000" pitchFamily="2" charset="2"/>
              <a:buChar char="v"/>
            </a:pPr>
            <a:endParaRPr lang="en-US" sz="2000" dirty="0">
              <a:solidFill>
                <a:schemeClr val="bg1"/>
              </a:solidFill>
              <a:latin typeface="Times New Roman" pitchFamily="18" charset="0"/>
              <a:cs typeface="Times New Roman" pitchFamily="18" charset="0"/>
            </a:endParaRPr>
          </a:p>
          <a:p>
            <a:pPr marL="457200" indent="-457200">
              <a:buFont typeface="+mj-lt"/>
              <a:buAutoNum type="arabicPeriod"/>
            </a:pPr>
            <a:r>
              <a:rPr lang="en-GB" sz="2000" dirty="0" smtClean="0">
                <a:solidFill>
                  <a:schemeClr val="bg1"/>
                </a:solidFill>
                <a:latin typeface="Times New Roman" pitchFamily="18" charset="0"/>
                <a:cs typeface="Times New Roman" pitchFamily="18" charset="0"/>
              </a:rPr>
              <a:t>To enable user input in both text and speech/voice.</a:t>
            </a:r>
            <a:br>
              <a:rPr lang="en-GB" sz="2000" dirty="0" smtClean="0">
                <a:solidFill>
                  <a:schemeClr val="bg1"/>
                </a:solidFill>
                <a:latin typeface="Times New Roman" pitchFamily="18" charset="0"/>
                <a:cs typeface="Times New Roman" pitchFamily="18" charset="0"/>
              </a:rPr>
            </a:br>
            <a:endParaRPr lang="en-GB" sz="2000" dirty="0" smtClean="0">
              <a:solidFill>
                <a:schemeClr val="bg1"/>
              </a:solidFill>
              <a:latin typeface="Times New Roman" pitchFamily="18" charset="0"/>
              <a:cs typeface="Times New Roman" pitchFamily="18" charset="0"/>
            </a:endParaRPr>
          </a:p>
          <a:p>
            <a:pPr marL="457200" indent="-457200">
              <a:buFont typeface="+mj-lt"/>
              <a:buAutoNum type="arabicPeriod"/>
            </a:pPr>
            <a:r>
              <a:rPr lang="en-GB" sz="2000" dirty="0" smtClean="0">
                <a:solidFill>
                  <a:schemeClr val="bg1"/>
                </a:solidFill>
                <a:latin typeface="Times New Roman" pitchFamily="18" charset="0"/>
                <a:cs typeface="Times New Roman" pitchFamily="18" charset="0"/>
              </a:rPr>
              <a:t>To Display output based on user requirement (text or Speech/voice).</a:t>
            </a:r>
            <a:br>
              <a:rPr lang="en-GB" sz="2000" dirty="0" smtClean="0">
                <a:solidFill>
                  <a:schemeClr val="bg1"/>
                </a:solidFill>
                <a:latin typeface="Times New Roman" pitchFamily="18" charset="0"/>
                <a:cs typeface="Times New Roman" pitchFamily="18" charset="0"/>
              </a:rPr>
            </a:br>
            <a:endParaRPr lang="en-GB" sz="2000" dirty="0" smtClean="0">
              <a:solidFill>
                <a:schemeClr val="bg1"/>
              </a:solidFill>
              <a:latin typeface="Times New Roman" pitchFamily="18" charset="0"/>
              <a:cs typeface="Times New Roman" pitchFamily="18" charset="0"/>
            </a:endParaRPr>
          </a:p>
          <a:p>
            <a:pPr marL="457200" indent="-457200">
              <a:buFont typeface="+mj-lt"/>
              <a:buAutoNum type="arabicPeriod"/>
            </a:pPr>
            <a:r>
              <a:rPr lang="en-GB" sz="2000" dirty="0" smtClean="0">
                <a:solidFill>
                  <a:schemeClr val="bg1"/>
                </a:solidFill>
                <a:latin typeface="Times New Roman" pitchFamily="18" charset="0"/>
                <a:cs typeface="Times New Roman" pitchFamily="18" charset="0"/>
              </a:rPr>
              <a:t>To Answer maximum number of possible queries.</a:t>
            </a:r>
            <a:br>
              <a:rPr lang="en-GB" sz="2000" dirty="0" smtClean="0">
                <a:solidFill>
                  <a:schemeClr val="bg1"/>
                </a:solidFill>
                <a:latin typeface="Times New Roman" pitchFamily="18" charset="0"/>
                <a:cs typeface="Times New Roman" pitchFamily="18" charset="0"/>
              </a:rPr>
            </a:br>
            <a:endParaRPr lang="en-GB" sz="2000" dirty="0" smtClean="0">
              <a:solidFill>
                <a:schemeClr val="bg1"/>
              </a:solidFill>
              <a:latin typeface="Times New Roman" pitchFamily="18" charset="0"/>
              <a:cs typeface="Times New Roman" pitchFamily="18" charset="0"/>
            </a:endParaRPr>
          </a:p>
          <a:p>
            <a:pPr marL="457200" indent="-457200">
              <a:buFont typeface="+mj-lt"/>
              <a:buAutoNum type="arabicPeriod"/>
            </a:pPr>
            <a:r>
              <a:rPr lang="en-GB" sz="2000" dirty="0" smtClean="0">
                <a:solidFill>
                  <a:schemeClr val="bg1"/>
                </a:solidFill>
                <a:latin typeface="Times New Roman" pitchFamily="18" charset="0"/>
                <a:cs typeface="Times New Roman" pitchFamily="18" charset="0"/>
              </a:rPr>
              <a:t>Building Virtual Assistant for Travel Planner.</a:t>
            </a:r>
            <a:br>
              <a:rPr lang="en-GB" sz="2000" dirty="0" smtClean="0">
                <a:solidFill>
                  <a:schemeClr val="bg1"/>
                </a:solidFill>
                <a:latin typeface="Times New Roman" pitchFamily="18" charset="0"/>
                <a:cs typeface="Times New Roman" pitchFamily="18" charset="0"/>
              </a:rPr>
            </a:br>
            <a:endParaRPr lang="en-GB" sz="2000" dirty="0" smtClean="0">
              <a:solidFill>
                <a:schemeClr val="bg1"/>
              </a:solidFill>
              <a:latin typeface="Times New Roman" pitchFamily="18" charset="0"/>
              <a:cs typeface="Times New Roman" pitchFamily="18" charset="0"/>
            </a:endParaRPr>
          </a:p>
          <a:p>
            <a:pPr marL="457200" indent="-457200">
              <a:buFont typeface="+mj-lt"/>
              <a:buAutoNum type="arabicPeriod"/>
            </a:pPr>
            <a:r>
              <a:rPr lang="en-GB" sz="2000" dirty="0" smtClean="0">
                <a:solidFill>
                  <a:schemeClr val="bg1"/>
                </a:solidFill>
                <a:latin typeface="Times New Roman" pitchFamily="18" charset="0"/>
                <a:cs typeface="Times New Roman" pitchFamily="18" charset="0"/>
              </a:rPr>
              <a:t>To Integrate Model with web-application.  </a:t>
            </a:r>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6636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E6149-CCFE-4D6C-979F-A4E99AE707C3}"/>
              </a:ext>
            </a:extLst>
          </p:cNvPr>
          <p:cNvSpPr>
            <a:spLocks noGrp="1"/>
          </p:cNvSpPr>
          <p:nvPr>
            <p:ph type="title"/>
          </p:nvPr>
        </p:nvSpPr>
        <p:spPr>
          <a:xfrm>
            <a:off x="581192" y="745958"/>
            <a:ext cx="11029616" cy="969997"/>
          </a:xfrm>
        </p:spPr>
        <p:txBody>
          <a:bodyPr>
            <a:noAutofit/>
          </a:bodyPr>
          <a:lstStyle/>
          <a:p>
            <a:r>
              <a:rPr lang="en-US" sz="3000" b="1" dirty="0" smtClean="0">
                <a:latin typeface="Times New Roman" pitchFamily="18" charset="0"/>
                <a:cs typeface="Times New Roman" pitchFamily="18" charset="0"/>
              </a:rPr>
              <a:t>OBJECTIVE 1:</a:t>
            </a:r>
            <a:br>
              <a:rPr lang="en-US" sz="3000" b="1" dirty="0" smtClean="0">
                <a:latin typeface="Times New Roman" pitchFamily="18" charset="0"/>
                <a:cs typeface="Times New Roman" pitchFamily="18" charset="0"/>
              </a:rPr>
            </a:br>
            <a:r>
              <a:rPr lang="en-US" sz="3000" b="1" dirty="0" smtClean="0">
                <a:latin typeface="Times New Roman" pitchFamily="18" charset="0"/>
                <a:cs typeface="Times New Roman" pitchFamily="18" charset="0"/>
              </a:rPr>
              <a:t>To enable user input (text or speech)</a:t>
            </a:r>
            <a:endParaRPr lang="en-IN" sz="3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78D8F8B-AA88-4CA4-AAB2-813FEA0F9146}"/>
              </a:ext>
            </a:extLst>
          </p:cNvPr>
          <p:cNvSpPr>
            <a:spLocks noGrp="1"/>
          </p:cNvSpPr>
          <p:nvPr>
            <p:ph idx="1"/>
          </p:nvPr>
        </p:nvSpPr>
        <p:spPr>
          <a:xfrm>
            <a:off x="581192" y="2180496"/>
            <a:ext cx="10969124" cy="1970399"/>
          </a:xfrm>
        </p:spPr>
        <p:txBody>
          <a:bodyPr anchor="t">
            <a:normAutofit/>
          </a:bodyPr>
          <a:lstStyle/>
          <a:p>
            <a:pPr>
              <a:buClr>
                <a:schemeClr val="bg1"/>
              </a:buClr>
            </a:pPr>
            <a:r>
              <a:rPr lang="en-IN" sz="2000" dirty="0" smtClean="0">
                <a:solidFill>
                  <a:schemeClr val="bg1"/>
                </a:solidFill>
                <a:latin typeface="Times New Roman" pitchFamily="18" charset="0"/>
                <a:cs typeface="Times New Roman" pitchFamily="18" charset="0"/>
              </a:rPr>
              <a:t>Our Virtual Assistant will be accepting the input as text or speech, To accept speech as input we will be using system microphone, </a:t>
            </a:r>
            <a:r>
              <a:rPr lang="en-IN" sz="2000" b="1" dirty="0" smtClean="0">
                <a:solidFill>
                  <a:schemeClr val="bg1"/>
                </a:solidFill>
                <a:latin typeface="Times New Roman" pitchFamily="18" charset="0"/>
                <a:cs typeface="Times New Roman" pitchFamily="18" charset="0"/>
              </a:rPr>
              <a:t>Speech recognition (Python Library)</a:t>
            </a:r>
            <a:r>
              <a:rPr lang="en-IN" sz="2000" dirty="0" smtClean="0">
                <a:solidFill>
                  <a:schemeClr val="bg1"/>
                </a:solidFill>
                <a:latin typeface="Times New Roman" pitchFamily="18" charset="0"/>
                <a:cs typeface="Times New Roman" pitchFamily="18" charset="0"/>
              </a:rPr>
              <a:t>.</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a:buClr>
                <a:schemeClr val="bg1"/>
              </a:buClr>
            </a:pPr>
            <a:r>
              <a:rPr lang="en-IN" sz="2000" dirty="0" smtClean="0">
                <a:solidFill>
                  <a:schemeClr val="bg1"/>
                </a:solidFill>
                <a:latin typeface="Times New Roman" pitchFamily="18" charset="0"/>
                <a:cs typeface="Times New Roman" pitchFamily="18" charset="0"/>
              </a:rPr>
              <a:t>Later using Speech-to-Text conversion technique (Provided by Speech recognition library), Speech input is converted into text and processed.</a:t>
            </a:r>
            <a:endParaRPr lang="en-IN" sz="2000" dirty="0">
              <a:solidFill>
                <a:schemeClr val="bg1"/>
              </a:solidFill>
              <a:latin typeface="Times New Roman" pitchFamily="18" charset="0"/>
              <a:cs typeface="Times New Roman" pitchFamily="18" charset="0"/>
            </a:endParaRPr>
          </a:p>
        </p:txBody>
      </p:sp>
      <p:pic>
        <p:nvPicPr>
          <p:cNvPr id="23554" name="Picture 2" descr="Input Vector Images (over 15,000)"/>
          <p:cNvPicPr>
            <a:picLocks noChangeAspect="1" noChangeArrowheads="1"/>
          </p:cNvPicPr>
          <p:nvPr/>
        </p:nvPicPr>
        <p:blipFill>
          <a:blip r:embed="rId2"/>
          <a:srcRect/>
          <a:stretch>
            <a:fillRect/>
          </a:stretch>
        </p:blipFill>
        <p:spPr bwMode="auto">
          <a:xfrm>
            <a:off x="3680826" y="4162927"/>
            <a:ext cx="2266950" cy="2284998"/>
          </a:xfrm>
          <a:prstGeom prst="rect">
            <a:avLst/>
          </a:prstGeom>
          <a:noFill/>
        </p:spPr>
      </p:pic>
      <p:pic>
        <p:nvPicPr>
          <p:cNvPr id="23556" name="Picture 4" descr="Vector Microphone Icon, Microphone Icons, Mic, Microphone PNG and Vector  with Transparent Background for Free Download | Microphone icon, Iphone  photo app, Iphone icon"/>
          <p:cNvPicPr>
            <a:picLocks noChangeAspect="1" noChangeArrowheads="1"/>
          </p:cNvPicPr>
          <p:nvPr/>
        </p:nvPicPr>
        <p:blipFill>
          <a:blip r:embed="rId3"/>
          <a:srcRect/>
          <a:stretch>
            <a:fillRect/>
          </a:stretch>
        </p:blipFill>
        <p:spPr bwMode="auto">
          <a:xfrm>
            <a:off x="6532312" y="4172869"/>
            <a:ext cx="2420436" cy="2288089"/>
          </a:xfrm>
          <a:prstGeom prst="rect">
            <a:avLst/>
          </a:prstGeom>
          <a:noFill/>
        </p:spPr>
      </p:pic>
    </p:spTree>
    <p:extLst>
      <p:ext uri="{BB962C8B-B14F-4D97-AF65-F5344CB8AC3E}">
        <p14:creationId xmlns:p14="http://schemas.microsoft.com/office/powerpoint/2010/main" xmlns="" val="75005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6A4B9-C760-44A3-BE41-5741D3B0B072}"/>
              </a:ext>
            </a:extLst>
          </p:cNvPr>
          <p:cNvSpPr>
            <a:spLocks noGrp="1"/>
          </p:cNvSpPr>
          <p:nvPr>
            <p:ph type="title"/>
          </p:nvPr>
        </p:nvSpPr>
        <p:spPr>
          <a:xfrm>
            <a:off x="653382" y="637674"/>
            <a:ext cx="11029616" cy="1059781"/>
          </a:xfrm>
        </p:spPr>
        <p:txBody>
          <a:bodyPr>
            <a:normAutofit/>
          </a:bodyPr>
          <a:lstStyle/>
          <a:p>
            <a:r>
              <a:rPr lang="en-US" sz="3000" b="1" dirty="0" smtClean="0">
                <a:latin typeface="Times New Roman" pitchFamily="18" charset="0"/>
                <a:cs typeface="Times New Roman" pitchFamily="18" charset="0"/>
              </a:rPr>
              <a:t>OBJECTIVE 2:</a:t>
            </a:r>
            <a:br>
              <a:rPr lang="en-US" sz="3000" b="1" dirty="0" smtClean="0">
                <a:latin typeface="Times New Roman" pitchFamily="18" charset="0"/>
                <a:cs typeface="Times New Roman" pitchFamily="18" charset="0"/>
              </a:rPr>
            </a:br>
            <a:r>
              <a:rPr lang="en-US" sz="3000" b="1" dirty="0" smtClean="0">
                <a:latin typeface="Times New Roman" pitchFamily="18" charset="0"/>
                <a:cs typeface="Times New Roman" pitchFamily="18" charset="0"/>
              </a:rPr>
              <a:t>TO DISPLAY output (text or speech) </a:t>
            </a:r>
            <a:endParaRPr lang="en-IN" sz="3000" b="1" dirty="0">
              <a:latin typeface="Times New Roman" pitchFamily="18" charset="0"/>
              <a:cs typeface="Times New Roman" pitchFamily="18" charset="0"/>
            </a:endParaRPr>
          </a:p>
        </p:txBody>
      </p:sp>
      <p:sp>
        <p:nvSpPr>
          <p:cNvPr id="7" name="TextBox 6"/>
          <p:cNvSpPr txBox="1"/>
          <p:nvPr/>
        </p:nvSpPr>
        <p:spPr>
          <a:xfrm>
            <a:off x="529388" y="2273969"/>
            <a:ext cx="11201401" cy="1015663"/>
          </a:xfrm>
          <a:prstGeom prst="rect">
            <a:avLst/>
          </a:prstGeom>
          <a:noFill/>
        </p:spPr>
        <p:txBody>
          <a:bodyPr wrap="square" rtlCol="0">
            <a:spAutoFit/>
          </a:bodyPr>
          <a:lstStyle/>
          <a:p>
            <a:pPr>
              <a:buClr>
                <a:schemeClr val="bg1"/>
              </a:buClr>
              <a:buFont typeface="Wingdings" pitchFamily="2" charset="2"/>
              <a:buChar char="§"/>
            </a:pPr>
            <a:r>
              <a:rPr lang="en-GB" sz="2000" dirty="0" smtClean="0">
                <a:solidFill>
                  <a:schemeClr val="bg1"/>
                </a:solidFill>
                <a:latin typeface="Times New Roman" pitchFamily="18" charset="0"/>
                <a:cs typeface="Times New Roman" pitchFamily="18" charset="0"/>
              </a:rPr>
              <a:t> Output will be displayed based on user requirement, By default text will be displayed if user wants it in speech we use speech-to-text conversion technique (Provided by Speech Recognition Library) and text is converted into speech and displayed to user.</a:t>
            </a:r>
            <a:endParaRPr lang="en-US" sz="2000" dirty="0">
              <a:solidFill>
                <a:schemeClr val="bg1"/>
              </a:solidFill>
              <a:latin typeface="Times New Roman" pitchFamily="18" charset="0"/>
              <a:cs typeface="Times New Roman" pitchFamily="18" charset="0"/>
            </a:endParaRPr>
          </a:p>
        </p:txBody>
      </p:sp>
      <p:pic>
        <p:nvPicPr>
          <p:cNvPr id="22530" name="Picture 2" descr="Speaking - Free people icons"/>
          <p:cNvPicPr>
            <a:picLocks noChangeAspect="1" noChangeArrowheads="1"/>
          </p:cNvPicPr>
          <p:nvPr/>
        </p:nvPicPr>
        <p:blipFill>
          <a:blip r:embed="rId3"/>
          <a:srcRect/>
          <a:stretch>
            <a:fillRect/>
          </a:stretch>
        </p:blipFill>
        <p:spPr bwMode="auto">
          <a:xfrm>
            <a:off x="8890500" y="3701465"/>
            <a:ext cx="1965408" cy="1965409"/>
          </a:xfrm>
          <a:prstGeom prst="rect">
            <a:avLst/>
          </a:prstGeom>
          <a:noFill/>
        </p:spPr>
      </p:pic>
      <p:pic>
        <p:nvPicPr>
          <p:cNvPr id="22534" name="Picture 6" descr="Arrow, document, export, file, output, paper icon - Download on Iconfinder"/>
          <p:cNvPicPr>
            <a:picLocks noChangeAspect="1" noChangeArrowheads="1"/>
          </p:cNvPicPr>
          <p:nvPr/>
        </p:nvPicPr>
        <p:blipFill>
          <a:blip r:embed="rId4"/>
          <a:srcRect/>
          <a:stretch>
            <a:fillRect/>
          </a:stretch>
        </p:blipFill>
        <p:spPr bwMode="auto">
          <a:xfrm>
            <a:off x="6075112" y="3701715"/>
            <a:ext cx="1929063" cy="1929064"/>
          </a:xfrm>
          <a:prstGeom prst="rect">
            <a:avLst/>
          </a:prstGeom>
          <a:noFill/>
        </p:spPr>
      </p:pic>
    </p:spTree>
    <p:extLst>
      <p:ext uri="{BB962C8B-B14F-4D97-AF65-F5344CB8AC3E}">
        <p14:creationId xmlns:p14="http://schemas.microsoft.com/office/powerpoint/2010/main" xmlns="" val="3268903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734</TotalTime>
  <Words>1262</Words>
  <Application>Microsoft Office PowerPoint</Application>
  <PresentationFormat>Custom</PresentationFormat>
  <Paragraphs>248</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lpstr>
      <vt:lpstr>Slide 1</vt:lpstr>
      <vt:lpstr>                                    Introduction</vt:lpstr>
      <vt:lpstr>               OVERVIEW OF THE PROJECT</vt:lpstr>
      <vt:lpstr>                    Problem statement</vt:lpstr>
      <vt:lpstr>                                          Motivation</vt:lpstr>
      <vt:lpstr>                      Aim of the project</vt:lpstr>
      <vt:lpstr>                objectives OF THE PROJECT</vt:lpstr>
      <vt:lpstr>OBJECTIVE 1: To enable user input (text or speech)</vt:lpstr>
      <vt:lpstr>OBJECTIVE 2: TO DISPLAY output (text or speech) </vt:lpstr>
      <vt:lpstr>Objective 3: To integrate model with web-application</vt:lpstr>
      <vt:lpstr>Slide 11</vt:lpstr>
      <vt:lpstr>Flow CHART of the project</vt:lpstr>
      <vt:lpstr>                                      PROJECT STEPS</vt:lpstr>
      <vt:lpstr>                importance of proposed project in the                         context of current status</vt:lpstr>
      <vt:lpstr>Expected outcome of the project</vt:lpstr>
      <vt:lpstr>                               applications</vt:lpstr>
      <vt:lpstr>TIME SCHEDULE OF ACTIVITIES</vt:lpstr>
      <vt:lpstr>SOFTWARE(s) USED in the project</vt:lpstr>
      <vt:lpstr>                             ROLES AND RESPONSIBILITIES</vt:lpstr>
      <vt:lpstr>                                 references</vt:lpstr>
      <vt:lpstr>References (continued)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reddy</dc:creator>
  <cp:lastModifiedBy>Ram Pentapati</cp:lastModifiedBy>
  <cp:revision>229</cp:revision>
  <dcterms:created xsi:type="dcterms:W3CDTF">2021-04-22T04:36:21Z</dcterms:created>
  <dcterms:modified xsi:type="dcterms:W3CDTF">2021-05-10T06:33:38Z</dcterms:modified>
</cp:coreProperties>
</file>