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0DF6-B6F1-7FE9-F706-7B66766BE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84E8B24D-62F0-916F-4935-7A563C562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6FE98EA-0FED-4370-122F-71F3359117DD}"/>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2D82B7C2-63F0-80B0-A044-484E5CF2F60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98DF241-5A02-6D20-F6BA-F1694DD9FE2F}"/>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219267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B84E-B0C1-BB27-FF9D-2A0C09ADB97E}"/>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B9C4D5C0-A334-AA05-89FB-2BB945FA58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E1EC705-F83D-66F1-4F4E-40326D8DDB86}"/>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5DB64D1E-ED70-4D3E-2338-29F18400F45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C0015FB-927A-E492-CBB7-4562666F2DB0}"/>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427849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BC60E3-FCDB-D141-7CA1-6B66F2874F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DC21D35-2985-6F5A-C5C4-434841B4D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47C8005-A423-4DB0-3EC2-D26D88730AD2}"/>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2983CD56-3EEE-1942-5A21-86A84A3DD00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196BEA7-DCEE-802C-2075-9BD03778D5E5}"/>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1994560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3686-0070-8823-311E-4A18607A302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3DAB7E08-07EE-4623-014A-0387F0410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FD6A9DDC-B174-D92B-594F-DAD0D2A362F7}"/>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A99BD6A7-5AFE-3808-E11B-4D3877E6846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E77FF44-DF6D-E3F7-1FFE-ADA6D78179EF}"/>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35927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B3C3A-196F-9192-4D98-00AB1B23DA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96B03289-DBCA-10C0-6890-0688461371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6A64F-83D8-820A-3A9D-45D9867340F8}"/>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ECD5629E-0676-C2F7-7A8B-ED0C655890E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D413B33-3AD5-0906-353B-8DC1BD384D88}"/>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319604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DB32-24EC-E32E-594E-DFC8F9CD367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17113F5-BED3-83F6-9578-A5E03A1BD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D6F6FD11-7FC6-A0E4-BB93-C53B42BA8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0DF4A5A5-7740-D821-CB45-2A7F9207BD40}"/>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6" name="Footer Placeholder 5">
            <a:extLst>
              <a:ext uri="{FF2B5EF4-FFF2-40B4-BE49-F238E27FC236}">
                <a16:creationId xmlns:a16="http://schemas.microsoft.com/office/drawing/2014/main" id="{060ADDBE-5DEF-48EF-A76C-DD915DC40DB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9E406C3-DCBE-E5BC-06E2-AB19C8BE72B3}"/>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285004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9BEA-061F-F0DE-DBCD-0FF07CD13F79}"/>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3BC4E47-276F-ECAB-7F9A-10DE14482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07C855-81A9-403A-BB4C-C63594B4F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C75E46E7-71E5-7FC6-7DD8-456F8E9D0A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8AB80-EB1D-761C-070E-6BA57D702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CA04E68F-0105-894D-2F36-79D50E91A849}"/>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8" name="Footer Placeholder 7">
            <a:extLst>
              <a:ext uri="{FF2B5EF4-FFF2-40B4-BE49-F238E27FC236}">
                <a16:creationId xmlns:a16="http://schemas.microsoft.com/office/drawing/2014/main" id="{EB24AB23-1F41-6128-77B2-8202BFD083FE}"/>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081087A-8881-FE97-D9AF-5CAAC0917BC6}"/>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101424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13D5-7189-ECBA-0DE4-89BB168ED08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16DA0816-19A0-82BD-AE57-60F1F6589622}"/>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4" name="Footer Placeholder 3">
            <a:extLst>
              <a:ext uri="{FF2B5EF4-FFF2-40B4-BE49-F238E27FC236}">
                <a16:creationId xmlns:a16="http://schemas.microsoft.com/office/drawing/2014/main" id="{C69E47A0-04AA-246D-9F2F-959017491414}"/>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F417C88B-4116-BCD1-8434-1DD1A33549E3}"/>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4038465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E7699-37C6-C50F-EDC9-C58474CB2985}"/>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3" name="Footer Placeholder 2">
            <a:extLst>
              <a:ext uri="{FF2B5EF4-FFF2-40B4-BE49-F238E27FC236}">
                <a16:creationId xmlns:a16="http://schemas.microsoft.com/office/drawing/2014/main" id="{D13427C8-A0EB-CBB4-1C67-E6CF8E4F2D3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60179438-B2EF-B2E6-83EF-89326A228842}"/>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125400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9E85-3DF9-5DE0-4CC2-47BE5A272E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F63156F1-65B2-2F1C-9A09-75C7A7EE3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6F6041BA-6724-0D38-E542-479D2B29B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115B8-811E-28CD-EB49-2320181A40D8}"/>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6" name="Footer Placeholder 5">
            <a:extLst>
              <a:ext uri="{FF2B5EF4-FFF2-40B4-BE49-F238E27FC236}">
                <a16:creationId xmlns:a16="http://schemas.microsoft.com/office/drawing/2014/main" id="{765C0A4B-671E-6074-CA23-EF56778930C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31E2738-4C0D-3762-DFF3-4DAB148E7647}"/>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320616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CA0B-2D14-D32F-30E6-68D1AB60C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2A0EC15-9A0E-4322-DF7B-12A2271AE9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86803B63-0CE2-88FB-6949-D48610DEC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266D3-2077-33ED-E639-E5229FF9FED2}"/>
              </a:ext>
            </a:extLst>
          </p:cNvPr>
          <p:cNvSpPr>
            <a:spLocks noGrp="1"/>
          </p:cNvSpPr>
          <p:nvPr>
            <p:ph type="dt" sz="half" idx="10"/>
          </p:nvPr>
        </p:nvSpPr>
        <p:spPr/>
        <p:txBody>
          <a:bodyPr/>
          <a:lstStyle/>
          <a:p>
            <a:fld id="{68D4F44E-C2FE-4A39-860A-B59B80311FB8}" type="datetimeFigureOut">
              <a:rPr lang="en-AE" smtClean="0"/>
              <a:t>08/08/2025</a:t>
            </a:fld>
            <a:endParaRPr lang="en-AE"/>
          </a:p>
        </p:txBody>
      </p:sp>
      <p:sp>
        <p:nvSpPr>
          <p:cNvPr id="6" name="Footer Placeholder 5">
            <a:extLst>
              <a:ext uri="{FF2B5EF4-FFF2-40B4-BE49-F238E27FC236}">
                <a16:creationId xmlns:a16="http://schemas.microsoft.com/office/drawing/2014/main" id="{E6BA3CBC-B410-7F1E-525D-EAA0C074572F}"/>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D260AD4-BD2E-8F81-C85B-D1EBF835E6B1}"/>
              </a:ext>
            </a:extLst>
          </p:cNvPr>
          <p:cNvSpPr>
            <a:spLocks noGrp="1"/>
          </p:cNvSpPr>
          <p:nvPr>
            <p:ph type="sldNum" sz="quarter" idx="12"/>
          </p:nvPr>
        </p:nvSpPr>
        <p:spPr/>
        <p:txBody>
          <a:bodyPr/>
          <a:lstStyle/>
          <a:p>
            <a:fld id="{E94B8336-7143-4AF0-BEEA-E49A1505676C}" type="slidenum">
              <a:rPr lang="en-AE" smtClean="0"/>
              <a:t>‹#›</a:t>
            </a:fld>
            <a:endParaRPr lang="en-AE"/>
          </a:p>
        </p:txBody>
      </p:sp>
    </p:spTree>
    <p:extLst>
      <p:ext uri="{BB962C8B-B14F-4D97-AF65-F5344CB8AC3E}">
        <p14:creationId xmlns:p14="http://schemas.microsoft.com/office/powerpoint/2010/main" val="61611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D1E91-79B9-AB21-3514-F2FF40B7A9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4F6E356-A802-CECC-4F68-3A0724838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11A2974-077C-5B3B-C2B6-B081B3942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D4F44E-C2FE-4A39-860A-B59B80311FB8}" type="datetimeFigureOut">
              <a:rPr lang="en-AE" smtClean="0"/>
              <a:t>08/08/2025</a:t>
            </a:fld>
            <a:endParaRPr lang="en-AE"/>
          </a:p>
        </p:txBody>
      </p:sp>
      <p:sp>
        <p:nvSpPr>
          <p:cNvPr id="5" name="Footer Placeholder 4">
            <a:extLst>
              <a:ext uri="{FF2B5EF4-FFF2-40B4-BE49-F238E27FC236}">
                <a16:creationId xmlns:a16="http://schemas.microsoft.com/office/drawing/2014/main" id="{3ABEE19D-DDE3-8209-2A71-D397C368C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87CC7D72-692B-B44F-C528-E350ADDDE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4B8336-7143-4AF0-BEEA-E49A1505676C}" type="slidenum">
              <a:rPr lang="en-AE" smtClean="0"/>
              <a:t>‹#›</a:t>
            </a:fld>
            <a:endParaRPr lang="en-AE"/>
          </a:p>
        </p:txBody>
      </p:sp>
    </p:spTree>
    <p:extLst>
      <p:ext uri="{BB962C8B-B14F-4D97-AF65-F5344CB8AC3E}">
        <p14:creationId xmlns:p14="http://schemas.microsoft.com/office/powerpoint/2010/main" val="229643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F2D3-5CC8-CB44-9189-A169FC5D30E9}"/>
              </a:ext>
            </a:extLst>
          </p:cNvPr>
          <p:cNvSpPr>
            <a:spLocks noGrp="1"/>
          </p:cNvSpPr>
          <p:nvPr>
            <p:ph type="title"/>
          </p:nvPr>
        </p:nvSpPr>
        <p:spPr/>
        <p:txBody>
          <a:bodyPr/>
          <a:lstStyle/>
          <a:p>
            <a:r>
              <a:rPr lang="en-US" dirty="0">
                <a:solidFill>
                  <a:schemeClr val="accent5">
                    <a:lumMod val="75000"/>
                  </a:schemeClr>
                </a:solidFill>
              </a:rPr>
              <a:t>ADIDAS SALES IN THE UNITED STATES</a:t>
            </a:r>
            <a:endParaRPr lang="en-AE" dirty="0">
              <a:solidFill>
                <a:schemeClr val="accent5">
                  <a:lumMod val="75000"/>
                </a:schemeClr>
              </a:solidFill>
            </a:endParaRPr>
          </a:p>
        </p:txBody>
      </p:sp>
      <p:sp>
        <p:nvSpPr>
          <p:cNvPr id="3" name="Content Placeholder 2">
            <a:extLst>
              <a:ext uri="{FF2B5EF4-FFF2-40B4-BE49-F238E27FC236}">
                <a16:creationId xmlns:a16="http://schemas.microsoft.com/office/drawing/2014/main" id="{77A79DB8-F91F-78CD-5A8C-F0B597BEC4E0}"/>
              </a:ext>
            </a:extLst>
          </p:cNvPr>
          <p:cNvSpPr>
            <a:spLocks noGrp="1"/>
          </p:cNvSpPr>
          <p:nvPr>
            <p:ph idx="1"/>
          </p:nvPr>
        </p:nvSpPr>
        <p:spPr/>
        <p:txBody>
          <a:bodyPr/>
          <a:lstStyle/>
          <a:p>
            <a:r>
              <a:rPr lang="en-US" dirty="0"/>
              <a:t>The following graphical tools analyze the Adidas sales dataset using Microsoft Power BI. </a:t>
            </a:r>
          </a:p>
          <a:p>
            <a:endParaRPr lang="en-AE" dirty="0"/>
          </a:p>
        </p:txBody>
      </p:sp>
      <p:pic>
        <p:nvPicPr>
          <p:cNvPr id="5" name="Picture 4">
            <a:extLst>
              <a:ext uri="{FF2B5EF4-FFF2-40B4-BE49-F238E27FC236}">
                <a16:creationId xmlns:a16="http://schemas.microsoft.com/office/drawing/2014/main" id="{765C3DA1-0412-AF38-25E9-0F21BA79C45F}"/>
              </a:ext>
            </a:extLst>
          </p:cNvPr>
          <p:cNvPicPr>
            <a:picLocks noChangeAspect="1"/>
          </p:cNvPicPr>
          <p:nvPr/>
        </p:nvPicPr>
        <p:blipFill>
          <a:blip r:embed="rId2"/>
          <a:stretch>
            <a:fillRect/>
          </a:stretch>
        </p:blipFill>
        <p:spPr>
          <a:xfrm>
            <a:off x="1088571" y="2865949"/>
            <a:ext cx="10265229" cy="3378594"/>
          </a:xfrm>
          <a:prstGeom prst="rect">
            <a:avLst/>
          </a:prstGeom>
        </p:spPr>
      </p:pic>
    </p:spTree>
    <p:extLst>
      <p:ext uri="{BB962C8B-B14F-4D97-AF65-F5344CB8AC3E}">
        <p14:creationId xmlns:p14="http://schemas.microsoft.com/office/powerpoint/2010/main" val="268760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71844F-ED86-A2D8-366D-036047A6820E}"/>
              </a:ext>
            </a:extLst>
          </p:cNvPr>
          <p:cNvSpPr txBox="1"/>
          <p:nvPr/>
        </p:nvSpPr>
        <p:spPr>
          <a:xfrm>
            <a:off x="729343" y="827314"/>
            <a:ext cx="10951028" cy="2031325"/>
          </a:xfrm>
          <a:prstGeom prst="rect">
            <a:avLst/>
          </a:prstGeom>
          <a:noFill/>
        </p:spPr>
        <p:txBody>
          <a:bodyPr wrap="square" rtlCol="0">
            <a:spAutoFit/>
          </a:bodyPr>
          <a:lstStyle/>
          <a:p>
            <a:r>
              <a:rPr lang="en-US" dirty="0"/>
              <a:t>The dataset was first transformed and cleaned using the Power BI transform tool. The image below displays the steps. </a:t>
            </a:r>
          </a:p>
          <a:p>
            <a:endParaRPr lang="en-US" dirty="0"/>
          </a:p>
          <a:p>
            <a:r>
              <a:rPr lang="en-US" dirty="0"/>
              <a:t>					The dataset was first imported, empty rows with Null values 					and duplicate values were removed, extra rows were deleted, 					and the first row was made header. </a:t>
            </a:r>
          </a:p>
          <a:p>
            <a:endParaRPr lang="en-AE" dirty="0"/>
          </a:p>
        </p:txBody>
      </p:sp>
      <p:pic>
        <p:nvPicPr>
          <p:cNvPr id="9" name="Picture 8">
            <a:extLst>
              <a:ext uri="{FF2B5EF4-FFF2-40B4-BE49-F238E27FC236}">
                <a16:creationId xmlns:a16="http://schemas.microsoft.com/office/drawing/2014/main" id="{2FF0CD47-1139-000C-13C5-604379B1FBA7}"/>
              </a:ext>
            </a:extLst>
          </p:cNvPr>
          <p:cNvPicPr>
            <a:picLocks noChangeAspect="1"/>
          </p:cNvPicPr>
          <p:nvPr/>
        </p:nvPicPr>
        <p:blipFill>
          <a:blip r:embed="rId2"/>
          <a:stretch>
            <a:fillRect/>
          </a:stretch>
        </p:blipFill>
        <p:spPr>
          <a:xfrm>
            <a:off x="895092" y="1720403"/>
            <a:ext cx="3696216" cy="3711567"/>
          </a:xfrm>
          <a:prstGeom prst="rect">
            <a:avLst/>
          </a:prstGeom>
        </p:spPr>
      </p:pic>
    </p:spTree>
    <p:extLst>
      <p:ext uri="{BB962C8B-B14F-4D97-AF65-F5344CB8AC3E}">
        <p14:creationId xmlns:p14="http://schemas.microsoft.com/office/powerpoint/2010/main" val="3095845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C659-381D-71AA-989F-F5064243212E}"/>
              </a:ext>
            </a:extLst>
          </p:cNvPr>
          <p:cNvSpPr>
            <a:spLocks noGrp="1"/>
          </p:cNvSpPr>
          <p:nvPr>
            <p:ph type="ctrTitle"/>
          </p:nvPr>
        </p:nvSpPr>
        <p:spPr>
          <a:xfrm>
            <a:off x="1524000" y="1122363"/>
            <a:ext cx="9144000" cy="1800288"/>
          </a:xfrm>
        </p:spPr>
        <p:txBody>
          <a:bodyPr/>
          <a:lstStyle/>
          <a:p>
            <a:endParaRPr lang="en-AE" dirty="0"/>
          </a:p>
        </p:txBody>
      </p:sp>
      <p:sp>
        <p:nvSpPr>
          <p:cNvPr id="3" name="Subtitle 2">
            <a:extLst>
              <a:ext uri="{FF2B5EF4-FFF2-40B4-BE49-F238E27FC236}">
                <a16:creationId xmlns:a16="http://schemas.microsoft.com/office/drawing/2014/main" id="{D2DE91DD-19E0-638B-2150-8CE69AF51072}"/>
              </a:ext>
            </a:extLst>
          </p:cNvPr>
          <p:cNvSpPr>
            <a:spLocks noGrp="1"/>
          </p:cNvSpPr>
          <p:nvPr>
            <p:ph type="subTitle" idx="1"/>
          </p:nvPr>
        </p:nvSpPr>
        <p:spPr>
          <a:xfrm>
            <a:off x="1524000" y="3602038"/>
            <a:ext cx="9144000" cy="610733"/>
          </a:xfrm>
        </p:spPr>
        <p:txBody>
          <a:bodyPr/>
          <a:lstStyle/>
          <a:p>
            <a:r>
              <a:rPr lang="en-US" dirty="0">
                <a:solidFill>
                  <a:schemeClr val="accent5">
                    <a:lumMod val="75000"/>
                  </a:schemeClr>
                </a:solidFill>
              </a:rPr>
              <a:t>The above image shows cards that describe the data. </a:t>
            </a:r>
            <a:endParaRPr lang="en-AE" dirty="0">
              <a:solidFill>
                <a:schemeClr val="accent5">
                  <a:lumMod val="75000"/>
                </a:schemeClr>
              </a:solidFill>
            </a:endParaRPr>
          </a:p>
        </p:txBody>
      </p:sp>
      <p:pic>
        <p:nvPicPr>
          <p:cNvPr id="5" name="Picture 4">
            <a:extLst>
              <a:ext uri="{FF2B5EF4-FFF2-40B4-BE49-F238E27FC236}">
                <a16:creationId xmlns:a16="http://schemas.microsoft.com/office/drawing/2014/main" id="{53811331-E567-5E27-4500-90F9D82237E0}"/>
              </a:ext>
            </a:extLst>
          </p:cNvPr>
          <p:cNvPicPr>
            <a:picLocks noChangeAspect="1"/>
          </p:cNvPicPr>
          <p:nvPr/>
        </p:nvPicPr>
        <p:blipFill>
          <a:blip r:embed="rId2"/>
          <a:stretch>
            <a:fillRect/>
          </a:stretch>
        </p:blipFill>
        <p:spPr>
          <a:xfrm>
            <a:off x="1709401" y="1314388"/>
            <a:ext cx="8827969" cy="1608263"/>
          </a:xfrm>
          <a:prstGeom prst="rect">
            <a:avLst/>
          </a:prstGeom>
        </p:spPr>
      </p:pic>
    </p:spTree>
    <p:extLst>
      <p:ext uri="{BB962C8B-B14F-4D97-AF65-F5344CB8AC3E}">
        <p14:creationId xmlns:p14="http://schemas.microsoft.com/office/powerpoint/2010/main" val="313499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5BCBFC-B4DF-0E3F-6103-1DD16E595BC8}"/>
              </a:ext>
            </a:extLst>
          </p:cNvPr>
          <p:cNvPicPr>
            <a:picLocks noGrp="1" noChangeAspect="1"/>
          </p:cNvPicPr>
          <p:nvPr>
            <p:ph idx="1"/>
          </p:nvPr>
        </p:nvPicPr>
        <p:blipFill>
          <a:blip r:embed="rId2"/>
          <a:stretch>
            <a:fillRect/>
          </a:stretch>
        </p:blipFill>
        <p:spPr>
          <a:xfrm>
            <a:off x="738872" y="293914"/>
            <a:ext cx="8579300" cy="6008915"/>
          </a:xfrm>
          <a:prstGeom prst="rect">
            <a:avLst/>
          </a:prstGeom>
        </p:spPr>
      </p:pic>
      <p:sp>
        <p:nvSpPr>
          <p:cNvPr id="6" name="TextBox 5">
            <a:extLst>
              <a:ext uri="{FF2B5EF4-FFF2-40B4-BE49-F238E27FC236}">
                <a16:creationId xmlns:a16="http://schemas.microsoft.com/office/drawing/2014/main" id="{A2F2B88F-999F-3192-E019-56E626788D02}"/>
              </a:ext>
            </a:extLst>
          </p:cNvPr>
          <p:cNvSpPr txBox="1"/>
          <p:nvPr/>
        </p:nvSpPr>
        <p:spPr>
          <a:xfrm>
            <a:off x="9786257" y="631371"/>
            <a:ext cx="2144486" cy="5078313"/>
          </a:xfrm>
          <a:prstGeom prst="rect">
            <a:avLst/>
          </a:prstGeom>
          <a:noFill/>
        </p:spPr>
        <p:txBody>
          <a:bodyPr wrap="square" rtlCol="0">
            <a:spAutoFit/>
          </a:bodyPr>
          <a:lstStyle/>
          <a:p>
            <a:r>
              <a:rPr lang="en-US" dirty="0"/>
              <a:t>On the left is a line graph that describes the Sum of total Sales across the years. We can see that in Men’s apparel, with online shopping, and in the West of the US, considering only Amazon, Foot Locker, Walmart, and West Gear, the Sum of total sales has gradually increased in the past year by nearly 3.5 M dollars.</a:t>
            </a:r>
            <a:endParaRPr lang="en-AE" dirty="0"/>
          </a:p>
        </p:txBody>
      </p:sp>
    </p:spTree>
    <p:extLst>
      <p:ext uri="{BB962C8B-B14F-4D97-AF65-F5344CB8AC3E}">
        <p14:creationId xmlns:p14="http://schemas.microsoft.com/office/powerpoint/2010/main" val="239614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BE5C39-27AB-E360-5300-8A5405BC7B30}"/>
              </a:ext>
            </a:extLst>
          </p:cNvPr>
          <p:cNvPicPr>
            <a:picLocks noGrp="1" noChangeAspect="1"/>
          </p:cNvPicPr>
          <p:nvPr>
            <p:ph idx="1"/>
          </p:nvPr>
        </p:nvPicPr>
        <p:blipFill>
          <a:blip r:embed="rId2"/>
          <a:stretch>
            <a:fillRect/>
          </a:stretch>
        </p:blipFill>
        <p:spPr>
          <a:xfrm>
            <a:off x="185057" y="130629"/>
            <a:ext cx="11898086" cy="6553200"/>
          </a:xfrm>
          <a:prstGeom prst="rect">
            <a:avLst/>
          </a:prstGeom>
        </p:spPr>
      </p:pic>
    </p:spTree>
    <p:extLst>
      <p:ext uri="{BB962C8B-B14F-4D97-AF65-F5344CB8AC3E}">
        <p14:creationId xmlns:p14="http://schemas.microsoft.com/office/powerpoint/2010/main" val="209690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7">
            <a:extLst>
              <a:ext uri="{FF2B5EF4-FFF2-40B4-BE49-F238E27FC236}">
                <a16:creationId xmlns:a16="http://schemas.microsoft.com/office/drawing/2014/main" id="{43EAC92E-EF4F-36A4-D5E2-D51BC592EFB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E"/>
          </a:p>
        </p:txBody>
      </p:sp>
      <p:sp>
        <p:nvSpPr>
          <p:cNvPr id="31" name="Rectangle 28">
            <a:extLst>
              <a:ext uri="{FF2B5EF4-FFF2-40B4-BE49-F238E27FC236}">
                <a16:creationId xmlns:a16="http://schemas.microsoft.com/office/drawing/2014/main" id="{5BFBD876-D906-CCCE-355E-FA6267BD988F}"/>
              </a:ext>
            </a:extLst>
          </p:cNvPr>
          <p:cNvSpPr>
            <a:spLocks noChangeArrowheads="1"/>
          </p:cNvSpPr>
          <p:nvPr/>
        </p:nvSpPr>
        <p:spPr bwMode="auto">
          <a:xfrm rot="10800000" flipV="1">
            <a:off x="475488" y="288923"/>
            <a:ext cx="11558016"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75000"/>
                  </a:schemeClr>
                </a:solidFill>
                <a:effectLst/>
                <a:latin typeface="Arial" panose="020B0604020202020204" pitchFamily="34" charset="0"/>
              </a:rPr>
              <a:t>1. Sum of Total Sales by Product (Top Left):</a:t>
            </a:r>
            <a:endParaRPr kumimoji="0" lang="en-US" altLang="en-US" sz="2000" b="0" i="0" u="none" strike="noStrike" cap="none" normalizeH="0" baseline="0" dirty="0">
              <a:ln>
                <a:noFill/>
              </a:ln>
              <a:solidFill>
                <a:schemeClr val="accent5">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Bar chart showing total sales by product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Men's Street Footwear has the highest sales, followed by Women's Apparel.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Women's Athletic Footwear has the lowest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Helps identify top-performing product categories.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75000"/>
                  </a:schemeClr>
                </a:solidFill>
                <a:effectLst/>
                <a:latin typeface="Arial" panose="020B0604020202020204" pitchFamily="34" charset="0"/>
              </a:rPr>
              <a:t>2. Sum of Units Sold by State (Top Right):</a:t>
            </a:r>
            <a:endParaRPr kumimoji="0" lang="en-US" altLang="en-US" sz="2000" b="0" i="0" u="none" strike="noStrike" cap="none" normalizeH="0" baseline="0" dirty="0">
              <a:ln>
                <a:noFill/>
              </a:ln>
              <a:solidFill>
                <a:schemeClr val="accent5">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Horizontal bar chart displaying total units sold per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New York, California, and Texas lead in unit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States like Wyoming and Oregon have the lowest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Shows where most products are being sold geographically.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75000"/>
                  </a:schemeClr>
                </a:solidFill>
                <a:effectLst/>
                <a:latin typeface="Arial" panose="020B0604020202020204" pitchFamily="34" charset="0"/>
              </a:rPr>
              <a:t>3. Sum of Operating Profit and Total Sales by Region (Bottom Left):</a:t>
            </a:r>
            <a:endParaRPr kumimoji="0" lang="en-US" altLang="en-US" sz="2000" b="0" i="0" u="none" strike="noStrike" cap="none" normalizeH="0" baseline="0" dirty="0">
              <a:ln>
                <a:noFill/>
              </a:ln>
              <a:solidFill>
                <a:schemeClr val="accent5">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Grouped bar chart comparing operating profit and total sales by region.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West region shows the highest sales and profit.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Midwest and Northeast regions have lower sales and profit.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Useful for understanding regional performance differences.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lumMod val="75000"/>
                  </a:schemeClr>
                </a:solidFill>
                <a:effectLst/>
                <a:latin typeface="Arial" panose="020B0604020202020204" pitchFamily="34" charset="0"/>
              </a:rPr>
              <a:t>4. Sum of Price per Unit by Sales Method (Bottom Right):</a:t>
            </a:r>
            <a:endParaRPr kumimoji="0" lang="en-US" altLang="en-US" sz="2000" b="0" i="0" u="none" strike="noStrike" cap="none" normalizeH="0" baseline="0" dirty="0">
              <a:ln>
                <a:noFill/>
              </a:ln>
              <a:solidFill>
                <a:schemeClr val="accent5">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Pie chart showing share of price per unit by sales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In-store sales have the largest share (51.44%).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Outlet accounts for 29.09%, and Online for 19.47%.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Highlights the effectiveness of each sales channel.</a:t>
            </a:r>
          </a:p>
        </p:txBody>
      </p:sp>
    </p:spTree>
    <p:extLst>
      <p:ext uri="{BB962C8B-B14F-4D97-AF65-F5344CB8AC3E}">
        <p14:creationId xmlns:p14="http://schemas.microsoft.com/office/powerpoint/2010/main" val="354095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372</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ADIDAS SALES IN THE UNITED STATES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hiranmayi6666@gmail.com</dc:creator>
  <cp:lastModifiedBy>hiranmayi6666@gmail.com</cp:lastModifiedBy>
  <cp:revision>1</cp:revision>
  <dcterms:created xsi:type="dcterms:W3CDTF">2025-08-08T15:09:33Z</dcterms:created>
  <dcterms:modified xsi:type="dcterms:W3CDTF">2025-08-08T15:38:55Z</dcterms:modified>
</cp:coreProperties>
</file>