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4" r:id="rId12"/>
    <p:sldId id="285" r:id="rId13"/>
    <p:sldId id="282" r:id="rId14"/>
    <p:sldId id="272" r:id="rId1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ish Kumar" initials="SK" lastIdx="1" clrIdx="0">
    <p:extLst>
      <p:ext uri="{19B8F6BF-5375-455C-9EA6-DF929625EA0E}">
        <p15:presenceInfo xmlns:p15="http://schemas.microsoft.com/office/powerpoint/2012/main" userId="007a9aa02336b8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edd4e92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edd4e92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eedd4e92b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b6ed5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eb6ed5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eeb6ed567a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D:\1.PGPBA\01. Marketing\GL High Res Logos\Greatlearning Logo_160915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3200" y="-25898"/>
            <a:ext cx="2362200" cy="32794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45026" y="84280"/>
            <a:ext cx="206087" cy="22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5026" y="2373076"/>
            <a:ext cx="206087" cy="446117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ashnic/taxi-pricing-with-mobility-analyt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1427595" y="753776"/>
            <a:ext cx="6911975" cy="12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TRIP PRICING WITH TAXI MOBILITY ANALYTICS</a:t>
            </a:r>
            <a:endParaRPr sz="2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114570" y="2333481"/>
            <a:ext cx="2498725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Mentor: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Ms. Vibha Santhanam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643687" y="2420937"/>
            <a:ext cx="2500313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Done by: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S.Vignesh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Abhijith  S Varma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V. Ram Prakash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G. Siva Kumar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M. Vignesh</a:t>
            </a:r>
            <a:endParaRPr dirty="0"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F05872-6AE4-4884-9718-000CAEA4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14" y="3428999"/>
            <a:ext cx="5708073" cy="29967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Comparison and summary of all the algorithms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457200" y="1302364"/>
            <a:ext cx="8229600" cy="51446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Comparing to base model (KNN) , there is a significant improvement in all the metrics we focused on such as f1-weighted , bias error and variance error</a:t>
            </a: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MODEL COMPARISION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438" y="3175036"/>
            <a:ext cx="7663642" cy="30687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33BC45-336D-4F85-B111-54E3483E23C0}"/>
              </a:ext>
            </a:extLst>
          </p:cNvPr>
          <p:cNvSpPr/>
          <p:nvPr/>
        </p:nvSpPr>
        <p:spPr>
          <a:xfrm>
            <a:off x="1154545" y="3556505"/>
            <a:ext cx="7532253" cy="36945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AC243-827D-4052-AD24-ADF5CC2C155F}"/>
              </a:ext>
            </a:extLst>
          </p:cNvPr>
          <p:cNvSpPr/>
          <p:nvPr/>
        </p:nvSpPr>
        <p:spPr>
          <a:xfrm>
            <a:off x="1262262" y="5377837"/>
            <a:ext cx="7424537" cy="369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78332-9145-412E-8E93-C0AE4AB5E188}"/>
              </a:ext>
            </a:extLst>
          </p:cNvPr>
          <p:cNvSpPr/>
          <p:nvPr/>
        </p:nvSpPr>
        <p:spPr>
          <a:xfrm>
            <a:off x="2673927" y="498763"/>
            <a:ext cx="3112654" cy="7204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 architecture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D383E5-A197-4903-B46D-51BEDC18590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512291" y="1219200"/>
            <a:ext cx="1717963" cy="70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5EC6EE-09F8-436D-A74A-A919247ABDB2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4230254" y="1219200"/>
            <a:ext cx="1750291" cy="741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607AF7-040C-42FF-9B81-409EC71DFE5C}"/>
              </a:ext>
            </a:extLst>
          </p:cNvPr>
          <p:cNvSpPr/>
          <p:nvPr/>
        </p:nvSpPr>
        <p:spPr>
          <a:xfrm>
            <a:off x="1117600" y="1939637"/>
            <a:ext cx="2604655" cy="4987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Functional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E092DE-0B27-43E7-BB5A-F9EFD7E2FA7B}"/>
              </a:ext>
            </a:extLst>
          </p:cNvPr>
          <p:cNvSpPr/>
          <p:nvPr/>
        </p:nvSpPr>
        <p:spPr>
          <a:xfrm>
            <a:off x="4678217" y="1960419"/>
            <a:ext cx="2604655" cy="4987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7BD8A7-09BF-45B9-8DC0-7B0591AC99C4}"/>
              </a:ext>
            </a:extLst>
          </p:cNvPr>
          <p:cNvSpPr/>
          <p:nvPr/>
        </p:nvSpPr>
        <p:spPr>
          <a:xfrm>
            <a:off x="623456" y="2902528"/>
            <a:ext cx="1796472" cy="6349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 and Cleaning Data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577244-9B4F-43EC-AC9B-5472BB629F2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419928" y="3220028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D7F911-1A5D-4810-A363-42C3B539965F}"/>
              </a:ext>
            </a:extLst>
          </p:cNvPr>
          <p:cNvSpPr/>
          <p:nvPr/>
        </p:nvSpPr>
        <p:spPr>
          <a:xfrm>
            <a:off x="2955637" y="2967182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E811DE-50C5-4087-B88A-869B8615159C}"/>
              </a:ext>
            </a:extLst>
          </p:cNvPr>
          <p:cNvSpPr/>
          <p:nvPr/>
        </p:nvSpPr>
        <p:spPr>
          <a:xfrm>
            <a:off x="623455" y="3726444"/>
            <a:ext cx="1796472" cy="6349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Numerical Operations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43BC07A-6602-4D45-8B88-20E3774AFE51}"/>
              </a:ext>
            </a:extLst>
          </p:cNvPr>
          <p:cNvSpPr/>
          <p:nvPr/>
        </p:nvSpPr>
        <p:spPr>
          <a:xfrm>
            <a:off x="526473" y="4626409"/>
            <a:ext cx="1893454" cy="8692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 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BB56A9-E3CB-4713-BCE4-D17627B0CD43}"/>
              </a:ext>
            </a:extLst>
          </p:cNvPr>
          <p:cNvSpPr/>
          <p:nvPr/>
        </p:nvSpPr>
        <p:spPr>
          <a:xfrm>
            <a:off x="669639" y="5725536"/>
            <a:ext cx="1796472" cy="6349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Statistical Testing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892EFD8-EADB-49C1-9D13-9564C6FBC49F}"/>
              </a:ext>
            </a:extLst>
          </p:cNvPr>
          <p:cNvSpPr/>
          <p:nvPr/>
        </p:nvSpPr>
        <p:spPr>
          <a:xfrm>
            <a:off x="2969491" y="3783445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NumPy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637D5C-EE4A-4E8E-90A7-B6CFDC521CA8}"/>
              </a:ext>
            </a:extLst>
          </p:cNvPr>
          <p:cNvSpPr/>
          <p:nvPr/>
        </p:nvSpPr>
        <p:spPr>
          <a:xfrm>
            <a:off x="2960251" y="4613133"/>
            <a:ext cx="1505528" cy="82290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Matplotlib and seaborn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5B6B14F-2059-4A74-96E5-9331CBA49DFA}"/>
              </a:ext>
            </a:extLst>
          </p:cNvPr>
          <p:cNvSpPr/>
          <p:nvPr/>
        </p:nvSpPr>
        <p:spPr>
          <a:xfrm>
            <a:off x="2946400" y="5740112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SciPy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133833-B9F1-4ECC-BC91-85F803FC5401}"/>
              </a:ext>
            </a:extLst>
          </p:cNvPr>
          <p:cNvCxnSpPr>
            <a:cxnSpLocks/>
          </p:cNvCxnSpPr>
          <p:nvPr/>
        </p:nvCxnSpPr>
        <p:spPr>
          <a:xfrm>
            <a:off x="2433783" y="4054335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14A6FA-EF9B-4F95-A4D1-2C139FC5E20A}"/>
              </a:ext>
            </a:extLst>
          </p:cNvPr>
          <p:cNvCxnSpPr>
            <a:cxnSpLocks/>
          </p:cNvCxnSpPr>
          <p:nvPr/>
        </p:nvCxnSpPr>
        <p:spPr>
          <a:xfrm>
            <a:off x="2433783" y="4991538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2C171C-8F26-4607-983E-8BC61E923A2F}"/>
              </a:ext>
            </a:extLst>
          </p:cNvPr>
          <p:cNvCxnSpPr>
            <a:cxnSpLocks/>
          </p:cNvCxnSpPr>
          <p:nvPr/>
        </p:nvCxnSpPr>
        <p:spPr>
          <a:xfrm>
            <a:off x="2466111" y="6056461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E436D8F-BD21-42E8-B8ED-E0A456E7172C}"/>
              </a:ext>
            </a:extLst>
          </p:cNvPr>
          <p:cNvSpPr/>
          <p:nvPr/>
        </p:nvSpPr>
        <p:spPr>
          <a:xfrm>
            <a:off x="2433783" y="2459182"/>
            <a:ext cx="355599" cy="310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876453EC-D1F6-4308-BDB7-C8E5732C54A7}"/>
              </a:ext>
            </a:extLst>
          </p:cNvPr>
          <p:cNvSpPr/>
          <p:nvPr/>
        </p:nvSpPr>
        <p:spPr>
          <a:xfrm>
            <a:off x="5846621" y="2459182"/>
            <a:ext cx="355599" cy="310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6D724F-C540-4DA9-AD81-08EB10436F8C}"/>
              </a:ext>
            </a:extLst>
          </p:cNvPr>
          <p:cNvSpPr/>
          <p:nvPr/>
        </p:nvSpPr>
        <p:spPr>
          <a:xfrm>
            <a:off x="4738254" y="3059481"/>
            <a:ext cx="1965037" cy="9201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Machine Learning Model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2B0F37-CEBD-4F67-9DEC-3176D667B085}"/>
              </a:ext>
            </a:extLst>
          </p:cNvPr>
          <p:cNvCxnSpPr>
            <a:cxnSpLocks/>
          </p:cNvCxnSpPr>
          <p:nvPr/>
        </p:nvCxnSpPr>
        <p:spPr>
          <a:xfrm>
            <a:off x="6666347" y="3519566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B11C69A-A9B1-47F7-B727-E6752879474B}"/>
              </a:ext>
            </a:extLst>
          </p:cNvPr>
          <p:cNvSpPr/>
          <p:nvPr/>
        </p:nvSpPr>
        <p:spPr>
          <a:xfrm>
            <a:off x="7202055" y="3284682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Sklearn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5231BD9-BBFF-4460-B412-DADEACA6311C}"/>
              </a:ext>
            </a:extLst>
          </p:cNvPr>
          <p:cNvSpPr/>
          <p:nvPr/>
        </p:nvSpPr>
        <p:spPr>
          <a:xfrm>
            <a:off x="4804062" y="4214535"/>
            <a:ext cx="1965037" cy="5279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7E684A-86B0-47E8-AABE-FE41A6B6FF15}"/>
              </a:ext>
            </a:extLst>
          </p:cNvPr>
          <p:cNvCxnSpPr>
            <a:cxnSpLocks/>
          </p:cNvCxnSpPr>
          <p:nvPr/>
        </p:nvCxnSpPr>
        <p:spPr>
          <a:xfrm>
            <a:off x="6769099" y="4478527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19827F-933A-4B71-8F4E-DE1C231E1DD0}"/>
              </a:ext>
            </a:extLst>
          </p:cNvPr>
          <p:cNvSpPr/>
          <p:nvPr/>
        </p:nvSpPr>
        <p:spPr>
          <a:xfrm>
            <a:off x="7344062" y="4243757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HTML,CSS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0702AF-2C8E-4D18-A572-31E2716C633F}"/>
              </a:ext>
            </a:extLst>
          </p:cNvPr>
          <p:cNvSpPr/>
          <p:nvPr/>
        </p:nvSpPr>
        <p:spPr>
          <a:xfrm>
            <a:off x="4804061" y="4977404"/>
            <a:ext cx="1965037" cy="5279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BD9EC1-5DCE-4D54-8BDA-452E316DDEB7}"/>
              </a:ext>
            </a:extLst>
          </p:cNvPr>
          <p:cNvCxnSpPr>
            <a:cxnSpLocks/>
          </p:cNvCxnSpPr>
          <p:nvPr/>
        </p:nvCxnSpPr>
        <p:spPr>
          <a:xfrm>
            <a:off x="6808354" y="5281850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49E21C2-B085-4632-936C-DB93318C10B0}"/>
              </a:ext>
            </a:extLst>
          </p:cNvPr>
          <p:cNvSpPr/>
          <p:nvPr/>
        </p:nvSpPr>
        <p:spPr>
          <a:xfrm>
            <a:off x="7393706" y="5032468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FLASK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928A5DA-F9F8-4A59-AFCE-8CEDA52F0846}"/>
              </a:ext>
            </a:extLst>
          </p:cNvPr>
          <p:cNvSpPr/>
          <p:nvPr/>
        </p:nvSpPr>
        <p:spPr>
          <a:xfrm>
            <a:off x="390230" y="981377"/>
            <a:ext cx="1676401" cy="18518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PICKLING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Pickling the model using Pickle. Dump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0E4C0-C2D8-4C06-B5DD-F03AD5AD181C}"/>
              </a:ext>
            </a:extLst>
          </p:cNvPr>
          <p:cNvSpPr/>
          <p:nvPr/>
        </p:nvSpPr>
        <p:spPr>
          <a:xfrm>
            <a:off x="1827353" y="2216747"/>
            <a:ext cx="1676401" cy="19026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 END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HTML/CSS</a:t>
            </a:r>
            <a:endParaRPr lang="en-IN" sz="1200" b="1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756B2-FA1D-490C-B974-8FD40CC76C12}"/>
              </a:ext>
            </a:extLst>
          </p:cNvPr>
          <p:cNvSpPr/>
          <p:nvPr/>
        </p:nvSpPr>
        <p:spPr>
          <a:xfrm>
            <a:off x="3342985" y="3429000"/>
            <a:ext cx="1597892" cy="19026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FLASK</a:t>
            </a:r>
            <a:endParaRPr lang="en-IN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91B7F4-A945-4E87-813E-CAE9D7A49062}"/>
              </a:ext>
            </a:extLst>
          </p:cNvPr>
          <p:cNvSpPr/>
          <p:nvPr/>
        </p:nvSpPr>
        <p:spPr>
          <a:xfrm>
            <a:off x="4940877" y="4308765"/>
            <a:ext cx="1597892" cy="1902690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HOSTING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Local Storage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AB9813-C6FE-49E3-A65D-955B932527F4}"/>
              </a:ext>
            </a:extLst>
          </p:cNvPr>
          <p:cNvSpPr/>
          <p:nvPr/>
        </p:nvSpPr>
        <p:spPr>
          <a:xfrm>
            <a:off x="6797963" y="4853711"/>
            <a:ext cx="1704688" cy="19026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 LINK</a:t>
            </a:r>
            <a:r>
              <a:rPr lang="en-IN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en-US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AED7BE-C986-4FB6-B961-4A7473C996AE}"/>
              </a:ext>
            </a:extLst>
          </p:cNvPr>
          <p:cNvCxnSpPr/>
          <p:nvPr/>
        </p:nvCxnSpPr>
        <p:spPr>
          <a:xfrm>
            <a:off x="517236" y="646545"/>
            <a:ext cx="74814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D9475-64B0-4129-82DD-4655982E8FC4}"/>
              </a:ext>
            </a:extLst>
          </p:cNvPr>
          <p:cNvCxnSpPr>
            <a:endCxn id="5" idx="0"/>
          </p:cNvCxnSpPr>
          <p:nvPr/>
        </p:nvCxnSpPr>
        <p:spPr>
          <a:xfrm>
            <a:off x="1228430" y="646545"/>
            <a:ext cx="1" cy="334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60609C-3F03-48AE-AC74-FF5F39C4C13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65553" y="676577"/>
            <a:ext cx="1" cy="1540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22DF3-B7A7-4A3E-83EA-C3323D912CD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02676" y="676577"/>
            <a:ext cx="39255" cy="2752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89184C-7D74-48EB-9E91-E57D50B7B4F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739823" y="661561"/>
            <a:ext cx="0" cy="36472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0C0A3B-9CA5-4155-B86C-7C23C7080B6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650307" y="676577"/>
            <a:ext cx="0" cy="4177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48F9B23-E204-40FE-9016-FCA3BB80DC4F}"/>
              </a:ext>
            </a:extLst>
          </p:cNvPr>
          <p:cNvSpPr/>
          <p:nvPr/>
        </p:nvSpPr>
        <p:spPr>
          <a:xfrm>
            <a:off x="2152073" y="120073"/>
            <a:ext cx="3740727" cy="35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 FLOWCHART</a:t>
            </a:r>
            <a:endParaRPr lang="en-IN" sz="1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6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1035C2-E8C6-41A7-AF42-B04D1978DEA2}"/>
              </a:ext>
            </a:extLst>
          </p:cNvPr>
          <p:cNvGrpSpPr/>
          <p:nvPr/>
        </p:nvGrpSpPr>
        <p:grpSpPr>
          <a:xfrm>
            <a:off x="1846660" y="2293144"/>
            <a:ext cx="5486399" cy="1843088"/>
            <a:chOff x="2609850" y="1914525"/>
            <a:chExt cx="7515225" cy="2381250"/>
          </a:xfrm>
          <a:scene3d>
            <a:camera prst="perspectiveRelaxed" fov="7200000"/>
            <a:lightRig rig="threePt" dir="t"/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308DE4-D2E5-44D7-A093-5D6B1D544424}"/>
                </a:ext>
              </a:extLst>
            </p:cNvPr>
            <p:cNvSpPr/>
            <p:nvPr/>
          </p:nvSpPr>
          <p:spPr>
            <a:xfrm>
              <a:off x="2609850" y="1914525"/>
              <a:ext cx="1571625" cy="2381250"/>
            </a:xfrm>
            <a:prstGeom prst="rect">
              <a:avLst/>
            </a:prstGeom>
            <a:solidFill>
              <a:srgbClr val="E26714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708BF1-8031-4AB0-B7AB-577D4407124F}"/>
                </a:ext>
              </a:extLst>
            </p:cNvPr>
            <p:cNvSpPr/>
            <p:nvPr/>
          </p:nvSpPr>
          <p:spPr>
            <a:xfrm>
              <a:off x="4067175" y="1914525"/>
              <a:ext cx="1571625" cy="23812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B297B1-949F-4A17-82CF-FA376226692E}"/>
                </a:ext>
              </a:extLst>
            </p:cNvPr>
            <p:cNvSpPr/>
            <p:nvPr/>
          </p:nvSpPr>
          <p:spPr>
            <a:xfrm>
              <a:off x="5524500" y="1914525"/>
              <a:ext cx="1571625" cy="23812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C017B9-5BBD-41D6-93B6-374DB1C91FE4}"/>
                </a:ext>
              </a:extLst>
            </p:cNvPr>
            <p:cNvSpPr/>
            <p:nvPr/>
          </p:nvSpPr>
          <p:spPr>
            <a:xfrm>
              <a:off x="6981825" y="1914525"/>
              <a:ext cx="1571625" cy="23812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>
                <a:highlight>
                  <a:srgbClr val="00FFFF"/>
                </a:highligh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89A61B-DC1D-4EFB-9426-41EEFA5CA0D9}"/>
                </a:ext>
              </a:extLst>
            </p:cNvPr>
            <p:cNvSpPr/>
            <p:nvPr/>
          </p:nvSpPr>
          <p:spPr>
            <a:xfrm>
              <a:off x="8553450" y="1914525"/>
              <a:ext cx="1571625" cy="23812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21388-0BE2-41E5-9C30-2673CAF82385}"/>
              </a:ext>
            </a:extLst>
          </p:cNvPr>
          <p:cNvSpPr/>
          <p:nvPr/>
        </p:nvSpPr>
        <p:spPr>
          <a:xfrm>
            <a:off x="1072297" y="3971568"/>
            <a:ext cx="1362014" cy="350044"/>
          </a:xfrm>
          <a:prstGeom prst="rect">
            <a:avLst/>
          </a:prstGeom>
          <a:solidFill>
            <a:srgbClr val="E267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5FAE6-64C0-41FB-9B81-BD3173FDC3AA}"/>
              </a:ext>
            </a:extLst>
          </p:cNvPr>
          <p:cNvSpPr/>
          <p:nvPr/>
        </p:nvSpPr>
        <p:spPr>
          <a:xfrm>
            <a:off x="2437924" y="3971568"/>
            <a:ext cx="1362014" cy="3500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highlight>
                <a:srgbClr val="00FFFF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628D5-5779-4462-974B-ECC5ADC624C3}"/>
              </a:ext>
            </a:extLst>
          </p:cNvPr>
          <p:cNvSpPr/>
          <p:nvPr/>
        </p:nvSpPr>
        <p:spPr>
          <a:xfrm>
            <a:off x="3800731" y="3971568"/>
            <a:ext cx="1375864" cy="3500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61257-96D8-42BD-8F30-F521A6CBBBBF}"/>
              </a:ext>
            </a:extLst>
          </p:cNvPr>
          <p:cNvSpPr/>
          <p:nvPr/>
        </p:nvSpPr>
        <p:spPr>
          <a:xfrm>
            <a:off x="5185718" y="3961210"/>
            <a:ext cx="1375864" cy="3500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C59643-6AAB-4C2E-BF5E-D64D3001A3B7}"/>
              </a:ext>
            </a:extLst>
          </p:cNvPr>
          <p:cNvSpPr/>
          <p:nvPr/>
        </p:nvSpPr>
        <p:spPr>
          <a:xfrm>
            <a:off x="6584073" y="3961210"/>
            <a:ext cx="1487630" cy="350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69957-56FA-4F61-9DFC-865BFE71DA7A}"/>
              </a:ext>
            </a:extLst>
          </p:cNvPr>
          <p:cNvSpPr/>
          <p:nvPr/>
        </p:nvSpPr>
        <p:spPr>
          <a:xfrm>
            <a:off x="883545" y="3737557"/>
            <a:ext cx="1499671" cy="137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05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build a predictive model based on Surge price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D6085-7972-4393-B874-A28495830A1D}"/>
              </a:ext>
            </a:extLst>
          </p:cNvPr>
          <p:cNvSpPr/>
          <p:nvPr/>
        </p:nvSpPr>
        <p:spPr>
          <a:xfrm>
            <a:off x="2284373" y="3954218"/>
            <a:ext cx="1499671" cy="90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dirty="0">
                <a:solidFill>
                  <a:schemeClr val="tx1"/>
                </a:solidFill>
              </a:rPr>
              <a:t>COMPLEXITY INVOLVED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Var1,Var2,Var3 and Target is masked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8625E3-DF18-415F-95DF-27CC8A1DE131}"/>
              </a:ext>
            </a:extLst>
          </p:cNvPr>
          <p:cNvSpPr/>
          <p:nvPr/>
        </p:nvSpPr>
        <p:spPr>
          <a:xfrm>
            <a:off x="3680426" y="4104441"/>
            <a:ext cx="1499671" cy="90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 EVALUATION METRICS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Target is multiclass,F1-Weighted score as metric.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EA409D-E6DF-4D00-BD97-ED42D1AB87F7}"/>
              </a:ext>
            </a:extLst>
          </p:cNvPr>
          <p:cNvSpPr/>
          <p:nvPr/>
        </p:nvSpPr>
        <p:spPr>
          <a:xfrm>
            <a:off x="5152344" y="3918702"/>
            <a:ext cx="1507331" cy="896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OUTCOME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Commercial purpose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2527D8-7904-4988-8CBF-90FCE91890EB}"/>
              </a:ext>
            </a:extLst>
          </p:cNvPr>
          <p:cNvSpPr/>
          <p:nvPr/>
        </p:nvSpPr>
        <p:spPr>
          <a:xfrm>
            <a:off x="6659675" y="3961210"/>
            <a:ext cx="1507331" cy="927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Frontend: HTML /CSS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Backend: FLASK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860ECC-3BBF-4D82-8144-BB574C32736E}"/>
              </a:ext>
            </a:extLst>
          </p:cNvPr>
          <p:cNvSpPr/>
          <p:nvPr/>
        </p:nvSpPr>
        <p:spPr>
          <a:xfrm>
            <a:off x="2089290" y="2828924"/>
            <a:ext cx="548640" cy="548640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365760" h="365760"/>
            <a:bevelB w="365760" h="36576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46C6ED-2E6F-4D38-BAFA-28A5DD23297A}"/>
              </a:ext>
            </a:extLst>
          </p:cNvPr>
          <p:cNvSpPr/>
          <p:nvPr/>
        </p:nvSpPr>
        <p:spPr>
          <a:xfrm>
            <a:off x="2700782" y="694768"/>
            <a:ext cx="3860800" cy="69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SUMMARY:</a:t>
            </a:r>
            <a:endParaRPr lang="en-IN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63" presetClass="path" presetSubtype="0" accel="50000" fill="hold" grpId="1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4.07407E-6 L 0.11732 -4.07407E-6 " pathEditMode="relative" rAng="0" ptsTypes="AA" p14:bounceEnd="54000">
                                          <p:cBhvr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63" presetClass="path" presetSubtype="0" accel="50000" fill="hold" grpId="2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732 -4.07407E-6 L 0.23203 -4.07407E-6 " pathEditMode="relative" rAng="0" ptsTypes="AA" p14:bounceEnd="42000">
                                          <p:cBhvr>
                                            <p:cTn id="2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2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63" presetClass="path" presetSubtype="0" accel="50000" fill="hold" grpId="3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03 -4.07407E-6 L 0.35769 0.00093 " pathEditMode="relative" rAng="0" ptsTypes="AA" p14:bounceEnd="51000">
                                          <p:cBhvr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276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63" presetClass="path" presetSubtype="0" accel="50000" fill="hold" grpId="4" nodeType="click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5768 0.00092 L 0.46901 -4.07407E-6 " pathEditMode="relative" rAng="0" ptsTypes="AA" p14:bounceEnd="45000">
                                          <p:cBhvr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2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  <p:bldP spid="21" grpId="0" animBg="1"/>
          <p:bldP spid="21" grpId="1" animBg="1"/>
          <p:bldP spid="21" grpId="2" animBg="1"/>
          <p:bldP spid="21" grpId="3" animBg="1"/>
          <p:bldP spid="21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63" presetClass="path" presetSubtype="0" ac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4.07407E-6 L 0.11732 -4.07407E-6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63" presetClass="path" presetSubtype="0" ac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732 -4.07407E-6 L 0.23203 -4.07407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2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63" presetClass="path" presetSubtype="0" ac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03 -4.07407E-6 L 0.35769 0.00093 " pathEditMode="relative" rAng="0" ptsTypes="AA">
                                          <p:cBhvr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276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63" presetClass="path" presetSubtype="0" accel="50000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5768 0.00092 L 0.46901 -4.07407E-6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2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  <p:bldP spid="21" grpId="0" animBg="1"/>
          <p:bldP spid="21" grpId="1" animBg="1"/>
          <p:bldP spid="21" grpId="2" animBg="1"/>
          <p:bldP spid="21" grpId="3" animBg="1"/>
          <p:bldP spid="21" grpId="4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45026" y="58880"/>
            <a:ext cx="206087" cy="22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45026" y="2313700"/>
            <a:ext cx="206087" cy="446117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0055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55A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55A0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7F40EA4-B0EF-4756-AC08-1DB17EAEBA1A}"/>
              </a:ext>
            </a:extLst>
          </p:cNvPr>
          <p:cNvGrpSpPr>
            <a:grpSpLocks/>
          </p:cNvGrpSpPr>
          <p:nvPr/>
        </p:nvGrpSpPr>
        <p:grpSpPr bwMode="auto">
          <a:xfrm rot="1800000">
            <a:off x="508000" y="1944688"/>
            <a:ext cx="549275" cy="2968625"/>
            <a:chOff x="1038223" y="1914524"/>
            <a:chExt cx="733425" cy="4191000"/>
          </a:xfrm>
        </p:grpSpPr>
        <p:grpSp>
          <p:nvGrpSpPr>
            <p:cNvPr id="50190" name="Group 12">
              <a:extLst>
                <a:ext uri="{FF2B5EF4-FFF2-40B4-BE49-F238E27FC236}">
                  <a16:creationId xmlns:a16="http://schemas.microsoft.com/office/drawing/2014/main" id="{542D8F0A-308D-4EF4-936B-2F4A32FBA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8247" y="1914524"/>
              <a:ext cx="333376" cy="4191000"/>
              <a:chOff x="1238249" y="1914525"/>
              <a:chExt cx="333376" cy="4191000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F6B1EA9-5547-4033-BB3B-765961BD2A35}"/>
                  </a:ext>
                </a:extLst>
              </p:cNvPr>
              <p:cNvSpPr/>
              <p:nvPr/>
            </p:nvSpPr>
            <p:spPr>
              <a:xfrm>
                <a:off x="1238250" y="1914525"/>
                <a:ext cx="333375" cy="20955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6AD81E1-5D7A-4888-B6BB-C9AC64E1D2C6}"/>
                  </a:ext>
                </a:extLst>
              </p:cNvPr>
              <p:cNvSpPr/>
              <p:nvPr/>
            </p:nvSpPr>
            <p:spPr>
              <a:xfrm flipV="1">
                <a:off x="1215793" y="4005491"/>
                <a:ext cx="347635" cy="209550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B896C2-F634-4497-8CD7-DDEC73F3AD1E}"/>
                </a:ext>
              </a:extLst>
            </p:cNvPr>
            <p:cNvSpPr/>
            <p:nvPr/>
          </p:nvSpPr>
          <p:spPr>
            <a:xfrm>
              <a:off x="1038223" y="3633787"/>
              <a:ext cx="733425" cy="752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E7E9A93D-8B88-4754-BE96-3C549FD31CAE}"/>
              </a:ext>
            </a:extLst>
          </p:cNvPr>
          <p:cNvSpPr/>
          <p:nvPr/>
        </p:nvSpPr>
        <p:spPr>
          <a:xfrm>
            <a:off x="-1781175" y="1243013"/>
            <a:ext cx="4224338" cy="4192587"/>
          </a:xfrm>
          <a:prstGeom prst="arc">
            <a:avLst>
              <a:gd name="adj1" fmla="val 16857600"/>
              <a:gd name="adj2" fmla="val 4787795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007366-7E98-4B01-A591-76A232041F70}"/>
              </a:ext>
            </a:extLst>
          </p:cNvPr>
          <p:cNvSpPr/>
          <p:nvPr/>
        </p:nvSpPr>
        <p:spPr>
          <a:xfrm>
            <a:off x="1589718" y="1764505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207DA3-F395-4779-9C4A-FC5D8979F3E8}"/>
              </a:ext>
            </a:extLst>
          </p:cNvPr>
          <p:cNvSpPr/>
          <p:nvPr/>
        </p:nvSpPr>
        <p:spPr>
          <a:xfrm>
            <a:off x="2063120" y="867301"/>
            <a:ext cx="5969000" cy="99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PROBLEM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STATEMENT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algn="just" defTabSz="685800">
              <a:buClrTx/>
              <a:defRPr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We are predicting the surge price type for Sigma Cabs. Previously surge price was given by service providers, from that information they have captured surge price type, we are building a predictive model based on that surge price type, so that they can fix the fare beforehand.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7E2570-EB7A-4D9C-840C-2C123C2F8904}"/>
              </a:ext>
            </a:extLst>
          </p:cNvPr>
          <p:cNvSpPr/>
          <p:nvPr/>
        </p:nvSpPr>
        <p:spPr>
          <a:xfrm>
            <a:off x="2134792" y="2458763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2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662E4-55BA-46D6-8EFE-5DF150A6DDDB}"/>
              </a:ext>
            </a:extLst>
          </p:cNvPr>
          <p:cNvSpPr/>
          <p:nvPr/>
        </p:nvSpPr>
        <p:spPr>
          <a:xfrm>
            <a:off x="2945050" y="2204890"/>
            <a:ext cx="5880100" cy="1330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ts val="360"/>
              </a:spcBef>
              <a:buClr>
                <a:srgbClr val="212121"/>
              </a:buClr>
              <a:buSzPts val="1800"/>
            </a:pPr>
            <a:r>
              <a:rPr lang="en-US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Surge Pricing: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Dynamic pricing, also referred to as surge pricing, demand pricing, or time-based pricing is a pricing strategy in which businesses set flexible prices for products or services based on current market demands.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spcBef>
                <a:spcPts val="360"/>
              </a:spcBef>
              <a:buClr>
                <a:srgbClr val="444444"/>
              </a:buClr>
              <a:buSzPts val="1800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This can happen due to the following factors: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0" indent="-171450">
              <a:spcBef>
                <a:spcPts val="360"/>
              </a:spcBef>
              <a:buClr>
                <a:srgbClr val="444444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Special events</a:t>
            </a:r>
          </a:p>
          <a:p>
            <a:pPr marL="171450" lvl="0" indent="-171450">
              <a:spcBef>
                <a:spcPts val="360"/>
              </a:spcBef>
              <a:buClr>
                <a:srgbClr val="444444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 Rush hour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0" indent="-171450">
              <a:spcBef>
                <a:spcPts val="360"/>
              </a:spcBef>
              <a:buClr>
                <a:srgbClr val="444444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Bad weather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Y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INVOLVED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669840-4CC4-4F8A-AD82-2CF6E2CBACFF}"/>
              </a:ext>
            </a:extLst>
          </p:cNvPr>
          <p:cNvSpPr/>
          <p:nvPr/>
        </p:nvSpPr>
        <p:spPr>
          <a:xfrm>
            <a:off x="2239720" y="3206771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3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367D64-89FB-43DC-A518-0FB62B6D33B7}"/>
              </a:ext>
            </a:extLst>
          </p:cNvPr>
          <p:cNvSpPr/>
          <p:nvPr/>
        </p:nvSpPr>
        <p:spPr>
          <a:xfrm>
            <a:off x="2979975" y="3824223"/>
            <a:ext cx="5810250" cy="9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685800">
              <a:buClrTx/>
              <a:defRPr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IMPORTANCE</a:t>
            </a:r>
          </a:p>
          <a:p>
            <a:pPr algn="ctr" defTabSz="685800">
              <a:buClrTx/>
              <a:defRPr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We are helping the client to became a cab aggregator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0" algn="ctr" defTabSz="685800">
              <a:buClrTx/>
              <a:defRPr/>
            </a:pPr>
            <a:endParaRPr lang="en-US" sz="16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defTabSz="685800">
              <a:buClrTx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  <a:p>
            <a:pPr lvl="0" algn="ctr" defTabSz="685800">
              <a:buClrTx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DCB5EF-E0A9-4C56-9422-8E59D482A5AB}"/>
              </a:ext>
            </a:extLst>
          </p:cNvPr>
          <p:cNvSpPr/>
          <p:nvPr/>
        </p:nvSpPr>
        <p:spPr>
          <a:xfrm>
            <a:off x="2003019" y="4082266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4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078D78-E10C-48D9-A673-290E0F07A083}"/>
              </a:ext>
            </a:extLst>
          </p:cNvPr>
          <p:cNvSpPr/>
          <p:nvPr/>
        </p:nvSpPr>
        <p:spPr>
          <a:xfrm>
            <a:off x="2856683" y="5038436"/>
            <a:ext cx="4761916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0" indent="-342900">
              <a:spcBef>
                <a:spcPts val="360"/>
              </a:spcBef>
              <a:buClr>
                <a:schemeClr val="dk1"/>
              </a:buClr>
              <a:buSzPts val="1800"/>
              <a:buChar char="•"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Literature Survey  1: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Dynamic pricing model for cruising taxicab based on system dynamics.</a:t>
            </a:r>
            <a:endParaRPr lang="en-US" sz="1200" dirty="0">
              <a:solidFill>
                <a:schemeClr val="tx1"/>
              </a:solidFill>
            </a:endParaRPr>
          </a:p>
          <a:p>
            <a:pPr marL="342900" lvl="0" indent="-228600">
              <a:spcBef>
                <a:spcPts val="360"/>
              </a:spcBef>
              <a:buClr>
                <a:schemeClr val="dk1"/>
              </a:buClr>
              <a:buSzPts val="1800"/>
            </a:pPr>
            <a:endParaRPr lang="en-US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spcBef>
                <a:spcPts val="360"/>
              </a:spcBef>
              <a:buClr>
                <a:schemeClr val="dk1"/>
              </a:buClr>
              <a:buSzPts val="1800"/>
              <a:buChar char="•"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Literature Survey 2 :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Analysing Bangkok city taxi ride: reforming fares for profit sustainability using 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big data driven model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</a:t>
            </a: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3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PROPOSED SOLUTIONS AND DATASET CONSIDERED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57200" y="1228436"/>
            <a:ext cx="8229600" cy="528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We are suggesting to build a predictive ML model in order to predict the surge price type effectively.</a:t>
            </a:r>
            <a:endParaRPr dirty="0"/>
          </a:p>
          <a:p>
            <a:pPr marL="342900" lvl="0" indent="-3429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In depth analysis of the dataset in order to derive deeper insights from the data like discovering the relation of target variable in the data.</a:t>
            </a:r>
            <a:endParaRPr dirty="0"/>
          </a:p>
          <a:p>
            <a:pPr marL="342900" lvl="0" indent="-3429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Visual analysis of the data to discover the relationship between independent variable and dependent variable.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lang="en-IN" sz="2800" b="1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en-US" sz="1700" b="1" dirty="0">
                <a:latin typeface="Roboto"/>
                <a:ea typeface="Roboto"/>
                <a:cs typeface="Roboto"/>
                <a:sym typeface="Roboto"/>
              </a:rPr>
              <a:t>Dataset:   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TRIP PRICING WITH TAXI MOBILITY ANALYTICS</a:t>
            </a:r>
            <a:endParaRPr sz="16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700" b="1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en-US" sz="1700" b="1" dirty="0">
                <a:latin typeface="Roboto"/>
                <a:ea typeface="Roboto"/>
                <a:cs typeface="Roboto"/>
                <a:sym typeface="Roboto"/>
              </a:rPr>
              <a:t>VARIABLE CATEGORIZATION: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No of rows: 131662                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Total Features/Columns :14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Numerical Features :06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Categorical Features:08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Target : Surge Pricing Type(Multiclassification)  </a:t>
            </a:r>
            <a:endParaRPr dirty="0"/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b="1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Dataset Link: </a:t>
            </a:r>
            <a:r>
              <a:rPr lang="en-US" sz="17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https://www.kaggle.com/arashnic/taxi-pricing-with-mobility-analytics</a:t>
            </a:r>
            <a:endParaRPr sz="1700" dirty="0">
              <a:solidFill>
                <a:srgbClr val="3366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DA22C-02D1-4950-B53D-3CC77293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55" y="3149600"/>
            <a:ext cx="3863829" cy="30295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8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VALUE ADDITIONS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71600"/>
            <a:ext cx="8153400" cy="427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524164" y="6022902"/>
            <a:ext cx="7848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analysis from Tableau we came to conclusion surge_type_1 price is high,surge_type_2 price is low and surge_type_3 price is medium.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752600" y="965323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TABLEAU FINDINGS FOR MASKED TARGET VARRIABLE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57200" y="172894"/>
            <a:ext cx="5562600" cy="65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EXPLORATORY DATA ANALYTICS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457200" y="683491"/>
            <a:ext cx="8229600" cy="591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US" sz="14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FLOWCHART</a:t>
            </a: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solidFill>
                <a:srgbClr val="212121"/>
              </a:solidFill>
              <a:latin typeface="Roboto"/>
              <a:ea typeface="Roboto"/>
              <a:cs typeface="Arial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solidFill>
                <a:srgbClr val="212121"/>
              </a:solidFill>
              <a:latin typeface="Roboto"/>
              <a:ea typeface="Roboto"/>
              <a:cs typeface="Arial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solidFill>
                <a:srgbClr val="212121"/>
              </a:solidFill>
              <a:latin typeface="Roboto"/>
              <a:ea typeface="Roboto"/>
              <a:cs typeface="Arial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TYPE CONVERSION</a:t>
            </a: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Customer_since_months is in float so we are converting it into object.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Surge_type_pricing is in int so we are converting it into objec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t.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000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MISSING VALUE TREATMENT:</a:t>
            </a:r>
            <a:endParaRPr sz="1400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023416" y="3956646"/>
            <a:ext cx="3537529" cy="7620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simple imputation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to impute the Nan Values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DFCED-0A8B-4E77-AB2C-0BE9700E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75106"/>
            <a:ext cx="4331855" cy="2836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0F598-E34C-491E-A1D9-06643231A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230" y="4761806"/>
            <a:ext cx="3984769" cy="201015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0B7EA7-0FC1-4E5F-A996-B8EEE4EC36BE}"/>
              </a:ext>
            </a:extLst>
          </p:cNvPr>
          <p:cNvSpPr/>
          <p:nvPr/>
        </p:nvSpPr>
        <p:spPr>
          <a:xfrm>
            <a:off x="653477" y="1050348"/>
            <a:ext cx="1400461" cy="65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type conversion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8C13B2-B552-4FD4-97E6-B6A97461E695}"/>
              </a:ext>
            </a:extLst>
          </p:cNvPr>
          <p:cNvSpPr/>
          <p:nvPr/>
        </p:nvSpPr>
        <p:spPr>
          <a:xfrm>
            <a:off x="2621398" y="1050525"/>
            <a:ext cx="1634836" cy="58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2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2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Missing value Treatment</a:t>
            </a: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D3C6B8-4D5C-4B16-9EB8-92F170EFEEDA}"/>
              </a:ext>
            </a:extLst>
          </p:cNvPr>
          <p:cNvSpPr/>
          <p:nvPr/>
        </p:nvSpPr>
        <p:spPr>
          <a:xfrm>
            <a:off x="4797192" y="1109463"/>
            <a:ext cx="1321916" cy="54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</a:pP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Outlier Treatment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9F4F06-1F44-48D1-8210-7075FE060F5F}"/>
              </a:ext>
            </a:extLst>
          </p:cNvPr>
          <p:cNvSpPr/>
          <p:nvPr/>
        </p:nvSpPr>
        <p:spPr>
          <a:xfrm>
            <a:off x="6755234" y="1058575"/>
            <a:ext cx="1805711" cy="65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1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2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Feature selection using Multicollinearity </a:t>
            </a: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54FBD4-775E-4E23-9FFD-4B974D00346B}"/>
              </a:ext>
            </a:extLst>
          </p:cNvPr>
          <p:cNvSpPr/>
          <p:nvPr/>
        </p:nvSpPr>
        <p:spPr>
          <a:xfrm>
            <a:off x="5764611" y="2087360"/>
            <a:ext cx="990623" cy="39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</a:pP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32918-7477-4AE1-A535-7DA5B13F8770}"/>
              </a:ext>
            </a:extLst>
          </p:cNvPr>
          <p:cNvSpPr/>
          <p:nvPr/>
        </p:nvSpPr>
        <p:spPr>
          <a:xfrm>
            <a:off x="3507487" y="2013315"/>
            <a:ext cx="1634836" cy="54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2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2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Encoding using dummies</a:t>
            </a: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FDB028-C0D9-40A2-9BCF-E10B2CAD9BE5}"/>
              </a:ext>
            </a:extLst>
          </p:cNvPr>
          <p:cNvSpPr/>
          <p:nvPr/>
        </p:nvSpPr>
        <p:spPr>
          <a:xfrm>
            <a:off x="1079488" y="1980024"/>
            <a:ext cx="1805711" cy="58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Treating class imbalance</a:t>
            </a:r>
          </a:p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693460-E157-404B-8691-74B17530F3DD}"/>
              </a:ext>
            </a:extLst>
          </p:cNvPr>
          <p:cNvSpPr/>
          <p:nvPr/>
        </p:nvSpPr>
        <p:spPr>
          <a:xfrm>
            <a:off x="2068366" y="1309068"/>
            <a:ext cx="553032" cy="15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93065B5-AD7F-40AC-87AB-7171A66E5FF3}"/>
              </a:ext>
            </a:extLst>
          </p:cNvPr>
          <p:cNvSpPr/>
          <p:nvPr/>
        </p:nvSpPr>
        <p:spPr>
          <a:xfrm>
            <a:off x="4267200" y="1310842"/>
            <a:ext cx="491896" cy="148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274E2A-16FE-40CE-A243-0F4085DF50FF}"/>
              </a:ext>
            </a:extLst>
          </p:cNvPr>
          <p:cNvSpPr/>
          <p:nvPr/>
        </p:nvSpPr>
        <p:spPr>
          <a:xfrm>
            <a:off x="6157204" y="1309068"/>
            <a:ext cx="559934" cy="15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6314AED-269C-49B7-BC4C-651D85A25E52}"/>
              </a:ext>
            </a:extLst>
          </p:cNvPr>
          <p:cNvSpPr/>
          <p:nvPr/>
        </p:nvSpPr>
        <p:spPr>
          <a:xfrm rot="5400000">
            <a:off x="7650530" y="1836344"/>
            <a:ext cx="308428" cy="14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1FF036B-4DC7-4D89-95EB-08D758DB8C00}"/>
              </a:ext>
            </a:extLst>
          </p:cNvPr>
          <p:cNvSpPr/>
          <p:nvPr/>
        </p:nvSpPr>
        <p:spPr>
          <a:xfrm rot="10800000">
            <a:off x="5142323" y="2192065"/>
            <a:ext cx="542520" cy="184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9227CE0-DDC7-4206-B710-4C13A8F311AC}"/>
              </a:ext>
            </a:extLst>
          </p:cNvPr>
          <p:cNvSpPr/>
          <p:nvPr/>
        </p:nvSpPr>
        <p:spPr>
          <a:xfrm rot="10800000">
            <a:off x="2916454" y="2174815"/>
            <a:ext cx="542520" cy="15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E1AFE0-05E2-4CA5-A2C3-ED62677EF4EB}"/>
              </a:ext>
            </a:extLst>
          </p:cNvPr>
          <p:cNvSpPr/>
          <p:nvPr/>
        </p:nvSpPr>
        <p:spPr>
          <a:xfrm rot="10800000">
            <a:off x="6755234" y="2232876"/>
            <a:ext cx="542520" cy="184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8ABECEE-D2FE-41B3-B900-F1E5F0B89B64}"/>
              </a:ext>
            </a:extLst>
          </p:cNvPr>
          <p:cNvSpPr/>
          <p:nvPr/>
        </p:nvSpPr>
        <p:spPr>
          <a:xfrm>
            <a:off x="7302280" y="2083855"/>
            <a:ext cx="1258665" cy="39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</a:pPr>
            <a:r>
              <a:rPr lang="en-US" dirty="0">
                <a:solidFill>
                  <a:srgbClr val="212121"/>
                </a:solidFill>
                <a:latin typeface="Roboto"/>
                <a:ea typeface="Roboto"/>
                <a:cs typeface="Arial"/>
                <a:sym typeface="Roboto"/>
              </a:rPr>
              <a:t>Visualization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57200" y="267855"/>
            <a:ext cx="8229600" cy="643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OUTLIER TREATMENT</a:t>
            </a:r>
            <a:r>
              <a:rPr lang="en-US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7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 are considering only </a:t>
            </a:r>
            <a:r>
              <a:rPr lang="en-US" sz="17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Non linear models</a:t>
            </a:r>
            <a:r>
              <a:rPr lang="en-US" sz="17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,so no outlier treatment needed</a:t>
            </a:r>
            <a:r>
              <a:rPr lang="en-US" sz="16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dirty="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</a:pPr>
            <a:r>
              <a:rPr lang="en-US" sz="16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                     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r>
              <a:rPr lang="en-US" sz="20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MULTICOLLINEARITY :</a:t>
            </a:r>
            <a:r>
              <a:rPr lang="en-US" sz="16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All column gives unique information except var 2 and var3.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</a:rPr>
              <a:t>SCALING: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We chose 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Min Max Scaler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because the data is not normal. Min max scaler will help in Normalizing the data.</a:t>
            </a:r>
            <a:endParaRPr sz="17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ENCODING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: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Dummies is a variant of 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One Hot Encoding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which makes the categorical data machine readable.</a:t>
            </a:r>
            <a:endParaRPr sz="17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7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60FAD-DF34-4226-86B4-DFE44823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865" y="3244993"/>
            <a:ext cx="5586269" cy="24485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98ED30-ECBA-4A6F-A47C-22A8842D5CA9}"/>
              </a:ext>
            </a:extLst>
          </p:cNvPr>
          <p:cNvSpPr/>
          <p:nvPr/>
        </p:nvSpPr>
        <p:spPr>
          <a:xfrm>
            <a:off x="5146100" y="4291448"/>
            <a:ext cx="423430" cy="3221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51B0C-945D-4FFE-85FA-7EC4217A8AC1}"/>
              </a:ext>
            </a:extLst>
          </p:cNvPr>
          <p:cNvSpPr/>
          <p:nvPr/>
        </p:nvSpPr>
        <p:spPr>
          <a:xfrm>
            <a:off x="5588002" y="4045531"/>
            <a:ext cx="423430" cy="3221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B0704D-1074-4FF0-B075-C59DEBD9D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54" y="618836"/>
            <a:ext cx="3618345" cy="1958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D5CB26-151B-42C8-BEE3-DA35D39B5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053" y="664441"/>
            <a:ext cx="3955474" cy="19125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49300" y="3015674"/>
            <a:ext cx="821920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IN"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                                           CHALLENGES ADDRESSED</a:t>
            </a:r>
            <a:endParaRPr lang="en-IN" sz="1800" dirty="0">
              <a:latin typeface="Roboto"/>
              <a:ea typeface="Roboto"/>
              <a:cs typeface="Roboto"/>
              <a:sym typeface="Roboto"/>
            </a:endParaRPr>
          </a:p>
          <a:p>
            <a:pPr marL="342900"/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Var1,var2 ,var3 and Target is masked by the company due to confidentiality.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Null/Missing values were handled by simple imputer.</a:t>
            </a:r>
            <a:endParaRPr sz="1400"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Initially the dataset to be imbalanced, we handled the issue by oversampling technique-SMOTE.</a:t>
            </a:r>
            <a:endParaRPr sz="1400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859" y="4387273"/>
            <a:ext cx="3493620" cy="22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1905" y="4387273"/>
            <a:ext cx="3479168" cy="22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4422FC-AE16-4AB1-B461-855185AECEA7}"/>
              </a:ext>
            </a:extLst>
          </p:cNvPr>
          <p:cNvSpPr/>
          <p:nvPr/>
        </p:nvSpPr>
        <p:spPr>
          <a:xfrm>
            <a:off x="526473" y="101601"/>
            <a:ext cx="8617527" cy="378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VISUALIZATION:</a:t>
            </a:r>
            <a:endParaRPr lang="en-IN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D51F70-7009-43E5-908C-94A3C9F39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80292"/>
            <a:ext cx="7848600" cy="2817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77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Algorithms considered for the data 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57200" y="1034474"/>
            <a:ext cx="8229600" cy="509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K-Nearest Neighbors (Base model)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Easy to interpret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No assumptions needed before building the model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As it won’t learn anything in training stage , the distance calculations are fast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Disadvantages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Sensitive to outliers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More memory is required for calculations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Prediction stage of the model requires more time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Results of KNN Model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91" y="5902036"/>
            <a:ext cx="6285345" cy="93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2ABFF-2D66-47B9-8AA3-8BE1331F9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31" y="1448089"/>
            <a:ext cx="4067175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7FBE5-FF49-413A-B438-C72B08116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292" y="1428462"/>
            <a:ext cx="3851564" cy="18873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457200" y="461818"/>
            <a:ext cx="8229600" cy="54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Stacking model ( Final Model 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Stacking can yield improvements in model performance</a:t>
            </a: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Stacking reduces variance and creates a more robust model by combining prediction of multiple models.</a:t>
            </a:r>
          </a:p>
          <a:p>
            <a:pPr marL="1028700" lvl="2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Disadvantages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Stacked models can take significantly longer to train than simpler models and require more memory</a:t>
            </a: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Generating predictions using stacked models will be slower and more computationally expensive.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Results of the  Stacking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018291"/>
            <a:ext cx="8472962" cy="83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A40F3-7A0B-432F-8422-28BD000C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28255"/>
            <a:ext cx="4358162" cy="2036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28B69-6613-4343-836F-84FE0D704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8" y="1075603"/>
            <a:ext cx="3810000" cy="1400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827</Words>
  <Application>Microsoft Office PowerPoint</Application>
  <PresentationFormat>On-screen Show (4:3)</PresentationFormat>
  <Paragraphs>226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Black</vt:lpstr>
      <vt:lpstr>Roboto</vt:lpstr>
      <vt:lpstr>Calibri</vt:lpstr>
      <vt:lpstr>Arial</vt:lpstr>
      <vt:lpstr>Times New Roman</vt:lpstr>
      <vt:lpstr>Noto Sans Symbols</vt:lpstr>
      <vt:lpstr>Office Theme</vt:lpstr>
      <vt:lpstr>PowerPoint Presentation</vt:lpstr>
      <vt:lpstr>PowerPoint Presentation</vt:lpstr>
      <vt:lpstr>PROPOSED SOLUTIONS AND DATASET CONSIDERED</vt:lpstr>
      <vt:lpstr>VALUE ADDITIONS</vt:lpstr>
      <vt:lpstr>EXPLORATORY DATA ANALYTICS</vt:lpstr>
      <vt:lpstr>PowerPoint Presentation</vt:lpstr>
      <vt:lpstr>PowerPoint Presentation</vt:lpstr>
      <vt:lpstr>Algorithms considered for the data </vt:lpstr>
      <vt:lpstr>PowerPoint Presentation</vt:lpstr>
      <vt:lpstr>Comparison and summary of all the algorithms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S</dc:creator>
  <cp:lastModifiedBy>Sathish Kumar</cp:lastModifiedBy>
  <cp:revision>20</cp:revision>
  <dcterms:modified xsi:type="dcterms:W3CDTF">2021-09-11T08:28:05Z</dcterms:modified>
</cp:coreProperties>
</file>