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1" r:id="rId2"/>
    <p:sldId id="262" r:id="rId3"/>
    <p:sldId id="269" r:id="rId4"/>
    <p:sldId id="270" r:id="rId5"/>
    <p:sldId id="258" r:id="rId6"/>
    <p:sldId id="259" r:id="rId7"/>
    <p:sldId id="257" r:id="rId8"/>
    <p:sldId id="260" r:id="rId9"/>
    <p:sldId id="271" r:id="rId10"/>
    <p:sldId id="274" r:id="rId11"/>
    <p:sldId id="275" r:id="rId12"/>
    <p:sldId id="276" r:id="rId13"/>
    <p:sldId id="272" r:id="rId14"/>
    <p:sldId id="273" r:id="rId15"/>
    <p:sldId id="278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15F0E-D9AA-4105-B000-57D776250DFF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7330B-924E-47B5-9E72-92FB06DC1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839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https://nv-tlabs.github.io/DIB-R/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D3B71A-2468-47CC-84B3-BEC2926675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467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8040-7487-43F4-3A0A-B1D50A968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1B073-11AE-6013-343F-5E16FE0C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82BA1-D191-5E0F-EF5A-AFF27BFE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41E0-D784-4841-9ABA-0D7648CC5CF3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431E8-A01F-42C3-3E4A-19A19602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75C82-58D7-D3A4-2635-01F39C97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2F1-8AD9-48F6-AF26-90F67DDFF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95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01DB-C3F2-0E4C-F100-B3FA1BDCB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85115-461F-123E-A8C7-74A1868B6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356F2-51E7-CEEA-3338-D68626F4E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41E0-D784-4841-9ABA-0D7648CC5CF3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C4880-C64A-61C4-568A-A35A8D8C0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D62E7-6435-4F76-B4C2-630406A9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2F1-8AD9-48F6-AF26-90F67DDFF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53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0A4729-8895-A49A-A7A1-E593CD0B6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25CEF-7982-0578-8B45-3482D9D64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63E02-D50D-8D45-5C9C-DA7B59AA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41E0-D784-4841-9ABA-0D7648CC5CF3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487B9-E4AD-6031-48FC-424E948B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AB22D-1A98-489C-2ACF-330BE49B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2F1-8AD9-48F6-AF26-90F67DDFF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92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C17F0-C36C-B46E-79FB-1A0F7C25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E6C83-A794-C804-25AA-55BA3E34B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5653C-1B33-E102-006B-D25AF356E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41E0-D784-4841-9ABA-0D7648CC5CF3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D62CE-9CE4-4EA1-C521-DE962EBB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3F01F-5C55-67F1-9240-3C08793C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2F1-8AD9-48F6-AF26-90F67DDFF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12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BDB4-B197-7906-2A4E-461E88099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E8685-78D3-60BF-747F-654575444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81F28-97AD-9751-C231-72979BC5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41E0-D784-4841-9ABA-0D7648CC5CF3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4EC1D-54E3-F2B4-EE20-A179F038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07419-396A-D8BD-ABE6-BE64CAB3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2F1-8AD9-48F6-AF26-90F67DDFF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34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80D5-972D-C338-9820-084E4231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EE5DC-8275-B3B1-550B-BC084B2BF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E5C14-B6C8-CF9E-1682-FD674AD2B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2BB93-8FB2-8669-F3AF-5826FFA04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41E0-D784-4841-9ABA-0D7648CC5CF3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C2804-4921-2641-3DCF-93C40D17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58AC2-482F-A299-77C8-AB272F00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2F1-8AD9-48F6-AF26-90F67DDFF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27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0033-DCDE-2475-A12E-FD6DA2E5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8A449-E5A3-9516-808B-452F254D7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88141-D8D1-F777-7608-AA9508D1D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45FC5-D2B5-6508-52BA-8D112DBF0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BE682D-70BC-B354-5BFA-77BC78280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43219-0823-3AAE-0483-76FFD0DC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41E0-D784-4841-9ABA-0D7648CC5CF3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7BC2EE-F876-16E6-E774-684FE26A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2C0E7-3826-3948-3996-1C118232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2F1-8AD9-48F6-AF26-90F67DDFF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04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D6FEE-10DC-8985-2C9C-F068FAEF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DF1EC5-0BE5-11C1-70C5-476DF376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41E0-D784-4841-9ABA-0D7648CC5CF3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341B2-9A3E-B53F-8245-DB0D2050A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3407A-8C0B-4153-17E4-A76F0009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2F1-8AD9-48F6-AF26-90F67DDFF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76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224F8-7988-1C22-D405-51DED3F9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41E0-D784-4841-9ABA-0D7648CC5CF3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006D7E-223E-B0DA-056A-5755A837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BC4A4-D58F-E775-7501-EA6AFA59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2F1-8AD9-48F6-AF26-90F67DDFF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88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790E-3DD2-8E10-D454-9E1FA8830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DC341-38B2-DB9E-7BD8-3D93CD8F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53576-C50A-8FB4-5F1C-9FD3A147E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9340F-FB20-EB47-C537-F17FE337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41E0-D784-4841-9ABA-0D7648CC5CF3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11DC7-CC42-7438-9AC7-63FDEE32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D22E2-F9F4-C35B-B6E2-018DCC36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2F1-8AD9-48F6-AF26-90F67DDFF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00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2141-55A4-860C-D18B-D356B4A9B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4D0A9-DE2E-DF9E-F1DA-174BBE41B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6A94B-04DF-3D26-C073-02431B2B1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6D677-44D6-2589-DA03-56170311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41E0-D784-4841-9ABA-0D7648CC5CF3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A1448-DE47-EF1F-FE9B-4A80CA9E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779A4-E6E3-D71E-FC1B-E8548613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2F1-8AD9-48F6-AF26-90F67DDFF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2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39F32-7726-DB48-E8C8-34242F10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5A7A4-D4EC-3F96-24EF-8D909506F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2F85C-AB89-1A52-2F2C-51BC66379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541E0-D784-4841-9ABA-0D7648CC5CF3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ED369-0459-510B-010E-968712392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16383-C33F-9EE9-202A-F0A215CA2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B32F1-8AD9-48F6-AF26-90F67DDFF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83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mailto:ramprasad.21ise@cambridge.edu.in" TargetMode="External"/><Relationship Id="rId7" Type="http://schemas.openxmlformats.org/officeDocument/2006/relationships/hyperlink" Target="mailto:thanushree@cambridge.edu.in" TargetMode="External"/><Relationship Id="rId2" Type="http://schemas.openxmlformats.org/officeDocument/2006/relationships/hyperlink" Target="mailto:--@cambridge.edu.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hemanth.21cse@cambridge.edu.in" TargetMode="External"/><Relationship Id="rId5" Type="http://schemas.openxmlformats.org/officeDocument/2006/relationships/hyperlink" Target="mailto:ranjitha.21aiml@cambridge.edu.in" TargetMode="External"/><Relationship Id="rId4" Type="http://schemas.openxmlformats.org/officeDocument/2006/relationships/hyperlink" Target="mailto:manoj.21aiml@cambridge.edu.i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https://github.com/openai/shap-e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7" Type="http://schemas.openxmlformats.org/officeDocument/2006/relationships/image" Target="../media/image12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5616" y="3254597"/>
            <a:ext cx="11591922" cy="24146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200" b="1" dirty="0">
                <a:latin typeface="SamsungOne 700" panose="020B0803030303020204" pitchFamily="34" charset="0"/>
                <a:ea typeface="SamsungOne 700" panose="020B0803030303020204" pitchFamily="34" charset="0"/>
              </a:rPr>
              <a:t>[Samsung PRISM] Preliminary Discussion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1938" y="3343028"/>
            <a:ext cx="7681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SamsungOne 600C" panose="020B0706030303020204" pitchFamily="34" charset="0"/>
                <a:ea typeface="SamsungOne 600C" panose="020B0706030303020204" pitchFamily="34" charset="0"/>
              </a:rPr>
              <a:t>Team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2244" y="3737243"/>
            <a:ext cx="10892374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Professor(s):  Prof. Sunil / </a:t>
            </a: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  <a:hlinkClick r:id="rId2"/>
              </a:rPr>
              <a:t>--@cambridge.edu.in</a:t>
            </a: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endParaRPr lang="en-IN" i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Students:</a:t>
            </a:r>
          </a:p>
          <a:p>
            <a:pPr marL="685800" lvl="1" indent="-228600">
              <a:buFontTx/>
              <a:buAutoNum type="arabicPeriod"/>
            </a:pP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Ramprasad Bharadwaj S N / </a:t>
            </a: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  <a:hlinkClick r:id="rId3"/>
              </a:rPr>
              <a:t>ramprasad.21ise@cambridge.edu.in</a:t>
            </a: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 / ISE</a:t>
            </a:r>
          </a:p>
          <a:p>
            <a:pPr marL="685800" lvl="1" indent="-228600">
              <a:buAutoNum type="arabicPeriod"/>
            </a:pP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D Manoj / </a:t>
            </a: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  <a:hlinkClick r:id="rId4"/>
              </a:rPr>
              <a:t>manoj.21aiml@cambridge.edu.in</a:t>
            </a: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 / AIML </a:t>
            </a:r>
          </a:p>
          <a:p>
            <a:pPr marL="685800" lvl="1" indent="-228600">
              <a:buFontTx/>
              <a:buAutoNum type="arabicPeriod"/>
            </a:pP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lang="en-IN" sz="1400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Ranjitha</a:t>
            </a: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C /  </a:t>
            </a: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  <a:hlinkClick r:id="rId5"/>
              </a:rPr>
              <a:t>ranjitha.21aiml@cambridge.edu.in</a:t>
            </a: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/ AIML</a:t>
            </a:r>
          </a:p>
          <a:p>
            <a:pPr marL="685800" lvl="1" indent="-228600">
              <a:buFontTx/>
              <a:buAutoNum type="arabicPeriod"/>
            </a:pP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Hemanth Raj M /  </a:t>
            </a: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  <a:hlinkClick r:id="rId6"/>
              </a:rPr>
              <a:t>hemanth.21cse@cambridge.edu.in</a:t>
            </a: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/  CSE</a:t>
            </a:r>
          </a:p>
          <a:p>
            <a:pPr marL="685800" lvl="1" indent="-228600">
              <a:buFontTx/>
              <a:buAutoNum type="arabicPeriod"/>
            </a:pP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lang="en-IN" sz="1400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Thanushree</a:t>
            </a: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N /  </a:t>
            </a: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  <a:hlinkClick r:id="rId7"/>
              </a:rPr>
              <a:t>thanushree@cambridge.edu.in</a:t>
            </a: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/ CSE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159433" y="6437194"/>
            <a:ext cx="203256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5 DEC 2023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13266" y="1347868"/>
            <a:ext cx="11591922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IN" sz="4000" b="1" i="1" dirty="0">
                <a:latin typeface="SamsungOne 700" panose="020B0803030303020204" pitchFamily="34" charset="0"/>
              </a:rPr>
              <a:t>Comparative Analysis – </a:t>
            </a:r>
          </a:p>
          <a:p>
            <a:pPr lvl="0" algn="ctr">
              <a:defRPr/>
            </a:pPr>
            <a:r>
              <a:rPr lang="en-IN" sz="4000" b="1" i="1" dirty="0">
                <a:latin typeface="SamsungOne 700" panose="020B0803030303020204" pitchFamily="34" charset="0"/>
              </a:rPr>
              <a:t>3D </a:t>
            </a:r>
            <a:r>
              <a:rPr lang="en-IN" sz="4000" b="1" i="1" dirty="0" err="1">
                <a:latin typeface="SamsungOne 700" panose="020B0803030303020204" pitchFamily="34" charset="0"/>
              </a:rPr>
              <a:t>NeRF</a:t>
            </a:r>
            <a:r>
              <a:rPr lang="en-IN" sz="4000" b="1" i="1" dirty="0">
                <a:latin typeface="SamsungOne 700" panose="020B0803030303020204" pitchFamily="34" charset="0"/>
              </a:rPr>
              <a:t> Asset Generation Models</a:t>
            </a:r>
          </a:p>
        </p:txBody>
      </p:sp>
    </p:spTree>
    <p:extLst>
      <p:ext uri="{BB962C8B-B14F-4D97-AF65-F5344CB8AC3E}">
        <p14:creationId xmlns:p14="http://schemas.microsoft.com/office/powerpoint/2010/main" val="1915069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2A7A9-17F1-AABD-C8A3-8FA7F5A2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Instant - NGP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1D269-21FE-5915-D376-4A912114D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Steps to render:</a:t>
            </a:r>
          </a:p>
          <a:p>
            <a:r>
              <a:rPr lang="en-IN" dirty="0"/>
              <a:t>Capture video</a:t>
            </a:r>
          </a:p>
          <a:p>
            <a:r>
              <a:rPr lang="en-IN" dirty="0"/>
              <a:t>Convert video to images ( by setting fps rate )</a:t>
            </a:r>
          </a:p>
          <a:p>
            <a:r>
              <a:rPr lang="en-IN" dirty="0"/>
              <a:t>Calculate camera angle in each image frame</a:t>
            </a:r>
          </a:p>
          <a:p>
            <a:r>
              <a:rPr lang="en-IN" dirty="0"/>
              <a:t>Render the 3d model</a:t>
            </a:r>
          </a:p>
        </p:txBody>
      </p:sp>
    </p:spTree>
    <p:extLst>
      <p:ext uri="{BB962C8B-B14F-4D97-AF65-F5344CB8AC3E}">
        <p14:creationId xmlns:p14="http://schemas.microsoft.com/office/powerpoint/2010/main" val="1988041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5D8F34-E9CF-05E4-7B99-B70A0DF49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4" y="1066502"/>
            <a:ext cx="10601325" cy="56982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852614-B41D-29E4-64DA-00C6E3555327}"/>
              </a:ext>
            </a:extLst>
          </p:cNvPr>
          <p:cNvSpPr txBox="1"/>
          <p:nvPr/>
        </p:nvSpPr>
        <p:spPr>
          <a:xfrm>
            <a:off x="1038225" y="42017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Instant – NGP</a:t>
            </a:r>
          </a:p>
          <a:p>
            <a:r>
              <a:rPr lang="en-IN" dirty="0"/>
              <a:t> -Rendered 3d models (screen shots)</a:t>
            </a:r>
          </a:p>
        </p:txBody>
      </p:sp>
    </p:spTree>
    <p:extLst>
      <p:ext uri="{BB962C8B-B14F-4D97-AF65-F5344CB8AC3E}">
        <p14:creationId xmlns:p14="http://schemas.microsoft.com/office/powerpoint/2010/main" val="3799635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D5252A-7921-A61C-70D9-3C846BFAF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967264"/>
            <a:ext cx="10858500" cy="58907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1247CD-0D28-C2FE-F2D7-3AD22C2BBE80}"/>
              </a:ext>
            </a:extLst>
          </p:cNvPr>
          <p:cNvSpPr txBox="1"/>
          <p:nvPr/>
        </p:nvSpPr>
        <p:spPr>
          <a:xfrm>
            <a:off x="857250" y="32093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Instant – NGP</a:t>
            </a:r>
          </a:p>
          <a:p>
            <a:r>
              <a:rPr lang="en-IN" dirty="0"/>
              <a:t> -Rendered 3d models (screen shots)</a:t>
            </a:r>
          </a:p>
        </p:txBody>
      </p:sp>
    </p:spTree>
    <p:extLst>
      <p:ext uri="{BB962C8B-B14F-4D97-AF65-F5344CB8AC3E}">
        <p14:creationId xmlns:p14="http://schemas.microsoft.com/office/powerpoint/2010/main" val="3759278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0E2B-0288-C526-5471-8FFCFD42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– </a:t>
            </a:r>
            <a:r>
              <a:rPr lang="en-IN" sz="3600" dirty="0"/>
              <a:t>(</a:t>
            </a:r>
            <a:r>
              <a:rPr lang="en-IN" sz="2000" dirty="0"/>
              <a:t>AN INITIATIVE IDEA</a:t>
            </a:r>
            <a:r>
              <a:rPr lang="en-IN" sz="3600" dirty="0"/>
              <a:t>)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007801-D5C9-12E8-8168-C4358AEFC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7248"/>
            <a:ext cx="12192000" cy="38589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E7318F-64AF-0DE3-548F-8A6E173C00BC}"/>
              </a:ext>
            </a:extLst>
          </p:cNvPr>
          <p:cNvSpPr txBox="1"/>
          <p:nvPr/>
        </p:nvSpPr>
        <p:spPr>
          <a:xfrm>
            <a:off x="495300" y="1690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Blueprint</a:t>
            </a:r>
          </a:p>
        </p:txBody>
      </p:sp>
    </p:spTree>
    <p:extLst>
      <p:ext uri="{BB962C8B-B14F-4D97-AF65-F5344CB8AC3E}">
        <p14:creationId xmlns:p14="http://schemas.microsoft.com/office/powerpoint/2010/main" val="2493779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7F037B2-692A-A1C1-248D-A1CF10B15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618" y="690502"/>
            <a:ext cx="2741382" cy="5488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E8A9E2-5B86-D5ED-5F67-B209064F1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749" y="690502"/>
            <a:ext cx="2741381" cy="5494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10FF16-E55A-0CB4-42AB-911AA53EA5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586" y="2114551"/>
            <a:ext cx="2473796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27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0797-F72C-C000-5442-E5E59FF0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Whitepaper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6304EE-412B-7460-6270-B12182AC2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1684"/>
            <a:ext cx="10515600" cy="24932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930F95-E919-6FE3-0F42-3D7284F012CD}"/>
              </a:ext>
            </a:extLst>
          </p:cNvPr>
          <p:cNvSpPr txBox="1"/>
          <p:nvPr/>
        </p:nvSpPr>
        <p:spPr>
          <a:xfrm>
            <a:off x="838200" y="5033963"/>
            <a:ext cx="10639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 document which explains briefly about the models along under sections.</a:t>
            </a:r>
          </a:p>
        </p:txBody>
      </p:sp>
    </p:spTree>
    <p:extLst>
      <p:ext uri="{BB962C8B-B14F-4D97-AF65-F5344CB8AC3E}">
        <p14:creationId xmlns:p14="http://schemas.microsoft.com/office/powerpoint/2010/main" val="1139604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1AD4-DB3A-2328-C80E-79C1CAA0E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0388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228003" y="994788"/>
            <a:ext cx="5191760" cy="5861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600C" panose="020B0706030303020204" pitchFamily="34" charset="0"/>
              <a:ea typeface="SamsungOne 600C" panose="020B0706030303020204" pitchFamily="34" charset="0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6796" y="105045"/>
            <a:ext cx="1540998" cy="3239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600C" panose="020B0706030303020204" pitchFamily="34" charset="0"/>
              <a:ea typeface="SamsungOne 600C" panose="020B0706030303020204" pitchFamily="34" charset="0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41546" y="5357968"/>
            <a:ext cx="192198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900" dirty="0">
                <a:solidFill>
                  <a:prstClr val="black"/>
                </a:solidFill>
                <a:latin typeface="SamsungOne 800" panose="020B0903030303020204" pitchFamily="34" charset="0"/>
                <a:ea typeface="SamsungOne 800" panose="020B0903030303020204" pitchFamily="34" charset="0"/>
              </a:rPr>
              <a:t>Survey start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900" dirty="0">
                <a:solidFill>
                  <a:prstClr val="black"/>
                </a:solidFill>
                <a:latin typeface="SamsungOne 800" panose="020B0903030303020204" pitchFamily="34" charset="0"/>
                <a:ea typeface="SamsungOne 800" panose="020B0903030303020204" pitchFamily="34" charset="0"/>
              </a:rPr>
              <a:t>Boundary identification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900" dirty="0">
                <a:solidFill>
                  <a:prstClr val="black"/>
                </a:solidFill>
                <a:latin typeface="SamsungOne 800" panose="020B0903030303020204" pitchFamily="34" charset="0"/>
                <a:ea typeface="SamsungOne 800" panose="020B0903030303020204" pitchFamily="34" charset="0"/>
              </a:rPr>
              <a:t>Feasibility study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11404" y="5357831"/>
            <a:ext cx="227152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Checkpoint.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dirty="0">
                <a:solidFill>
                  <a:prstClr val="black"/>
                </a:solidFill>
                <a:latin typeface="SamsungOne 800" panose="020B0903030303020204" pitchFamily="34" charset="0"/>
                <a:ea typeface="SamsungOne 800" panose="020B0903030303020204" pitchFamily="34" charset="0"/>
              </a:rPr>
              <a:t>First draft of whitepaper/journal paper.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335311" y="5401125"/>
            <a:ext cx="15024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Final draft.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8071" y="3642483"/>
            <a:ext cx="482434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just">
              <a:spcBef>
                <a:spcPts val="1200"/>
              </a:spcBef>
              <a:spcAft>
                <a:spcPts val="1200"/>
              </a:spcAft>
              <a:defRPr/>
            </a:pPr>
            <a:r>
              <a:rPr lang="en-IN" sz="1100" noProof="0" dirty="0">
                <a:solidFill>
                  <a:prstClr val="black"/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Research and literature survey on 3D </a:t>
            </a:r>
            <a:r>
              <a:rPr lang="en-IN" sz="1100" noProof="0" dirty="0" err="1">
                <a:solidFill>
                  <a:prstClr val="black"/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NeRF</a:t>
            </a:r>
            <a:r>
              <a:rPr lang="en-IN" sz="1100" noProof="0" dirty="0">
                <a:solidFill>
                  <a:prstClr val="black"/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 Asset Generation Models.</a:t>
            </a:r>
          </a:p>
        </p:txBody>
      </p:sp>
      <p:sp>
        <p:nvSpPr>
          <p:cNvPr id="9" name="Rectangle 8"/>
          <p:cNvSpPr/>
          <p:nvPr/>
        </p:nvSpPr>
        <p:spPr>
          <a:xfrm>
            <a:off x="1624454" y="1011117"/>
            <a:ext cx="19912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0E4094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Problem Statement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986798" y="998667"/>
            <a:ext cx="1378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0E4094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Expectations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31738" y="1274038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Context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8680" y="3391920"/>
            <a:ext cx="48427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Statement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8161" y="3942900"/>
            <a:ext cx="16674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E4094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Worklet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0E4094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 Details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40833" y="5064411"/>
            <a:ext cx="14478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Duration (Months)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48138" y="4229855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3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837907" y="5078389"/>
            <a:ext cx="1269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Members Count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314722" y="423850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8866" y="6060059"/>
            <a:ext cx="46669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 indent="-177800" algn="just">
              <a:buFont typeface="Arial" panose="020B0604020202020204" pitchFamily="34" charset="0"/>
              <a:buChar char="•"/>
              <a:defRPr/>
            </a:pPr>
            <a:r>
              <a:rPr lang="en-IN" sz="1000" dirty="0"/>
              <a:t>arXiv:2311.07885v1</a:t>
            </a:r>
          </a:p>
          <a:p>
            <a:pPr marL="177800" lvl="0" indent="-177800" algn="just">
              <a:buFont typeface="Arial" panose="020B0604020202020204" pitchFamily="34" charset="0"/>
              <a:buChar char="•"/>
              <a:defRPr/>
            </a:pPr>
            <a:r>
              <a:rPr lang="en-IN" sz="1000" dirty="0">
                <a:hlinkClick r:id="rId4"/>
              </a:rPr>
              <a:t>https://github.com/openai/shap-e</a:t>
            </a:r>
            <a:endParaRPr lang="en-IN" sz="1000" dirty="0"/>
          </a:p>
          <a:p>
            <a:pPr marL="177800" lvl="0" indent="-177800" algn="just">
              <a:buFont typeface="Arial" panose="020B0604020202020204" pitchFamily="34" charset="0"/>
              <a:buChar char="•"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</a:rPr>
              <a:t>Adobe</a:t>
            </a:r>
            <a:r>
              <a:rPr kumimoji="0" lang="en-IN" sz="1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</a:rPr>
              <a:t> Instand3D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arXiv:2310.17075v2 [cs.CV] -&gt; </a:t>
            </a:r>
            <a:r>
              <a:rPr lang="en-IN" sz="1000" dirty="0" err="1"/>
              <a:t>Hyperfields</a:t>
            </a:r>
            <a:r>
              <a:rPr lang="en-IN" sz="1000" dirty="0"/>
              <a:t> paper</a:t>
            </a: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C" panose="020B0506030303020204" pitchFamily="34" charset="0"/>
              <a:ea typeface="SamsungOne 400C" panose="020B0506030303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521644" y="1269841"/>
            <a:ext cx="14189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Undertaken Tasks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521644" y="4288681"/>
            <a:ext cx="7857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Timeline</a:t>
            </a:r>
          </a:p>
        </p:txBody>
      </p:sp>
      <p:cxnSp>
        <p:nvCxnSpPr>
          <p:cNvPr id="78" name="Straight Connector 77"/>
          <p:cNvCxnSpPr>
            <a:stCxn id="80" idx="6"/>
            <a:endCxn id="83" idx="6"/>
          </p:cNvCxnSpPr>
          <p:nvPr/>
        </p:nvCxnSpPr>
        <p:spPr>
          <a:xfrm>
            <a:off x="6394066" y="5205682"/>
            <a:ext cx="4645381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6251826" y="5134562"/>
            <a:ext cx="142240" cy="142240"/>
          </a:xfrm>
          <a:prstGeom prst="ellipse">
            <a:avLst/>
          </a:prstGeom>
          <a:solidFill>
            <a:srgbClr val="266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8604925" y="5134562"/>
            <a:ext cx="142240" cy="142240"/>
          </a:xfrm>
          <a:prstGeom prst="ellipse">
            <a:avLst/>
          </a:prstGeom>
          <a:solidFill>
            <a:srgbClr val="266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10897207" y="5134562"/>
            <a:ext cx="142240" cy="142240"/>
          </a:xfrm>
          <a:prstGeom prst="ellipse">
            <a:avLst/>
          </a:prstGeom>
          <a:solidFill>
            <a:srgbClr val="266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98397" y="4605784"/>
            <a:ext cx="1045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Kick Off </a:t>
            </a:r>
            <a:b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</a:b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&lt; 1</a:t>
            </a:r>
            <a:r>
              <a:rPr kumimoji="0" lang="en-IN" sz="12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st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  Month &gt;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45251" y="4617274"/>
            <a:ext cx="1396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Milestone 1 </a:t>
            </a:r>
            <a:b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</a:b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&lt; </a:t>
            </a:r>
            <a:r>
              <a:rPr lang="en-IN" sz="1200" b="1" dirty="0">
                <a:solidFill>
                  <a:prstClr val="black"/>
                </a:solidFill>
                <a:latin typeface="SamsungOne 800" panose="020B0903030303020204" pitchFamily="34" charset="0"/>
                <a:ea typeface="SamsungOne 800" panose="020B0903030303020204" pitchFamily="34" charset="0"/>
              </a:rPr>
              <a:t>1</a:t>
            </a:r>
            <a:r>
              <a:rPr lang="en-IN" sz="1200" b="1" baseline="30000" dirty="0">
                <a:solidFill>
                  <a:prstClr val="black"/>
                </a:solidFill>
                <a:latin typeface="SamsungOne 800" panose="020B0903030303020204" pitchFamily="34" charset="0"/>
                <a:ea typeface="SamsungOne 800" panose="020B0903030303020204" pitchFamily="34" charset="0"/>
              </a:rPr>
              <a:t>st</a:t>
            </a:r>
            <a:r>
              <a:rPr lang="en-IN" sz="1200" b="1" dirty="0">
                <a:solidFill>
                  <a:prstClr val="black"/>
                </a:solidFill>
                <a:latin typeface="SamsungOne 800" panose="020B0903030303020204" pitchFamily="34" charset="0"/>
                <a:ea typeface="SamsungOne 800" panose="020B0903030303020204" pitchFamily="34" charset="0"/>
              </a:rPr>
              <a:t> 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 Month &gt;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335311" y="4618854"/>
            <a:ext cx="14082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Milestone 2 </a:t>
            </a:r>
            <a:b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</a:b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&lt; </a:t>
            </a:r>
            <a:r>
              <a:rPr lang="en-IN" sz="1200" b="1" noProof="0">
                <a:solidFill>
                  <a:prstClr val="black"/>
                </a:solidFill>
                <a:latin typeface="SamsungOne 800" panose="020B0903030303020204" pitchFamily="34" charset="0"/>
                <a:ea typeface="SamsungOne 800" panose="020B0903030303020204" pitchFamily="34" charset="0"/>
              </a:rPr>
              <a:t>3rd</a:t>
            </a: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 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Month&gt;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73094" y="218945"/>
            <a:ext cx="102437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lang="en-IN" b="1" dirty="0">
                <a:solidFill>
                  <a:prstClr val="black"/>
                </a:solidFill>
                <a:latin typeface="SamsungOne 800" panose="020B0903030303020204" pitchFamily="34" charset="0"/>
                <a:ea typeface="SamsungOne 800" panose="020B0903030303020204" pitchFamily="34" charset="0"/>
              </a:rPr>
              <a:t>Comparative Analysis – 3D </a:t>
            </a:r>
            <a:r>
              <a:rPr lang="en-IN" b="1" dirty="0" err="1">
                <a:solidFill>
                  <a:prstClr val="black"/>
                </a:solidFill>
                <a:latin typeface="SamsungOne 800" panose="020B0903030303020204" pitchFamily="34" charset="0"/>
                <a:ea typeface="SamsungOne 800" panose="020B0903030303020204" pitchFamily="34" charset="0"/>
              </a:rPr>
              <a:t>NeRF</a:t>
            </a:r>
            <a:r>
              <a:rPr lang="en-IN" b="1" dirty="0">
                <a:solidFill>
                  <a:prstClr val="black"/>
                </a:solidFill>
                <a:latin typeface="SamsungOne 800" panose="020B0903030303020204" pitchFamily="34" charset="0"/>
                <a:ea typeface="SamsungOne 800" panose="020B0903030303020204" pitchFamily="34" charset="0"/>
              </a:rPr>
              <a:t> Asset Generation Models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+mn-cs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49997" y="5780453"/>
            <a:ext cx="48427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Pre-Requisite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21644" y="1514521"/>
            <a:ext cx="65667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  <a:sym typeface="Wingdings" panose="05000000000000000000" pitchFamily="2" charset="2"/>
              </a:rPr>
              <a:t>Conduct Literature survey.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200" dirty="0">
                <a:solidFill>
                  <a:prstClr val="black"/>
                </a:solidFill>
                <a:latin typeface="SamsungOne 400C" panose="020B0506030303020204" pitchFamily="34" charset="0"/>
                <a:ea typeface="SamsungOne 400C" panose="020B0506030303020204" pitchFamily="34" charset="0"/>
                <a:sym typeface="Wingdings" panose="05000000000000000000" pitchFamily="2" charset="2"/>
              </a:rPr>
              <a:t>Compare latest 3D generation models which create the </a:t>
            </a:r>
            <a:r>
              <a:rPr lang="en-IN" sz="1200" dirty="0" err="1">
                <a:solidFill>
                  <a:prstClr val="black"/>
                </a:solidFill>
                <a:latin typeface="SamsungOne 400C" panose="020B0506030303020204" pitchFamily="34" charset="0"/>
                <a:ea typeface="SamsungOne 400C" panose="020B0506030303020204" pitchFamily="34" charset="0"/>
                <a:sym typeface="Wingdings" panose="05000000000000000000" pitchFamily="2" charset="2"/>
              </a:rPr>
              <a:t>NeRF</a:t>
            </a:r>
            <a:r>
              <a:rPr lang="en-IN" sz="1200" dirty="0">
                <a:solidFill>
                  <a:prstClr val="black"/>
                </a:solidFill>
                <a:latin typeface="SamsungOne 400C" panose="020B0506030303020204" pitchFamily="34" charset="0"/>
                <a:ea typeface="SamsungOne 400C" panose="020B0506030303020204" pitchFamily="34" charset="0"/>
                <a:sym typeface="Wingdings" panose="05000000000000000000" pitchFamily="2" charset="2"/>
              </a:rPr>
              <a:t> assets.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200" dirty="0">
                <a:solidFill>
                  <a:prstClr val="black"/>
                </a:solidFill>
                <a:latin typeface="SamsungOne 400C" panose="020B0506030303020204" pitchFamily="34" charset="0"/>
                <a:ea typeface="SamsungOne 400C" panose="020B0506030303020204" pitchFamily="34" charset="0"/>
                <a:sym typeface="Wingdings" panose="05000000000000000000" pitchFamily="2" charset="2"/>
              </a:rPr>
              <a:t>Identify next research paradigms.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521644" y="2967364"/>
            <a:ext cx="415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KPI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521644" y="3340060"/>
            <a:ext cx="6566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sz="1200" noProof="0" dirty="0">
              <a:solidFill>
                <a:prstClr val="black"/>
              </a:solidFill>
              <a:latin typeface="SamsungOne 400C" panose="020B0506030303020204" pitchFamily="34" charset="0"/>
              <a:ea typeface="SamsungOne 400C" panose="020B0506030303020204" pitchFamily="34" charset="0"/>
              <a:sym typeface="Wingdings" panose="05000000000000000000" pitchFamily="2" charset="2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C" panose="020B0506030303020204" pitchFamily="34" charset="0"/>
              <a:ea typeface="SamsungOne 400C" panose="020B0506030303020204" pitchFamily="34" charset="0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21644" y="3205048"/>
            <a:ext cx="65667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200" dirty="0">
                <a:solidFill>
                  <a:prstClr val="black"/>
                </a:solidFill>
                <a:latin typeface="SamsungOne 400C" panose="020B0506030303020204" pitchFamily="34" charset="0"/>
                <a:ea typeface="SamsungOne 400C" panose="020B0506030303020204" pitchFamily="34" charset="0"/>
                <a:sym typeface="Wingdings" panose="05000000000000000000" pitchFamily="2" charset="2"/>
              </a:rPr>
              <a:t>Whitepaper/Journal publication summarizing the overall trends and developments in 3D Generative models.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  <a:sym typeface="Wingdings" panose="05000000000000000000" pitchFamily="2" charset="2"/>
              </a:rPr>
              <a:t>As a </a:t>
            </a:r>
            <a:r>
              <a:rPr lang="en-IN" sz="1200" dirty="0">
                <a:solidFill>
                  <a:prstClr val="black"/>
                </a:solidFill>
                <a:latin typeface="SamsungOne 400C" panose="020B0506030303020204" pitchFamily="34" charset="0"/>
                <a:ea typeface="SamsungOne 400C" panose="020B0506030303020204" pitchFamily="34" charset="0"/>
                <a:sym typeface="Wingdings" panose="05000000000000000000" pitchFamily="2" charset="2"/>
              </a:rPr>
              <a:t>part two of this worklet, based on the outcome of the research, we can extend the worklet to develop a </a:t>
            </a:r>
            <a:r>
              <a:rPr lang="en-IN" sz="1200" dirty="0" err="1">
                <a:solidFill>
                  <a:prstClr val="black"/>
                </a:solidFill>
                <a:latin typeface="SamsungOne 400C" panose="020B0506030303020204" pitchFamily="34" charset="0"/>
                <a:ea typeface="SamsungOne 400C" panose="020B0506030303020204" pitchFamily="34" charset="0"/>
                <a:sym typeface="Wingdings" panose="05000000000000000000" pitchFamily="2" charset="2"/>
              </a:rPr>
              <a:t>PoC</a:t>
            </a:r>
            <a:r>
              <a:rPr lang="en-IN" sz="1200" dirty="0">
                <a:solidFill>
                  <a:prstClr val="black"/>
                </a:solidFill>
                <a:latin typeface="SamsungOne 400C" panose="020B0506030303020204" pitchFamily="34" charset="0"/>
                <a:ea typeface="SamsungOne 400C" panose="020B0506030303020204" pitchFamily="34" charset="0"/>
                <a:sym typeface="Wingdings" panose="05000000000000000000" pitchFamily="2" charset="2"/>
              </a:rPr>
              <a:t> to fine-tune the existing models or improve the existing model’s SOTA.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C" panose="020B0506030303020204" pitchFamily="34" charset="0"/>
              <a:ea typeface="SamsungOne 400C" panose="020B0506030303020204" pitchFamily="34" charset="0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16233" y="3836200"/>
            <a:ext cx="10437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Mentors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5085" y="1741493"/>
            <a:ext cx="485457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just">
              <a:defRPr/>
            </a:pPr>
            <a:r>
              <a:rPr lang="en-IN" sz="11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Generative models have good capabilities on text and image generations. The next frontier for Generative AI is to generate 3D images/models which can be used for Games development and Computer vision applications.</a:t>
            </a:r>
          </a:p>
          <a:p>
            <a:pPr lvl="0" algn="just">
              <a:defRPr/>
            </a:pPr>
            <a:endParaRPr lang="en-IN" sz="11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defRPr/>
            </a:pPr>
            <a:r>
              <a:rPr lang="en-IN" sz="11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There are many new models which are showing promising results in the 3D generation from few/single images. These models develop </a:t>
            </a:r>
            <a:r>
              <a:rPr lang="en-IN" sz="1100" dirty="0" err="1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NeRF</a:t>
            </a:r>
            <a:r>
              <a:rPr lang="en-IN" sz="11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assets by leveraging transformer and diffusion architecture.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521644" y="6362703"/>
            <a:ext cx="9717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Complexity</a:t>
            </a:r>
          </a:p>
        </p:txBody>
      </p:sp>
      <p:pic>
        <p:nvPicPr>
          <p:cNvPr id="44" name="Picture 2" descr="20+ Pain Scale 10 Stock Photos, Pictures &amp; Royalty-Free Images - iStock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09" b="21328"/>
          <a:stretch/>
        </p:blipFill>
        <p:spPr bwMode="auto">
          <a:xfrm>
            <a:off x="6547546" y="6415165"/>
            <a:ext cx="2589810" cy="31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Arrow Icon In Flat Style, Arrow, Vector, Arrows Png And Vector - Arrow  Vector PNG – Stunning free transparent png clipart images free downloa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286" b="96429" l="3929" r="96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452357" y="6671386"/>
            <a:ext cx="159047" cy="15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3659677" y="4063276"/>
            <a:ext cx="155683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Pranal</a:t>
            </a: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 Prasad </a:t>
            </a:r>
            <a:r>
              <a:rPr kumimoji="0" lang="en-IN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Dongare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Samsung Sharp Sans Bold" pitchFamily="2" charset="0"/>
            </a:endParaRPr>
          </a:p>
          <a:p>
            <a:pPr lvl="0" algn="ctr">
              <a:defRPr/>
            </a:pPr>
            <a:r>
              <a:rPr lang="en-IN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+91-7022250561</a:t>
            </a:r>
            <a:endParaRPr kumimoji="0" lang="en-IN" sz="10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Samsung Sharp Sans Bold" pitchFamily="2" charset="0"/>
            </a:endParaRPr>
          </a:p>
          <a:p>
            <a:pPr lvl="0" algn="ctr">
              <a:defRPr/>
            </a:pPr>
            <a:r>
              <a:rPr lang="en-IN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pranal.p@samsung.com</a:t>
            </a:r>
            <a:endParaRPr kumimoji="0" lang="en-IN" sz="10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Samsung Sharp Sans Bold" pitchFamily="2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185" y="4283378"/>
            <a:ext cx="196638" cy="12453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07" y="4103697"/>
            <a:ext cx="135338" cy="135338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3386951" y="4691226"/>
            <a:ext cx="173797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Ranjini</a:t>
            </a: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 Iyer</a:t>
            </a:r>
          </a:p>
          <a:p>
            <a:pPr lvl="0" algn="ctr">
              <a:defRPr/>
            </a:pPr>
            <a:r>
              <a:rPr lang="en-IN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+91-9901779748</a:t>
            </a:r>
            <a:endParaRPr kumimoji="0" lang="en-IN" sz="10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Samsung Sharp Sans Bold" pitchFamily="2" charset="0"/>
            </a:endParaRPr>
          </a:p>
          <a:p>
            <a:pPr lvl="0" algn="ctr">
              <a:defRPr/>
            </a:pPr>
            <a:r>
              <a:rPr lang="en-IN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ranjani.iyer@samsung.com</a:t>
            </a:r>
            <a:endParaRPr kumimoji="0" lang="en-IN" sz="10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Samsung Sharp Sans Bold" pitchFamily="2" charset="0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185" y="4825263"/>
            <a:ext cx="196638" cy="12453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07" y="4645582"/>
            <a:ext cx="135338" cy="13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7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7048A4D-3218-2BBB-D2C4-21D8EE7E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E2DD6-4803-88BB-7013-3B7510BE89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78AFB0-589C-D405-9623-2407382BA8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371215" y="115093"/>
            <a:ext cx="1249918" cy="4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5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1253-4312-1FDA-10BC-197CC01D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96400" cy="1339850"/>
          </a:xfrm>
        </p:spPr>
        <p:txBody>
          <a:bodyPr>
            <a:normAutofit/>
          </a:bodyPr>
          <a:lstStyle/>
          <a:p>
            <a:r>
              <a:rPr lang="en-IN" sz="4000" b="1" dirty="0"/>
              <a:t>COMPARISION OF DIFFERENT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165CC-F80B-8C89-47AE-6BC565E44927}"/>
              </a:ext>
            </a:extLst>
          </p:cNvPr>
          <p:cNvSpPr txBox="1"/>
          <p:nvPr/>
        </p:nvSpPr>
        <p:spPr>
          <a:xfrm>
            <a:off x="1666875" y="1402140"/>
            <a:ext cx="79438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SHAP-E (-text to 3d render)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DREAMFUSION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INSTANT – NGP  (-image to 3d render)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D105AC-13AA-A6B1-36DC-298D1FE51E4D}"/>
              </a:ext>
            </a:extLst>
          </p:cNvPr>
          <p:cNvSpPr txBox="1">
            <a:spLocks/>
          </p:cNvSpPr>
          <p:nvPr/>
        </p:nvSpPr>
        <p:spPr>
          <a:xfrm>
            <a:off x="838200" y="2825749"/>
            <a:ext cx="9296400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/>
              <a:t>APPLICATION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06C5F-48DF-1795-B4A6-357F34579DE1}"/>
              </a:ext>
            </a:extLst>
          </p:cNvPr>
          <p:cNvSpPr txBox="1"/>
          <p:nvPr/>
        </p:nvSpPr>
        <p:spPr>
          <a:xfrm>
            <a:off x="1666875" y="3847525"/>
            <a:ext cx="79438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BLUEPRINT OF THE APPLICATION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764920-55F8-D237-E245-C57DE597262E}"/>
              </a:ext>
            </a:extLst>
          </p:cNvPr>
          <p:cNvSpPr txBox="1">
            <a:spLocks/>
          </p:cNvSpPr>
          <p:nvPr/>
        </p:nvSpPr>
        <p:spPr>
          <a:xfrm>
            <a:off x="838200" y="4343400"/>
            <a:ext cx="9296400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/>
              <a:t>WHITEPAPER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582973-47FF-7F46-7E2A-4E8788F0B00F}"/>
              </a:ext>
            </a:extLst>
          </p:cNvPr>
          <p:cNvSpPr txBox="1"/>
          <p:nvPr/>
        </p:nvSpPr>
        <p:spPr>
          <a:xfrm>
            <a:off x="1666875" y="5301962"/>
            <a:ext cx="68008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OVERVIEW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2878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82FE-481C-2C53-6FB1-AF531D06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Shap-e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E10F4-C89E-930E-ADFD-28BF4BB76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Batch size = 4</a:t>
            </a:r>
          </a:p>
          <a:p>
            <a:r>
              <a:rPr lang="en-IN" dirty="0"/>
              <a:t>Size = 64</a:t>
            </a:r>
          </a:p>
          <a:p>
            <a:r>
              <a:rPr lang="en-IN" dirty="0"/>
              <a:t>Time consumed = 110 sec</a:t>
            </a:r>
          </a:p>
          <a:p>
            <a:pPr marL="0" indent="0">
              <a:buNone/>
            </a:pPr>
            <a:r>
              <a:rPr lang="en-IN" dirty="0"/>
              <a:t>Renders: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7226A-9620-326E-AE34-F1ABFEB85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721" y="4376738"/>
            <a:ext cx="1732756" cy="1732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5E72D0-B0AD-6DDC-35C8-4ECA8A022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4376739"/>
            <a:ext cx="1800223" cy="1800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41FF41-F3EE-ACA4-C215-78F38433D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6" y="4376738"/>
            <a:ext cx="1800224" cy="18002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5B1472-8FCD-08FF-6013-559638E3DD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63" y="4376738"/>
            <a:ext cx="1800225" cy="1800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69CE30-8E24-A4A2-DC7B-FB59860C7BC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1CCE5E-DE0E-7FEA-2D07-8A730C9D94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721" y="1825625"/>
            <a:ext cx="1732755" cy="173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8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88C76B-B535-EC84-4E99-78F55131D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F41228-3FC2-D1C2-9EB9-272B32C2747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723006" y="6029595"/>
            <a:ext cx="1249918" cy="4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82FE-481C-2C53-6FB1-AF531D06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Shap-e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E10F4-C89E-930E-ADFD-28BF4BB76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Batch size = 1</a:t>
            </a:r>
          </a:p>
          <a:p>
            <a:r>
              <a:rPr lang="en-IN" dirty="0"/>
              <a:t>Size = 256</a:t>
            </a:r>
          </a:p>
          <a:p>
            <a:r>
              <a:rPr lang="en-IN" dirty="0"/>
              <a:t>Time consumed = 2min 28 sec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74558A-46F0-003A-7652-8ABA0105F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690688"/>
            <a:ext cx="4181474" cy="418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E9E218-0E3A-B089-F715-2B19F7F89A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97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90086D-94E1-10A3-CA1A-3B57213F4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15C215-F207-DFFA-51E6-B7F6CF6F94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761106" y="5877195"/>
            <a:ext cx="1249918" cy="4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5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F830CF-CF54-966E-F18E-863895D2A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52" y="1009650"/>
            <a:ext cx="12205252" cy="58483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5BBEB6-0BB5-8694-829D-781DACD3BBF1}"/>
              </a:ext>
            </a:extLst>
          </p:cNvPr>
          <p:cNvSpPr/>
          <p:nvPr/>
        </p:nvSpPr>
        <p:spPr>
          <a:xfrm>
            <a:off x="990600" y="3933825"/>
            <a:ext cx="2209800" cy="35242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B42DD3-51B1-5872-4D9E-8B040105C146}"/>
              </a:ext>
            </a:extLst>
          </p:cNvPr>
          <p:cNvSpPr txBox="1"/>
          <p:nvPr/>
        </p:nvSpPr>
        <p:spPr>
          <a:xfrm>
            <a:off x="583406" y="310634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DREAMFUSION – is under maintenance</a:t>
            </a:r>
          </a:p>
        </p:txBody>
      </p:sp>
    </p:spTree>
    <p:extLst>
      <p:ext uri="{BB962C8B-B14F-4D97-AF65-F5344CB8AC3E}">
        <p14:creationId xmlns:p14="http://schemas.microsoft.com/office/powerpoint/2010/main" val="107415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531</Words>
  <Application>Microsoft Office PowerPoint</Application>
  <PresentationFormat>Widescreen</PresentationFormat>
  <Paragraphs>91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Malgun Gothic</vt:lpstr>
      <vt:lpstr>Arial</vt:lpstr>
      <vt:lpstr>Calibri</vt:lpstr>
      <vt:lpstr>Calibri Light</vt:lpstr>
      <vt:lpstr>Samsung Sharp Sans Bold</vt:lpstr>
      <vt:lpstr>SamsungOne 400C</vt:lpstr>
      <vt:lpstr>SamsungOne 600C</vt:lpstr>
      <vt:lpstr>SamsungOne 700</vt:lpstr>
      <vt:lpstr>SamsungOne 800</vt:lpstr>
      <vt:lpstr>Office Theme</vt:lpstr>
      <vt:lpstr>PowerPoint Presentation</vt:lpstr>
      <vt:lpstr>PowerPoint Presentation</vt:lpstr>
      <vt:lpstr>PowerPoint Presentation</vt:lpstr>
      <vt:lpstr>COMPARISION OF DIFFERENT MODELS</vt:lpstr>
      <vt:lpstr>Shap-e</vt:lpstr>
      <vt:lpstr>PowerPoint Presentation</vt:lpstr>
      <vt:lpstr>Shap-e</vt:lpstr>
      <vt:lpstr>PowerPoint Presentation</vt:lpstr>
      <vt:lpstr>PowerPoint Presentation</vt:lpstr>
      <vt:lpstr>Instant - NGP</vt:lpstr>
      <vt:lpstr>PowerPoint Presentation</vt:lpstr>
      <vt:lpstr>PowerPoint Presentation</vt:lpstr>
      <vt:lpstr>Application – (AN INITIATIVE IDEA)</vt:lpstr>
      <vt:lpstr>PowerPoint Presentation</vt:lpstr>
      <vt:lpstr>Whitepaper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NeRF GenAI</dc:title>
  <dc:creator>S N RAMPRASAD BHARADWAJ</dc:creator>
  <cp:lastModifiedBy>S N RAMPRASAD BHARADWAJ</cp:lastModifiedBy>
  <cp:revision>3</cp:revision>
  <dcterms:created xsi:type="dcterms:W3CDTF">2023-12-26T18:31:42Z</dcterms:created>
  <dcterms:modified xsi:type="dcterms:W3CDTF">2024-01-19T10:11:19Z</dcterms:modified>
</cp:coreProperties>
</file>