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6EA10-0CB7-4AB0-905E-0D57731A7A5A}" v="2" dt="2023-01-26T02:10:10.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4171" autoAdjust="0"/>
  </p:normalViewPr>
  <p:slideViewPr>
    <p:cSldViewPr snapToGrid="0">
      <p:cViewPr varScale="1">
        <p:scale>
          <a:sx n="72" d="100"/>
          <a:sy n="72" d="100"/>
        </p:scale>
        <p:origin x="10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prasad Battula" userId="a705f110bb0470be" providerId="LiveId" clId="{5136EA10-0CB7-4AB0-905E-0D57731A7A5A}"/>
    <pc:docChg chg="undo custSel addSld modSld">
      <pc:chgData name="Ramprasad Battula" userId="a705f110bb0470be" providerId="LiveId" clId="{5136EA10-0CB7-4AB0-905E-0D57731A7A5A}" dt="2023-01-26T02:10:33.187" v="69" actId="478"/>
      <pc:docMkLst>
        <pc:docMk/>
      </pc:docMkLst>
      <pc:sldChg chg="modSp mod">
        <pc:chgData name="Ramprasad Battula" userId="a705f110bb0470be" providerId="LiveId" clId="{5136EA10-0CB7-4AB0-905E-0D57731A7A5A}" dt="2023-01-26T01:59:43.762" v="14" actId="20577"/>
        <pc:sldMkLst>
          <pc:docMk/>
          <pc:sldMk cId="2569917345" sldId="257"/>
        </pc:sldMkLst>
        <pc:spChg chg="mod">
          <ac:chgData name="Ramprasad Battula" userId="a705f110bb0470be" providerId="LiveId" clId="{5136EA10-0CB7-4AB0-905E-0D57731A7A5A}" dt="2023-01-26T01:59:43.762" v="14" actId="20577"/>
          <ac:spMkLst>
            <pc:docMk/>
            <pc:sldMk cId="2569917345" sldId="257"/>
            <ac:spMk id="3" creationId="{DF575DD6-629F-E0E5-80B6-23793E543FFB}"/>
          </ac:spMkLst>
        </pc:spChg>
      </pc:sldChg>
      <pc:sldChg chg="modSp mod">
        <pc:chgData name="Ramprasad Battula" userId="a705f110bb0470be" providerId="LiveId" clId="{5136EA10-0CB7-4AB0-905E-0D57731A7A5A}" dt="2023-01-26T01:59:57.693" v="21" actId="12"/>
        <pc:sldMkLst>
          <pc:docMk/>
          <pc:sldMk cId="2774850964" sldId="259"/>
        </pc:sldMkLst>
        <pc:spChg chg="mod">
          <ac:chgData name="Ramprasad Battula" userId="a705f110bb0470be" providerId="LiveId" clId="{5136EA10-0CB7-4AB0-905E-0D57731A7A5A}" dt="2023-01-26T01:59:50.917" v="19" actId="20577"/>
          <ac:spMkLst>
            <pc:docMk/>
            <pc:sldMk cId="2774850964" sldId="259"/>
            <ac:spMk id="2" creationId="{64F5697C-63DE-5E15-8315-AFFB62293B17}"/>
          </ac:spMkLst>
        </pc:spChg>
        <pc:spChg chg="mod">
          <ac:chgData name="Ramprasad Battula" userId="a705f110bb0470be" providerId="LiveId" clId="{5136EA10-0CB7-4AB0-905E-0D57731A7A5A}" dt="2023-01-26T01:59:57.693" v="21" actId="12"/>
          <ac:spMkLst>
            <pc:docMk/>
            <pc:sldMk cId="2774850964" sldId="259"/>
            <ac:spMk id="3" creationId="{3C7450DD-D03E-7528-0924-1FD9141BA04B}"/>
          </ac:spMkLst>
        </pc:spChg>
      </pc:sldChg>
      <pc:sldChg chg="modSp mod">
        <pc:chgData name="Ramprasad Battula" userId="a705f110bb0470be" providerId="LiveId" clId="{5136EA10-0CB7-4AB0-905E-0D57731A7A5A}" dt="2023-01-26T02:04:12.151" v="53" actId="313"/>
        <pc:sldMkLst>
          <pc:docMk/>
          <pc:sldMk cId="1859794338" sldId="264"/>
        </pc:sldMkLst>
        <pc:spChg chg="mod">
          <ac:chgData name="Ramprasad Battula" userId="a705f110bb0470be" providerId="LiveId" clId="{5136EA10-0CB7-4AB0-905E-0D57731A7A5A}" dt="2023-01-26T02:04:12.151" v="53" actId="313"/>
          <ac:spMkLst>
            <pc:docMk/>
            <pc:sldMk cId="1859794338" sldId="264"/>
            <ac:spMk id="3" creationId="{915AF1FA-F2F7-A653-8327-31FE667FD39B}"/>
          </ac:spMkLst>
        </pc:spChg>
      </pc:sldChg>
      <pc:sldChg chg="delSp modSp mod">
        <pc:chgData name="Ramprasad Battula" userId="a705f110bb0470be" providerId="LiveId" clId="{5136EA10-0CB7-4AB0-905E-0D57731A7A5A}" dt="2023-01-26T02:10:33.187" v="69" actId="478"/>
        <pc:sldMkLst>
          <pc:docMk/>
          <pc:sldMk cId="1472475247" sldId="266"/>
        </pc:sldMkLst>
        <pc:spChg chg="del mod">
          <ac:chgData name="Ramprasad Battula" userId="a705f110bb0470be" providerId="LiveId" clId="{5136EA10-0CB7-4AB0-905E-0D57731A7A5A}" dt="2023-01-26T02:10:33.187" v="69" actId="478"/>
          <ac:spMkLst>
            <pc:docMk/>
            <pc:sldMk cId="1472475247" sldId="266"/>
            <ac:spMk id="9" creationId="{65E0511A-4B46-A6E8-D13B-940B7C67915D}"/>
          </ac:spMkLst>
        </pc:spChg>
      </pc:sldChg>
      <pc:sldChg chg="modSp new mod">
        <pc:chgData name="Ramprasad Battula" userId="a705f110bb0470be" providerId="LiveId" clId="{5136EA10-0CB7-4AB0-905E-0D57731A7A5A}" dt="2023-01-26T02:10:11.520" v="67" actId="27636"/>
        <pc:sldMkLst>
          <pc:docMk/>
          <pc:sldMk cId="730303462" sldId="271"/>
        </pc:sldMkLst>
        <pc:spChg chg="mod">
          <ac:chgData name="Ramprasad Battula" userId="a705f110bb0470be" providerId="LiveId" clId="{5136EA10-0CB7-4AB0-905E-0D57731A7A5A}" dt="2023-01-26T02:00:21.307" v="32" actId="20577"/>
          <ac:spMkLst>
            <pc:docMk/>
            <pc:sldMk cId="730303462" sldId="271"/>
            <ac:spMk id="2" creationId="{F5C6E94B-7280-0FBC-D6DE-9E759576C4B2}"/>
          </ac:spMkLst>
        </pc:spChg>
        <pc:spChg chg="mod">
          <ac:chgData name="Ramprasad Battula" userId="a705f110bb0470be" providerId="LiveId" clId="{5136EA10-0CB7-4AB0-905E-0D57731A7A5A}" dt="2023-01-26T02:10:11.520" v="67" actId="27636"/>
          <ac:spMkLst>
            <pc:docMk/>
            <pc:sldMk cId="730303462" sldId="271"/>
            <ac:spMk id="3" creationId="{C608FCC0-3C9A-31BC-82F3-3E5D2AA5882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ACEA3-552C-4F1D-A7C8-9912B37FC3D2}"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CE12A-AE2A-4396-8E37-AE6B8E2A690E}" type="slidenum">
              <a:rPr lang="en-US" smtClean="0"/>
              <a:t>‹#›</a:t>
            </a:fld>
            <a:endParaRPr lang="en-US"/>
          </a:p>
        </p:txBody>
      </p:sp>
    </p:spTree>
    <p:extLst>
      <p:ext uri="{BB962C8B-B14F-4D97-AF65-F5344CB8AC3E}">
        <p14:creationId xmlns:p14="http://schemas.microsoft.com/office/powerpoint/2010/main" val="29229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dirty="0">
                <a:solidFill>
                  <a:srgbClr val="D1D5DB"/>
                </a:solidFill>
                <a:effectLst/>
                <a:latin typeface="Söhne"/>
              </a:rPr>
              <a:t>A digraph, or directed graph, is a type of graph data structure in which edges have a direction and can only be traversed in one direction. </a:t>
            </a:r>
          </a:p>
          <a:p>
            <a:pPr marL="0" indent="0">
              <a:buNone/>
            </a:pPr>
            <a:r>
              <a:rPr lang="en-US" b="0" i="0" dirty="0">
                <a:solidFill>
                  <a:srgbClr val="D1D5DB"/>
                </a:solidFill>
                <a:effectLst/>
                <a:latin typeface="Söhne"/>
              </a:rPr>
              <a:t>In Java, the library "edu.princeton.cs.algs4" provides a Digraph class for creating and manipulating digraphs.</a:t>
            </a:r>
          </a:p>
          <a:p>
            <a:pPr marL="0" indent="0">
              <a:buNone/>
            </a:pPr>
            <a:r>
              <a:rPr lang="en-US" b="0" i="0" dirty="0">
                <a:solidFill>
                  <a:srgbClr val="D1D5DB"/>
                </a:solidFill>
                <a:effectLst/>
                <a:latin typeface="Söhne"/>
              </a:rPr>
              <a:t>The Digraph class allows for the creation of a new digraph with a specified number of vertices and edges, as well as the addition of edges between vertices.</a:t>
            </a:r>
          </a:p>
          <a:p>
            <a:pPr marL="0" indent="0">
              <a:buNone/>
            </a:pPr>
            <a:r>
              <a:rPr lang="en-US" b="0" i="0" dirty="0">
                <a:solidFill>
                  <a:srgbClr val="D1D5DB"/>
                </a:solidFill>
                <a:effectLst/>
                <a:latin typeface="Söhne"/>
              </a:rPr>
              <a:t>It also provides methods for determining the in-degree and out-degree of a vertex, finding the reverse of a digraph, and determining if a digraph is acyclic.</a:t>
            </a:r>
            <a:endParaRPr lang="en-PK" dirty="0"/>
          </a:p>
          <a:p>
            <a:endParaRPr lang="en-US" dirty="0"/>
          </a:p>
        </p:txBody>
      </p:sp>
      <p:sp>
        <p:nvSpPr>
          <p:cNvPr id="4" name="Slide Number Placeholder 3"/>
          <p:cNvSpPr>
            <a:spLocks noGrp="1"/>
          </p:cNvSpPr>
          <p:nvPr>
            <p:ph type="sldNum" sz="quarter" idx="5"/>
          </p:nvPr>
        </p:nvSpPr>
        <p:spPr/>
        <p:txBody>
          <a:bodyPr/>
          <a:lstStyle/>
          <a:p>
            <a:fld id="{CB7CE12A-AE2A-4396-8E37-AE6B8E2A690E}" type="slidenum">
              <a:rPr lang="en-US" smtClean="0"/>
              <a:t>3</a:t>
            </a:fld>
            <a:endParaRPr lang="en-US"/>
          </a:p>
        </p:txBody>
      </p:sp>
    </p:spTree>
    <p:extLst>
      <p:ext uri="{BB962C8B-B14F-4D97-AF65-F5344CB8AC3E}">
        <p14:creationId xmlns:p14="http://schemas.microsoft.com/office/powerpoint/2010/main" val="975228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D1D5DB"/>
                </a:solidFill>
                <a:effectLst/>
                <a:latin typeface="Söhne"/>
              </a:rPr>
              <a:t>Representing a network of computers and the connections between them.</a:t>
            </a:r>
          </a:p>
          <a:p>
            <a:pPr algn="l">
              <a:buFont typeface="+mj-lt"/>
              <a:buAutoNum type="arabicPeriod"/>
            </a:pPr>
            <a:r>
              <a:rPr lang="en-US" b="0" i="0" dirty="0">
                <a:solidFill>
                  <a:srgbClr val="D1D5DB"/>
                </a:solidFill>
                <a:effectLst/>
                <a:latin typeface="Söhne"/>
              </a:rPr>
              <a:t>Modeling a transportation system, with vertices representing cities or stations and edges representing routes between them.</a:t>
            </a:r>
          </a:p>
          <a:p>
            <a:pPr algn="l">
              <a:buFont typeface="+mj-lt"/>
              <a:buAutoNum type="arabicPeriod"/>
            </a:pPr>
            <a:r>
              <a:rPr lang="en-US" b="0" i="0" dirty="0">
                <a:solidFill>
                  <a:srgbClr val="D1D5DB"/>
                </a:solidFill>
                <a:effectLst/>
                <a:latin typeface="Söhne"/>
              </a:rPr>
              <a:t>Representing the dependencies between different classes or methods in a software system.</a:t>
            </a:r>
          </a:p>
          <a:p>
            <a:pPr algn="l">
              <a:buFont typeface="+mj-lt"/>
              <a:buAutoNum type="arabicPeriod"/>
            </a:pPr>
            <a:r>
              <a:rPr lang="en-US" b="0" i="0" dirty="0">
                <a:solidFill>
                  <a:srgbClr val="D1D5DB"/>
                </a:solidFill>
                <a:effectLst/>
                <a:latin typeface="Söhne"/>
              </a:rPr>
              <a:t>Modeling a web of relationships in a social network, with vertices representing individuals and edges representing relationships such as friendships or followers.</a:t>
            </a:r>
          </a:p>
          <a:p>
            <a:pPr algn="l">
              <a:buFont typeface="+mj-lt"/>
              <a:buAutoNum type="arabicPeriod"/>
            </a:pPr>
            <a:r>
              <a:rPr lang="en-US" b="0" i="0" dirty="0">
                <a:solidFill>
                  <a:srgbClr val="D1D5DB"/>
                </a:solidFill>
                <a:effectLst/>
                <a:latin typeface="Söhne"/>
              </a:rPr>
              <a:t>Modeling a workflow or process, with vertices representing tasks or stages and edges representing the flow of control between them.</a:t>
            </a:r>
          </a:p>
          <a:p>
            <a:pPr algn="l">
              <a:buFont typeface="+mj-lt"/>
              <a:buAutoNum type="arabicPeriod"/>
            </a:pPr>
            <a:r>
              <a:rPr lang="en-US" b="0" i="0" dirty="0">
                <a:solidFill>
                  <a:srgbClr val="D1D5DB"/>
                </a:solidFill>
                <a:effectLst/>
                <a:latin typeface="Söhne"/>
              </a:rPr>
              <a:t>Used in many graph algorithm such as topological sorting, cycle detection, shortest path, longest path and many more.</a:t>
            </a:r>
          </a:p>
          <a:p>
            <a:pPr algn="l"/>
            <a:r>
              <a:rPr lang="en-US" b="0" i="0" dirty="0">
                <a:solidFill>
                  <a:srgbClr val="D1D5DB"/>
                </a:solidFill>
                <a:effectLst/>
                <a:latin typeface="Söhne"/>
              </a:rPr>
              <a:t>The Digraph class in the "edu.princeton.cs.algs4" library provides an implementation of a directed graph data structure in Java, and provides various methods for creating, manipulating, and analyzing digraphs.</a:t>
            </a:r>
          </a:p>
          <a:p>
            <a:endParaRPr lang="en-US" dirty="0"/>
          </a:p>
        </p:txBody>
      </p:sp>
      <p:sp>
        <p:nvSpPr>
          <p:cNvPr id="4" name="Slide Number Placeholder 3"/>
          <p:cNvSpPr>
            <a:spLocks noGrp="1"/>
          </p:cNvSpPr>
          <p:nvPr>
            <p:ph type="sldNum" sz="quarter" idx="5"/>
          </p:nvPr>
        </p:nvSpPr>
        <p:spPr/>
        <p:txBody>
          <a:bodyPr/>
          <a:lstStyle/>
          <a:p>
            <a:fld id="{CB7CE12A-AE2A-4396-8E37-AE6B8E2A690E}" type="slidenum">
              <a:rPr lang="en-US" smtClean="0"/>
              <a:t>4</a:t>
            </a:fld>
            <a:endParaRPr lang="en-US"/>
          </a:p>
        </p:txBody>
      </p:sp>
    </p:spTree>
    <p:extLst>
      <p:ext uri="{BB962C8B-B14F-4D97-AF65-F5344CB8AC3E}">
        <p14:creationId xmlns:p14="http://schemas.microsoft.com/office/powerpoint/2010/main" val="2611370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dirty="0">
                <a:solidFill>
                  <a:srgbClr val="D1D5DB"/>
                </a:solidFill>
                <a:effectLst/>
                <a:latin typeface="Söhne"/>
              </a:rPr>
              <a:t>Toy Factory is a board game that allows players to experience the thrill of running their own toy factory. The objective of the game is to build the most efficient and profitable toy factory while avoiding traps and taking advantage of bonuses along the way. </a:t>
            </a:r>
          </a:p>
          <a:p>
            <a:pPr marL="0" indent="0">
              <a:buNone/>
            </a:pPr>
            <a:r>
              <a:rPr lang="en-US" b="0" i="0" dirty="0">
                <a:solidFill>
                  <a:srgbClr val="D1D5DB"/>
                </a:solidFill>
                <a:effectLst/>
                <a:latin typeface="Söhne"/>
              </a:rPr>
              <a:t>The game is based on the theme of a toy factory and uses a directed graph (digraph) to map out the different spaces on the board and the paths that players can take between those spaces. The players will roll a die to move on the board and encounter traps, bonuses, roadblocks, and weather conditions based on their positions.</a:t>
            </a:r>
          </a:p>
          <a:p>
            <a:pPr marL="0" indent="0">
              <a:buNone/>
            </a:pPr>
            <a:r>
              <a:rPr lang="en-US" b="0" i="0" dirty="0">
                <a:solidFill>
                  <a:srgbClr val="D1D5DB"/>
                </a:solidFill>
                <a:effectLst/>
                <a:latin typeface="Söhne"/>
              </a:rPr>
              <a:t>The game will end when all players run out of fuel or reach the destination. The game is designed for 1-4 players and is fully automated, with no decision points for players. The game will automatically play and will provide statistics for players at the end, ensuring that the game is properly random.</a:t>
            </a:r>
          </a:p>
          <a:p>
            <a:pPr marL="0" indent="0">
              <a:buNone/>
            </a:pPr>
            <a:r>
              <a:rPr lang="en-US" b="0" i="0" dirty="0">
                <a:solidFill>
                  <a:srgbClr val="D1D5DB"/>
                </a:solidFill>
                <a:effectLst/>
                <a:latin typeface="Söhne"/>
              </a:rPr>
              <a:t>It will show the number of times each space was landed on, the number of times each trap/bonus was taken, the number of turns for each player, and average and count of the possible "rolls" of the die or "spins" of the spinner.</a:t>
            </a:r>
            <a:endParaRPr lang="en-PK" dirty="0"/>
          </a:p>
          <a:p>
            <a:endParaRPr lang="en-US" dirty="0"/>
          </a:p>
        </p:txBody>
      </p:sp>
      <p:sp>
        <p:nvSpPr>
          <p:cNvPr id="4" name="Slide Number Placeholder 3"/>
          <p:cNvSpPr>
            <a:spLocks noGrp="1"/>
          </p:cNvSpPr>
          <p:nvPr>
            <p:ph type="sldNum" sz="quarter" idx="5"/>
          </p:nvPr>
        </p:nvSpPr>
        <p:spPr/>
        <p:txBody>
          <a:bodyPr/>
          <a:lstStyle/>
          <a:p>
            <a:fld id="{CB7CE12A-AE2A-4396-8E37-AE6B8E2A690E}" type="slidenum">
              <a:rPr lang="en-US" smtClean="0"/>
              <a:t>5</a:t>
            </a:fld>
            <a:endParaRPr lang="en-US"/>
          </a:p>
        </p:txBody>
      </p:sp>
    </p:spTree>
    <p:extLst>
      <p:ext uri="{BB962C8B-B14F-4D97-AF65-F5344CB8AC3E}">
        <p14:creationId xmlns:p14="http://schemas.microsoft.com/office/powerpoint/2010/main" val="2476990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The logic of the Toy Factory game is based on players moving around a board with spaces that represent different parts of a toy factory. The board is modeled using a directed graph, or digraph, which allows for the representation of different paths and directions that players can take. The game uses the Digraph class in the "edu.princeton.cs.algs4" library to create and manipulate the directed graph.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At the start of the game, players are placed at the starting position on the board and are given a set amount of fuel. They will then take turns rolling a die to determine how many spaces they will move on the board. The players will move along the edges of the digraph, encountering different spaces that represent different parts of the toy factory.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The traps will cause the players to lose fuel or fall back to a previous position, while the bonuses will give the players extra fuel or advance them to a higher position. The road blocks will cause the players to lose a turn, and the weather conditions will affect the players' visibility and mobility.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The player who reaches the destination first or has the most fuel left wins the game. The game also provides statistics at the end to ensure that the game is properly random, such as the number of times each space was landed on, the number of times each trap/bonus was taken, and the number of turns for each player.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CB7CE12A-AE2A-4396-8E37-AE6B8E2A690E}" type="slidenum">
              <a:rPr lang="en-US" smtClean="0"/>
              <a:t>7</a:t>
            </a:fld>
            <a:endParaRPr lang="en-US"/>
          </a:p>
        </p:txBody>
      </p:sp>
    </p:spTree>
    <p:extLst>
      <p:ext uri="{BB962C8B-B14F-4D97-AF65-F5344CB8AC3E}">
        <p14:creationId xmlns:p14="http://schemas.microsoft.com/office/powerpoint/2010/main" val="4211299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D1D5DB"/>
                </a:solidFill>
                <a:effectLst/>
                <a:latin typeface="Söhne"/>
              </a:rPr>
              <a:t>The "Digraph" class provides an implementation of a directed graph data structure in Java, and provides various methods for creating, manipulating, and analyzing digraphs. It's used to create the directed graph of the game which represents the different spaces on the board and the paths between them in a directed manner.</a:t>
            </a:r>
          </a:p>
          <a:p>
            <a:pPr algn="l">
              <a:buFont typeface="+mj-lt"/>
              <a:buAutoNum type="arabicPeriod"/>
            </a:pPr>
            <a:r>
              <a:rPr lang="en-US" b="0" i="0" dirty="0">
                <a:solidFill>
                  <a:srgbClr val="D1D5DB"/>
                </a:solidFill>
                <a:effectLst/>
                <a:latin typeface="Söhne"/>
              </a:rPr>
              <a:t>The "In" class is used for reading data from files. It's used to read in the node table from a text file, this text file contains the information about the game board and its edges.</a:t>
            </a:r>
          </a:p>
          <a:p>
            <a:pPr algn="l">
              <a:buFont typeface="+mj-lt"/>
              <a:buAutoNum type="arabicPeriod"/>
            </a:pPr>
            <a:r>
              <a:rPr lang="en-US" b="0" i="0" dirty="0">
                <a:solidFill>
                  <a:srgbClr val="D1D5DB"/>
                </a:solidFill>
                <a:effectLst/>
                <a:latin typeface="Söhne"/>
              </a:rPr>
              <a:t>The "</a:t>
            </a:r>
            <a:r>
              <a:rPr lang="en-US" b="0" i="0" dirty="0" err="1">
                <a:solidFill>
                  <a:srgbClr val="D1D5DB"/>
                </a:solidFill>
                <a:effectLst/>
                <a:latin typeface="Söhne"/>
              </a:rPr>
              <a:t>StdIn</a:t>
            </a:r>
            <a:r>
              <a:rPr lang="en-US" b="0" i="0" dirty="0">
                <a:solidFill>
                  <a:srgbClr val="D1D5DB"/>
                </a:solidFill>
                <a:effectLst/>
                <a:latin typeface="Söhne"/>
              </a:rPr>
              <a:t>" class is used for reading data from standard input. It's not used in this code, but it can be used for reading input from the user in the game.</a:t>
            </a:r>
          </a:p>
          <a:p>
            <a:pPr algn="l">
              <a:buFont typeface="+mj-lt"/>
              <a:buAutoNum type="arabicPeriod"/>
            </a:pPr>
            <a:r>
              <a:rPr lang="en-US" b="0" i="0" dirty="0">
                <a:solidFill>
                  <a:srgbClr val="D1D5DB"/>
                </a:solidFill>
                <a:effectLst/>
                <a:latin typeface="Söhne"/>
              </a:rPr>
              <a:t>The "</a:t>
            </a:r>
            <a:r>
              <a:rPr lang="en-US" b="0" i="0" dirty="0" err="1">
                <a:solidFill>
                  <a:srgbClr val="D1D5DB"/>
                </a:solidFill>
                <a:effectLst/>
                <a:latin typeface="Söhne"/>
              </a:rPr>
              <a:t>StdOut</a:t>
            </a:r>
            <a:r>
              <a:rPr lang="en-US" b="0" i="0" dirty="0">
                <a:solidFill>
                  <a:srgbClr val="D1D5DB"/>
                </a:solidFill>
                <a:effectLst/>
                <a:latin typeface="Söhne"/>
              </a:rPr>
              <a:t>" class is used for writing data to standard output. It's used to print the output of the game, such as player positions, roll results, trap/bonus encounters, etc.</a:t>
            </a:r>
          </a:p>
          <a:p>
            <a:pPr algn="l"/>
            <a:r>
              <a:rPr lang="en-US" b="0" i="0" dirty="0">
                <a:solidFill>
                  <a:srgbClr val="D1D5DB"/>
                </a:solidFill>
                <a:effectLst/>
                <a:latin typeface="Söhne"/>
              </a:rPr>
              <a:t>The last line imports the "</a:t>
            </a:r>
            <a:r>
              <a:rPr lang="en-US" b="0" i="0" dirty="0" err="1">
                <a:solidFill>
                  <a:srgbClr val="D1D5DB"/>
                </a:solidFill>
                <a:effectLst/>
                <a:latin typeface="Söhne"/>
              </a:rPr>
              <a:t>java.util.Random</a:t>
            </a:r>
            <a:r>
              <a:rPr lang="en-US" b="0" i="0" dirty="0">
                <a:solidFill>
                  <a:srgbClr val="D1D5DB"/>
                </a:solidFill>
                <a:effectLst/>
                <a:latin typeface="Söhne"/>
              </a:rPr>
              <a:t>" class, which is used to generate random numbers. This class is used to randomly generate the number of players, traps and bonuses in the game, the weather conditions and the road blocks.</a:t>
            </a:r>
          </a:p>
          <a:p>
            <a:endParaRPr lang="en-US" dirty="0"/>
          </a:p>
        </p:txBody>
      </p:sp>
      <p:sp>
        <p:nvSpPr>
          <p:cNvPr id="4" name="Slide Number Placeholder 3"/>
          <p:cNvSpPr>
            <a:spLocks noGrp="1"/>
          </p:cNvSpPr>
          <p:nvPr>
            <p:ph type="sldNum" sz="quarter" idx="5"/>
          </p:nvPr>
        </p:nvSpPr>
        <p:spPr/>
        <p:txBody>
          <a:bodyPr/>
          <a:lstStyle/>
          <a:p>
            <a:fld id="{CB7CE12A-AE2A-4396-8E37-AE6B8E2A690E}" type="slidenum">
              <a:rPr lang="en-US" smtClean="0"/>
              <a:t>9</a:t>
            </a:fld>
            <a:endParaRPr lang="en-US"/>
          </a:p>
        </p:txBody>
      </p:sp>
    </p:spTree>
    <p:extLst>
      <p:ext uri="{BB962C8B-B14F-4D97-AF65-F5344CB8AC3E}">
        <p14:creationId xmlns:p14="http://schemas.microsoft.com/office/powerpoint/2010/main" val="991574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D1D5DB"/>
                </a:solidFill>
                <a:effectLst/>
                <a:latin typeface="Söhne"/>
              </a:rPr>
              <a:t>This code defines the main class "</a:t>
            </a:r>
            <a:r>
              <a:rPr lang="en-US" sz="1200" b="0" i="0" dirty="0" err="1">
                <a:solidFill>
                  <a:srgbClr val="D1D5DB"/>
                </a:solidFill>
                <a:effectLst/>
                <a:latin typeface="Söhne"/>
              </a:rPr>
              <a:t>ToyFactory</a:t>
            </a:r>
            <a:r>
              <a:rPr lang="en-US" sz="1200" b="0" i="0" dirty="0">
                <a:solidFill>
                  <a:srgbClr val="D1D5DB"/>
                </a:solidFill>
                <a:effectLst/>
                <a:latin typeface="Söhne"/>
              </a:rPr>
              <a:t>" of the game. It contains various fields that store the game's state and logic.</a:t>
            </a:r>
          </a:p>
          <a:p>
            <a:pPr algn="l">
              <a:buFont typeface="+mj-lt"/>
              <a:buAutoNum type="arabicPeriod"/>
            </a:pPr>
            <a:r>
              <a:rPr lang="en-US" sz="1200" b="0" i="0" dirty="0">
                <a:solidFill>
                  <a:srgbClr val="D1D5DB"/>
                </a:solidFill>
                <a:effectLst/>
                <a:latin typeface="Söhne"/>
              </a:rPr>
              <a:t>The first two fields are "NUM_SPACES" and "MIN_TRAPS_BONUSES". They are "final" and "static" which means they are constant and can be accessed without creating an object of the class. NUM_SPACES is set to 36 which represents the number of spaces on the game board. MIN_TRAPS_BONUSES is set to 9 which represents the minimum number of traps and bonuses on the game board.</a:t>
            </a:r>
          </a:p>
          <a:p>
            <a:pPr algn="l">
              <a:buFont typeface="+mj-lt"/>
              <a:buAutoNum type="arabicPeriod"/>
            </a:pPr>
            <a:r>
              <a:rPr lang="en-US" sz="1200" b="0" i="0" dirty="0">
                <a:solidFill>
                  <a:srgbClr val="D1D5DB"/>
                </a:solidFill>
                <a:effectLst/>
                <a:latin typeface="Söhne"/>
              </a:rPr>
              <a:t>The "Digraph board" field is an instance of the "Digraph" class that we imported earlier. It's used to store the directed graph of the game board.</a:t>
            </a:r>
          </a:p>
          <a:p>
            <a:pPr algn="l">
              <a:buFont typeface="+mj-lt"/>
              <a:buAutoNum type="arabicPeriod"/>
            </a:pPr>
            <a:r>
              <a:rPr lang="en-US" sz="1200" b="0" i="0" dirty="0">
                <a:solidFill>
                  <a:srgbClr val="D1D5DB"/>
                </a:solidFill>
                <a:effectLst/>
                <a:latin typeface="Söhne"/>
              </a:rPr>
              <a:t>The "</a:t>
            </a:r>
            <a:r>
              <a:rPr lang="en-US" sz="1200" b="0" i="0" dirty="0" err="1">
                <a:solidFill>
                  <a:srgbClr val="D1D5DB"/>
                </a:solidFill>
                <a:effectLst/>
                <a:latin typeface="Söhne"/>
              </a:rPr>
              <a:t>numPlayers</a:t>
            </a:r>
            <a:r>
              <a:rPr lang="en-US" sz="1200" b="0" i="0" dirty="0">
                <a:solidFill>
                  <a:srgbClr val="D1D5DB"/>
                </a:solidFill>
                <a:effectLst/>
                <a:latin typeface="Söhne"/>
              </a:rPr>
              <a:t>" field stores the number of players in the game.</a:t>
            </a:r>
          </a:p>
          <a:p>
            <a:pPr algn="l">
              <a:buFont typeface="+mj-lt"/>
              <a:buAutoNum type="arabicPeriod"/>
            </a:pPr>
            <a:r>
              <a:rPr lang="en-US" sz="1200" b="0" i="0" dirty="0">
                <a:solidFill>
                  <a:srgbClr val="D1D5DB"/>
                </a:solidFill>
                <a:effectLst/>
                <a:latin typeface="Söhne"/>
              </a:rPr>
              <a:t>The "</a:t>
            </a:r>
            <a:r>
              <a:rPr lang="en-US" sz="1200" b="0" i="0" dirty="0" err="1">
                <a:solidFill>
                  <a:srgbClr val="D1D5DB"/>
                </a:solidFill>
                <a:effectLst/>
                <a:latin typeface="Söhne"/>
              </a:rPr>
              <a:t>playerPositions</a:t>
            </a:r>
            <a:r>
              <a:rPr lang="en-US" sz="1200" b="0" i="0" dirty="0">
                <a:solidFill>
                  <a:srgbClr val="D1D5DB"/>
                </a:solidFill>
                <a:effectLst/>
                <a:latin typeface="Söhne"/>
              </a:rPr>
              <a:t>" field is an array of integers which stores the current position of each player on the game board.</a:t>
            </a:r>
          </a:p>
          <a:p>
            <a:pPr algn="l">
              <a:buFont typeface="+mj-lt"/>
              <a:buAutoNum type="arabicPeriod"/>
            </a:pPr>
            <a:r>
              <a:rPr lang="en-US" sz="1200" b="0" i="0" dirty="0">
                <a:solidFill>
                  <a:srgbClr val="D1D5DB"/>
                </a:solidFill>
                <a:effectLst/>
                <a:latin typeface="Söhne"/>
              </a:rPr>
              <a:t>The "</a:t>
            </a:r>
            <a:r>
              <a:rPr lang="en-US" sz="1200" b="0" i="0" dirty="0" err="1">
                <a:solidFill>
                  <a:srgbClr val="D1D5DB"/>
                </a:solidFill>
                <a:effectLst/>
                <a:latin typeface="Söhne"/>
              </a:rPr>
              <a:t>playerFuel</a:t>
            </a:r>
            <a:r>
              <a:rPr lang="en-US" sz="1200" b="0" i="0" dirty="0">
                <a:solidFill>
                  <a:srgbClr val="D1D5DB"/>
                </a:solidFill>
                <a:effectLst/>
                <a:latin typeface="Söhne"/>
              </a:rPr>
              <a:t>" field is an array of integers which stores the current fuel level of each player in the game.</a:t>
            </a:r>
          </a:p>
          <a:p>
            <a:pPr algn="l">
              <a:buFont typeface="+mj-lt"/>
              <a:buAutoNum type="arabicPeriod"/>
            </a:pPr>
            <a:r>
              <a:rPr lang="en-US" sz="1200" b="0" i="0" dirty="0">
                <a:solidFill>
                  <a:srgbClr val="D1D5DB"/>
                </a:solidFill>
                <a:effectLst/>
                <a:latin typeface="Söhne"/>
              </a:rPr>
              <a:t>The "traps", "bonuses", "</a:t>
            </a:r>
            <a:r>
              <a:rPr lang="en-US" sz="1200" b="0" i="0" dirty="0" err="1">
                <a:solidFill>
                  <a:srgbClr val="D1D5DB"/>
                </a:solidFill>
                <a:effectLst/>
                <a:latin typeface="Söhne"/>
              </a:rPr>
              <a:t>roadBlocks</a:t>
            </a:r>
            <a:r>
              <a:rPr lang="en-US" sz="1200" b="0" i="0" dirty="0">
                <a:solidFill>
                  <a:srgbClr val="D1D5DB"/>
                </a:solidFill>
                <a:effectLst/>
                <a:latin typeface="Söhne"/>
              </a:rPr>
              <a:t>" and "</a:t>
            </a:r>
            <a:r>
              <a:rPr lang="en-US" sz="1200" b="0" i="0" dirty="0" err="1">
                <a:solidFill>
                  <a:srgbClr val="D1D5DB"/>
                </a:solidFill>
                <a:effectLst/>
                <a:latin typeface="Söhne"/>
              </a:rPr>
              <a:t>weatherConditions</a:t>
            </a:r>
            <a:r>
              <a:rPr lang="en-US" sz="1200" b="0" i="0" dirty="0">
                <a:solidFill>
                  <a:srgbClr val="D1D5DB"/>
                </a:solidFill>
                <a:effectLst/>
                <a:latin typeface="Söhne"/>
              </a:rPr>
              <a:t>" fields are arrays of </a:t>
            </a:r>
            <a:r>
              <a:rPr lang="en-US" sz="1200" b="0" i="0" dirty="0" err="1">
                <a:solidFill>
                  <a:srgbClr val="D1D5DB"/>
                </a:solidFill>
                <a:effectLst/>
                <a:latin typeface="Söhne"/>
              </a:rPr>
              <a:t>booleans</a:t>
            </a:r>
            <a:r>
              <a:rPr lang="en-US" sz="1200" b="0" i="0" dirty="0">
                <a:solidFill>
                  <a:srgbClr val="D1D5DB"/>
                </a:solidFill>
                <a:effectLst/>
                <a:latin typeface="Söhne"/>
              </a:rPr>
              <a:t>. They store whether a space on the game board has a trap, bonus, road block or weather condition respectively.</a:t>
            </a:r>
          </a:p>
          <a:p>
            <a:pPr algn="l">
              <a:buFont typeface="+mj-lt"/>
              <a:buAutoNum type="arabicPeriod"/>
            </a:pPr>
            <a:r>
              <a:rPr lang="en-US" sz="1200" b="0" i="0" dirty="0">
                <a:solidFill>
                  <a:srgbClr val="D1D5DB"/>
                </a:solidFill>
                <a:effectLst/>
                <a:latin typeface="Söhne"/>
              </a:rPr>
              <a:t>The "Random rand" field is an instance of the "Random" class. It's used to generate random numbers throughout the game.</a:t>
            </a:r>
          </a:p>
          <a:p>
            <a:endParaRPr lang="en-US" dirty="0"/>
          </a:p>
        </p:txBody>
      </p:sp>
      <p:sp>
        <p:nvSpPr>
          <p:cNvPr id="4" name="Slide Number Placeholder 3"/>
          <p:cNvSpPr>
            <a:spLocks noGrp="1"/>
          </p:cNvSpPr>
          <p:nvPr>
            <p:ph type="sldNum" sz="quarter" idx="5"/>
          </p:nvPr>
        </p:nvSpPr>
        <p:spPr/>
        <p:txBody>
          <a:bodyPr/>
          <a:lstStyle/>
          <a:p>
            <a:fld id="{CB7CE12A-AE2A-4396-8E37-AE6B8E2A690E}" type="slidenum">
              <a:rPr lang="en-US" smtClean="0"/>
              <a:t>11</a:t>
            </a:fld>
            <a:endParaRPr lang="en-US"/>
          </a:p>
        </p:txBody>
      </p:sp>
    </p:spTree>
    <p:extLst>
      <p:ext uri="{BB962C8B-B14F-4D97-AF65-F5344CB8AC3E}">
        <p14:creationId xmlns:p14="http://schemas.microsoft.com/office/powerpoint/2010/main" val="58905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öhne"/>
              </a:rPr>
              <a:t>The play() method is the main game loop for the Toy Factory game. Inside the loop, the code simulates 100 turns of the game. </a:t>
            </a:r>
          </a:p>
          <a:p>
            <a:r>
              <a:rPr lang="en-US" dirty="0">
                <a:latin typeface="Söhne"/>
              </a:rPr>
              <a:t>In each turn, the code iterates through each player and updates their position, fuel, and encounters with traps, bonuses, road blocks,</a:t>
            </a:r>
          </a:p>
          <a:p>
            <a:r>
              <a:rPr lang="en-US" dirty="0">
                <a:latin typeface="Söhne"/>
              </a:rPr>
              <a:t> and weather conditions based on a random roll of a die. The code also checks if the player has run out of fuel or reached the final destination, and outputs the appropriate message.</a:t>
            </a:r>
          </a:p>
          <a:p>
            <a:endParaRPr lang="en-US" dirty="0"/>
          </a:p>
        </p:txBody>
      </p:sp>
      <p:sp>
        <p:nvSpPr>
          <p:cNvPr id="4" name="Slide Number Placeholder 3"/>
          <p:cNvSpPr>
            <a:spLocks noGrp="1"/>
          </p:cNvSpPr>
          <p:nvPr>
            <p:ph type="sldNum" sz="quarter" idx="5"/>
          </p:nvPr>
        </p:nvSpPr>
        <p:spPr/>
        <p:txBody>
          <a:bodyPr/>
          <a:lstStyle/>
          <a:p>
            <a:fld id="{CB7CE12A-AE2A-4396-8E37-AE6B8E2A690E}" type="slidenum">
              <a:rPr lang="en-US" smtClean="0"/>
              <a:t>12</a:t>
            </a:fld>
            <a:endParaRPr lang="en-US"/>
          </a:p>
        </p:txBody>
      </p:sp>
    </p:spTree>
    <p:extLst>
      <p:ext uri="{BB962C8B-B14F-4D97-AF65-F5344CB8AC3E}">
        <p14:creationId xmlns:p14="http://schemas.microsoft.com/office/powerpoint/2010/main" val="3108981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latin typeface="Söhne"/>
              </a:rPr>
              <a:t>The game also includes elements such as traps, bonuses, road blocks, and weather conditions to add an element of unpredictability and challenge for the players. The game is implemented using the Java programming language and makes use of various libraries such as algs4 and random. </a:t>
            </a:r>
          </a:p>
          <a:p>
            <a:pPr marL="0" indent="0">
              <a:buNone/>
            </a:pPr>
            <a:r>
              <a:rPr lang="en-US" sz="1200" dirty="0">
                <a:latin typeface="Söhne"/>
              </a:rPr>
              <a:t>The game can be easily customized to change the number of players, number of traps and bonuses, and other factors, to create different variations of the game. Overall, the toy factory game is a fun and engaging way to explore the use of digraphs in game development.</a:t>
            </a:r>
            <a:endParaRPr lang="en-PK" sz="1200" dirty="0">
              <a:latin typeface="Söhne"/>
            </a:endParaRPr>
          </a:p>
          <a:p>
            <a:endParaRPr lang="en-US" dirty="0"/>
          </a:p>
        </p:txBody>
      </p:sp>
      <p:sp>
        <p:nvSpPr>
          <p:cNvPr id="4" name="Slide Number Placeholder 3"/>
          <p:cNvSpPr>
            <a:spLocks noGrp="1"/>
          </p:cNvSpPr>
          <p:nvPr>
            <p:ph type="sldNum" sz="quarter" idx="5"/>
          </p:nvPr>
        </p:nvSpPr>
        <p:spPr/>
        <p:txBody>
          <a:bodyPr/>
          <a:lstStyle/>
          <a:p>
            <a:fld id="{CB7CE12A-AE2A-4396-8E37-AE6B8E2A690E}" type="slidenum">
              <a:rPr lang="en-US" smtClean="0"/>
              <a:t>15</a:t>
            </a:fld>
            <a:endParaRPr lang="en-US"/>
          </a:p>
        </p:txBody>
      </p:sp>
    </p:spTree>
    <p:extLst>
      <p:ext uri="{BB962C8B-B14F-4D97-AF65-F5344CB8AC3E}">
        <p14:creationId xmlns:p14="http://schemas.microsoft.com/office/powerpoint/2010/main" val="3749476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1/25/2023</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79/cabicompendium.108714" TargetMode="External"/><Relationship Id="rId2" Type="http://schemas.openxmlformats.org/officeDocument/2006/relationships/hyperlink" Target="https://search.ebscohost.com/login.aspx?direct=true&amp;scope=site&amp;db=nlebk&amp;db=nlabk&amp;AN=270681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0BE8-3ADC-EF1A-1D08-357C636862FB}"/>
              </a:ext>
            </a:extLst>
          </p:cNvPr>
          <p:cNvSpPr>
            <a:spLocks noGrp="1"/>
          </p:cNvSpPr>
          <p:nvPr>
            <p:ph type="ctrTitle"/>
          </p:nvPr>
        </p:nvSpPr>
        <p:spPr>
          <a:xfrm>
            <a:off x="1774423" y="802299"/>
            <a:ext cx="8770994" cy="1107183"/>
          </a:xfrm>
        </p:spPr>
        <p:txBody>
          <a:bodyPr/>
          <a:lstStyle/>
          <a:p>
            <a:r>
              <a:rPr lang="en-US" dirty="0"/>
              <a:t>TOY FACTORY</a:t>
            </a:r>
            <a:endParaRPr lang="en-PK" dirty="0"/>
          </a:p>
        </p:txBody>
      </p:sp>
      <p:sp>
        <p:nvSpPr>
          <p:cNvPr id="3" name="Subtitle 2">
            <a:extLst>
              <a:ext uri="{FF2B5EF4-FFF2-40B4-BE49-F238E27FC236}">
                <a16:creationId xmlns:a16="http://schemas.microsoft.com/office/drawing/2014/main" id="{1ABF8D7B-6252-78E2-9D2C-D506683E33F7}"/>
              </a:ext>
            </a:extLst>
          </p:cNvPr>
          <p:cNvSpPr>
            <a:spLocks noGrp="1"/>
          </p:cNvSpPr>
          <p:nvPr>
            <p:ph type="subTitle" idx="1"/>
          </p:nvPr>
        </p:nvSpPr>
        <p:spPr>
          <a:xfrm>
            <a:off x="4891119" y="1909482"/>
            <a:ext cx="2537601" cy="534161"/>
          </a:xfrm>
        </p:spPr>
        <p:txBody>
          <a:bodyPr/>
          <a:lstStyle/>
          <a:p>
            <a:r>
              <a:rPr lang="en-US" dirty="0">
                <a:solidFill>
                  <a:schemeClr val="accent6"/>
                </a:solidFill>
              </a:rPr>
              <a:t>GAME</a:t>
            </a:r>
            <a:endParaRPr lang="en-PK" dirty="0">
              <a:solidFill>
                <a:schemeClr val="accent6"/>
              </a:solidFill>
            </a:endParaRPr>
          </a:p>
        </p:txBody>
      </p:sp>
      <p:sp>
        <p:nvSpPr>
          <p:cNvPr id="5" name="Content Placeholder 2">
            <a:extLst>
              <a:ext uri="{FF2B5EF4-FFF2-40B4-BE49-F238E27FC236}">
                <a16:creationId xmlns:a16="http://schemas.microsoft.com/office/drawing/2014/main" id="{45CD5B0A-7863-0FF1-0960-9DA108FDFC3D}"/>
              </a:ext>
            </a:extLst>
          </p:cNvPr>
          <p:cNvSpPr txBox="1">
            <a:spLocks/>
          </p:cNvSpPr>
          <p:nvPr/>
        </p:nvSpPr>
        <p:spPr>
          <a:xfrm>
            <a:off x="7117976" y="3652357"/>
            <a:ext cx="3777067" cy="2403344"/>
          </a:xfrm>
          <a:prstGeom prst="rect">
            <a:avLst/>
          </a:prstGeom>
        </p:spPr>
        <p:txBody>
          <a:bodyPr vert="horz" lIns="91440" tIns="91440" rIns="91440" bIns="91440" rtlCol="0">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IN" sz="1400" dirty="0"/>
              <a:t>BY:</a:t>
            </a:r>
          </a:p>
          <a:p>
            <a:r>
              <a:rPr lang="en-IN" sz="1400" dirty="0"/>
              <a:t>Ramprasad </a:t>
            </a:r>
            <a:r>
              <a:rPr lang="en-IN" sz="1400" dirty="0" err="1"/>
              <a:t>battula</a:t>
            </a:r>
            <a:endParaRPr lang="en-IN" sz="1400" dirty="0"/>
          </a:p>
          <a:p>
            <a:r>
              <a:rPr lang="en-IN" sz="1400" dirty="0"/>
              <a:t>Dinesh </a:t>
            </a:r>
            <a:r>
              <a:rPr lang="en-IN" sz="1400" dirty="0" err="1"/>
              <a:t>reddy</a:t>
            </a:r>
            <a:r>
              <a:rPr lang="en-IN" sz="1400" dirty="0"/>
              <a:t> </a:t>
            </a:r>
            <a:r>
              <a:rPr lang="en-IN" sz="1400" dirty="0" err="1"/>
              <a:t>gopannagari</a:t>
            </a:r>
            <a:r>
              <a:rPr lang="en-IN" sz="1400" dirty="0"/>
              <a:t> Venkata</a:t>
            </a:r>
          </a:p>
          <a:p>
            <a:r>
              <a:rPr lang="en-IN" sz="1400" dirty="0"/>
              <a:t>Venkata </a:t>
            </a:r>
            <a:r>
              <a:rPr lang="en-IN" sz="1400" dirty="0" err="1"/>
              <a:t>ashok</a:t>
            </a:r>
            <a:r>
              <a:rPr lang="en-IN" sz="1400" dirty="0"/>
              <a:t> </a:t>
            </a:r>
            <a:r>
              <a:rPr lang="en-IN" sz="1400" dirty="0" err="1"/>
              <a:t>reddy</a:t>
            </a:r>
            <a:r>
              <a:rPr lang="en-IN" sz="1400" dirty="0"/>
              <a:t> </a:t>
            </a:r>
            <a:r>
              <a:rPr lang="en-IN" sz="1400" dirty="0" err="1"/>
              <a:t>kommireddy</a:t>
            </a:r>
            <a:endParaRPr lang="en-IN" sz="1400" dirty="0"/>
          </a:p>
          <a:p>
            <a:r>
              <a:rPr lang="en-IN" sz="1400" dirty="0"/>
              <a:t>Siva prasad </a:t>
            </a:r>
            <a:r>
              <a:rPr lang="en-IN" sz="1400" dirty="0" err="1"/>
              <a:t>reddy</a:t>
            </a:r>
            <a:r>
              <a:rPr lang="en-IN" sz="1400" dirty="0"/>
              <a:t> </a:t>
            </a:r>
            <a:r>
              <a:rPr lang="en-IN" sz="1400" dirty="0" err="1"/>
              <a:t>kusam</a:t>
            </a:r>
            <a:endParaRPr lang="en-IN" sz="1400" dirty="0"/>
          </a:p>
          <a:p>
            <a:r>
              <a:rPr lang="en-IN" sz="1400" dirty="0"/>
              <a:t>Sagar </a:t>
            </a:r>
            <a:r>
              <a:rPr lang="en-IN" sz="1400" dirty="0" err="1"/>
              <a:t>reddy</a:t>
            </a:r>
            <a:r>
              <a:rPr lang="en-IN" sz="1400" dirty="0"/>
              <a:t> </a:t>
            </a:r>
            <a:r>
              <a:rPr lang="en-IN" sz="1400" dirty="0" err="1"/>
              <a:t>yalla</a:t>
            </a:r>
            <a:endParaRPr lang="en-PK" sz="1400" dirty="0"/>
          </a:p>
        </p:txBody>
      </p:sp>
      <p:sp>
        <p:nvSpPr>
          <p:cNvPr id="7" name="Content Placeholder 2">
            <a:extLst>
              <a:ext uri="{FF2B5EF4-FFF2-40B4-BE49-F238E27FC236}">
                <a16:creationId xmlns:a16="http://schemas.microsoft.com/office/drawing/2014/main" id="{B8BDFCEA-81F3-2036-AD3B-89766B83093F}"/>
              </a:ext>
            </a:extLst>
          </p:cNvPr>
          <p:cNvSpPr txBox="1">
            <a:spLocks/>
          </p:cNvSpPr>
          <p:nvPr/>
        </p:nvSpPr>
        <p:spPr>
          <a:xfrm>
            <a:off x="4356551" y="2907526"/>
            <a:ext cx="3606736" cy="744831"/>
          </a:xfrm>
          <a:prstGeom prst="rect">
            <a:avLst/>
          </a:prstGeom>
        </p:spPr>
        <p:txBody>
          <a:bodyPr vert="horz" lIns="91440" tIns="91440" rIns="91440" bIns="91440" rtlCol="0">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IN" sz="1400" dirty="0"/>
              <a:t>Professor Harrington</a:t>
            </a:r>
          </a:p>
          <a:p>
            <a:r>
              <a:rPr lang="en-IN" sz="1400" dirty="0"/>
              <a:t>It-516</a:t>
            </a:r>
          </a:p>
        </p:txBody>
      </p:sp>
    </p:spTree>
    <p:extLst>
      <p:ext uri="{BB962C8B-B14F-4D97-AF65-F5344CB8AC3E}">
        <p14:creationId xmlns:p14="http://schemas.microsoft.com/office/powerpoint/2010/main" val="959623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5" name="Rectangle 13">
            <a:extLst>
              <a:ext uri="{FF2B5EF4-FFF2-40B4-BE49-F238E27FC236}">
                <a16:creationId xmlns:a16="http://schemas.microsoft.com/office/drawing/2014/main" id="{55103290-D871-41E5-B75E-0C072C496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15">
            <a:extLst>
              <a:ext uri="{FF2B5EF4-FFF2-40B4-BE49-F238E27FC236}">
                <a16:creationId xmlns:a16="http://schemas.microsoft.com/office/drawing/2014/main" id="{CBAB5DA9-79DC-46BD-A512-56A8EFF485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27" name="Straight Connector 17">
            <a:extLst>
              <a:ext uri="{FF2B5EF4-FFF2-40B4-BE49-F238E27FC236}">
                <a16:creationId xmlns:a16="http://schemas.microsoft.com/office/drawing/2014/main" id="{302A9421-39C5-4CA9-8A9B-055532735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A9F15D-773C-1249-CD0C-02490A9453E6}"/>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600" dirty="0"/>
              <a:t>Source code explanation</a:t>
            </a:r>
          </a:p>
        </p:txBody>
      </p:sp>
      <p:sp>
        <p:nvSpPr>
          <p:cNvPr id="3" name="Content Placeholder 2">
            <a:extLst>
              <a:ext uri="{FF2B5EF4-FFF2-40B4-BE49-F238E27FC236}">
                <a16:creationId xmlns:a16="http://schemas.microsoft.com/office/drawing/2014/main" id="{9F2E937C-741C-D628-DE12-305CAFCBA564}"/>
              </a:ext>
            </a:extLst>
          </p:cNvPr>
          <p:cNvSpPr>
            <a:spLocks noGrp="1"/>
          </p:cNvSpPr>
          <p:nvPr>
            <p:ph idx="1"/>
          </p:nvPr>
        </p:nvSpPr>
        <p:spPr>
          <a:xfrm>
            <a:off x="1776729" y="5016709"/>
            <a:ext cx="8643011" cy="457219"/>
          </a:xfrm>
        </p:spPr>
        <p:txBody>
          <a:bodyPr vert="horz" lIns="91440" tIns="91440" rIns="91440" bIns="91440" rtlCol="0">
            <a:normAutofit/>
          </a:bodyPr>
          <a:lstStyle/>
          <a:p>
            <a:pPr marL="0" indent="0" algn="ctr">
              <a:buNone/>
            </a:pPr>
            <a:r>
              <a:rPr lang="en-US" sz="1600" cap="all"/>
              <a:t>TOY FACTOR CLASS</a:t>
            </a:r>
          </a:p>
        </p:txBody>
      </p:sp>
      <p:grpSp>
        <p:nvGrpSpPr>
          <p:cNvPr id="28" name="Group 19">
            <a:extLst>
              <a:ext uri="{FF2B5EF4-FFF2-40B4-BE49-F238E27FC236}">
                <a16:creationId xmlns:a16="http://schemas.microsoft.com/office/drawing/2014/main" id="{46FF008D-914A-4093-8AF4-53F0C50AB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2" y="323838"/>
            <a:ext cx="9299965" cy="3652791"/>
            <a:chOff x="1445672" y="323838"/>
            <a:chExt cx="9299965" cy="3652791"/>
          </a:xfrm>
        </p:grpSpPr>
        <p:sp>
          <p:nvSpPr>
            <p:cNvPr id="29" name="Rectangle 20">
              <a:extLst>
                <a:ext uri="{FF2B5EF4-FFF2-40B4-BE49-F238E27FC236}">
                  <a16:creationId xmlns:a16="http://schemas.microsoft.com/office/drawing/2014/main" id="{794F9FFB-2051-42A8-8472-56943130F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5672" y="323838"/>
              <a:ext cx="9299965" cy="365279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1">
              <a:extLst>
                <a:ext uri="{FF2B5EF4-FFF2-40B4-BE49-F238E27FC236}">
                  <a16:creationId xmlns:a16="http://schemas.microsoft.com/office/drawing/2014/main" id="{8FAE3E9A-62F7-40FB-8CA3-071EE65B6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8238" y="647445"/>
              <a:ext cx="8673013" cy="3002215"/>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9FCAE024-7B58-45AA-9839-E2C7DDA42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3410" y="806495"/>
            <a:ext cx="8347608" cy="2678774"/>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881DC4C9-A25F-4381-DD25-0A69C8F95EE9}"/>
              </a:ext>
            </a:extLst>
          </p:cNvPr>
          <p:cNvPicPr>
            <a:picLocks noChangeAspect="1"/>
          </p:cNvPicPr>
          <p:nvPr/>
        </p:nvPicPr>
        <p:blipFill>
          <a:blip r:embed="rId4"/>
          <a:stretch>
            <a:fillRect/>
          </a:stretch>
        </p:blipFill>
        <p:spPr>
          <a:xfrm>
            <a:off x="2109843" y="963739"/>
            <a:ext cx="2500499" cy="2369223"/>
          </a:xfrm>
          <a:prstGeom prst="rect">
            <a:avLst/>
          </a:prstGeom>
        </p:spPr>
      </p:pic>
      <p:pic>
        <p:nvPicPr>
          <p:cNvPr id="7" name="Picture 6" descr="Text&#10;&#10;Description automatically generated">
            <a:extLst>
              <a:ext uri="{FF2B5EF4-FFF2-40B4-BE49-F238E27FC236}">
                <a16:creationId xmlns:a16="http://schemas.microsoft.com/office/drawing/2014/main" id="{CD554710-1E35-5432-12AA-F8788ECAF69E}"/>
              </a:ext>
            </a:extLst>
          </p:cNvPr>
          <p:cNvPicPr>
            <a:picLocks noChangeAspect="1"/>
          </p:cNvPicPr>
          <p:nvPr/>
        </p:nvPicPr>
        <p:blipFill>
          <a:blip r:embed="rId5"/>
          <a:stretch>
            <a:fillRect/>
          </a:stretch>
        </p:blipFill>
        <p:spPr>
          <a:xfrm>
            <a:off x="4812681" y="1143425"/>
            <a:ext cx="2560320" cy="2009850"/>
          </a:xfrm>
          <a:prstGeom prst="rect">
            <a:avLst/>
          </a:prstGeom>
        </p:spPr>
      </p:pic>
      <p:pic>
        <p:nvPicPr>
          <p:cNvPr id="9" name="Picture 8" descr="Graphical user interface, text&#10;&#10;Description automatically generated">
            <a:extLst>
              <a:ext uri="{FF2B5EF4-FFF2-40B4-BE49-F238E27FC236}">
                <a16:creationId xmlns:a16="http://schemas.microsoft.com/office/drawing/2014/main" id="{0DAECF9E-813C-9955-D3E5-1E0A364B228C}"/>
              </a:ext>
            </a:extLst>
          </p:cNvPr>
          <p:cNvPicPr>
            <a:picLocks noChangeAspect="1"/>
          </p:cNvPicPr>
          <p:nvPr/>
        </p:nvPicPr>
        <p:blipFill>
          <a:blip r:embed="rId6"/>
          <a:stretch>
            <a:fillRect/>
          </a:stretch>
        </p:blipFill>
        <p:spPr>
          <a:xfrm>
            <a:off x="7538901" y="1242637"/>
            <a:ext cx="2560320" cy="1811426"/>
          </a:xfrm>
          <a:prstGeom prst="rect">
            <a:avLst/>
          </a:prstGeom>
        </p:spPr>
      </p:pic>
    </p:spTree>
    <p:extLst>
      <p:ext uri="{BB962C8B-B14F-4D97-AF65-F5344CB8AC3E}">
        <p14:creationId xmlns:p14="http://schemas.microsoft.com/office/powerpoint/2010/main" val="1142208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CB5B4845-173C-D356-F4F2-52E8D12358F1}"/>
              </a:ext>
            </a:extLst>
          </p:cNvPr>
          <p:cNvPicPr>
            <a:picLocks noChangeAspect="1"/>
          </p:cNvPicPr>
          <p:nvPr/>
        </p:nvPicPr>
        <p:blipFill rotWithShape="1">
          <a:blip r:embed="rId3"/>
          <a:srcRect l="9093" t="1294" b="7797"/>
          <a:stretch/>
        </p:blipFill>
        <p:spPr>
          <a:xfrm>
            <a:off x="0" y="10"/>
            <a:ext cx="12191697" cy="6857990"/>
          </a:xfrm>
          <a:prstGeom prst="rect">
            <a:avLst/>
          </a:prstGeom>
        </p:spPr>
      </p:pic>
      <p:sp>
        <p:nvSpPr>
          <p:cNvPr id="12" name="Rectangle 11">
            <a:extLst>
              <a:ext uri="{FF2B5EF4-FFF2-40B4-BE49-F238E27FC236}">
                <a16:creationId xmlns:a16="http://schemas.microsoft.com/office/drawing/2014/main" id="{2EC1D114-8AB7-4C3F-AEC0-F3FCAF0DF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E71C31-A8D9-C707-DA10-0E51AF0DD35A}"/>
              </a:ext>
            </a:extLst>
          </p:cNvPr>
          <p:cNvSpPr>
            <a:spLocks noGrp="1"/>
          </p:cNvSpPr>
          <p:nvPr>
            <p:ph type="title"/>
          </p:nvPr>
        </p:nvSpPr>
        <p:spPr>
          <a:xfrm>
            <a:off x="4063421" y="804520"/>
            <a:ext cx="6815731" cy="1049235"/>
          </a:xfrm>
        </p:spPr>
        <p:txBody>
          <a:bodyPr>
            <a:normAutofit/>
          </a:bodyPr>
          <a:lstStyle/>
          <a:p>
            <a:r>
              <a:rPr lang="en-US" dirty="0"/>
              <a:t>TOY FACTORY CLASS EXPLANATION</a:t>
            </a:r>
            <a:endParaRPr lang="en-PK" dirty="0"/>
          </a:p>
        </p:txBody>
      </p:sp>
    </p:spTree>
    <p:extLst>
      <p:ext uri="{BB962C8B-B14F-4D97-AF65-F5344CB8AC3E}">
        <p14:creationId xmlns:p14="http://schemas.microsoft.com/office/powerpoint/2010/main" val="1472475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5103290-D871-41E5-B75E-0C072C496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CBAB5DA9-79DC-46BD-A512-56A8EFF485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8" name="Straight Connector 17">
            <a:extLst>
              <a:ext uri="{FF2B5EF4-FFF2-40B4-BE49-F238E27FC236}">
                <a16:creationId xmlns:a16="http://schemas.microsoft.com/office/drawing/2014/main" id="{302A9421-39C5-4CA9-8A9B-055532735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6607A22-5232-743A-B255-068F2A252771}"/>
              </a:ext>
            </a:extLst>
          </p:cNvPr>
          <p:cNvSpPr>
            <a:spLocks noGrp="1"/>
          </p:cNvSpPr>
          <p:nvPr>
            <p:ph type="title"/>
          </p:nvPr>
        </p:nvSpPr>
        <p:spPr>
          <a:xfrm>
            <a:off x="659301" y="1474968"/>
            <a:ext cx="2823919" cy="1959037"/>
          </a:xfrm>
        </p:spPr>
        <p:txBody>
          <a:bodyPr vert="horz" lIns="91440" tIns="45720" rIns="91440" bIns="0" rtlCol="0" anchor="b">
            <a:normAutofit/>
          </a:bodyPr>
          <a:lstStyle/>
          <a:p>
            <a:r>
              <a:rPr lang="en-US" sz="2800"/>
              <a:t>Source code explanation</a:t>
            </a:r>
          </a:p>
        </p:txBody>
      </p:sp>
      <p:sp>
        <p:nvSpPr>
          <p:cNvPr id="3" name="Content Placeholder 2">
            <a:extLst>
              <a:ext uri="{FF2B5EF4-FFF2-40B4-BE49-F238E27FC236}">
                <a16:creationId xmlns:a16="http://schemas.microsoft.com/office/drawing/2014/main" id="{8C3DF199-EDC3-A45C-B13C-93E1C5EF60AC}"/>
              </a:ext>
            </a:extLst>
          </p:cNvPr>
          <p:cNvSpPr>
            <a:spLocks noGrp="1"/>
          </p:cNvSpPr>
          <p:nvPr>
            <p:ph idx="1"/>
          </p:nvPr>
        </p:nvSpPr>
        <p:spPr>
          <a:xfrm>
            <a:off x="659302" y="3448294"/>
            <a:ext cx="2823919" cy="1693553"/>
          </a:xfrm>
        </p:spPr>
        <p:txBody>
          <a:bodyPr vert="horz" lIns="91440" tIns="91440" rIns="91440" bIns="91440" rtlCol="0">
            <a:normAutofit/>
          </a:bodyPr>
          <a:lstStyle/>
          <a:p>
            <a:pPr marL="0" indent="0" algn="ctr">
              <a:buNone/>
            </a:pPr>
            <a:r>
              <a:rPr lang="en-US" sz="1600" cap="all" dirty="0"/>
              <a:t>PLAY, GETNUMPLAYERS, GETNUMTRAPSBONUESES</a:t>
            </a:r>
          </a:p>
        </p:txBody>
      </p:sp>
      <p:grpSp>
        <p:nvGrpSpPr>
          <p:cNvPr id="20" name="Group 19">
            <a:extLst>
              <a:ext uri="{FF2B5EF4-FFF2-40B4-BE49-F238E27FC236}">
                <a16:creationId xmlns:a16="http://schemas.microsoft.com/office/drawing/2014/main" id="{3F0B93ED-43C2-4E0E-9698-7CB50F659B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1" name="Rectangle 20">
              <a:extLst>
                <a:ext uri="{FF2B5EF4-FFF2-40B4-BE49-F238E27FC236}">
                  <a16:creationId xmlns:a16="http://schemas.microsoft.com/office/drawing/2014/main" id="{D8BE36A5-8E30-45A6-96DE-4D019FA0E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blipFill dpi="0" rotWithShape="1">
              <a:blip r:embed="rId4">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49F6F9-E55F-45D0-9D74-F4F7B2157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EF749A70-5593-40B9-A084-031390EBE9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130" y="977099"/>
            <a:ext cx="6597725" cy="413620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5BD0C3DF-439D-278B-0CB0-32BEDD6CDBFD}"/>
              </a:ext>
            </a:extLst>
          </p:cNvPr>
          <p:cNvPicPr>
            <a:picLocks noChangeAspect="1"/>
          </p:cNvPicPr>
          <p:nvPr/>
        </p:nvPicPr>
        <p:blipFill>
          <a:blip r:embed="rId5"/>
          <a:stretch>
            <a:fillRect/>
          </a:stretch>
        </p:blipFill>
        <p:spPr>
          <a:xfrm>
            <a:off x="4628931" y="1894434"/>
            <a:ext cx="3059596" cy="2309994"/>
          </a:xfrm>
          <a:prstGeom prst="rect">
            <a:avLst/>
          </a:prstGeom>
        </p:spPr>
      </p:pic>
      <p:pic>
        <p:nvPicPr>
          <p:cNvPr id="9" name="Picture 8" descr="Text&#10;&#10;Description automatically generated">
            <a:extLst>
              <a:ext uri="{FF2B5EF4-FFF2-40B4-BE49-F238E27FC236}">
                <a16:creationId xmlns:a16="http://schemas.microsoft.com/office/drawing/2014/main" id="{67E86DAC-529A-B4AE-F276-713453190DE2}"/>
              </a:ext>
            </a:extLst>
          </p:cNvPr>
          <p:cNvPicPr>
            <a:picLocks noChangeAspect="1"/>
          </p:cNvPicPr>
          <p:nvPr/>
        </p:nvPicPr>
        <p:blipFill>
          <a:blip r:embed="rId6"/>
          <a:stretch>
            <a:fillRect/>
          </a:stretch>
        </p:blipFill>
        <p:spPr>
          <a:xfrm>
            <a:off x="7969979" y="1116345"/>
            <a:ext cx="2814889" cy="1850790"/>
          </a:xfrm>
          <a:prstGeom prst="rect">
            <a:avLst/>
          </a:prstGeom>
        </p:spPr>
      </p:pic>
      <p:pic>
        <p:nvPicPr>
          <p:cNvPr id="7" name="Picture 6" descr="Text&#10;&#10;Description automatically generated">
            <a:extLst>
              <a:ext uri="{FF2B5EF4-FFF2-40B4-BE49-F238E27FC236}">
                <a16:creationId xmlns:a16="http://schemas.microsoft.com/office/drawing/2014/main" id="{C94B33A4-4AB8-EBA9-1929-DE2FAFEAB9DE}"/>
              </a:ext>
            </a:extLst>
          </p:cNvPr>
          <p:cNvPicPr>
            <a:picLocks noChangeAspect="1"/>
          </p:cNvPicPr>
          <p:nvPr/>
        </p:nvPicPr>
        <p:blipFill>
          <a:blip r:embed="rId7"/>
          <a:stretch>
            <a:fillRect/>
          </a:stretch>
        </p:blipFill>
        <p:spPr>
          <a:xfrm>
            <a:off x="8074052" y="3131727"/>
            <a:ext cx="2606744" cy="1850789"/>
          </a:xfrm>
          <a:prstGeom prst="rect">
            <a:avLst/>
          </a:prstGeom>
        </p:spPr>
      </p:pic>
    </p:spTree>
    <p:extLst>
      <p:ext uri="{BB962C8B-B14F-4D97-AF65-F5344CB8AC3E}">
        <p14:creationId xmlns:p14="http://schemas.microsoft.com/office/powerpoint/2010/main" val="24576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9EE7-D528-A266-DEC6-DE6644F8DEEE}"/>
              </a:ext>
            </a:extLst>
          </p:cNvPr>
          <p:cNvSpPr>
            <a:spLocks noGrp="1"/>
          </p:cNvSpPr>
          <p:nvPr>
            <p:ph type="title"/>
          </p:nvPr>
        </p:nvSpPr>
        <p:spPr/>
        <p:txBody>
          <a:bodyPr/>
          <a:lstStyle/>
          <a:p>
            <a:r>
              <a:rPr lang="en-US" dirty="0"/>
              <a:t>Play, getnumplayers, getnumtrapbonueses explanation</a:t>
            </a:r>
            <a:endParaRPr lang="en-PK" dirty="0"/>
          </a:p>
        </p:txBody>
      </p:sp>
      <p:sp>
        <p:nvSpPr>
          <p:cNvPr id="3" name="Content Placeholder 2">
            <a:extLst>
              <a:ext uri="{FF2B5EF4-FFF2-40B4-BE49-F238E27FC236}">
                <a16:creationId xmlns:a16="http://schemas.microsoft.com/office/drawing/2014/main" id="{AAF3B233-2D0B-3B19-78D0-B638975E81CE}"/>
              </a:ext>
            </a:extLst>
          </p:cNvPr>
          <p:cNvSpPr>
            <a:spLocks noGrp="1"/>
          </p:cNvSpPr>
          <p:nvPr>
            <p:ph idx="1"/>
          </p:nvPr>
        </p:nvSpPr>
        <p:spPr/>
        <p:txBody>
          <a:bodyPr>
            <a:normAutofit/>
          </a:bodyPr>
          <a:lstStyle/>
          <a:p>
            <a:r>
              <a:rPr lang="en-US" dirty="0">
                <a:latin typeface="Söhne"/>
              </a:rPr>
              <a:t>The </a:t>
            </a:r>
            <a:r>
              <a:rPr lang="en-US" dirty="0" err="1">
                <a:latin typeface="Söhne"/>
              </a:rPr>
              <a:t>getNumPlayers</a:t>
            </a:r>
            <a:r>
              <a:rPr lang="en-US" dirty="0">
                <a:latin typeface="Söhne"/>
              </a:rPr>
              <a:t>() and </a:t>
            </a:r>
            <a:r>
              <a:rPr lang="en-US" dirty="0" err="1">
                <a:latin typeface="Söhne"/>
              </a:rPr>
              <a:t>getNumTrapsBonuses</a:t>
            </a:r>
            <a:r>
              <a:rPr lang="en-US" dirty="0">
                <a:latin typeface="Söhne"/>
              </a:rPr>
              <a:t>() methods are helper methods that prompt the user to enter the number of players and the number of traps and bonuses, respectively. The methods validate the input to ensure that the number of players is between 1 and 4, and the number of traps and bonuses is at least 9. These values are later used to initialize the game board.</a:t>
            </a:r>
          </a:p>
          <a:p>
            <a:endParaRPr lang="en-US" dirty="0"/>
          </a:p>
          <a:p>
            <a:endParaRPr lang="en-US" dirty="0"/>
          </a:p>
          <a:p>
            <a:endParaRPr lang="en-US" dirty="0"/>
          </a:p>
          <a:p>
            <a:endParaRPr lang="en-PK" dirty="0"/>
          </a:p>
        </p:txBody>
      </p:sp>
    </p:spTree>
    <p:extLst>
      <p:ext uri="{BB962C8B-B14F-4D97-AF65-F5344CB8AC3E}">
        <p14:creationId xmlns:p14="http://schemas.microsoft.com/office/powerpoint/2010/main" val="1951510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5103290-D871-41E5-B75E-0C072C496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CBAB5DA9-79DC-46BD-A512-56A8EFF485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8" name="Straight Connector 17">
            <a:extLst>
              <a:ext uri="{FF2B5EF4-FFF2-40B4-BE49-F238E27FC236}">
                <a16:creationId xmlns:a16="http://schemas.microsoft.com/office/drawing/2014/main" id="{302A9421-39C5-4CA9-8A9B-055532735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2C2FD66-3967-9DCC-20D4-0C9A8A61FE6C}"/>
              </a:ext>
            </a:extLst>
          </p:cNvPr>
          <p:cNvSpPr>
            <a:spLocks noGrp="1"/>
          </p:cNvSpPr>
          <p:nvPr>
            <p:ph type="title"/>
          </p:nvPr>
        </p:nvSpPr>
        <p:spPr>
          <a:xfrm>
            <a:off x="659301" y="1474968"/>
            <a:ext cx="2823919" cy="1959037"/>
          </a:xfrm>
        </p:spPr>
        <p:txBody>
          <a:bodyPr vert="horz" lIns="91440" tIns="45720" rIns="91440" bIns="0" rtlCol="0" anchor="b">
            <a:normAutofit/>
          </a:bodyPr>
          <a:lstStyle/>
          <a:p>
            <a:r>
              <a:rPr lang="en-US" sz="3600" dirty="0"/>
              <a:t>STATISTICS OF GAME (OUTPUT)</a:t>
            </a:r>
          </a:p>
        </p:txBody>
      </p:sp>
      <p:grpSp>
        <p:nvGrpSpPr>
          <p:cNvPr id="20" name="Group 19">
            <a:extLst>
              <a:ext uri="{FF2B5EF4-FFF2-40B4-BE49-F238E27FC236}">
                <a16:creationId xmlns:a16="http://schemas.microsoft.com/office/drawing/2014/main" id="{3F0B93ED-43C2-4E0E-9698-7CB50F659B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1" name="Rectangle 20">
              <a:extLst>
                <a:ext uri="{FF2B5EF4-FFF2-40B4-BE49-F238E27FC236}">
                  <a16:creationId xmlns:a16="http://schemas.microsoft.com/office/drawing/2014/main" id="{D8BE36A5-8E30-45A6-96DE-4D019FA0E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49F6F9-E55F-45D0-9D74-F4F7B2157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EF749A70-5593-40B9-A084-031390EBE9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130" y="977099"/>
            <a:ext cx="6597725" cy="413620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 table&#10;&#10;Description automatically generated">
            <a:extLst>
              <a:ext uri="{FF2B5EF4-FFF2-40B4-BE49-F238E27FC236}">
                <a16:creationId xmlns:a16="http://schemas.microsoft.com/office/drawing/2014/main" id="{C394556A-0016-2FED-FE46-33AECBF1D0C6}"/>
              </a:ext>
            </a:extLst>
          </p:cNvPr>
          <p:cNvPicPr>
            <a:picLocks noChangeAspect="1"/>
          </p:cNvPicPr>
          <p:nvPr/>
        </p:nvPicPr>
        <p:blipFill>
          <a:blip r:embed="rId4"/>
          <a:stretch>
            <a:fillRect/>
          </a:stretch>
        </p:blipFill>
        <p:spPr>
          <a:xfrm>
            <a:off x="4781405" y="1116345"/>
            <a:ext cx="2754647" cy="3866172"/>
          </a:xfrm>
          <a:prstGeom prst="rect">
            <a:avLst/>
          </a:prstGeom>
        </p:spPr>
      </p:pic>
      <p:pic>
        <p:nvPicPr>
          <p:cNvPr id="5" name="Content Placeholder 4" descr="Graphical user interface, text&#10;&#10;Description automatically generated">
            <a:extLst>
              <a:ext uri="{FF2B5EF4-FFF2-40B4-BE49-F238E27FC236}">
                <a16:creationId xmlns:a16="http://schemas.microsoft.com/office/drawing/2014/main" id="{8FC569C4-976E-4D7D-5B0C-C9BC22B3EA27}"/>
              </a:ext>
            </a:extLst>
          </p:cNvPr>
          <p:cNvPicPr>
            <a:picLocks noGrp="1" noChangeAspect="1"/>
          </p:cNvPicPr>
          <p:nvPr>
            <p:ph idx="1"/>
          </p:nvPr>
        </p:nvPicPr>
        <p:blipFill>
          <a:blip r:embed="rId5"/>
          <a:stretch>
            <a:fillRect/>
          </a:stretch>
        </p:blipFill>
        <p:spPr>
          <a:xfrm>
            <a:off x="7847626" y="1686062"/>
            <a:ext cx="3059596" cy="711355"/>
          </a:xfrm>
          <a:prstGeom prst="rect">
            <a:avLst/>
          </a:prstGeom>
        </p:spPr>
      </p:pic>
      <p:pic>
        <p:nvPicPr>
          <p:cNvPr id="9" name="Picture 8" descr="Graphical user interface, text, table&#10;&#10;Description automatically generated">
            <a:extLst>
              <a:ext uri="{FF2B5EF4-FFF2-40B4-BE49-F238E27FC236}">
                <a16:creationId xmlns:a16="http://schemas.microsoft.com/office/drawing/2014/main" id="{120025C0-E67A-DC0A-994C-BC88CE2E6EDA}"/>
              </a:ext>
            </a:extLst>
          </p:cNvPr>
          <p:cNvPicPr>
            <a:picLocks noChangeAspect="1"/>
          </p:cNvPicPr>
          <p:nvPr/>
        </p:nvPicPr>
        <p:blipFill>
          <a:blip r:embed="rId6"/>
          <a:stretch>
            <a:fillRect/>
          </a:stretch>
        </p:blipFill>
        <p:spPr>
          <a:xfrm>
            <a:off x="8623228" y="3131727"/>
            <a:ext cx="1508392" cy="1850789"/>
          </a:xfrm>
          <a:prstGeom prst="rect">
            <a:avLst/>
          </a:prstGeom>
        </p:spPr>
      </p:pic>
    </p:spTree>
    <p:extLst>
      <p:ext uri="{BB962C8B-B14F-4D97-AF65-F5344CB8AC3E}">
        <p14:creationId xmlns:p14="http://schemas.microsoft.com/office/powerpoint/2010/main" val="1741549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D846-40D5-7591-A8C2-3D6F7D29CCB4}"/>
              </a:ext>
            </a:extLst>
          </p:cNvPr>
          <p:cNvSpPr>
            <a:spLocks noGrp="1"/>
          </p:cNvSpPr>
          <p:nvPr>
            <p:ph type="title"/>
          </p:nvPr>
        </p:nvSpPr>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D19E6698-FF8B-F85C-6D1D-D60C9C48E2FF}"/>
              </a:ext>
            </a:extLst>
          </p:cNvPr>
          <p:cNvSpPr>
            <a:spLocks noGrp="1"/>
          </p:cNvSpPr>
          <p:nvPr>
            <p:ph idx="1"/>
          </p:nvPr>
        </p:nvSpPr>
        <p:spPr/>
        <p:txBody>
          <a:bodyPr>
            <a:normAutofit/>
          </a:bodyPr>
          <a:lstStyle/>
          <a:p>
            <a:pPr marL="0" indent="0">
              <a:buNone/>
            </a:pPr>
            <a:r>
              <a:rPr lang="en-US" sz="1800" dirty="0">
                <a:latin typeface="Söhne"/>
              </a:rPr>
              <a:t>In conclusion, the toy factory game is a simulation of a board game where players navigate through a factory to reach the end goal. The game uses a digraph data structure to represent the layout of the factory and the movement of the players. </a:t>
            </a:r>
          </a:p>
        </p:txBody>
      </p:sp>
    </p:spTree>
    <p:extLst>
      <p:ext uri="{BB962C8B-B14F-4D97-AF65-F5344CB8AC3E}">
        <p14:creationId xmlns:p14="http://schemas.microsoft.com/office/powerpoint/2010/main" val="2097364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E94B-7280-0FBC-D6DE-9E759576C4B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608FCC0-3C9A-31BC-82F3-3E5D2AA5882A}"/>
              </a:ext>
            </a:extLst>
          </p:cNvPr>
          <p:cNvSpPr>
            <a:spLocks noGrp="1"/>
          </p:cNvSpPr>
          <p:nvPr>
            <p:ph idx="1"/>
          </p:nvPr>
        </p:nvSpPr>
        <p:spPr/>
        <p:txBody>
          <a:bodyPr>
            <a:normAutofit fontScale="85000" lnSpcReduction="10000"/>
          </a:bodyPr>
          <a:lstStyle/>
          <a:p>
            <a:r>
              <a:rPr lang="en-US" dirty="0" err="1">
                <a:latin typeface="Söhne"/>
              </a:rPr>
              <a:t>Prisner</a:t>
            </a:r>
            <a:r>
              <a:rPr lang="en-US" dirty="0">
                <a:latin typeface="Söhne"/>
              </a:rPr>
              <a:t>, E. (2014). </a:t>
            </a:r>
            <a:r>
              <a:rPr lang="en-US" i="1" dirty="0">
                <a:latin typeface="Söhne"/>
              </a:rPr>
              <a:t>Game theory : through examples</a:t>
            </a:r>
            <a:r>
              <a:rPr lang="en-US" dirty="0">
                <a:latin typeface="Söhne"/>
              </a:rPr>
              <a:t> (Ser. Classroom resource materials). Mathematical Association of America. Retrieved January 25, 2023, from INSERT-MISSING-URL.</a:t>
            </a:r>
          </a:p>
          <a:p>
            <a:r>
              <a:rPr lang="en-US" dirty="0">
                <a:latin typeface="Söhne"/>
              </a:rPr>
              <a:t>Chopra, R. (2015). </a:t>
            </a:r>
            <a:r>
              <a:rPr lang="en-US" i="1" dirty="0">
                <a:latin typeface="Söhne"/>
              </a:rPr>
              <a:t>Java programming</a:t>
            </a:r>
            <a:r>
              <a:rPr lang="en-US" dirty="0">
                <a:latin typeface="Söhne"/>
              </a:rPr>
              <a:t>. New Age International Pvt. Retrieved January 25, 2023, from </a:t>
            </a:r>
            <a:r>
              <a:rPr lang="en-US" dirty="0">
                <a:latin typeface="Söhne"/>
                <a:hlinkClick r:id="rId2"/>
              </a:rPr>
              <a:t>https://search.ebscohost.com/login.aspx?direct=true&amp;scope=site&amp;db=nlebk&amp;db=nlabk&amp;AN=2706814</a:t>
            </a:r>
            <a:r>
              <a:rPr lang="en-US" dirty="0">
                <a:latin typeface="Söhne"/>
              </a:rPr>
              <a:t>.</a:t>
            </a:r>
          </a:p>
          <a:p>
            <a:r>
              <a:rPr lang="en-US" dirty="0" err="1">
                <a:latin typeface="Söhne"/>
              </a:rPr>
              <a:t>Schildt</a:t>
            </a:r>
            <a:r>
              <a:rPr lang="en-US" dirty="0">
                <a:latin typeface="Söhne"/>
              </a:rPr>
              <a:t>, H. (2011). </a:t>
            </a:r>
            <a:r>
              <a:rPr lang="en-US" i="1" dirty="0">
                <a:latin typeface="Söhne"/>
              </a:rPr>
              <a:t>Java</a:t>
            </a:r>
            <a:r>
              <a:rPr lang="en-US" dirty="0">
                <a:latin typeface="Söhne"/>
              </a:rPr>
              <a:t> (8th ed., Vol. , the complete reference /). McGraw-Hill.</a:t>
            </a:r>
          </a:p>
          <a:p>
            <a:r>
              <a:rPr lang="pt-BR" dirty="0">
                <a:latin typeface="Söhne"/>
              </a:rPr>
              <a:t>Java. (2022). </a:t>
            </a:r>
            <a:r>
              <a:rPr lang="pt-BR" i="1" dirty="0">
                <a:latin typeface="Söhne"/>
              </a:rPr>
              <a:t>Cabi Compendium</a:t>
            </a:r>
            <a:r>
              <a:rPr lang="pt-BR" dirty="0">
                <a:latin typeface="Söhne"/>
              </a:rPr>
              <a:t>, </a:t>
            </a:r>
            <a:r>
              <a:rPr lang="pt-BR" i="1" dirty="0">
                <a:latin typeface="Söhne"/>
              </a:rPr>
              <a:t>Compendium</a:t>
            </a:r>
            <a:r>
              <a:rPr lang="pt-BR" dirty="0">
                <a:latin typeface="Söhne"/>
              </a:rPr>
              <a:t>. </a:t>
            </a:r>
            <a:r>
              <a:rPr lang="pt-BR" dirty="0">
                <a:latin typeface="Söhne"/>
                <a:hlinkClick r:id="rId3"/>
              </a:rPr>
              <a:t>https://doi.org/10.1079/cabicompendium.108714</a:t>
            </a:r>
            <a:endParaRPr lang="pt-BR" dirty="0">
              <a:latin typeface="Söhne"/>
            </a:endParaRPr>
          </a:p>
          <a:p>
            <a:r>
              <a:rPr lang="en-US" dirty="0"/>
              <a:t>Prudhomme, G. (2020). Java programming applications (E-book). </a:t>
            </a:r>
            <a:r>
              <a:rPr lang="en-US" dirty="0" err="1"/>
              <a:t>Arcler</a:t>
            </a:r>
            <a:r>
              <a:rPr lang="en-US" dirty="0"/>
              <a:t> Press. Retrieved January 25, 2023, from INSERT-MISSING-URL</a:t>
            </a:r>
            <a:endParaRPr lang="en-US" dirty="0">
              <a:latin typeface="Söhne"/>
            </a:endParaRPr>
          </a:p>
        </p:txBody>
      </p:sp>
    </p:spTree>
    <p:extLst>
      <p:ext uri="{BB962C8B-B14F-4D97-AF65-F5344CB8AC3E}">
        <p14:creationId xmlns:p14="http://schemas.microsoft.com/office/powerpoint/2010/main" val="73030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3E8D-5918-DBBE-DC76-077FD1685CD4}"/>
              </a:ext>
            </a:extLst>
          </p:cNvPr>
          <p:cNvSpPr>
            <a:spLocks noGrp="1"/>
          </p:cNvSpPr>
          <p:nvPr>
            <p:ph type="title"/>
          </p:nvPr>
        </p:nvSpPr>
        <p:spPr/>
        <p:txBody>
          <a:bodyPr/>
          <a:lstStyle/>
          <a:p>
            <a:r>
              <a:rPr lang="en-US" dirty="0"/>
              <a:t>AGENDA</a:t>
            </a:r>
            <a:endParaRPr lang="en-PK" dirty="0"/>
          </a:p>
        </p:txBody>
      </p:sp>
      <p:sp>
        <p:nvSpPr>
          <p:cNvPr id="3" name="Content Placeholder 2">
            <a:extLst>
              <a:ext uri="{FF2B5EF4-FFF2-40B4-BE49-F238E27FC236}">
                <a16:creationId xmlns:a16="http://schemas.microsoft.com/office/drawing/2014/main" id="{DF575DD6-629F-E0E5-80B6-23793E543FFB}"/>
              </a:ext>
            </a:extLst>
          </p:cNvPr>
          <p:cNvSpPr>
            <a:spLocks noGrp="1"/>
          </p:cNvSpPr>
          <p:nvPr>
            <p:ph idx="1"/>
          </p:nvPr>
        </p:nvSpPr>
        <p:spPr/>
        <p:txBody>
          <a:bodyPr/>
          <a:lstStyle/>
          <a:p>
            <a:r>
              <a:rPr lang="en-US" b="0" i="0" dirty="0">
                <a:solidFill>
                  <a:srgbClr val="ECECF1"/>
                </a:solidFill>
                <a:effectLst/>
                <a:latin typeface="Söhne"/>
              </a:rPr>
              <a:t>BASIC INTRODUCTION ABOUT JAVA DIGRAPH LOGIC</a:t>
            </a:r>
          </a:p>
          <a:p>
            <a:r>
              <a:rPr lang="en-US" dirty="0">
                <a:solidFill>
                  <a:srgbClr val="ECECF1"/>
                </a:solidFill>
                <a:latin typeface="Söhne"/>
              </a:rPr>
              <a:t>USAGE OF JAVA DIGRAPH</a:t>
            </a:r>
            <a:endParaRPr lang="en-US" b="0" i="0" dirty="0">
              <a:solidFill>
                <a:srgbClr val="ECECF1"/>
              </a:solidFill>
              <a:effectLst/>
              <a:latin typeface="Söhne"/>
            </a:endParaRPr>
          </a:p>
          <a:p>
            <a:r>
              <a:rPr lang="en-US" dirty="0">
                <a:solidFill>
                  <a:srgbClr val="ECECF1"/>
                </a:solidFill>
                <a:latin typeface="Söhne"/>
              </a:rPr>
              <a:t>PROJECT INTRO</a:t>
            </a:r>
          </a:p>
          <a:p>
            <a:r>
              <a:rPr lang="en-US" dirty="0">
                <a:latin typeface="Söhne"/>
              </a:rPr>
              <a:t>LOGIC OF GAME AND DIGRAPH IN GAME USED</a:t>
            </a:r>
          </a:p>
          <a:p>
            <a:r>
              <a:rPr lang="en-US" dirty="0">
                <a:latin typeface="Söhne"/>
              </a:rPr>
              <a:t>SOURCE CODE </a:t>
            </a:r>
          </a:p>
          <a:p>
            <a:r>
              <a:rPr lang="en-US" dirty="0">
                <a:latin typeface="Söhne"/>
              </a:rPr>
              <a:t>STATISTICS OF GAME</a:t>
            </a:r>
          </a:p>
          <a:p>
            <a:r>
              <a:rPr lang="en-US" dirty="0">
                <a:latin typeface="Söhne"/>
              </a:rPr>
              <a:t>CONCLUSION</a:t>
            </a:r>
          </a:p>
          <a:p>
            <a:pPr marL="0" indent="0" algn="ctr">
              <a:buNone/>
            </a:pPr>
            <a:endParaRPr lang="en-PK" dirty="0">
              <a:latin typeface="Söhne"/>
            </a:endParaRPr>
          </a:p>
        </p:txBody>
      </p:sp>
    </p:spTree>
    <p:extLst>
      <p:ext uri="{BB962C8B-B14F-4D97-AF65-F5344CB8AC3E}">
        <p14:creationId xmlns:p14="http://schemas.microsoft.com/office/powerpoint/2010/main" val="2569917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89F2-8C08-FC48-FA96-A4C6C1917CEC}"/>
              </a:ext>
            </a:extLst>
          </p:cNvPr>
          <p:cNvSpPr>
            <a:spLocks noGrp="1"/>
          </p:cNvSpPr>
          <p:nvPr>
            <p:ph type="title"/>
          </p:nvPr>
        </p:nvSpPr>
        <p:spPr/>
        <p:txBody>
          <a:bodyPr/>
          <a:lstStyle/>
          <a:p>
            <a:r>
              <a:rPr lang="en-US" dirty="0"/>
              <a:t>BASIC INTRODUCTION DIGRAPH LOGIC</a:t>
            </a:r>
            <a:endParaRPr lang="en-PK" dirty="0"/>
          </a:p>
        </p:txBody>
      </p:sp>
      <p:sp>
        <p:nvSpPr>
          <p:cNvPr id="3" name="Content Placeholder 2">
            <a:extLst>
              <a:ext uri="{FF2B5EF4-FFF2-40B4-BE49-F238E27FC236}">
                <a16:creationId xmlns:a16="http://schemas.microsoft.com/office/drawing/2014/main" id="{E4C5557B-B170-3F1E-B801-691D09CEA66C}"/>
              </a:ext>
            </a:extLst>
          </p:cNvPr>
          <p:cNvSpPr>
            <a:spLocks noGrp="1"/>
          </p:cNvSpPr>
          <p:nvPr>
            <p:ph idx="1"/>
          </p:nvPr>
        </p:nvSpPr>
        <p:spPr>
          <a:xfrm>
            <a:off x="242637" y="2339440"/>
            <a:ext cx="5605713" cy="3450613"/>
          </a:xfrm>
        </p:spPr>
        <p:txBody>
          <a:bodyPr>
            <a:normAutofit/>
          </a:bodyPr>
          <a:lstStyle/>
          <a:p>
            <a:pPr>
              <a:buFont typeface="Wingdings" panose="05000000000000000000" pitchFamily="2" charset="2"/>
              <a:buChar char="q"/>
            </a:pPr>
            <a:r>
              <a:rPr lang="en-US" b="0" i="0" dirty="0">
                <a:solidFill>
                  <a:srgbClr val="D1D5DB"/>
                </a:solidFill>
                <a:effectLst/>
                <a:latin typeface="Söhne"/>
              </a:rPr>
              <a:t>Digraph</a:t>
            </a:r>
          </a:p>
          <a:p>
            <a:pPr>
              <a:buFont typeface="Wingdings" panose="05000000000000000000" pitchFamily="2" charset="2"/>
              <a:buChar char="q"/>
            </a:pPr>
            <a:r>
              <a:rPr lang="en-US" dirty="0">
                <a:solidFill>
                  <a:srgbClr val="D1D5DB"/>
                </a:solidFill>
                <a:latin typeface="Söhne"/>
              </a:rPr>
              <a:t>T</a:t>
            </a:r>
            <a:r>
              <a:rPr lang="en-US" b="0" i="0" dirty="0">
                <a:solidFill>
                  <a:srgbClr val="D1D5DB"/>
                </a:solidFill>
                <a:effectLst/>
                <a:latin typeface="Söhne"/>
              </a:rPr>
              <a:t>he library "edu.princeton.cs.algs4" </a:t>
            </a:r>
          </a:p>
          <a:p>
            <a:pPr>
              <a:buFont typeface="Wingdings" panose="05000000000000000000" pitchFamily="2" charset="2"/>
              <a:buChar char="q"/>
            </a:pPr>
            <a:r>
              <a:rPr lang="en-US" dirty="0">
                <a:solidFill>
                  <a:srgbClr val="D1D5DB"/>
                </a:solidFill>
                <a:latin typeface="Söhne"/>
              </a:rPr>
              <a:t>V</a:t>
            </a:r>
            <a:r>
              <a:rPr lang="en-US" b="0" i="0" dirty="0">
                <a:solidFill>
                  <a:srgbClr val="D1D5DB"/>
                </a:solidFill>
                <a:effectLst/>
                <a:latin typeface="Söhne"/>
              </a:rPr>
              <a:t>ertices and edges.</a:t>
            </a:r>
          </a:p>
          <a:p>
            <a:pPr>
              <a:buFont typeface="Wingdings" panose="05000000000000000000" pitchFamily="2" charset="2"/>
              <a:buChar char="q"/>
            </a:pPr>
            <a:r>
              <a:rPr lang="en-US" b="0" i="0" dirty="0">
                <a:solidFill>
                  <a:srgbClr val="D1D5DB"/>
                </a:solidFill>
                <a:effectLst/>
                <a:latin typeface="Söhne"/>
              </a:rPr>
              <a:t>Degree of a Vertex</a:t>
            </a:r>
            <a:endParaRPr lang="en-PK" dirty="0"/>
          </a:p>
        </p:txBody>
      </p:sp>
      <p:pic>
        <p:nvPicPr>
          <p:cNvPr id="5" name="Picture 4" descr="Diagram&#10;&#10;Description automatically generated">
            <a:extLst>
              <a:ext uri="{FF2B5EF4-FFF2-40B4-BE49-F238E27FC236}">
                <a16:creationId xmlns:a16="http://schemas.microsoft.com/office/drawing/2014/main" id="{144C6A77-0A99-01B0-E310-AB2F0AA0C1B0}"/>
              </a:ext>
            </a:extLst>
          </p:cNvPr>
          <p:cNvPicPr>
            <a:picLocks noChangeAspect="1"/>
          </p:cNvPicPr>
          <p:nvPr/>
        </p:nvPicPr>
        <p:blipFill>
          <a:blip r:embed="rId3"/>
          <a:stretch>
            <a:fillRect/>
          </a:stretch>
        </p:blipFill>
        <p:spPr>
          <a:xfrm>
            <a:off x="5848350" y="2432497"/>
            <a:ext cx="6101013" cy="2571750"/>
          </a:xfrm>
          <a:prstGeom prst="rect">
            <a:avLst/>
          </a:prstGeom>
        </p:spPr>
      </p:pic>
    </p:spTree>
    <p:extLst>
      <p:ext uri="{BB962C8B-B14F-4D97-AF65-F5344CB8AC3E}">
        <p14:creationId xmlns:p14="http://schemas.microsoft.com/office/powerpoint/2010/main" val="52442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697C-63DE-5E15-8315-AFFB62293B17}"/>
              </a:ext>
            </a:extLst>
          </p:cNvPr>
          <p:cNvSpPr>
            <a:spLocks noGrp="1"/>
          </p:cNvSpPr>
          <p:nvPr>
            <p:ph type="title"/>
          </p:nvPr>
        </p:nvSpPr>
        <p:spPr/>
        <p:txBody>
          <a:bodyPr/>
          <a:lstStyle/>
          <a:p>
            <a:r>
              <a:rPr lang="en-US" dirty="0" err="1"/>
              <a:t>USage</a:t>
            </a:r>
            <a:r>
              <a:rPr lang="en-US" dirty="0"/>
              <a:t> OF DIGRAPH IN JAVA</a:t>
            </a:r>
            <a:endParaRPr lang="en-PK" dirty="0"/>
          </a:p>
        </p:txBody>
      </p:sp>
      <p:sp>
        <p:nvSpPr>
          <p:cNvPr id="3" name="Content Placeholder 2">
            <a:extLst>
              <a:ext uri="{FF2B5EF4-FFF2-40B4-BE49-F238E27FC236}">
                <a16:creationId xmlns:a16="http://schemas.microsoft.com/office/drawing/2014/main" id="{3C7450DD-D03E-7528-0924-1FD9141BA04B}"/>
              </a:ext>
            </a:extLst>
          </p:cNvPr>
          <p:cNvSpPr>
            <a:spLocks noGrp="1"/>
          </p:cNvSpPr>
          <p:nvPr>
            <p:ph idx="1"/>
          </p:nvPr>
        </p:nvSpPr>
        <p:spPr/>
        <p:txBody>
          <a:bodyPr>
            <a:normAutofit/>
          </a:bodyPr>
          <a:lstStyle/>
          <a:p>
            <a:pPr algn="l"/>
            <a:r>
              <a:rPr lang="en-US" b="0" i="0" dirty="0">
                <a:solidFill>
                  <a:srgbClr val="D1D5DB"/>
                </a:solidFill>
                <a:effectLst/>
                <a:latin typeface="Söhne"/>
              </a:rPr>
              <a:t>The main use of a digraph in Java is to represent directed relationships between objects or entities. Some examples of how digraphs can be used in Java include:</a:t>
            </a:r>
          </a:p>
          <a:p>
            <a:r>
              <a:rPr lang="en-US" dirty="0">
                <a:latin typeface="Söhne"/>
              </a:rPr>
              <a:t>Representation</a:t>
            </a:r>
          </a:p>
          <a:p>
            <a:r>
              <a:rPr lang="en-US" dirty="0">
                <a:latin typeface="Söhne"/>
              </a:rPr>
              <a:t>Modeling</a:t>
            </a:r>
          </a:p>
          <a:p>
            <a:r>
              <a:rPr lang="en-US" dirty="0">
                <a:latin typeface="Söhne"/>
              </a:rPr>
              <a:t>Dependencies</a:t>
            </a:r>
          </a:p>
          <a:p>
            <a:r>
              <a:rPr lang="en-US" dirty="0">
                <a:latin typeface="Söhne"/>
              </a:rPr>
              <a:t>Graph Algorithms</a:t>
            </a:r>
            <a:endParaRPr lang="en-PK" dirty="0">
              <a:latin typeface="Söhne"/>
            </a:endParaRPr>
          </a:p>
        </p:txBody>
      </p:sp>
    </p:spTree>
    <p:extLst>
      <p:ext uri="{BB962C8B-B14F-4D97-AF65-F5344CB8AC3E}">
        <p14:creationId xmlns:p14="http://schemas.microsoft.com/office/powerpoint/2010/main" val="277485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E585B39-3F91-4716-B99B-F2F8519F4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4B1AA877-09FE-4988-B95D-729E4F2BC9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6" name="Straight Connector 15">
            <a:extLst>
              <a:ext uri="{FF2B5EF4-FFF2-40B4-BE49-F238E27FC236}">
                <a16:creationId xmlns:a16="http://schemas.microsoft.com/office/drawing/2014/main" id="{66034D98-8665-421D-8716-7748C50B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0625EB8-EAE5-9450-CD80-D32B882E587C}"/>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600"/>
              <a:t>PROJECT INTRO</a:t>
            </a:r>
          </a:p>
        </p:txBody>
      </p:sp>
      <p:pic>
        <p:nvPicPr>
          <p:cNvPr id="5" name="Content Placeholder 4">
            <a:extLst>
              <a:ext uri="{FF2B5EF4-FFF2-40B4-BE49-F238E27FC236}">
                <a16:creationId xmlns:a16="http://schemas.microsoft.com/office/drawing/2014/main" id="{0A0881C1-943E-5775-25E7-B0AEF8EA5780}"/>
              </a:ext>
            </a:extLst>
          </p:cNvPr>
          <p:cNvPicPr>
            <a:picLocks noChangeAspect="1"/>
          </p:cNvPicPr>
          <p:nvPr/>
        </p:nvPicPr>
        <p:blipFill>
          <a:blip r:embed="rId4"/>
          <a:stretch>
            <a:fillRect/>
          </a:stretch>
        </p:blipFill>
        <p:spPr>
          <a:xfrm>
            <a:off x="2150348" y="643992"/>
            <a:ext cx="3484014" cy="3495040"/>
          </a:xfrm>
          <a:prstGeom prst="rect">
            <a:avLst/>
          </a:prstGeom>
        </p:spPr>
      </p:pic>
      <p:pic>
        <p:nvPicPr>
          <p:cNvPr id="7" name="Content Placeholder 6" descr="A picture containing blue, colorful&#10;&#10;Description automatically generated">
            <a:extLst>
              <a:ext uri="{FF2B5EF4-FFF2-40B4-BE49-F238E27FC236}">
                <a16:creationId xmlns:a16="http://schemas.microsoft.com/office/drawing/2014/main" id="{741E224E-A54F-5AD0-9ABC-632BC1AF30FC}"/>
              </a:ext>
            </a:extLst>
          </p:cNvPr>
          <p:cNvPicPr>
            <a:picLocks noGrp="1" noChangeAspect="1"/>
          </p:cNvPicPr>
          <p:nvPr>
            <p:ph idx="1"/>
          </p:nvPr>
        </p:nvPicPr>
        <p:blipFill>
          <a:blip r:embed="rId5"/>
          <a:stretch>
            <a:fillRect/>
          </a:stretch>
        </p:blipFill>
        <p:spPr>
          <a:xfrm>
            <a:off x="6171060" y="1229392"/>
            <a:ext cx="4242437" cy="2324239"/>
          </a:xfrm>
          <a:prstGeom prst="rect">
            <a:avLst/>
          </a:prstGeom>
        </p:spPr>
      </p:pic>
    </p:spTree>
    <p:extLst>
      <p:ext uri="{BB962C8B-B14F-4D97-AF65-F5344CB8AC3E}">
        <p14:creationId xmlns:p14="http://schemas.microsoft.com/office/powerpoint/2010/main" val="1543513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4" name="Straight Connector 13">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459EC45-EB52-ED86-596F-96B67EB96EEF}"/>
              </a:ext>
            </a:extLst>
          </p:cNvPr>
          <p:cNvSpPr>
            <a:spLocks noGrp="1"/>
          </p:cNvSpPr>
          <p:nvPr>
            <p:ph type="title"/>
          </p:nvPr>
        </p:nvSpPr>
        <p:spPr>
          <a:xfrm>
            <a:off x="1452616" y="962902"/>
            <a:ext cx="4171480" cy="2471104"/>
          </a:xfrm>
        </p:spPr>
        <p:txBody>
          <a:bodyPr vert="horz" lIns="91440" tIns="45720" rIns="91440" bIns="0" rtlCol="0" anchor="b">
            <a:normAutofit/>
          </a:bodyPr>
          <a:lstStyle/>
          <a:p>
            <a:r>
              <a:rPr lang="en-US" sz="4800" dirty="0"/>
              <a:t>DEMO IMAGE</a:t>
            </a:r>
          </a:p>
        </p:txBody>
      </p:sp>
      <p:pic>
        <p:nvPicPr>
          <p:cNvPr id="5" name="Content Placeholder 4" descr="A picture containing diagram&#10;&#10;Description automatically generated">
            <a:extLst>
              <a:ext uri="{FF2B5EF4-FFF2-40B4-BE49-F238E27FC236}">
                <a16:creationId xmlns:a16="http://schemas.microsoft.com/office/drawing/2014/main" id="{A676911D-7A17-DCBA-73CC-E599B392415C}"/>
              </a:ext>
            </a:extLst>
          </p:cNvPr>
          <p:cNvPicPr>
            <a:picLocks noGrp="1" noChangeAspect="1"/>
          </p:cNvPicPr>
          <p:nvPr>
            <p:ph idx="1"/>
          </p:nvPr>
        </p:nvPicPr>
        <p:blipFill>
          <a:blip r:embed="rId3"/>
          <a:stretch>
            <a:fillRect/>
          </a:stretch>
        </p:blipFill>
        <p:spPr>
          <a:xfrm>
            <a:off x="6134442" y="805583"/>
            <a:ext cx="4880379" cy="4660762"/>
          </a:xfrm>
          <a:prstGeom prst="rect">
            <a:avLst/>
          </a:prstGeom>
        </p:spPr>
      </p:pic>
    </p:spTree>
    <p:extLst>
      <p:ext uri="{BB962C8B-B14F-4D97-AF65-F5344CB8AC3E}">
        <p14:creationId xmlns:p14="http://schemas.microsoft.com/office/powerpoint/2010/main" val="180724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0970-B5DB-CC54-62CF-210DD8AA62F4}"/>
              </a:ext>
            </a:extLst>
          </p:cNvPr>
          <p:cNvSpPr>
            <a:spLocks noGrp="1"/>
          </p:cNvSpPr>
          <p:nvPr>
            <p:ph type="title"/>
          </p:nvPr>
        </p:nvSpPr>
        <p:spPr/>
        <p:txBody>
          <a:bodyPr/>
          <a:lstStyle/>
          <a:p>
            <a:r>
              <a:rPr lang="en-US" b="1" dirty="0"/>
              <a:t>LOGIC OF GAME AND DIGRAPH IN GAME</a:t>
            </a:r>
            <a:endParaRPr lang="en-PK" b="1" dirty="0"/>
          </a:p>
        </p:txBody>
      </p:sp>
      <p:sp>
        <p:nvSpPr>
          <p:cNvPr id="3" name="Content Placeholder 2">
            <a:extLst>
              <a:ext uri="{FF2B5EF4-FFF2-40B4-BE49-F238E27FC236}">
                <a16:creationId xmlns:a16="http://schemas.microsoft.com/office/drawing/2014/main" id="{CB878DF4-1268-88A3-5AA7-CBDF1376F226}"/>
              </a:ext>
            </a:extLst>
          </p:cNvPr>
          <p:cNvSpPr>
            <a:spLocks noGrp="1"/>
          </p:cNvSpPr>
          <p:nvPr>
            <p:ph idx="1"/>
          </p:nvPr>
        </p:nvSpPr>
        <p:spPr/>
        <p:txBody>
          <a:bodyPr>
            <a:normAutofit/>
          </a:bodyPr>
          <a:lstStyle/>
          <a:p>
            <a:pPr algn="l"/>
            <a:r>
              <a:rPr lang="en-US" b="0" i="0" dirty="0">
                <a:solidFill>
                  <a:srgbClr val="D1D5DB"/>
                </a:solidFill>
                <a:effectLst/>
                <a:latin typeface="Söhne"/>
              </a:rPr>
              <a:t>Usage of  Digraph class in the "edu.princeton.cs.algs4" </a:t>
            </a:r>
          </a:p>
          <a:p>
            <a:pPr algn="l"/>
            <a:r>
              <a:rPr lang="en-US" b="0" i="0" dirty="0">
                <a:solidFill>
                  <a:srgbClr val="D1D5DB"/>
                </a:solidFill>
                <a:effectLst/>
                <a:latin typeface="Söhne"/>
              </a:rPr>
              <a:t>Starting game</a:t>
            </a:r>
          </a:p>
          <a:p>
            <a:pPr algn="l"/>
            <a:r>
              <a:rPr lang="en-US" b="0" i="0" dirty="0">
                <a:solidFill>
                  <a:srgbClr val="D1D5DB"/>
                </a:solidFill>
                <a:effectLst/>
                <a:latin typeface="Söhne"/>
              </a:rPr>
              <a:t>Traps, bonuses, road blocks, and weather conditions, which will affect the players' progress.</a:t>
            </a:r>
          </a:p>
          <a:p>
            <a:pPr algn="l"/>
            <a:r>
              <a:rPr lang="en-US" b="0" i="0" dirty="0">
                <a:solidFill>
                  <a:srgbClr val="D1D5DB"/>
                </a:solidFill>
                <a:effectLst/>
                <a:latin typeface="Söhne"/>
              </a:rPr>
              <a:t> The game ends when all players run out of fuel or reach the destination. </a:t>
            </a:r>
            <a:endParaRPr lang="en-PK" dirty="0"/>
          </a:p>
        </p:txBody>
      </p:sp>
    </p:spTree>
    <p:extLst>
      <p:ext uri="{BB962C8B-B14F-4D97-AF65-F5344CB8AC3E}">
        <p14:creationId xmlns:p14="http://schemas.microsoft.com/office/powerpoint/2010/main" val="3357794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4" name="Straight Connector 13">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FC06C91-90C3-F99A-527A-3B80DE49D296}"/>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600"/>
              <a:t>SOURCE CODE EXPLANATION</a:t>
            </a:r>
          </a:p>
        </p:txBody>
      </p:sp>
      <p:sp>
        <p:nvSpPr>
          <p:cNvPr id="3" name="Content Placeholder 2">
            <a:extLst>
              <a:ext uri="{FF2B5EF4-FFF2-40B4-BE49-F238E27FC236}">
                <a16:creationId xmlns:a16="http://schemas.microsoft.com/office/drawing/2014/main" id="{BCC03A8A-7B5E-C0ED-37AF-8D23BF314933}"/>
              </a:ext>
            </a:extLst>
          </p:cNvPr>
          <p:cNvSpPr>
            <a:spLocks noGrp="1"/>
          </p:cNvSpPr>
          <p:nvPr>
            <p:ph idx="1"/>
          </p:nvPr>
        </p:nvSpPr>
        <p:spPr>
          <a:xfrm>
            <a:off x="1776729" y="5016709"/>
            <a:ext cx="8643011" cy="457219"/>
          </a:xfrm>
        </p:spPr>
        <p:txBody>
          <a:bodyPr vert="horz" lIns="91440" tIns="91440" rIns="91440" bIns="91440" rtlCol="0">
            <a:normAutofit/>
          </a:bodyPr>
          <a:lstStyle/>
          <a:p>
            <a:pPr marL="0" indent="0" algn="ctr">
              <a:buNone/>
            </a:pPr>
            <a:r>
              <a:rPr lang="en-US" sz="1600" cap="all"/>
              <a:t>LIBRARIES</a:t>
            </a:r>
          </a:p>
        </p:txBody>
      </p:sp>
      <p:grpSp>
        <p:nvGrpSpPr>
          <p:cNvPr id="16" name="Group 15">
            <a:extLst>
              <a:ext uri="{FF2B5EF4-FFF2-40B4-BE49-F238E27FC236}">
                <a16:creationId xmlns:a16="http://schemas.microsoft.com/office/drawing/2014/main" id="{0B1B16DF-418B-4A5E-BBFE-4A006EDD12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2" y="323838"/>
            <a:ext cx="9299965" cy="3652791"/>
            <a:chOff x="1445672" y="323838"/>
            <a:chExt cx="9299965" cy="3652791"/>
          </a:xfrm>
        </p:grpSpPr>
        <p:sp>
          <p:nvSpPr>
            <p:cNvPr id="17" name="Rectangle 16">
              <a:extLst>
                <a:ext uri="{FF2B5EF4-FFF2-40B4-BE49-F238E27FC236}">
                  <a16:creationId xmlns:a16="http://schemas.microsoft.com/office/drawing/2014/main" id="{38377CF4-A46C-4719-99E3-C0411A324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5672" y="323838"/>
              <a:ext cx="9299965" cy="365279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92092E-35CC-4092-A571-83F513846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8238" y="647445"/>
              <a:ext cx="8673013" cy="3002215"/>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9B6D3C0-9195-49AA-8EB0-51F7DBE0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1963" y="812570"/>
            <a:ext cx="8337333" cy="2662923"/>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CAA5BE61-4F5C-BC63-D347-4F64C0A821B4}"/>
              </a:ext>
            </a:extLst>
          </p:cNvPr>
          <p:cNvPicPr>
            <a:picLocks noChangeAspect="1"/>
          </p:cNvPicPr>
          <p:nvPr/>
        </p:nvPicPr>
        <p:blipFill>
          <a:blip r:embed="rId4"/>
          <a:stretch>
            <a:fillRect/>
          </a:stretch>
        </p:blipFill>
        <p:spPr>
          <a:xfrm>
            <a:off x="3286447" y="963739"/>
            <a:ext cx="5607626" cy="2369223"/>
          </a:xfrm>
          <a:prstGeom prst="rect">
            <a:avLst/>
          </a:prstGeom>
        </p:spPr>
      </p:pic>
    </p:spTree>
    <p:extLst>
      <p:ext uri="{BB962C8B-B14F-4D97-AF65-F5344CB8AC3E}">
        <p14:creationId xmlns:p14="http://schemas.microsoft.com/office/powerpoint/2010/main" val="252587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D665-0FBC-751C-A2A4-DBDED6EBABED}"/>
              </a:ext>
            </a:extLst>
          </p:cNvPr>
          <p:cNvSpPr>
            <a:spLocks noGrp="1"/>
          </p:cNvSpPr>
          <p:nvPr>
            <p:ph type="title"/>
          </p:nvPr>
        </p:nvSpPr>
        <p:spPr/>
        <p:txBody>
          <a:bodyPr/>
          <a:lstStyle/>
          <a:p>
            <a:r>
              <a:rPr lang="en-US" dirty="0"/>
              <a:t>Libraries explanation</a:t>
            </a:r>
            <a:endParaRPr lang="en-PK" dirty="0"/>
          </a:p>
        </p:txBody>
      </p:sp>
      <p:sp>
        <p:nvSpPr>
          <p:cNvPr id="3" name="Content Placeholder 2">
            <a:extLst>
              <a:ext uri="{FF2B5EF4-FFF2-40B4-BE49-F238E27FC236}">
                <a16:creationId xmlns:a16="http://schemas.microsoft.com/office/drawing/2014/main" id="{915AF1FA-F2F7-A653-8327-31FE667FD39B}"/>
              </a:ext>
            </a:extLst>
          </p:cNvPr>
          <p:cNvSpPr>
            <a:spLocks noGrp="1"/>
          </p:cNvSpPr>
          <p:nvPr>
            <p:ph idx="1"/>
          </p:nvPr>
        </p:nvSpPr>
        <p:spPr/>
        <p:txBody>
          <a:bodyPr>
            <a:normAutofit/>
          </a:bodyPr>
          <a:lstStyle/>
          <a:p>
            <a:pPr algn="l"/>
            <a:r>
              <a:rPr lang="en-US" b="0" i="0" dirty="0">
                <a:solidFill>
                  <a:srgbClr val="D1D5DB"/>
                </a:solidFill>
                <a:effectLst/>
                <a:latin typeface="Söhne"/>
              </a:rPr>
              <a:t>The above code imports four classes from the "edu.princeton.cs.algs4" package which is a library of useful data structures and algorithms in Java.</a:t>
            </a:r>
          </a:p>
          <a:p>
            <a:r>
              <a:rPr lang="en-US" b="0" i="0" dirty="0">
                <a:solidFill>
                  <a:srgbClr val="D1D5DB"/>
                </a:solidFill>
                <a:effectLst/>
                <a:latin typeface="Söhne"/>
              </a:rPr>
              <a:t>“Digraph” class</a:t>
            </a:r>
          </a:p>
          <a:p>
            <a:r>
              <a:rPr lang="en-US" b="0" i="0" dirty="0">
                <a:solidFill>
                  <a:srgbClr val="D1D5DB"/>
                </a:solidFill>
                <a:effectLst/>
                <a:latin typeface="Söhne"/>
              </a:rPr>
              <a:t>"In" class </a:t>
            </a:r>
          </a:p>
          <a:p>
            <a:r>
              <a:rPr lang="en-US" b="0" i="0" dirty="0">
                <a:solidFill>
                  <a:srgbClr val="D1D5DB"/>
                </a:solidFill>
                <a:effectLst/>
                <a:latin typeface="Söhne"/>
              </a:rPr>
              <a:t>"</a:t>
            </a:r>
            <a:r>
              <a:rPr lang="en-US" b="0" i="0" dirty="0" err="1">
                <a:solidFill>
                  <a:srgbClr val="D1D5DB"/>
                </a:solidFill>
                <a:effectLst/>
                <a:latin typeface="Söhne"/>
              </a:rPr>
              <a:t>StdIn</a:t>
            </a:r>
            <a:r>
              <a:rPr lang="en-US" b="0" i="0" dirty="0">
                <a:solidFill>
                  <a:srgbClr val="D1D5DB"/>
                </a:solidFill>
                <a:effectLst/>
                <a:latin typeface="Söhne"/>
              </a:rPr>
              <a:t>" </a:t>
            </a:r>
          </a:p>
          <a:p>
            <a:r>
              <a:rPr lang="en-US" b="0" i="0" dirty="0">
                <a:solidFill>
                  <a:srgbClr val="D1D5DB"/>
                </a:solidFill>
                <a:effectLst/>
                <a:latin typeface="Söhne"/>
              </a:rPr>
              <a:t>"</a:t>
            </a:r>
            <a:r>
              <a:rPr lang="en-US" b="0" i="0" dirty="0" err="1">
                <a:solidFill>
                  <a:srgbClr val="D1D5DB"/>
                </a:solidFill>
                <a:effectLst/>
                <a:latin typeface="Söhne"/>
              </a:rPr>
              <a:t>StdOut</a:t>
            </a:r>
            <a:r>
              <a:rPr lang="en-US" b="0" i="0" dirty="0">
                <a:solidFill>
                  <a:srgbClr val="D1D5DB"/>
                </a:solidFill>
                <a:effectLst/>
                <a:latin typeface="Söhne"/>
              </a:rPr>
              <a:t>" </a:t>
            </a:r>
          </a:p>
          <a:p>
            <a:r>
              <a:rPr lang="en-US" b="0" i="0" dirty="0">
                <a:solidFill>
                  <a:srgbClr val="D1D5DB"/>
                </a:solidFill>
                <a:effectLst/>
                <a:latin typeface="Söhne"/>
              </a:rPr>
              <a:t>"</a:t>
            </a:r>
            <a:r>
              <a:rPr lang="en-US" b="0" i="0" dirty="0" err="1">
                <a:solidFill>
                  <a:srgbClr val="D1D5DB"/>
                </a:solidFill>
                <a:effectLst/>
                <a:latin typeface="Söhne"/>
              </a:rPr>
              <a:t>java.util.Random</a:t>
            </a:r>
            <a:r>
              <a:rPr lang="en-US" b="0" i="0" dirty="0">
                <a:solidFill>
                  <a:srgbClr val="D1D5DB"/>
                </a:solidFill>
                <a:effectLst/>
                <a:latin typeface="Söhne"/>
              </a:rPr>
              <a:t>" </a:t>
            </a:r>
            <a:endParaRPr lang="en-US" dirty="0"/>
          </a:p>
          <a:p>
            <a:endParaRPr lang="en-PK" dirty="0"/>
          </a:p>
        </p:txBody>
      </p:sp>
    </p:spTree>
    <p:extLst>
      <p:ext uri="{BB962C8B-B14F-4D97-AF65-F5344CB8AC3E}">
        <p14:creationId xmlns:p14="http://schemas.microsoft.com/office/powerpoint/2010/main" val="18597943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179</TotalTime>
  <Words>1994</Words>
  <Application>Microsoft Office PowerPoint</Application>
  <PresentationFormat>Widescreen</PresentationFormat>
  <Paragraphs>112</Paragraphs>
  <Slides>16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Rockwell</vt:lpstr>
      <vt:lpstr>Söhne</vt:lpstr>
      <vt:lpstr>Wingdings</vt:lpstr>
      <vt:lpstr>Gallery</vt:lpstr>
      <vt:lpstr>TOY FACTORY</vt:lpstr>
      <vt:lpstr>AGENDA</vt:lpstr>
      <vt:lpstr>BASIC INTRODUCTION DIGRAPH LOGIC</vt:lpstr>
      <vt:lpstr>USage OF DIGRAPH IN JAVA</vt:lpstr>
      <vt:lpstr>PROJECT INTRO</vt:lpstr>
      <vt:lpstr>DEMO IMAGE</vt:lpstr>
      <vt:lpstr>LOGIC OF GAME AND DIGRAPH IN GAME</vt:lpstr>
      <vt:lpstr>SOURCE CODE EXPLANATION</vt:lpstr>
      <vt:lpstr>Libraries explanation</vt:lpstr>
      <vt:lpstr>Source code explanation</vt:lpstr>
      <vt:lpstr>TOY FACTORY CLASS EXPLANATION</vt:lpstr>
      <vt:lpstr>Source code explanation</vt:lpstr>
      <vt:lpstr>Play, getnumplayers, getnumtrapbonueses explanation</vt:lpstr>
      <vt:lpstr>STATISTICS OF GAME (OUTPUT)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TOY FACTORY BOARD</dc:title>
  <dc:creator>zaryab</dc:creator>
  <cp:lastModifiedBy>Battula, Ramprasad</cp:lastModifiedBy>
  <cp:revision>2</cp:revision>
  <dcterms:created xsi:type="dcterms:W3CDTF">2023-01-25T18:55:58Z</dcterms:created>
  <dcterms:modified xsi:type="dcterms:W3CDTF">2023-01-26T02:10:34Z</dcterms:modified>
</cp:coreProperties>
</file>