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font" Target="fonts/Roboto-bold.fntdata"/><Relationship Id="rId12" Type="http://schemas.openxmlformats.org/officeDocument/2006/relationships/font" Target="fonts/Roboto-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934a3ee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934a3ee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934a3ee9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934a3ee9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9339dc2e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9339dc2e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9339dc2e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9339dc2e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9339dc2e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9339dc2e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Captioning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(AI/ML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329575" y="4472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329575" y="1621025"/>
            <a:ext cx="7038900" cy="2911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solidFill>
                  <a:srgbClr val="FFFFFF"/>
                </a:solidFill>
                <a:latin typeface="Roboto"/>
                <a:ea typeface="Roboto"/>
                <a:cs typeface="Roboto"/>
                <a:sym typeface="Roboto"/>
              </a:rPr>
              <a:t>This project shows how Deep Learning can be used to solve the problem of generating a caption for a given image, hence the name Image Captioning.</a:t>
            </a:r>
            <a:endParaRPr sz="1200">
              <a:solidFill>
                <a:srgbClr val="FFFFFF"/>
              </a:solidFill>
              <a:latin typeface="Roboto"/>
              <a:ea typeface="Roboto"/>
              <a:cs typeface="Roboto"/>
              <a:sym typeface="Roboto"/>
            </a:endParaRPr>
          </a:p>
          <a:p>
            <a:pPr indent="457200" lvl="0" marL="0" rtl="0" algn="l">
              <a:spcBef>
                <a:spcPts val="0"/>
              </a:spcBef>
              <a:spcAft>
                <a:spcPts val="0"/>
              </a:spcAft>
              <a:buNone/>
            </a:pPr>
            <a:r>
              <a:t/>
            </a:r>
            <a:endParaRPr sz="1200">
              <a:solidFill>
                <a:srgbClr val="FFFFFF"/>
              </a:solidFill>
              <a:latin typeface="Roboto"/>
              <a:ea typeface="Roboto"/>
              <a:cs typeface="Roboto"/>
              <a:sym typeface="Roboto"/>
            </a:endParaRPr>
          </a:p>
          <a:p>
            <a:pPr indent="457200" lvl="0" marL="0" rtl="0" algn="l">
              <a:spcBef>
                <a:spcPts val="0"/>
              </a:spcBef>
              <a:spcAft>
                <a:spcPts val="0"/>
              </a:spcAft>
              <a:buNone/>
            </a:pPr>
            <a:r>
              <a:rPr lang="en" sz="1200">
                <a:solidFill>
                  <a:srgbClr val="FFFFFF"/>
                </a:solidFill>
                <a:latin typeface="Roboto"/>
                <a:ea typeface="Roboto"/>
                <a:cs typeface="Roboto"/>
                <a:sym typeface="Roboto"/>
              </a:rPr>
              <a:t>There are many open source datasets available for this problem, like Flickr 8k (containing 8k images), Flickr 30k (containing 30k images), MS COCO (containing 180k images). Dataset used for this project is Flickr8k.</a:t>
            </a:r>
            <a:endParaRPr sz="1200">
              <a:solidFill>
                <a:srgbClr val="FFFFFF"/>
              </a:solidFill>
              <a:latin typeface="Roboto"/>
              <a:ea typeface="Roboto"/>
              <a:cs typeface="Roboto"/>
              <a:sym typeface="Roboto"/>
            </a:endParaRPr>
          </a:p>
          <a:p>
            <a:pPr indent="457200" lvl="0" marL="0" rtl="0" algn="l">
              <a:spcBef>
                <a:spcPts val="0"/>
              </a:spcBef>
              <a:spcAft>
                <a:spcPts val="0"/>
              </a:spcAft>
              <a:buNone/>
            </a:pPr>
            <a:r>
              <a:t/>
            </a:r>
            <a:endParaRPr sz="1200">
              <a:solidFill>
                <a:srgbClr val="FFFFFF"/>
              </a:solidFill>
              <a:latin typeface="Roboto"/>
              <a:ea typeface="Roboto"/>
              <a:cs typeface="Roboto"/>
              <a:sym typeface="Roboto"/>
            </a:endParaRPr>
          </a:p>
          <a:p>
            <a:pPr indent="457200" lvl="0" marL="0" rtl="0" algn="l">
              <a:spcBef>
                <a:spcPts val="0"/>
              </a:spcBef>
              <a:spcAft>
                <a:spcPts val="0"/>
              </a:spcAft>
              <a:buNone/>
            </a:pPr>
            <a:r>
              <a:rPr lang="en" sz="1200">
                <a:solidFill>
                  <a:srgbClr val="FFFFFF"/>
                </a:solidFill>
                <a:latin typeface="Roboto"/>
                <a:ea typeface="Roboto"/>
                <a:cs typeface="Roboto"/>
                <a:sym typeface="Roboto"/>
              </a:rPr>
              <a:t>Used Inception and VGG16 models to extract features from the image which are then used as input our image captioning model.</a:t>
            </a:r>
            <a:endParaRPr sz="1200">
              <a:solidFill>
                <a:srgbClr val="FFFFFF"/>
              </a:solidFill>
              <a:latin typeface="Roboto"/>
              <a:ea typeface="Roboto"/>
              <a:cs typeface="Roboto"/>
              <a:sym typeface="Roboto"/>
            </a:endParaRPr>
          </a:p>
          <a:p>
            <a:pPr indent="457200" lvl="0" marL="0" rtl="0" algn="l">
              <a:spcBef>
                <a:spcPts val="0"/>
              </a:spcBef>
              <a:spcAft>
                <a:spcPts val="0"/>
              </a:spcAft>
              <a:buNone/>
            </a:pPr>
            <a:r>
              <a:t/>
            </a:r>
            <a:endParaRPr sz="1200">
              <a:solidFill>
                <a:srgbClr val="FFFFFF"/>
              </a:solidFill>
              <a:latin typeface="Roboto"/>
              <a:ea typeface="Roboto"/>
              <a:cs typeface="Roboto"/>
              <a:sym typeface="Roboto"/>
            </a:endParaRPr>
          </a:p>
          <a:p>
            <a:pPr indent="457200" lvl="0" marL="0" rtl="0" algn="l">
              <a:spcBef>
                <a:spcPts val="0"/>
              </a:spcBef>
              <a:spcAft>
                <a:spcPts val="0"/>
              </a:spcAft>
              <a:buNone/>
            </a:pPr>
            <a:r>
              <a:rPr lang="en" sz="1200">
                <a:solidFill>
                  <a:srgbClr val="FFFFFF"/>
                </a:solidFill>
                <a:latin typeface="Roboto"/>
                <a:ea typeface="Roboto"/>
                <a:cs typeface="Roboto"/>
                <a:sym typeface="Roboto"/>
              </a:rPr>
              <a:t>The caption is predicted word by word using Recurrent Neural Networks. Used a default starting word ‘startseq’ to predict the next words.</a:t>
            </a:r>
            <a:endParaRPr sz="1200">
              <a:solidFill>
                <a:srgbClr val="FFFFFF"/>
              </a:solidFill>
              <a:latin typeface="Roboto"/>
              <a:ea typeface="Roboto"/>
              <a:cs typeface="Roboto"/>
              <a:sym typeface="Roboto"/>
            </a:endParaRPr>
          </a:p>
          <a:p>
            <a:pPr indent="457200" lvl="0" marL="0" rtl="0" algn="l">
              <a:spcBef>
                <a:spcPts val="0"/>
              </a:spcBef>
              <a:spcAft>
                <a:spcPts val="0"/>
              </a:spcAft>
              <a:buNone/>
            </a:pPr>
            <a:r>
              <a:t/>
            </a:r>
            <a:endParaRPr sz="1000">
              <a:solidFill>
                <a:srgbClr val="FFFFFF"/>
              </a:solidFill>
              <a:highlight>
                <a:srgbClr val="000000"/>
              </a:highlight>
              <a:latin typeface="Georgia"/>
              <a:ea typeface="Georgia"/>
              <a:cs typeface="Georgia"/>
              <a:sym typeface="Georgia"/>
            </a:endParaRPr>
          </a:p>
          <a:p>
            <a:pPr indent="457200" lvl="0" marL="0" rtl="0" algn="l">
              <a:spcBef>
                <a:spcPts val="0"/>
              </a:spcBef>
              <a:spcAft>
                <a:spcPts val="0"/>
              </a:spcAft>
              <a:buNone/>
            </a:pPr>
            <a:r>
              <a:rPr lang="en" sz="1000">
                <a:solidFill>
                  <a:srgbClr val="FFFFFF"/>
                </a:solidFill>
                <a:highlight>
                  <a:srgbClr val="000000"/>
                </a:highlight>
                <a:latin typeface="Georgia"/>
                <a:ea typeface="Georgia"/>
                <a:cs typeface="Georgia"/>
                <a:sym typeface="Georgia"/>
              </a:rPr>
              <a:t> </a:t>
            </a:r>
            <a:endParaRPr sz="1000">
              <a:solidFill>
                <a:srgbClr val="FFFFFF"/>
              </a:solidFill>
              <a:highlight>
                <a:srgbClr val="000000"/>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48" name="Google Shape;148;p15"/>
          <p:cNvPicPr preferRelativeResize="0"/>
          <p:nvPr/>
        </p:nvPicPr>
        <p:blipFill>
          <a:blip r:embed="rId3">
            <a:alphaModFix/>
          </a:blip>
          <a:stretch>
            <a:fillRect/>
          </a:stretch>
        </p:blipFill>
        <p:spPr>
          <a:xfrm>
            <a:off x="1551250" y="2189725"/>
            <a:ext cx="3872025" cy="1866900"/>
          </a:xfrm>
          <a:prstGeom prst="rect">
            <a:avLst/>
          </a:prstGeom>
          <a:noFill/>
          <a:ln>
            <a:noFill/>
          </a:ln>
        </p:spPr>
      </p:pic>
      <p:pic>
        <p:nvPicPr>
          <p:cNvPr id="149" name="Google Shape;149;p15"/>
          <p:cNvPicPr preferRelativeResize="0"/>
          <p:nvPr/>
        </p:nvPicPr>
        <p:blipFill>
          <a:blip r:embed="rId4">
            <a:alphaModFix/>
          </a:blip>
          <a:stretch>
            <a:fillRect/>
          </a:stretch>
        </p:blipFill>
        <p:spPr>
          <a:xfrm>
            <a:off x="5545225" y="2204000"/>
            <a:ext cx="3120550" cy="163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Architecture</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6" name="Google Shape;156;p16"/>
          <p:cNvPicPr preferRelativeResize="0"/>
          <p:nvPr/>
        </p:nvPicPr>
        <p:blipFill>
          <a:blip r:embed="rId3">
            <a:alphaModFix/>
          </a:blip>
          <a:stretch>
            <a:fillRect/>
          </a:stretch>
        </p:blipFill>
        <p:spPr>
          <a:xfrm>
            <a:off x="1297500" y="1190825"/>
            <a:ext cx="5839325" cy="374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25650" y="3793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Results</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Inception Model								 VGG16 Model</a:t>
            </a:r>
            <a:endParaRPr/>
          </a:p>
          <a:p>
            <a:pPr indent="0" lvl="0" marL="0" rtl="0" algn="l">
              <a:spcBef>
                <a:spcPts val="1600"/>
              </a:spcBef>
              <a:spcAft>
                <a:spcPts val="1600"/>
              </a:spcAft>
              <a:buNone/>
            </a:pPr>
            <a:r>
              <a:t/>
            </a:r>
            <a:endParaRPr/>
          </a:p>
        </p:txBody>
      </p:sp>
      <p:pic>
        <p:nvPicPr>
          <p:cNvPr id="163" name="Google Shape;163;p17"/>
          <p:cNvPicPr preferRelativeResize="0"/>
          <p:nvPr/>
        </p:nvPicPr>
        <p:blipFill>
          <a:blip r:embed="rId3">
            <a:alphaModFix/>
          </a:blip>
          <a:stretch>
            <a:fillRect/>
          </a:stretch>
        </p:blipFill>
        <p:spPr>
          <a:xfrm>
            <a:off x="1409700" y="2202275"/>
            <a:ext cx="3065725" cy="2276475"/>
          </a:xfrm>
          <a:prstGeom prst="rect">
            <a:avLst/>
          </a:prstGeom>
          <a:noFill/>
          <a:ln>
            <a:noFill/>
          </a:ln>
        </p:spPr>
      </p:pic>
      <p:pic>
        <p:nvPicPr>
          <p:cNvPr id="164" name="Google Shape;164;p17"/>
          <p:cNvPicPr preferRelativeResize="0"/>
          <p:nvPr/>
        </p:nvPicPr>
        <p:blipFill>
          <a:blip r:embed="rId4">
            <a:alphaModFix/>
          </a:blip>
          <a:stretch>
            <a:fillRect/>
          </a:stretch>
        </p:blipFill>
        <p:spPr>
          <a:xfrm>
            <a:off x="5071675" y="2188000"/>
            <a:ext cx="2904300" cy="2305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a:t>
            </a:r>
            <a:endParaRPr/>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BLEU metric to evaluate and measure the performance of our model. Our model approaches 0.59 , compared to human observation which is 0.69</a:t>
            </a:r>
            <a:endParaRPr/>
          </a:p>
          <a:p>
            <a:pPr indent="0" lvl="0" marL="0" rtl="0" algn="l">
              <a:spcBef>
                <a:spcPts val="1600"/>
              </a:spcBef>
              <a:spcAft>
                <a:spcPts val="0"/>
              </a:spcAft>
              <a:buNone/>
            </a:pPr>
            <a:r>
              <a:rPr lang="en" sz="1200">
                <a:solidFill>
                  <a:srgbClr val="FFFFFF"/>
                </a:solidFill>
                <a:latin typeface="Roboto"/>
                <a:ea typeface="Roboto"/>
                <a:cs typeface="Roboto"/>
                <a:sym typeface="Roboto"/>
              </a:rPr>
              <a:t>BLEU scores for VGG16 model                         BLEU scores for Inception model</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BLEU-1: 0.553138				       BLEU-1: 0.541909</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BLEU-2: 0.294281 				       BLEU-2: 0.289134</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BLEU-3: 0.194568			          	       BLEU-3: 0.194673</a:t>
            </a:r>
            <a:endParaRPr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BLEU-4: 0.083649       			       BLEU-4: 0.087262</a:t>
            </a:r>
            <a:endParaRPr sz="12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