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64" r:id="rId3"/>
    <p:sldId id="263" r:id="rId4"/>
    <p:sldId id="265" r:id="rId5"/>
    <p:sldId id="269" r:id="rId6"/>
    <p:sldId id="268" r:id="rId7"/>
    <p:sldId id="270" r:id="rId8"/>
    <p:sldId id="272" r:id="rId9"/>
    <p:sldId id="273" r:id="rId10"/>
    <p:sldId id="271" r:id="rId11"/>
    <p:sldId id="274" r:id="rId12"/>
    <p:sldId id="275" r:id="rId13"/>
    <p:sldId id="276" r:id="rId14"/>
    <p:sldId id="279" r:id="rId15"/>
    <p:sldId id="278" r:id="rId16"/>
    <p:sldId id="280" r:id="rId17"/>
    <p:sldId id="259" r:id="rId18"/>
  </p:sldIdLst>
  <p:sldSz cx="12192000" cy="6858000"/>
  <p:notesSz cx="6858000" cy="9144000"/>
  <p:embeddedFontLst>
    <p:embeddedFont>
      <p:font typeface="Arial Black" panose="020B0A04020102020204" pitchFamily="34" charset="0"/>
      <p:bold r:id="rId20"/>
    </p:embeddedFont>
    <p:embeddedFont>
      <p:font typeface="Arial Rounded MT Bold" panose="020F0704030504030204" pitchFamily="34" charset="0"/>
      <p:regular r:id="rId21"/>
    </p:embeddedFont>
    <p:embeddedFont>
      <p:font typeface="Libre Baskerville" panose="02000000000000000000" pitchFamily="2" charset="0"/>
      <p:regular r:id="rId22"/>
      <p:bold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3" autoAdjust="0"/>
    <p:restoredTop sz="93929" autoAdjust="0"/>
  </p:normalViewPr>
  <p:slideViewPr>
    <p:cSldViewPr snapToGrid="0">
      <p:cViewPr varScale="1">
        <p:scale>
          <a:sx n="92" d="100"/>
          <a:sy n="92" d="100"/>
        </p:scale>
        <p:origin x="250" y="62"/>
      </p:cViewPr>
      <p:guideLst/>
    </p:cSldViewPr>
  </p:slideViewPr>
  <p:outlineViewPr>
    <p:cViewPr>
      <p:scale>
        <a:sx n="33" d="100"/>
        <a:sy n="33" d="100"/>
      </p:scale>
      <p:origin x="0" y="-15331"/>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traveltriangle.com/tour-packages/india"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91440" y="81951"/>
            <a:ext cx="12190815" cy="6694098"/>
          </a:xfrm>
          <a:prstGeom prst="rect">
            <a:avLst/>
          </a:prstGeom>
          <a:noFill/>
          <a:ln>
            <a:noFill/>
          </a:ln>
        </p:spPr>
      </p:pic>
      <p:sp>
        <p:nvSpPr>
          <p:cNvPr id="99" name="Google Shape;99;p1"/>
          <p:cNvSpPr txBox="1"/>
          <p:nvPr/>
        </p:nvSpPr>
        <p:spPr>
          <a:xfrm>
            <a:off x="438596" y="4006734"/>
            <a:ext cx="11130742" cy="233906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dirty="0">
                <a:solidFill>
                  <a:schemeClr val="tx1"/>
                </a:solidFill>
                <a:latin typeface="Arial Black" panose="020B0A04020102020204" pitchFamily="34" charset="0"/>
              </a:rPr>
              <a:t>Decoding the Ideal Travel Package</a:t>
            </a:r>
          </a:p>
          <a:p>
            <a:pPr marL="0" marR="0" lvl="0" indent="0" algn="ctr" rtl="0">
              <a:spcBef>
                <a:spcPts val="0"/>
              </a:spcBef>
              <a:spcAft>
                <a:spcPts val="0"/>
              </a:spcAft>
              <a:buNone/>
            </a:pPr>
            <a:endParaRPr lang="en-US" sz="2400" dirty="0">
              <a:solidFill>
                <a:schemeClr val="tx1"/>
              </a:solidFill>
              <a:latin typeface="Arial Black" panose="020B0A04020102020204" pitchFamily="34" charset="0"/>
            </a:endParaRPr>
          </a:p>
          <a:p>
            <a:pPr marL="0" marR="0" lvl="0" indent="0" algn="ctr" rtl="0">
              <a:spcBef>
                <a:spcPts val="0"/>
              </a:spcBef>
              <a:spcAft>
                <a:spcPts val="0"/>
              </a:spcAft>
              <a:buNone/>
            </a:pPr>
            <a:r>
              <a:rPr lang="en-US" sz="1800" dirty="0">
                <a:solidFill>
                  <a:schemeClr val="tx1"/>
                </a:solidFill>
                <a:latin typeface="Arial Black" panose="020B0A04020102020204" pitchFamily="34" charset="0"/>
              </a:rPr>
              <a:t>Presented by :</a:t>
            </a:r>
          </a:p>
          <a:p>
            <a:pPr marL="0" marR="0" lvl="0" indent="0" algn="ctr" rtl="0">
              <a:spcBef>
                <a:spcPts val="0"/>
              </a:spcBef>
              <a:spcAft>
                <a:spcPts val="0"/>
              </a:spcAft>
              <a:buNone/>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1.Ram Prasanna Merudondi</a:t>
            </a:r>
          </a:p>
          <a:p>
            <a:pPr marL="0" marR="0" lvl="0" indent="0" algn="ctr" rtl="0">
              <a:spcBef>
                <a:spcPts val="0"/>
              </a:spcBef>
              <a:spcAft>
                <a:spcPts val="0"/>
              </a:spcAft>
              <a:buNone/>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2.Gayathri Matam</a:t>
            </a:r>
          </a:p>
          <a:p>
            <a:pPr marL="0" marR="0" lvl="0" indent="0" algn="ctr" rtl="0">
              <a:spcBef>
                <a:spcPts val="0"/>
              </a:spcBef>
              <a:spcAft>
                <a:spcPts val="0"/>
              </a:spcAft>
              <a:buNone/>
            </a:pPr>
            <a:endParaRPr lang="en-US" sz="1800" dirty="0">
              <a:solidFill>
                <a:schemeClr val="tx1"/>
              </a:solidFill>
              <a:latin typeface="Arial Black" panose="020B0A04020102020204" pitchFamily="34" charset="0"/>
            </a:endParaRPr>
          </a:p>
          <a:p>
            <a:pPr marL="0" marR="0" lvl="0" indent="0" algn="ctr" rtl="0">
              <a:spcBef>
                <a:spcPts val="0"/>
              </a:spcBef>
              <a:spcAft>
                <a:spcPts val="0"/>
              </a:spcAft>
              <a:buNone/>
            </a:pPr>
            <a:r>
              <a:rPr lang="en-US" sz="1800" dirty="0">
                <a:solidFill>
                  <a:schemeClr val="tx1"/>
                </a:solidFill>
                <a:latin typeface="Arial Rounded MT Bold" panose="020F0704030504030204" pitchFamily="34"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3693-892C-8445-ADE0-85D0516A71DD}"/>
              </a:ext>
            </a:extLst>
          </p:cNvPr>
          <p:cNvSpPr>
            <a:spLocks noGrp="1"/>
          </p:cNvSpPr>
          <p:nvPr>
            <p:ph type="title"/>
          </p:nvPr>
        </p:nvSpPr>
        <p:spPr>
          <a:xfrm>
            <a:off x="297180" y="266701"/>
            <a:ext cx="11056620" cy="358139"/>
          </a:xfrm>
        </p:spPr>
        <p:txBody>
          <a:bodyPr>
            <a:noAutofit/>
          </a:bodyPr>
          <a:lstStyle/>
          <a:p>
            <a:r>
              <a:rPr lang="en-IN" sz="2400" b="1" dirty="0">
                <a:solidFill>
                  <a:srgbClr val="FF0000"/>
                </a:solidFill>
                <a:latin typeface="Arial Black" panose="020B0A04020102020204" pitchFamily="34" charset="0"/>
              </a:rPr>
              <a:t>Bivariate Analysis Steps:</a:t>
            </a:r>
            <a:endParaRPr lang="en-IN" sz="2400" dirty="0"/>
          </a:p>
        </p:txBody>
      </p:sp>
      <p:sp>
        <p:nvSpPr>
          <p:cNvPr id="3" name="Text Placeholder 2">
            <a:extLst>
              <a:ext uri="{FF2B5EF4-FFF2-40B4-BE49-F238E27FC236}">
                <a16:creationId xmlns:a16="http://schemas.microsoft.com/office/drawing/2014/main" id="{9EB2C8F1-9FDE-35D8-01FD-8BCE3E91B0F1}"/>
              </a:ext>
            </a:extLst>
          </p:cNvPr>
          <p:cNvSpPr>
            <a:spLocks noGrp="1"/>
          </p:cNvSpPr>
          <p:nvPr>
            <p:ph type="body" idx="1"/>
          </p:nvPr>
        </p:nvSpPr>
        <p:spPr>
          <a:xfrm>
            <a:off x="567690" y="5164667"/>
            <a:ext cx="11056620" cy="745066"/>
          </a:xfrm>
        </p:spPr>
        <p:txBody>
          <a:bodyPr>
            <a:normAutofit/>
          </a:bodyPr>
          <a:lstStyle/>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This bar plot compares ratings and Prices. Lower prices does not define high ratings.</a:t>
            </a:r>
            <a:r>
              <a:rPr lang="en-IN" sz="2000" dirty="0">
                <a:solidFill>
                  <a:schemeClr val="tx1"/>
                </a:solidFill>
                <a:latin typeface="Times New Roman" panose="02020603050405020304" pitchFamily="18" charset="0"/>
                <a:cs typeface="Times New Roman" panose="02020603050405020304" pitchFamily="18" charset="0"/>
              </a:rPr>
              <a:t>                                    </a:t>
            </a:r>
          </a:p>
          <a:p>
            <a:pPr marL="114300" indent="0">
              <a:buNone/>
            </a:pPr>
            <a:endParaRPr lang="en-IN" dirty="0"/>
          </a:p>
        </p:txBody>
      </p:sp>
      <p:pic>
        <p:nvPicPr>
          <p:cNvPr id="5" name="Picture 4">
            <a:extLst>
              <a:ext uri="{FF2B5EF4-FFF2-40B4-BE49-F238E27FC236}">
                <a16:creationId xmlns:a16="http://schemas.microsoft.com/office/drawing/2014/main" id="{E6A88930-DB8B-C482-21CB-977BF7F24EBF}"/>
              </a:ext>
            </a:extLst>
          </p:cNvPr>
          <p:cNvPicPr>
            <a:picLocks noChangeAspect="1"/>
          </p:cNvPicPr>
          <p:nvPr/>
        </p:nvPicPr>
        <p:blipFill>
          <a:blip r:embed="rId2"/>
          <a:stretch>
            <a:fillRect/>
          </a:stretch>
        </p:blipFill>
        <p:spPr>
          <a:xfrm>
            <a:off x="2864284" y="765182"/>
            <a:ext cx="5382779" cy="4136144"/>
          </a:xfrm>
          <a:prstGeom prst="rect">
            <a:avLst/>
          </a:prstGeom>
        </p:spPr>
      </p:pic>
    </p:spTree>
    <p:extLst>
      <p:ext uri="{BB962C8B-B14F-4D97-AF65-F5344CB8AC3E}">
        <p14:creationId xmlns:p14="http://schemas.microsoft.com/office/powerpoint/2010/main" val="1336317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1D5EA-3F47-C561-B504-DDEC852B5697}"/>
              </a:ext>
            </a:extLst>
          </p:cNvPr>
          <p:cNvSpPr>
            <a:spLocks noGrp="1"/>
          </p:cNvSpPr>
          <p:nvPr>
            <p:ph type="title"/>
          </p:nvPr>
        </p:nvSpPr>
        <p:spPr>
          <a:xfrm>
            <a:off x="532013" y="-28460"/>
            <a:ext cx="9319145" cy="655493"/>
          </a:xfrm>
        </p:spPr>
        <p:txBody>
          <a:bodyPr>
            <a:noAutofit/>
          </a:bodyPr>
          <a:lstStyle/>
          <a:p>
            <a:r>
              <a:rPr lang="en-IN" sz="2400" b="1" dirty="0">
                <a:solidFill>
                  <a:srgbClr val="FF0000"/>
                </a:solidFill>
                <a:latin typeface="Arial Black" panose="020B0A04020102020204" pitchFamily="34" charset="0"/>
              </a:rPr>
              <a:t>Bivariate Analysis Steps:</a:t>
            </a:r>
            <a:endParaRPr lang="en-IN" sz="2400" dirty="0"/>
          </a:p>
        </p:txBody>
      </p:sp>
      <p:sp>
        <p:nvSpPr>
          <p:cNvPr id="3" name="Text Placeholder 2">
            <a:extLst>
              <a:ext uri="{FF2B5EF4-FFF2-40B4-BE49-F238E27FC236}">
                <a16:creationId xmlns:a16="http://schemas.microsoft.com/office/drawing/2014/main" id="{E8AC9E90-B656-604C-B5AE-9BD589FF949F}"/>
              </a:ext>
            </a:extLst>
          </p:cNvPr>
          <p:cNvSpPr>
            <a:spLocks noGrp="1"/>
          </p:cNvSpPr>
          <p:nvPr>
            <p:ph type="body" idx="1"/>
          </p:nvPr>
        </p:nvSpPr>
        <p:spPr>
          <a:xfrm>
            <a:off x="831849" y="4730780"/>
            <a:ext cx="10515600" cy="1500187"/>
          </a:xfrm>
        </p:spPr>
        <p:txBody>
          <a:bodyPr>
            <a:normAutofit/>
          </a:bodyPr>
          <a:lstStyle/>
          <a:p>
            <a:pPr marL="571500" indent="-342900" algn="just">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This box plot shows how discount amount varies for different hotel types.</a:t>
            </a:r>
          </a:p>
          <a:p>
            <a:pPr marL="571500" indent="-342900"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Lower-tier hotels rely on heavy discounts to attract budget-conscious travelers, while luxury hotels focus more on exclusivity and experience.</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1C14519-B41C-6D87-C142-3584442BE9E1}"/>
              </a:ext>
            </a:extLst>
          </p:cNvPr>
          <p:cNvPicPr>
            <a:picLocks noChangeAspect="1"/>
          </p:cNvPicPr>
          <p:nvPr/>
        </p:nvPicPr>
        <p:blipFill>
          <a:blip r:embed="rId2"/>
          <a:stretch>
            <a:fillRect/>
          </a:stretch>
        </p:blipFill>
        <p:spPr>
          <a:xfrm>
            <a:off x="1753985" y="822960"/>
            <a:ext cx="8021782" cy="3732415"/>
          </a:xfrm>
          <a:prstGeom prst="rect">
            <a:avLst/>
          </a:prstGeom>
        </p:spPr>
      </p:pic>
    </p:spTree>
    <p:extLst>
      <p:ext uri="{BB962C8B-B14F-4D97-AF65-F5344CB8AC3E}">
        <p14:creationId xmlns:p14="http://schemas.microsoft.com/office/powerpoint/2010/main" val="128644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BA5AF-6786-2E5A-0871-A6E839D5AF57}"/>
              </a:ext>
            </a:extLst>
          </p:cNvPr>
          <p:cNvSpPr>
            <a:spLocks noGrp="1"/>
          </p:cNvSpPr>
          <p:nvPr>
            <p:ph type="title"/>
          </p:nvPr>
        </p:nvSpPr>
        <p:spPr>
          <a:xfrm>
            <a:off x="617220" y="167640"/>
            <a:ext cx="7863840" cy="429578"/>
          </a:xfrm>
        </p:spPr>
        <p:txBody>
          <a:bodyPr>
            <a:noAutofit/>
          </a:bodyPr>
          <a:lstStyle/>
          <a:p>
            <a:r>
              <a:rPr lang="en-IN" sz="2400" b="1" dirty="0">
                <a:solidFill>
                  <a:srgbClr val="FF0000"/>
                </a:solidFill>
                <a:latin typeface="Arial Black" panose="020B0A04020102020204" pitchFamily="34" charset="0"/>
              </a:rPr>
              <a:t>Bivariate Analysis Steps:</a:t>
            </a:r>
            <a:endParaRPr lang="en-IN" sz="2400" dirty="0"/>
          </a:p>
        </p:txBody>
      </p:sp>
      <p:sp>
        <p:nvSpPr>
          <p:cNvPr id="3" name="Text Placeholder 2">
            <a:extLst>
              <a:ext uri="{FF2B5EF4-FFF2-40B4-BE49-F238E27FC236}">
                <a16:creationId xmlns:a16="http://schemas.microsoft.com/office/drawing/2014/main" id="{B8C33FFC-498F-A1F0-26F7-2B908E55AA18}"/>
              </a:ext>
            </a:extLst>
          </p:cNvPr>
          <p:cNvSpPr>
            <a:spLocks noGrp="1"/>
          </p:cNvSpPr>
          <p:nvPr>
            <p:ph type="body" idx="1"/>
          </p:nvPr>
        </p:nvSpPr>
        <p:spPr>
          <a:xfrm>
            <a:off x="807720" y="4183380"/>
            <a:ext cx="10820400" cy="1219200"/>
          </a:xfrm>
        </p:spPr>
        <p:txBody>
          <a:bodyPr>
            <a:normAutofit/>
          </a:bodyPr>
          <a:lstStyle/>
          <a:p>
            <a:r>
              <a:rPr lang="en-US" sz="2000" b="1" dirty="0">
                <a:solidFill>
                  <a:schemeClr val="tx1"/>
                </a:solidFill>
                <a:latin typeface="Arial Black" panose="020B0A04020102020204" pitchFamily="34" charset="0"/>
              </a:rPr>
              <a:t>This box plot compares discount amounts across different states to find the best deals.</a:t>
            </a:r>
          </a:p>
          <a:p>
            <a:r>
              <a:rPr lang="en-US" sz="2000" b="1" dirty="0">
                <a:solidFill>
                  <a:schemeClr val="tx1"/>
                </a:solidFill>
                <a:latin typeface="Arial Black" panose="020B0A04020102020204" pitchFamily="34" charset="0"/>
              </a:rPr>
              <a:t>Some states offer consistently higher discounts than others</a:t>
            </a:r>
            <a:r>
              <a:rPr lang="en-US" sz="2000" b="1" dirty="0">
                <a:solidFill>
                  <a:schemeClr val="accent2"/>
                </a:solidFill>
                <a:latin typeface="Arial Black" panose="020B0A04020102020204" pitchFamily="34" charset="0"/>
              </a:rPr>
              <a:t>.</a:t>
            </a:r>
            <a:r>
              <a:rPr lang="en-IN" sz="2000" b="1" dirty="0">
                <a:solidFill>
                  <a:schemeClr val="accent2"/>
                </a:solidFill>
                <a:latin typeface="Arial Black" panose="020B0A04020102020204" pitchFamily="34" charset="0"/>
              </a:rPr>
              <a:t>                                                                               </a:t>
            </a:r>
          </a:p>
        </p:txBody>
      </p:sp>
      <p:pic>
        <p:nvPicPr>
          <p:cNvPr id="8" name="Picture 7">
            <a:extLst>
              <a:ext uri="{FF2B5EF4-FFF2-40B4-BE49-F238E27FC236}">
                <a16:creationId xmlns:a16="http://schemas.microsoft.com/office/drawing/2014/main" id="{BB7F7F7A-42AB-80BE-9474-0DF2C9BB4E4A}"/>
              </a:ext>
            </a:extLst>
          </p:cNvPr>
          <p:cNvPicPr>
            <a:picLocks noChangeAspect="1"/>
          </p:cNvPicPr>
          <p:nvPr/>
        </p:nvPicPr>
        <p:blipFill>
          <a:blip r:embed="rId2"/>
          <a:stretch>
            <a:fillRect/>
          </a:stretch>
        </p:blipFill>
        <p:spPr>
          <a:xfrm>
            <a:off x="1055717" y="597219"/>
            <a:ext cx="10328564" cy="5607808"/>
          </a:xfrm>
          <a:prstGeom prst="rect">
            <a:avLst/>
          </a:prstGeom>
        </p:spPr>
      </p:pic>
    </p:spTree>
    <p:extLst>
      <p:ext uri="{BB962C8B-B14F-4D97-AF65-F5344CB8AC3E}">
        <p14:creationId xmlns:p14="http://schemas.microsoft.com/office/powerpoint/2010/main" val="350752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FCC9-4B6E-7375-8377-9D741606B093}"/>
              </a:ext>
            </a:extLst>
          </p:cNvPr>
          <p:cNvSpPr>
            <a:spLocks noGrp="1"/>
          </p:cNvSpPr>
          <p:nvPr>
            <p:ph type="ctrTitle"/>
          </p:nvPr>
        </p:nvSpPr>
        <p:spPr>
          <a:xfrm>
            <a:off x="216129" y="71427"/>
            <a:ext cx="5981471" cy="597440"/>
          </a:xfrm>
        </p:spPr>
        <p:txBody>
          <a:bodyPr>
            <a:noAutofit/>
          </a:bodyPr>
          <a:lstStyle/>
          <a:p>
            <a:r>
              <a:rPr lang="en-IN" sz="2400" b="1" dirty="0">
                <a:solidFill>
                  <a:srgbClr val="FF0000"/>
                </a:solidFill>
                <a:latin typeface="Arial Black" panose="020B0A04020102020204" pitchFamily="34" charset="0"/>
              </a:rPr>
              <a:t>Multivariate Analysis Steps:</a:t>
            </a:r>
            <a:endParaRPr lang="en-IN" sz="2400" dirty="0"/>
          </a:p>
        </p:txBody>
      </p:sp>
      <p:sp>
        <p:nvSpPr>
          <p:cNvPr id="3" name="Text Placeholder 2">
            <a:extLst>
              <a:ext uri="{FF2B5EF4-FFF2-40B4-BE49-F238E27FC236}">
                <a16:creationId xmlns:a16="http://schemas.microsoft.com/office/drawing/2014/main" id="{3EB8A195-573B-8036-05F5-5C0E1ACBEA90}"/>
              </a:ext>
            </a:extLst>
          </p:cNvPr>
          <p:cNvSpPr>
            <a:spLocks noGrp="1"/>
          </p:cNvSpPr>
          <p:nvPr>
            <p:ph type="subTitle" idx="1"/>
          </p:nvPr>
        </p:nvSpPr>
        <p:spPr>
          <a:xfrm>
            <a:off x="6381402" y="1213659"/>
            <a:ext cx="5594467" cy="4605250"/>
          </a:xfrm>
        </p:spPr>
        <p:txBody>
          <a:bodyPr>
            <a:normAutofit/>
          </a:bodyPr>
          <a:lstStyle/>
          <a:p>
            <a:pPr marL="393700" indent="-342900"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 heatmap showing relationships between variables like ratings, duration, and pricing.</a:t>
            </a:r>
            <a:r>
              <a:rPr lang="en-IN" sz="2000" dirty="0">
                <a:solidFill>
                  <a:schemeClr val="tx1"/>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Strong correlations can indicate trends, such as longer trips being more expensive, or higher-rated packages having fewer discounts due to strong demand.</a:t>
            </a:r>
            <a:r>
              <a:rPr lang="en-IN" sz="2000" dirty="0">
                <a:solidFill>
                  <a:schemeClr val="tx1"/>
                </a:solidFill>
                <a:latin typeface="Arial Black" panose="020B0A04020102020204" pitchFamily="34" charset="0"/>
              </a:rPr>
              <a:t>                                                              </a:t>
            </a:r>
          </a:p>
        </p:txBody>
      </p:sp>
      <p:pic>
        <p:nvPicPr>
          <p:cNvPr id="5" name="Picture 4">
            <a:extLst>
              <a:ext uri="{FF2B5EF4-FFF2-40B4-BE49-F238E27FC236}">
                <a16:creationId xmlns:a16="http://schemas.microsoft.com/office/drawing/2014/main" id="{A19E6FB4-16DB-E914-E2AF-D9817076F079}"/>
              </a:ext>
            </a:extLst>
          </p:cNvPr>
          <p:cNvPicPr>
            <a:picLocks noChangeAspect="1"/>
          </p:cNvPicPr>
          <p:nvPr/>
        </p:nvPicPr>
        <p:blipFill>
          <a:blip r:embed="rId2"/>
          <a:stretch>
            <a:fillRect/>
          </a:stretch>
        </p:blipFill>
        <p:spPr>
          <a:xfrm>
            <a:off x="216130" y="973157"/>
            <a:ext cx="5594466" cy="4762366"/>
          </a:xfrm>
          <a:prstGeom prst="rect">
            <a:avLst/>
          </a:prstGeom>
        </p:spPr>
      </p:pic>
    </p:spTree>
    <p:extLst>
      <p:ext uri="{BB962C8B-B14F-4D97-AF65-F5344CB8AC3E}">
        <p14:creationId xmlns:p14="http://schemas.microsoft.com/office/powerpoint/2010/main" val="1730344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B2DFF-A80A-7D3F-64FA-F82A0F922EBC}"/>
              </a:ext>
            </a:extLst>
          </p:cNvPr>
          <p:cNvSpPr>
            <a:spLocks noGrp="1"/>
          </p:cNvSpPr>
          <p:nvPr>
            <p:ph type="title"/>
          </p:nvPr>
        </p:nvSpPr>
        <p:spPr>
          <a:xfrm>
            <a:off x="465512" y="406400"/>
            <a:ext cx="10888289" cy="682568"/>
          </a:xfrm>
        </p:spPr>
        <p:txBody>
          <a:bodyPr>
            <a:normAutofit fontScale="90000"/>
          </a:bodyPr>
          <a:lstStyle/>
          <a:p>
            <a:r>
              <a:rPr lang="en-IN" sz="2700" b="1" dirty="0">
                <a:solidFill>
                  <a:srgbClr val="FF0000"/>
                </a:solidFill>
                <a:latin typeface="Arial Black" panose="020B0A04020102020204" pitchFamily="34" charset="0"/>
              </a:rPr>
              <a:t>Conclusion : </a:t>
            </a:r>
            <a:br>
              <a:rPr lang="en-IN" dirty="0"/>
            </a:br>
            <a:endParaRPr lang="en-IN" dirty="0"/>
          </a:p>
        </p:txBody>
      </p:sp>
      <p:sp>
        <p:nvSpPr>
          <p:cNvPr id="4" name="Rectangle 1">
            <a:extLst>
              <a:ext uri="{FF2B5EF4-FFF2-40B4-BE49-F238E27FC236}">
                <a16:creationId xmlns:a16="http://schemas.microsoft.com/office/drawing/2014/main" id="{8F4BC47D-4D6F-AA91-1FC9-964E59A061F4}"/>
              </a:ext>
            </a:extLst>
          </p:cNvPr>
          <p:cNvSpPr>
            <a:spLocks noGrp="1" noChangeArrowheads="1"/>
          </p:cNvSpPr>
          <p:nvPr>
            <p:ph type="body" idx="1"/>
          </p:nvPr>
        </p:nvSpPr>
        <p:spPr bwMode="auto">
          <a:xfrm>
            <a:off x="524933" y="1193896"/>
            <a:ext cx="938106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States that balance affordability with high ratings offer the best value for travelers, with popular tourist states maintaining competitive pricing. Shorter trips (3-5 days) are the most preferred, while longer trips don’t always come with the highest discounts. Budget hotels attract customers with bigger discounts, whereas luxury hotels focus on experience over price cuts.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Higher discounts don’t always lead to better ratings customers prioritize service quality over cost savings. While budget hotels offer more discounts, premium stays rely on superior experiences. Ultimately, travelers seek value-for-money, proving that quality matters more than just lower prices.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1475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FE736-374D-6842-1CF9-1511A8C9E8AB}"/>
              </a:ext>
            </a:extLst>
          </p:cNvPr>
          <p:cNvSpPr>
            <a:spLocks noGrp="1"/>
          </p:cNvSpPr>
          <p:nvPr>
            <p:ph type="title"/>
          </p:nvPr>
        </p:nvSpPr>
        <p:spPr>
          <a:xfrm>
            <a:off x="626072" y="276963"/>
            <a:ext cx="9518073" cy="764771"/>
          </a:xfrm>
        </p:spPr>
        <p:txBody>
          <a:bodyPr>
            <a:normAutofit fontScale="90000"/>
          </a:bodyPr>
          <a:lstStyle/>
          <a:p>
            <a:r>
              <a:rPr lang="en-IN" sz="2400" b="1" dirty="0">
                <a:solidFill>
                  <a:srgbClr val="FF0000"/>
                </a:solidFill>
                <a:latin typeface="Arial Black" panose="020B0A04020102020204" pitchFamily="34" charset="0"/>
              </a:rPr>
              <a:t>Key Business Question :</a:t>
            </a:r>
            <a:br>
              <a:rPr lang="en-IN" dirty="0"/>
            </a:br>
            <a:endParaRPr lang="en-IN" dirty="0"/>
          </a:p>
        </p:txBody>
      </p:sp>
      <p:sp>
        <p:nvSpPr>
          <p:cNvPr id="4" name="Rectangle 1">
            <a:extLst>
              <a:ext uri="{FF2B5EF4-FFF2-40B4-BE49-F238E27FC236}">
                <a16:creationId xmlns:a16="http://schemas.microsoft.com/office/drawing/2014/main" id="{9A1B5AD9-6A2E-B3E0-694E-E356DAEB9011}"/>
              </a:ext>
            </a:extLst>
          </p:cNvPr>
          <p:cNvSpPr>
            <a:spLocks noGrp="1" noChangeArrowheads="1"/>
          </p:cNvSpPr>
          <p:nvPr>
            <p:ph type="body" idx="1"/>
          </p:nvPr>
        </p:nvSpPr>
        <p:spPr bwMode="auto">
          <a:xfrm>
            <a:off x="541866" y="1041734"/>
            <a:ext cx="923713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Which states offer the best value for customers in terms of price and experience?</a:t>
            </a:r>
          </a:p>
          <a:p>
            <a:pPr marL="342900"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does the duration of a trip affect pricing, ratings, and customer preferences?</a:t>
            </a:r>
          </a:p>
          <a:p>
            <a:pPr marL="342900"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 hotel types impact discounting strategies, and do customers prefer higher discounts over better accommodations?</a:t>
            </a:r>
          </a:p>
          <a:p>
            <a:pPr marL="342900"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Are higher-star hotels offering more discounts, or are budget hotels giving better deals? </a:t>
            </a:r>
          </a:p>
          <a:p>
            <a:pPr marL="342900"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do ratings correlate with price differences, and do discounts influence customer ratings?</a:t>
            </a:r>
          </a:p>
          <a:p>
            <a:pPr marL="342900"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 customers rate packages higher when they receive better discounts?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2957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8D21-78AA-DA80-277B-BFF5F09F8617}"/>
              </a:ext>
            </a:extLst>
          </p:cNvPr>
          <p:cNvSpPr>
            <a:spLocks noGrp="1"/>
          </p:cNvSpPr>
          <p:nvPr>
            <p:ph type="title"/>
          </p:nvPr>
        </p:nvSpPr>
        <p:spPr>
          <a:xfrm>
            <a:off x="762001" y="365126"/>
            <a:ext cx="10761132" cy="887942"/>
          </a:xfrm>
        </p:spPr>
        <p:txBody>
          <a:bodyPr>
            <a:normAutofit fontScale="90000"/>
          </a:bodyPr>
          <a:lstStyle/>
          <a:p>
            <a:r>
              <a:rPr lang="en-US" sz="2400" dirty="0">
                <a:solidFill>
                  <a:srgbClr val="FF0000"/>
                </a:solidFill>
                <a:latin typeface="Arial Black" panose="020B0A04020102020204" pitchFamily="34" charset="0"/>
                <a:cs typeface="Times New Roman" panose="02020603050405020304" pitchFamily="18" charset="0"/>
              </a:rPr>
              <a:t>Strategic Recommendations for Travel Businesses :</a:t>
            </a:r>
            <a:br>
              <a:rPr lang="en-US" sz="4400"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7E053A01-9D63-0ED5-9E50-FA86A8AE9C98}"/>
              </a:ext>
            </a:extLst>
          </p:cNvPr>
          <p:cNvSpPr>
            <a:spLocks noGrp="1"/>
          </p:cNvSpPr>
          <p:nvPr>
            <p:ph type="body" idx="1"/>
          </p:nvPr>
        </p:nvSpPr>
        <p:spPr>
          <a:xfrm>
            <a:off x="668867" y="1168400"/>
            <a:ext cx="10684933" cy="5008563"/>
          </a:xfrm>
        </p:spPr>
        <p:txBody>
          <a:bodyPr>
            <a:normAutofit/>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Focus on experience-driven marketing rather than relying solely on discounts.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Optimize pricing in high-demand states to attract budget-conscious and premium travelers alike.</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Improve service quality, not just discount offers, to boost customer satisfaction and ratings.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Segment customers based on hotel preference &amp; spending behavior to personalize travel deals.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Balance affordability and quality offering mid-range discounts with strong service yields better ratings and repeat customers.</a:t>
            </a:r>
          </a:p>
          <a:p>
            <a:pPr marL="114300" indent="0">
              <a:buNone/>
            </a:pPr>
            <a:endParaRPr lang="en-IN" dirty="0"/>
          </a:p>
        </p:txBody>
      </p:sp>
    </p:spTree>
    <p:extLst>
      <p:ext uri="{BB962C8B-B14F-4D97-AF65-F5344CB8AC3E}">
        <p14:creationId xmlns:p14="http://schemas.microsoft.com/office/powerpoint/2010/main" val="2563289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endParaRPr sz="1800" b="0" i="0" u="none" strike="noStrike" cap="none"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D2346B5A-6FB1-B7B5-415C-7F84D26710E1}"/>
              </a:ext>
            </a:extLst>
          </p:cNvPr>
          <p:cNvPicPr>
            <a:picLocks noChangeAspect="1"/>
          </p:cNvPicPr>
          <p:nvPr/>
        </p:nvPicPr>
        <p:blipFill>
          <a:blip r:embed="rId3"/>
          <a:stretch>
            <a:fillRect/>
          </a:stretch>
        </p:blipFill>
        <p:spPr>
          <a:xfrm>
            <a:off x="3115734" y="1295399"/>
            <a:ext cx="5240866" cy="3708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0602AC-6B9A-CB1D-63FE-E94204D8069A}"/>
              </a:ext>
            </a:extLst>
          </p:cNvPr>
          <p:cNvSpPr>
            <a:spLocks noGrp="1"/>
          </p:cNvSpPr>
          <p:nvPr>
            <p:ph type="body" idx="1"/>
          </p:nvPr>
        </p:nvSpPr>
        <p:spPr>
          <a:xfrm>
            <a:off x="638175" y="320675"/>
            <a:ext cx="11015663" cy="5872163"/>
          </a:xfrm>
        </p:spPr>
        <p:txBody>
          <a:bodyPr>
            <a:normAutofit fontScale="97500"/>
          </a:bodyPr>
          <a:lstStyle/>
          <a:p>
            <a:pPr marL="114300" indent="0" algn="just">
              <a:buNone/>
            </a:pPr>
            <a:r>
              <a:rPr lang="en-IN" sz="2900" b="1" dirty="0">
                <a:solidFill>
                  <a:srgbClr val="FF0000"/>
                </a:solidFill>
                <a:latin typeface="Arial Black" panose="020B0A04020102020204" pitchFamily="34" charset="0"/>
              </a:rPr>
              <a:t>Business Problem:</a:t>
            </a:r>
          </a:p>
          <a:p>
            <a:pPr marL="114300" indent="0" algn="just">
              <a:buNone/>
            </a:pPr>
            <a:r>
              <a:rPr lang="en-US" sz="2900" b="1" dirty="0">
                <a:solidFill>
                  <a:schemeClr val="tx1"/>
                </a:solidFill>
                <a:latin typeface="Times New Roman" panose="02020603050405020304" pitchFamily="18" charset="0"/>
                <a:cs typeface="Times New Roman" panose="02020603050405020304" pitchFamily="18" charset="0"/>
              </a:rPr>
              <a:t>Optimizing Travel Package Offerings for Maximum Customer Satisfaction and Revenue.</a:t>
            </a:r>
          </a:p>
          <a:p>
            <a:pPr marL="114300" indent="0" algn="just">
              <a:buNone/>
            </a:pPr>
            <a:endParaRPr lang="en-US" sz="2900" b="1" dirty="0">
              <a:solidFill>
                <a:schemeClr val="tx1"/>
              </a:solidFill>
              <a:latin typeface="Times New Roman" panose="02020603050405020304" pitchFamily="18" charset="0"/>
              <a:cs typeface="Times New Roman" panose="02020603050405020304" pitchFamily="18" charset="0"/>
            </a:endParaRPr>
          </a:p>
          <a:p>
            <a:pPr marL="114300" indent="0" algn="just">
              <a:buNone/>
            </a:pPr>
            <a:r>
              <a:rPr lang="en-IN" sz="2900" dirty="0">
                <a:solidFill>
                  <a:srgbClr val="FF0000"/>
                </a:solidFill>
                <a:latin typeface="Arial Black" panose="020B0A04020102020204" pitchFamily="34" charset="0"/>
              </a:rPr>
              <a:t>Domain Understanding:</a:t>
            </a:r>
          </a:p>
          <a:p>
            <a:pPr marL="114300" indent="0" algn="just">
              <a:buNone/>
            </a:pPr>
            <a:r>
              <a:rPr lang="en-IN" sz="2500" b="1" dirty="0">
                <a:solidFill>
                  <a:schemeClr val="tx1"/>
                </a:solidFill>
                <a:latin typeface="Times New Roman" panose="02020603050405020304" pitchFamily="18" charset="0"/>
                <a:cs typeface="Times New Roman" panose="02020603050405020304" pitchFamily="18" charset="0"/>
              </a:rPr>
              <a:t>Travel &amp; Tourism</a:t>
            </a:r>
          </a:p>
          <a:p>
            <a:pPr marL="114300" indent="0" algn="just">
              <a:buNone/>
            </a:pPr>
            <a:r>
              <a:rPr lang="en-US" sz="2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travel industry is highly competitive, and travel agencies need to optimize their packages to attract customers while maximizing revenue. Travelers seek the best deals that balance affordability, quality, and experience. Discounts, ratings, duration, and hotel type play a crucial role in shaping customer preferences. However, travel agencies lack data-driven insights into how these factors interact to influence customer choices.</a:t>
            </a:r>
            <a:endParaRPr lang="en-US" sz="33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114300" indent="0">
              <a:buNone/>
            </a:pPr>
            <a:endParaRPr lang="en-US" sz="3300" b="1" dirty="0">
              <a:solidFill>
                <a:schemeClr val="accent1"/>
              </a:solidFill>
            </a:endParaRPr>
          </a:p>
        </p:txBody>
      </p:sp>
    </p:spTree>
    <p:extLst>
      <p:ext uri="{BB962C8B-B14F-4D97-AF65-F5344CB8AC3E}">
        <p14:creationId xmlns:p14="http://schemas.microsoft.com/office/powerpoint/2010/main" val="1009975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AC6E-E291-6BC4-EC5A-6727EAFBD6D7}"/>
              </a:ext>
            </a:extLst>
          </p:cNvPr>
          <p:cNvSpPr>
            <a:spLocks noGrp="1"/>
          </p:cNvSpPr>
          <p:nvPr>
            <p:ph type="title"/>
          </p:nvPr>
        </p:nvSpPr>
        <p:spPr>
          <a:xfrm>
            <a:off x="421178" y="108065"/>
            <a:ext cx="11432771" cy="598517"/>
          </a:xfrm>
        </p:spPr>
        <p:txBody>
          <a:bodyPr>
            <a:noAutofit/>
          </a:bodyPr>
          <a:lstStyle/>
          <a:p>
            <a:r>
              <a:rPr lang="en-IN" sz="2400" b="1" dirty="0">
                <a:solidFill>
                  <a:srgbClr val="FF0000"/>
                </a:solidFill>
                <a:latin typeface="Arial Black" panose="020B0A04020102020204" pitchFamily="34" charset="0"/>
              </a:rPr>
              <a:t>Web Scraping – Details:</a:t>
            </a:r>
            <a:endParaRPr lang="en-IN" sz="4000" dirty="0">
              <a:solidFill>
                <a:srgbClr val="FF0000"/>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1830730D-4CBE-8658-BAD0-A401DF7C099A}"/>
              </a:ext>
            </a:extLst>
          </p:cNvPr>
          <p:cNvSpPr>
            <a:spLocks noGrp="1"/>
          </p:cNvSpPr>
          <p:nvPr>
            <p:ph type="body" idx="1"/>
          </p:nvPr>
        </p:nvSpPr>
        <p:spPr>
          <a:xfrm>
            <a:off x="421178" y="939338"/>
            <a:ext cx="11333018" cy="5237625"/>
          </a:xfrm>
        </p:spPr>
        <p:txBody>
          <a:bodyPr/>
          <a:lstStyle/>
          <a:p>
            <a:pPr marL="114300" indent="0">
              <a:buNone/>
            </a:pPr>
            <a:r>
              <a:rPr lang="en-IN" sz="2400" dirty="0">
                <a:solidFill>
                  <a:schemeClr val="accent1"/>
                </a:solidFill>
                <a:latin typeface="Arial Black" panose="020B0A04020102020204" pitchFamily="34" charset="0"/>
              </a:rPr>
              <a:t>🌍 Website Scraped: </a:t>
            </a:r>
          </a:p>
          <a:p>
            <a:pPr marL="114300" indent="0">
              <a:buNone/>
            </a:pPr>
            <a:r>
              <a:rPr lang="en-IN" sz="1800" b="1"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sz="1800" b="1" u="sng"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https://traveltriangle.com/tour-packages/india</a:t>
            </a:r>
            <a:endParaRPr lang="en-IN" sz="1800" b="1" u="sng" dirty="0">
              <a:solidFill>
                <a:schemeClr val="tx1"/>
              </a:solidFill>
              <a:latin typeface="Times New Roman" panose="02020603050405020304" pitchFamily="18" charset="0"/>
              <a:cs typeface="Times New Roman" panose="02020603050405020304" pitchFamily="18" charset="0"/>
            </a:endParaRPr>
          </a:p>
          <a:p>
            <a:pPr>
              <a:buNone/>
            </a:pPr>
            <a:endParaRPr lang="en-IN" sz="2400" b="1" u="sng" dirty="0">
              <a:solidFill>
                <a:schemeClr val="accent1"/>
              </a:solidFill>
              <a:latin typeface="Arial Black" panose="020B0A04020102020204" pitchFamily="34" charset="0"/>
            </a:endParaRPr>
          </a:p>
          <a:p>
            <a:pPr>
              <a:buNone/>
            </a:pPr>
            <a:endParaRPr lang="en-IN" sz="2000" b="1" dirty="0">
              <a:solidFill>
                <a:schemeClr val="accent1"/>
              </a:solidFill>
              <a:latin typeface="Arial Black" panose="020B0A04020102020204" pitchFamily="34" charset="0"/>
            </a:endParaRPr>
          </a:p>
          <a:p>
            <a:pPr>
              <a:buNone/>
            </a:pPr>
            <a:endParaRPr lang="en-IN" sz="2000" b="1" dirty="0">
              <a:solidFill>
                <a:schemeClr val="accent1"/>
              </a:solidFill>
              <a:latin typeface="Arial Black" panose="020B0A04020102020204" pitchFamily="34" charset="0"/>
            </a:endParaRPr>
          </a:p>
          <a:p>
            <a:pPr>
              <a:buNone/>
            </a:pPr>
            <a:endParaRPr lang="en-IN" sz="2000" b="1" dirty="0">
              <a:solidFill>
                <a:schemeClr val="accent1"/>
              </a:solidFill>
              <a:latin typeface="Arial Black" panose="020B0A04020102020204" pitchFamily="34" charset="0"/>
            </a:endParaRPr>
          </a:p>
          <a:p>
            <a:pPr>
              <a:buNone/>
            </a:pPr>
            <a:endParaRPr lang="en-IN" sz="2000" b="1" dirty="0">
              <a:solidFill>
                <a:schemeClr val="accent1"/>
              </a:solidFill>
              <a:latin typeface="Arial Black" panose="020B0A04020102020204" pitchFamily="34" charset="0"/>
            </a:endParaRPr>
          </a:p>
          <a:p>
            <a:pPr>
              <a:buNone/>
            </a:pPr>
            <a:endParaRPr lang="en-IN" sz="2000" b="1" dirty="0">
              <a:solidFill>
                <a:schemeClr val="accent1"/>
              </a:solidFill>
              <a:latin typeface="Arial Black" panose="020B0A04020102020204" pitchFamily="34" charset="0"/>
            </a:endParaRPr>
          </a:p>
          <a:p>
            <a:pPr>
              <a:buNone/>
            </a:pPr>
            <a:r>
              <a:rPr lang="en-IN" sz="2000" b="1" dirty="0">
                <a:solidFill>
                  <a:schemeClr val="accent1"/>
                </a:solidFill>
                <a:latin typeface="Times New Roman" panose="02020603050405020304" pitchFamily="18" charset="0"/>
                <a:cs typeface="Times New Roman" panose="02020603050405020304" pitchFamily="18" charset="0"/>
              </a:rPr>
              <a:t>🛠️ Tools &amp; Libraries Used:</a:t>
            </a:r>
          </a:p>
          <a:p>
            <a:pPr marL="114300" indent="0">
              <a:buNone/>
            </a:pPr>
            <a:r>
              <a:rPr lang="en-IN"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IN" sz="2000" b="1" dirty="0" err="1">
                <a:solidFill>
                  <a:schemeClr val="accent5">
                    <a:lumMod val="75000"/>
                  </a:schemeClr>
                </a:solidFill>
                <a:latin typeface="Times New Roman" panose="02020603050405020304" pitchFamily="18" charset="0"/>
                <a:ea typeface="Calibri" panose="020F0502020204030204" pitchFamily="34" charset="0"/>
                <a:cs typeface="Times New Roman" panose="02020603050405020304" pitchFamily="18" charset="0"/>
              </a:rPr>
              <a:t>BeautifulSoup</a:t>
            </a:r>
            <a:r>
              <a:rPr lang="en-IN" sz="2000" dirty="0">
                <a:solidFill>
                  <a:schemeClr val="accent5">
                    <a:lumMod val="75000"/>
                  </a:schemeClr>
                </a:solidFill>
                <a:latin typeface="Times New Roman" panose="02020603050405020304" pitchFamily="18" charset="0"/>
                <a:ea typeface="Calibri" panose="020F0502020204030204" pitchFamily="34" charset="0"/>
                <a:cs typeface="Times New Roman" panose="02020603050405020304" pitchFamily="18" charset="0"/>
              </a:rPr>
              <a:t> – </a:t>
            </a:r>
            <a:r>
              <a:rPr lang="en-IN"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Extracting data from HTML pages</a:t>
            </a:r>
            <a:br>
              <a:rPr lang="en-IN" sz="2000"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chemeClr val="accent5">
                    <a:lumMod val="75000"/>
                  </a:schemeClr>
                </a:solidFill>
                <a:latin typeface="Times New Roman" panose="02020603050405020304" pitchFamily="18" charset="0"/>
                <a:ea typeface="Calibri" panose="020F0502020204030204" pitchFamily="34" charset="0"/>
                <a:cs typeface="Times New Roman" panose="02020603050405020304" pitchFamily="18" charset="0"/>
              </a:rPr>
              <a:t>Requests</a:t>
            </a:r>
            <a:r>
              <a:rPr lang="en-IN" sz="2000" dirty="0">
                <a:solidFill>
                  <a:schemeClr val="accent5">
                    <a:lumMod val="75000"/>
                  </a:schemeClr>
                </a:solidFill>
                <a:latin typeface="Times New Roman" panose="02020603050405020304" pitchFamily="18" charset="0"/>
                <a:ea typeface="Calibri" panose="020F0502020204030204" pitchFamily="34" charset="0"/>
                <a:cs typeface="Times New Roman" panose="02020603050405020304" pitchFamily="18" charset="0"/>
              </a:rPr>
              <a:t> – </a:t>
            </a:r>
            <a:r>
              <a:rPr lang="en-IN"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Sending HTTP requests to fetch the webpage</a:t>
            </a:r>
            <a:br>
              <a:rPr lang="en-IN" sz="2000"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chemeClr val="accent5">
                    <a:lumMod val="75000"/>
                  </a:schemeClr>
                </a:solidFill>
                <a:latin typeface="Times New Roman" panose="02020603050405020304" pitchFamily="18" charset="0"/>
                <a:ea typeface="Calibri" panose="020F0502020204030204" pitchFamily="34" charset="0"/>
                <a:cs typeface="Times New Roman" panose="02020603050405020304" pitchFamily="18" charset="0"/>
              </a:rPr>
              <a:t>Pandas</a:t>
            </a:r>
            <a:r>
              <a:rPr lang="en-IN" sz="2000" dirty="0">
                <a:solidFill>
                  <a:schemeClr val="accent5">
                    <a:lumMod val="75000"/>
                  </a:schemeClr>
                </a:solidFill>
                <a:latin typeface="Times New Roman" panose="02020603050405020304" pitchFamily="18" charset="0"/>
                <a:ea typeface="Calibri" panose="020F0502020204030204" pitchFamily="34" charset="0"/>
                <a:cs typeface="Times New Roman" panose="02020603050405020304" pitchFamily="18" charset="0"/>
              </a:rPr>
              <a:t> – </a:t>
            </a:r>
            <a:r>
              <a:rPr lang="en-IN"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Storing and structuring the extracted data</a:t>
            </a:r>
            <a:br>
              <a:rPr lang="en-IN" sz="2000"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chemeClr val="accent5">
                    <a:lumMod val="75000"/>
                  </a:schemeClr>
                </a:solidFill>
                <a:latin typeface="Times New Roman" panose="02020603050405020304" pitchFamily="18" charset="0"/>
                <a:ea typeface="Calibri" panose="020F0502020204030204" pitchFamily="34" charset="0"/>
                <a:cs typeface="Times New Roman" panose="02020603050405020304" pitchFamily="18" charset="0"/>
              </a:rPr>
              <a:t>CSV Handling</a:t>
            </a:r>
            <a:r>
              <a:rPr lang="en-IN" sz="2000" dirty="0">
                <a:solidFill>
                  <a:schemeClr val="accent5">
                    <a:lumMod val="75000"/>
                  </a:schemeClr>
                </a:solidFill>
                <a:latin typeface="Times New Roman" panose="02020603050405020304" pitchFamily="18" charset="0"/>
                <a:ea typeface="Calibri" panose="020F0502020204030204" pitchFamily="34" charset="0"/>
                <a:cs typeface="Times New Roman" panose="02020603050405020304" pitchFamily="18" charset="0"/>
              </a:rPr>
              <a:t> – </a:t>
            </a:r>
            <a:r>
              <a:rPr lang="en-IN"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Exporting scraped data for analysis.</a:t>
            </a:r>
          </a:p>
          <a:p>
            <a:pPr marL="114300" indent="0">
              <a:buNone/>
            </a:pPr>
            <a:endParaRPr lang="en-IN" sz="2400" dirty="0">
              <a:solidFill>
                <a:schemeClr val="accent2"/>
              </a:solidFill>
              <a:latin typeface="Arial Black" panose="020B0A04020102020204" pitchFamily="34" charset="0"/>
            </a:endParaRPr>
          </a:p>
          <a:p>
            <a:pPr marL="114300" indent="0">
              <a:buNone/>
            </a:pPr>
            <a:endParaRPr lang="en-IN" sz="1800" dirty="0">
              <a:solidFill>
                <a:schemeClr val="accent2"/>
              </a:solidFill>
              <a:latin typeface="Arial Black" panose="020B0A04020102020204" pitchFamily="34" charset="0"/>
            </a:endParaRPr>
          </a:p>
        </p:txBody>
      </p:sp>
      <p:pic>
        <p:nvPicPr>
          <p:cNvPr id="9" name="Picture 8">
            <a:extLst>
              <a:ext uri="{FF2B5EF4-FFF2-40B4-BE49-F238E27FC236}">
                <a16:creationId xmlns:a16="http://schemas.microsoft.com/office/drawing/2014/main" id="{B8F8D233-B751-8DCE-7E1C-86EE03EFD5E7}"/>
              </a:ext>
            </a:extLst>
          </p:cNvPr>
          <p:cNvPicPr>
            <a:picLocks noChangeAspect="1"/>
          </p:cNvPicPr>
          <p:nvPr/>
        </p:nvPicPr>
        <p:blipFill>
          <a:blip r:embed="rId3"/>
          <a:stretch>
            <a:fillRect/>
          </a:stretch>
        </p:blipFill>
        <p:spPr>
          <a:xfrm>
            <a:off x="3589866" y="2124672"/>
            <a:ext cx="4042987" cy="1990129"/>
          </a:xfrm>
          <a:prstGeom prst="rect">
            <a:avLst/>
          </a:prstGeom>
        </p:spPr>
      </p:pic>
    </p:spTree>
    <p:extLst>
      <p:ext uri="{BB962C8B-B14F-4D97-AF65-F5344CB8AC3E}">
        <p14:creationId xmlns:p14="http://schemas.microsoft.com/office/powerpoint/2010/main" val="398315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232E1-3B3A-EFBC-4869-A66C746EFCE6}"/>
              </a:ext>
            </a:extLst>
          </p:cNvPr>
          <p:cNvSpPr>
            <a:spLocks noGrp="1"/>
          </p:cNvSpPr>
          <p:nvPr>
            <p:ph type="title"/>
          </p:nvPr>
        </p:nvSpPr>
        <p:spPr>
          <a:xfrm>
            <a:off x="340823" y="232757"/>
            <a:ext cx="11012978" cy="598516"/>
          </a:xfrm>
        </p:spPr>
        <p:txBody>
          <a:bodyPr>
            <a:normAutofit/>
          </a:bodyPr>
          <a:lstStyle/>
          <a:p>
            <a:pPr algn="just"/>
            <a:r>
              <a:rPr lang="en-US" sz="2400" b="1" dirty="0">
                <a:solidFill>
                  <a:srgbClr val="FF0000"/>
                </a:solidFill>
                <a:latin typeface="Arial Black" panose="020B0A04020102020204" pitchFamily="34" charset="0"/>
              </a:rPr>
              <a:t>📊 Summary of the Data:</a:t>
            </a:r>
            <a:endParaRPr lang="en-IN" sz="2400" b="1" dirty="0">
              <a:solidFill>
                <a:srgbClr val="FF0000"/>
              </a:solidFill>
              <a:latin typeface="Arial Black" panose="020B0A04020102020204" pitchFamily="34" charset="0"/>
            </a:endParaRPr>
          </a:p>
        </p:txBody>
      </p:sp>
      <p:sp>
        <p:nvSpPr>
          <p:cNvPr id="7" name="Text Placeholder 6">
            <a:extLst>
              <a:ext uri="{FF2B5EF4-FFF2-40B4-BE49-F238E27FC236}">
                <a16:creationId xmlns:a16="http://schemas.microsoft.com/office/drawing/2014/main" id="{2439711F-8027-3A4A-FBC4-EBAC67F41C92}"/>
              </a:ext>
            </a:extLst>
          </p:cNvPr>
          <p:cNvSpPr>
            <a:spLocks noGrp="1"/>
          </p:cNvSpPr>
          <p:nvPr>
            <p:ph type="body" idx="1"/>
          </p:nvPr>
        </p:nvSpPr>
        <p:spPr>
          <a:xfrm>
            <a:off x="340822" y="897775"/>
            <a:ext cx="11012978" cy="5279188"/>
          </a:xfrm>
        </p:spPr>
        <p:txBody>
          <a:bodyPr/>
          <a:lstStyle/>
          <a:p>
            <a:pPr algn="just"/>
            <a:r>
              <a:rPr lang="en-IN" sz="2000" b="1" dirty="0">
                <a:solidFill>
                  <a:schemeClr val="tx1"/>
                </a:solidFill>
                <a:latin typeface="Times New Roman" panose="02020603050405020304" pitchFamily="18" charset="0"/>
                <a:cs typeface="Times New Roman" panose="02020603050405020304" pitchFamily="18" charset="0"/>
              </a:rPr>
              <a:t>Total Records: </a:t>
            </a:r>
            <a:r>
              <a:rPr lang="en-IN" sz="2000" b="1" dirty="0">
                <a:solidFill>
                  <a:schemeClr val="accent1"/>
                </a:solidFill>
                <a:latin typeface="Times New Roman" panose="02020603050405020304" pitchFamily="18" charset="0"/>
                <a:cs typeface="Times New Roman" panose="02020603050405020304" pitchFamily="18" charset="0"/>
              </a:rPr>
              <a:t>525</a:t>
            </a:r>
            <a:r>
              <a:rPr lang="en-IN" sz="2000" b="1" dirty="0">
                <a:solidFill>
                  <a:srgbClr val="7030A0"/>
                </a:solidFill>
                <a:latin typeface="Times New Roman" panose="02020603050405020304" pitchFamily="18" charset="0"/>
                <a:cs typeface="Times New Roman" panose="02020603050405020304" pitchFamily="18" charset="0"/>
              </a:rPr>
              <a:t> </a:t>
            </a:r>
            <a:r>
              <a:rPr lang="en-IN" sz="2000" b="1" dirty="0">
                <a:solidFill>
                  <a:schemeClr val="accent6"/>
                </a:solidFill>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Total Columns</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a:solidFill>
                  <a:schemeClr val="accent1"/>
                </a:solidFill>
                <a:latin typeface="Times New Roman" panose="02020603050405020304" pitchFamily="18" charset="0"/>
                <a:cs typeface="Times New Roman" panose="02020603050405020304" pitchFamily="18" charset="0"/>
              </a:rPr>
              <a:t>10 (key attributes extracted for analysis)</a:t>
            </a:r>
            <a:r>
              <a:rPr lang="en-IN" sz="2000" b="1" dirty="0">
                <a:solidFill>
                  <a:schemeClr val="accent1"/>
                </a:solidFill>
                <a:latin typeface="Times New Roman" panose="02020603050405020304" pitchFamily="18" charset="0"/>
                <a:cs typeface="Times New Roman" panose="02020603050405020304" pitchFamily="18" charset="0"/>
              </a:rPr>
              <a:t> </a:t>
            </a:r>
            <a:r>
              <a:rPr lang="en-IN" sz="2000" b="1" dirty="0">
                <a:solidFill>
                  <a:srgbClr val="7030A0"/>
                </a:solidFill>
                <a:latin typeface="Times New Roman" panose="02020603050405020304" pitchFamily="18" charset="0"/>
                <a:cs typeface="Times New Roman" panose="02020603050405020304" pitchFamily="18" charset="0"/>
              </a:rPr>
              <a:t>                 </a:t>
            </a:r>
          </a:p>
          <a:p>
            <a:pPr marL="114300" indent="0">
              <a:buNone/>
            </a:pPr>
            <a:endParaRPr lang="en-US" sz="2000" dirty="0">
              <a:latin typeface="Times New Roman" panose="02020603050405020304" pitchFamily="18" charset="0"/>
              <a:cs typeface="Times New Roman" panose="02020603050405020304" pitchFamily="18" charset="0"/>
            </a:endParaRPr>
          </a:p>
          <a:p>
            <a:endParaRPr lang="en-US" dirty="0"/>
          </a:p>
          <a:p>
            <a:endParaRPr lang="en-IN" dirty="0"/>
          </a:p>
        </p:txBody>
      </p:sp>
      <p:pic>
        <p:nvPicPr>
          <p:cNvPr id="4" name="Picture 3">
            <a:extLst>
              <a:ext uri="{FF2B5EF4-FFF2-40B4-BE49-F238E27FC236}">
                <a16:creationId xmlns:a16="http://schemas.microsoft.com/office/drawing/2014/main" id="{D6E33896-85ED-6B41-B206-676F7222F84B}"/>
              </a:ext>
            </a:extLst>
          </p:cNvPr>
          <p:cNvPicPr>
            <a:picLocks noChangeAspect="1"/>
          </p:cNvPicPr>
          <p:nvPr/>
        </p:nvPicPr>
        <p:blipFill>
          <a:blip r:embed="rId2"/>
          <a:stretch>
            <a:fillRect/>
          </a:stretch>
        </p:blipFill>
        <p:spPr>
          <a:xfrm>
            <a:off x="838200" y="1872466"/>
            <a:ext cx="10616738" cy="3929818"/>
          </a:xfrm>
          <a:prstGeom prst="rect">
            <a:avLst/>
          </a:prstGeom>
        </p:spPr>
      </p:pic>
    </p:spTree>
    <p:extLst>
      <p:ext uri="{BB962C8B-B14F-4D97-AF65-F5344CB8AC3E}">
        <p14:creationId xmlns:p14="http://schemas.microsoft.com/office/powerpoint/2010/main" val="4073185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C51E-F325-25CA-535C-673CC35B4D0B}"/>
              </a:ext>
            </a:extLst>
          </p:cNvPr>
          <p:cNvSpPr>
            <a:spLocks noGrp="1"/>
          </p:cNvSpPr>
          <p:nvPr>
            <p:ph type="title"/>
          </p:nvPr>
        </p:nvSpPr>
        <p:spPr>
          <a:xfrm>
            <a:off x="407323" y="356813"/>
            <a:ext cx="10888287" cy="125326"/>
          </a:xfrm>
        </p:spPr>
        <p:txBody>
          <a:bodyPr>
            <a:noAutofit/>
          </a:bodyPr>
          <a:lstStyle/>
          <a:p>
            <a:r>
              <a:rPr lang="en-IN" sz="2400" b="1" dirty="0">
                <a:solidFill>
                  <a:srgbClr val="FF0000"/>
                </a:solidFill>
                <a:latin typeface="Arial Black" panose="020B0A04020102020204" pitchFamily="34" charset="0"/>
              </a:rPr>
              <a:t>Univariate Analysis Steps:</a:t>
            </a:r>
            <a:endParaRPr lang="en-IN" sz="2400" dirty="0"/>
          </a:p>
        </p:txBody>
      </p:sp>
      <p:sp>
        <p:nvSpPr>
          <p:cNvPr id="3" name="Text Placeholder 2">
            <a:extLst>
              <a:ext uri="{FF2B5EF4-FFF2-40B4-BE49-F238E27FC236}">
                <a16:creationId xmlns:a16="http://schemas.microsoft.com/office/drawing/2014/main" id="{77181B6E-4D57-F184-C9DA-792CF2B23DD9}"/>
              </a:ext>
            </a:extLst>
          </p:cNvPr>
          <p:cNvSpPr>
            <a:spLocks noGrp="1"/>
          </p:cNvSpPr>
          <p:nvPr>
            <p:ph type="body" idx="1"/>
          </p:nvPr>
        </p:nvSpPr>
        <p:spPr>
          <a:xfrm>
            <a:off x="407323" y="665018"/>
            <a:ext cx="11371812" cy="5353397"/>
          </a:xfrm>
        </p:spPr>
        <p:txBody>
          <a:bodyPr>
            <a:normAutofit/>
          </a:bodyPr>
          <a:lstStyle/>
          <a:p>
            <a:pPr marL="114300" indent="0">
              <a:buNone/>
            </a:pPr>
            <a:r>
              <a:rPr lang="en-IN" dirty="0"/>
              <a:t>                                                                       </a:t>
            </a:r>
          </a:p>
          <a:p>
            <a:endParaRPr lang="en-IN" dirty="0"/>
          </a:p>
          <a:p>
            <a:endParaRPr lang="en-IN" dirty="0"/>
          </a:p>
          <a:p>
            <a:endParaRPr lang="en-IN" dirty="0"/>
          </a:p>
          <a:p>
            <a:endParaRPr lang="en-IN" dirty="0"/>
          </a:p>
          <a:p>
            <a:pPr marL="114300" indent="0">
              <a:buNone/>
            </a:pPr>
            <a:r>
              <a:rPr lang="en-IN" dirty="0"/>
              <a:t>   </a:t>
            </a:r>
          </a:p>
          <a:p>
            <a:pPr marL="114300" indent="0">
              <a:buNone/>
            </a:pPr>
            <a:endParaRPr lang="en-IN" dirty="0"/>
          </a:p>
          <a:p>
            <a:pPr marL="114300" indent="0">
              <a:buNone/>
            </a:pPr>
            <a:endParaRPr lang="en-IN" dirty="0"/>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This histogram shows the distribution of trip durations, highlighting the most common trip lengths.</a:t>
            </a:r>
            <a:endParaRPr lang="en-IN"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Most trips are short, with a higher frequency of packages in  the 2 – 5 days range.</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450183-B3B1-06F2-B506-8BA7E2C666B7}"/>
              </a:ext>
            </a:extLst>
          </p:cNvPr>
          <p:cNvPicPr>
            <a:picLocks noChangeAspect="1"/>
          </p:cNvPicPr>
          <p:nvPr/>
        </p:nvPicPr>
        <p:blipFill>
          <a:blip r:embed="rId2"/>
          <a:stretch>
            <a:fillRect/>
          </a:stretch>
        </p:blipFill>
        <p:spPr>
          <a:xfrm>
            <a:off x="2226733" y="918298"/>
            <a:ext cx="6409267" cy="3007927"/>
          </a:xfrm>
          <a:prstGeom prst="rect">
            <a:avLst/>
          </a:prstGeom>
        </p:spPr>
      </p:pic>
    </p:spTree>
    <p:extLst>
      <p:ext uri="{BB962C8B-B14F-4D97-AF65-F5344CB8AC3E}">
        <p14:creationId xmlns:p14="http://schemas.microsoft.com/office/powerpoint/2010/main" val="1295872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DE7F-7F6D-18D5-3342-CEBF30A75A6F}"/>
              </a:ext>
            </a:extLst>
          </p:cNvPr>
          <p:cNvSpPr>
            <a:spLocks noGrp="1"/>
          </p:cNvSpPr>
          <p:nvPr>
            <p:ph type="title"/>
          </p:nvPr>
        </p:nvSpPr>
        <p:spPr>
          <a:xfrm>
            <a:off x="490451" y="-174566"/>
            <a:ext cx="10748355" cy="1828799"/>
          </a:xfrm>
        </p:spPr>
        <p:txBody>
          <a:bodyPr/>
          <a:lstStyle/>
          <a:p>
            <a:r>
              <a:rPr lang="en-IN" sz="2400" b="1" dirty="0">
                <a:solidFill>
                  <a:srgbClr val="FF0000"/>
                </a:solidFill>
                <a:latin typeface="Arial Black" panose="020B0A04020102020204" pitchFamily="34" charset="0"/>
              </a:rPr>
              <a:t>Univariate Analysis Steps:</a:t>
            </a:r>
            <a:br>
              <a:rPr lang="en-IN" dirty="0"/>
            </a:br>
            <a:endParaRPr lang="en-IN" dirty="0"/>
          </a:p>
        </p:txBody>
      </p:sp>
      <p:sp>
        <p:nvSpPr>
          <p:cNvPr id="3" name="Text Placeholder 2">
            <a:extLst>
              <a:ext uri="{FF2B5EF4-FFF2-40B4-BE49-F238E27FC236}">
                <a16:creationId xmlns:a16="http://schemas.microsoft.com/office/drawing/2014/main" id="{8D21D8F5-07B2-176B-39AD-5948F5831C3E}"/>
              </a:ext>
            </a:extLst>
          </p:cNvPr>
          <p:cNvSpPr>
            <a:spLocks noGrp="1"/>
          </p:cNvSpPr>
          <p:nvPr>
            <p:ph type="body" idx="4294967295"/>
          </p:nvPr>
        </p:nvSpPr>
        <p:spPr>
          <a:xfrm>
            <a:off x="490451" y="4048298"/>
            <a:ext cx="11296996" cy="2225502"/>
          </a:xfrm>
        </p:spPr>
        <p:txBody>
          <a:bodyPr>
            <a:normAutofit/>
          </a:bodyPr>
          <a:lstStyle/>
          <a:p>
            <a:pPr algn="just">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This histogram and violin plot shows the </a:t>
            </a:r>
            <a:r>
              <a:rPr lang="en-US" sz="2000" dirty="0">
                <a:solidFill>
                  <a:schemeClr val="tx1"/>
                </a:solidFill>
                <a:latin typeface="Times New Roman" panose="02020603050405020304" pitchFamily="18" charset="0"/>
                <a:cs typeface="Times New Roman" panose="02020603050405020304" pitchFamily="18" charset="0"/>
              </a:rPr>
              <a:t>distribution of discount amounts, highlighting concentration and variability.</a:t>
            </a:r>
            <a:r>
              <a:rPr lang="en-IN" sz="2000" dirty="0">
                <a:solidFill>
                  <a:schemeClr val="tx1"/>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Most discounts are clustered around lower values, but a few high discounts extend the range. This suggests that while moderate discounts are common, some premium packages offer exceptional price reductions.</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Arial Black" panose="020B0A04020102020204" pitchFamily="34" charset="0"/>
              </a:rPr>
              <a:t>                                                     </a:t>
            </a:r>
          </a:p>
        </p:txBody>
      </p:sp>
      <p:pic>
        <p:nvPicPr>
          <p:cNvPr id="5" name="Picture 4">
            <a:extLst>
              <a:ext uri="{FF2B5EF4-FFF2-40B4-BE49-F238E27FC236}">
                <a16:creationId xmlns:a16="http://schemas.microsoft.com/office/drawing/2014/main" id="{5367661B-E9DF-FF45-FE51-93C7306676B3}"/>
              </a:ext>
            </a:extLst>
          </p:cNvPr>
          <p:cNvPicPr>
            <a:picLocks noChangeAspect="1"/>
          </p:cNvPicPr>
          <p:nvPr/>
        </p:nvPicPr>
        <p:blipFill>
          <a:blip r:embed="rId2"/>
          <a:stretch>
            <a:fillRect/>
          </a:stretch>
        </p:blipFill>
        <p:spPr>
          <a:xfrm>
            <a:off x="274319" y="749904"/>
            <a:ext cx="5295207" cy="3040903"/>
          </a:xfrm>
          <a:prstGeom prst="rect">
            <a:avLst/>
          </a:prstGeom>
        </p:spPr>
      </p:pic>
      <p:pic>
        <p:nvPicPr>
          <p:cNvPr id="8" name="Picture 7">
            <a:extLst>
              <a:ext uri="{FF2B5EF4-FFF2-40B4-BE49-F238E27FC236}">
                <a16:creationId xmlns:a16="http://schemas.microsoft.com/office/drawing/2014/main" id="{ED85D1BF-BC91-4A99-63B3-1E54690281ED}"/>
              </a:ext>
            </a:extLst>
          </p:cNvPr>
          <p:cNvPicPr>
            <a:picLocks noChangeAspect="1"/>
          </p:cNvPicPr>
          <p:nvPr/>
        </p:nvPicPr>
        <p:blipFill>
          <a:blip r:embed="rId3"/>
          <a:stretch>
            <a:fillRect/>
          </a:stretch>
        </p:blipFill>
        <p:spPr>
          <a:xfrm>
            <a:off x="6373097" y="771139"/>
            <a:ext cx="4923901" cy="2657861"/>
          </a:xfrm>
          <a:prstGeom prst="rect">
            <a:avLst/>
          </a:prstGeom>
        </p:spPr>
      </p:pic>
    </p:spTree>
    <p:extLst>
      <p:ext uri="{BB962C8B-B14F-4D97-AF65-F5344CB8AC3E}">
        <p14:creationId xmlns:p14="http://schemas.microsoft.com/office/powerpoint/2010/main" val="180824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E9B6B-E9A4-E17A-D0FF-CDD5D8584611}"/>
              </a:ext>
            </a:extLst>
          </p:cNvPr>
          <p:cNvSpPr>
            <a:spLocks noGrp="1"/>
          </p:cNvSpPr>
          <p:nvPr>
            <p:ph type="title"/>
          </p:nvPr>
        </p:nvSpPr>
        <p:spPr>
          <a:xfrm>
            <a:off x="343823" y="190636"/>
            <a:ext cx="10996354" cy="473218"/>
          </a:xfrm>
        </p:spPr>
        <p:txBody>
          <a:bodyPr>
            <a:noAutofit/>
          </a:bodyPr>
          <a:lstStyle/>
          <a:p>
            <a:r>
              <a:rPr lang="en-IN" sz="2400" b="1" dirty="0">
                <a:solidFill>
                  <a:srgbClr val="FF0000"/>
                </a:solidFill>
                <a:latin typeface="Arial Black" panose="020B0A04020102020204" pitchFamily="34" charset="0"/>
              </a:rPr>
              <a:t>Univariate Analysis Steps:</a:t>
            </a:r>
            <a:endParaRPr lang="en-IN" sz="2400" dirty="0"/>
          </a:p>
        </p:txBody>
      </p:sp>
      <p:sp>
        <p:nvSpPr>
          <p:cNvPr id="3" name="Text Placeholder 2">
            <a:extLst>
              <a:ext uri="{FF2B5EF4-FFF2-40B4-BE49-F238E27FC236}">
                <a16:creationId xmlns:a16="http://schemas.microsoft.com/office/drawing/2014/main" id="{6938B10E-AD46-FFBE-BC26-5D41F2886C0F}"/>
              </a:ext>
            </a:extLst>
          </p:cNvPr>
          <p:cNvSpPr>
            <a:spLocks noGrp="1"/>
          </p:cNvSpPr>
          <p:nvPr>
            <p:ph type="body" idx="1"/>
          </p:nvPr>
        </p:nvSpPr>
        <p:spPr>
          <a:xfrm>
            <a:off x="421178" y="4244805"/>
            <a:ext cx="11406755" cy="1901617"/>
          </a:xfrm>
        </p:spPr>
        <p:txBody>
          <a:bodyPr>
            <a:normAutofit/>
          </a:bodyPr>
          <a:lstStyle/>
          <a:p>
            <a:pPr algn="just">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This bar plot shows the distribution of ratings .</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Most travel packages have ratings clustered around the 3-4.5 range.</a:t>
            </a:r>
            <a:r>
              <a:rPr lang="en-IN" sz="2000" dirty="0">
                <a:solidFill>
                  <a:schemeClr val="tx1"/>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This pie plot shows the distribution of hotel types .</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3-star hotels dominate the travel package market, while 5-star options are rare.</a:t>
            </a:r>
            <a:r>
              <a:rPr lang="en-IN" sz="2000" b="1"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Arial Black" panose="020B0A04020102020204" pitchFamily="34" charset="0"/>
              </a:rPr>
              <a:t>                                                                                                                                                                                                          </a:t>
            </a:r>
          </a:p>
        </p:txBody>
      </p:sp>
      <p:pic>
        <p:nvPicPr>
          <p:cNvPr id="5" name="Picture 4">
            <a:extLst>
              <a:ext uri="{FF2B5EF4-FFF2-40B4-BE49-F238E27FC236}">
                <a16:creationId xmlns:a16="http://schemas.microsoft.com/office/drawing/2014/main" id="{19A23E6B-4E63-1C34-1805-E3B45AEE7296}"/>
              </a:ext>
            </a:extLst>
          </p:cNvPr>
          <p:cNvPicPr>
            <a:picLocks noChangeAspect="1"/>
          </p:cNvPicPr>
          <p:nvPr/>
        </p:nvPicPr>
        <p:blipFill>
          <a:blip r:embed="rId2"/>
          <a:stretch>
            <a:fillRect/>
          </a:stretch>
        </p:blipFill>
        <p:spPr>
          <a:xfrm>
            <a:off x="421179" y="902343"/>
            <a:ext cx="4998719" cy="3020015"/>
          </a:xfrm>
          <a:prstGeom prst="rect">
            <a:avLst/>
          </a:prstGeom>
        </p:spPr>
      </p:pic>
      <p:pic>
        <p:nvPicPr>
          <p:cNvPr id="7" name="Picture 6">
            <a:extLst>
              <a:ext uri="{FF2B5EF4-FFF2-40B4-BE49-F238E27FC236}">
                <a16:creationId xmlns:a16="http://schemas.microsoft.com/office/drawing/2014/main" id="{B37F9F2D-2739-162A-16B3-2C9FE16033A6}"/>
              </a:ext>
            </a:extLst>
          </p:cNvPr>
          <p:cNvPicPr>
            <a:picLocks noChangeAspect="1"/>
          </p:cNvPicPr>
          <p:nvPr/>
        </p:nvPicPr>
        <p:blipFill>
          <a:blip r:embed="rId3"/>
          <a:stretch>
            <a:fillRect/>
          </a:stretch>
        </p:blipFill>
        <p:spPr>
          <a:xfrm>
            <a:off x="6256020" y="986302"/>
            <a:ext cx="4328160" cy="2763717"/>
          </a:xfrm>
          <a:prstGeom prst="rect">
            <a:avLst/>
          </a:prstGeom>
        </p:spPr>
      </p:pic>
    </p:spTree>
    <p:extLst>
      <p:ext uri="{BB962C8B-B14F-4D97-AF65-F5344CB8AC3E}">
        <p14:creationId xmlns:p14="http://schemas.microsoft.com/office/powerpoint/2010/main" val="69552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3EE3C-7D28-50E8-1ED0-F8D11B5EDCB6}"/>
              </a:ext>
            </a:extLst>
          </p:cNvPr>
          <p:cNvSpPr>
            <a:spLocks noGrp="1"/>
          </p:cNvSpPr>
          <p:nvPr>
            <p:ph type="title"/>
          </p:nvPr>
        </p:nvSpPr>
        <p:spPr>
          <a:xfrm>
            <a:off x="374077" y="75565"/>
            <a:ext cx="10746968" cy="582798"/>
          </a:xfrm>
        </p:spPr>
        <p:txBody>
          <a:bodyPr>
            <a:noAutofit/>
          </a:bodyPr>
          <a:lstStyle/>
          <a:p>
            <a:r>
              <a:rPr lang="en-IN" sz="2400" b="1" dirty="0">
                <a:solidFill>
                  <a:srgbClr val="FF0000"/>
                </a:solidFill>
                <a:latin typeface="Arial Black" panose="020B0A04020102020204" pitchFamily="34" charset="0"/>
              </a:rPr>
              <a:t>Univariate Analysis Steps:</a:t>
            </a:r>
            <a:endParaRPr lang="en-IN" sz="2400" dirty="0"/>
          </a:p>
        </p:txBody>
      </p:sp>
      <p:sp>
        <p:nvSpPr>
          <p:cNvPr id="3" name="Text Placeholder 2">
            <a:extLst>
              <a:ext uri="{FF2B5EF4-FFF2-40B4-BE49-F238E27FC236}">
                <a16:creationId xmlns:a16="http://schemas.microsoft.com/office/drawing/2014/main" id="{43D19A39-4D7F-ECDB-27E7-F2080B7046DC}"/>
              </a:ext>
            </a:extLst>
          </p:cNvPr>
          <p:cNvSpPr>
            <a:spLocks noGrp="1"/>
          </p:cNvSpPr>
          <p:nvPr>
            <p:ph type="subTitle" idx="4294967295"/>
          </p:nvPr>
        </p:nvSpPr>
        <p:spPr>
          <a:xfrm rot="10800000" flipV="1">
            <a:off x="374075" y="5104169"/>
            <a:ext cx="11479855" cy="1172094"/>
          </a:xfrm>
        </p:spPr>
        <p:txBody>
          <a:bodyPr>
            <a:normAutofit/>
          </a:bodyPr>
          <a:lstStyle/>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This bar plot displays the number of travel packages available in each state, identifying the most popular travel destinations.</a:t>
            </a:r>
            <a:r>
              <a:rPr lang="en-IN" sz="2000" dirty="0">
                <a:solidFill>
                  <a:schemeClr val="tx1"/>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C853FE39-B113-5963-1070-B9BFF82E05D5}"/>
              </a:ext>
            </a:extLst>
          </p:cNvPr>
          <p:cNvPicPr>
            <a:picLocks noChangeAspect="1"/>
          </p:cNvPicPr>
          <p:nvPr/>
        </p:nvPicPr>
        <p:blipFill>
          <a:blip r:embed="rId2"/>
          <a:stretch>
            <a:fillRect/>
          </a:stretch>
        </p:blipFill>
        <p:spPr>
          <a:xfrm>
            <a:off x="773083" y="766429"/>
            <a:ext cx="10282841" cy="4020317"/>
          </a:xfrm>
          <a:prstGeom prst="rect">
            <a:avLst/>
          </a:prstGeom>
        </p:spPr>
      </p:pic>
      <p:cxnSp>
        <p:nvCxnSpPr>
          <p:cNvPr id="7" name="Straight Connector 6">
            <a:extLst>
              <a:ext uri="{FF2B5EF4-FFF2-40B4-BE49-F238E27FC236}">
                <a16:creationId xmlns:a16="http://schemas.microsoft.com/office/drawing/2014/main" id="{179701F3-C9CD-ABC1-6D14-2ED785758412}"/>
              </a:ext>
            </a:extLst>
          </p:cNvPr>
          <p:cNvCxnSpPr>
            <a:cxnSpLocks/>
          </p:cNvCxnSpPr>
          <p:nvPr/>
        </p:nvCxnSpPr>
        <p:spPr>
          <a:xfrm>
            <a:off x="5480858" y="1346662"/>
            <a:ext cx="0" cy="3050771"/>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57180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203FA-BD90-19DC-A961-321116A61A69}"/>
              </a:ext>
            </a:extLst>
          </p:cNvPr>
          <p:cNvSpPr>
            <a:spLocks noGrp="1"/>
          </p:cNvSpPr>
          <p:nvPr>
            <p:ph type="ctrTitle"/>
          </p:nvPr>
        </p:nvSpPr>
        <p:spPr>
          <a:xfrm>
            <a:off x="-1753984" y="126999"/>
            <a:ext cx="8451117" cy="454891"/>
          </a:xfrm>
        </p:spPr>
        <p:txBody>
          <a:bodyPr>
            <a:normAutofit/>
          </a:bodyPr>
          <a:lstStyle/>
          <a:p>
            <a:r>
              <a:rPr lang="en-IN" sz="2400" b="1" dirty="0">
                <a:solidFill>
                  <a:srgbClr val="FF0000"/>
                </a:solidFill>
                <a:latin typeface="Arial Black" panose="020B0A04020102020204" pitchFamily="34" charset="0"/>
              </a:rPr>
              <a:t>Bivariate Analysis Steps:</a:t>
            </a:r>
            <a:endParaRPr lang="en-IN" sz="2400" dirty="0"/>
          </a:p>
        </p:txBody>
      </p:sp>
      <p:sp>
        <p:nvSpPr>
          <p:cNvPr id="4" name="Subtitle 3">
            <a:extLst>
              <a:ext uri="{FF2B5EF4-FFF2-40B4-BE49-F238E27FC236}">
                <a16:creationId xmlns:a16="http://schemas.microsoft.com/office/drawing/2014/main" id="{2554E540-0C4A-89D9-E087-6893BE6E764A}"/>
              </a:ext>
            </a:extLst>
          </p:cNvPr>
          <p:cNvSpPr>
            <a:spLocks noGrp="1"/>
          </p:cNvSpPr>
          <p:nvPr>
            <p:ph type="subTitle" idx="1"/>
          </p:nvPr>
        </p:nvSpPr>
        <p:spPr>
          <a:xfrm>
            <a:off x="638355" y="4270075"/>
            <a:ext cx="10946920" cy="1833643"/>
          </a:xfrm>
        </p:spPr>
        <p:txBody>
          <a:bodyPr>
            <a:normAutofit/>
          </a:bodyPr>
          <a:lstStyle/>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This first scatter plot shows how discount amount varies with trip duration, helping to assess value for money.</a:t>
            </a: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The second scatter plot examines whether higher discounts correlate with better customer ratings.</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B04C3DB-7C6E-222D-EDD1-0614A3210784}"/>
              </a:ext>
            </a:extLst>
          </p:cNvPr>
          <p:cNvPicPr>
            <a:picLocks noChangeAspect="1"/>
          </p:cNvPicPr>
          <p:nvPr/>
        </p:nvPicPr>
        <p:blipFill>
          <a:blip r:embed="rId2"/>
          <a:stretch>
            <a:fillRect/>
          </a:stretch>
        </p:blipFill>
        <p:spPr>
          <a:xfrm>
            <a:off x="916889" y="700407"/>
            <a:ext cx="4971168" cy="3352177"/>
          </a:xfrm>
          <a:prstGeom prst="rect">
            <a:avLst/>
          </a:prstGeom>
        </p:spPr>
      </p:pic>
      <p:pic>
        <p:nvPicPr>
          <p:cNvPr id="7" name="Picture 6">
            <a:extLst>
              <a:ext uri="{FF2B5EF4-FFF2-40B4-BE49-F238E27FC236}">
                <a16:creationId xmlns:a16="http://schemas.microsoft.com/office/drawing/2014/main" id="{BF01EB25-A666-3AAD-D893-2861C34BEBF0}"/>
              </a:ext>
            </a:extLst>
          </p:cNvPr>
          <p:cNvPicPr>
            <a:picLocks noChangeAspect="1"/>
          </p:cNvPicPr>
          <p:nvPr/>
        </p:nvPicPr>
        <p:blipFill>
          <a:blip r:embed="rId3"/>
          <a:stretch>
            <a:fillRect/>
          </a:stretch>
        </p:blipFill>
        <p:spPr>
          <a:xfrm>
            <a:off x="6364661" y="700408"/>
            <a:ext cx="4971167" cy="3192694"/>
          </a:xfrm>
          <a:prstGeom prst="rect">
            <a:avLst/>
          </a:prstGeom>
        </p:spPr>
      </p:pic>
    </p:spTree>
    <p:extLst>
      <p:ext uri="{BB962C8B-B14F-4D97-AF65-F5344CB8AC3E}">
        <p14:creationId xmlns:p14="http://schemas.microsoft.com/office/powerpoint/2010/main" val="398551465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1182</TotalTime>
  <Words>816</Words>
  <Application>Microsoft Office PowerPoint</Application>
  <PresentationFormat>Widescreen</PresentationFormat>
  <Paragraphs>78</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Wingdings</vt:lpstr>
      <vt:lpstr>Arial Rounded MT Bold</vt:lpstr>
      <vt:lpstr>Arial Black</vt:lpstr>
      <vt:lpstr>Libre Baskerville</vt:lpstr>
      <vt:lpstr>Arial</vt:lpstr>
      <vt:lpstr>Times New Roman</vt:lpstr>
      <vt:lpstr>Calibri</vt:lpstr>
      <vt:lpstr>Office Theme</vt:lpstr>
      <vt:lpstr>PowerPoint Presentation</vt:lpstr>
      <vt:lpstr>PowerPoint Presentation</vt:lpstr>
      <vt:lpstr>Web Scraping – Details:</vt:lpstr>
      <vt:lpstr>📊 Summary of the Data:</vt:lpstr>
      <vt:lpstr>Univariate Analysis Steps:</vt:lpstr>
      <vt:lpstr>Univariate Analysis Steps: </vt:lpstr>
      <vt:lpstr>Univariate Analysis Steps:</vt:lpstr>
      <vt:lpstr>Univariate Analysis Steps:</vt:lpstr>
      <vt:lpstr>Bivariate Analysis Steps:</vt:lpstr>
      <vt:lpstr>Bivariate Analysis Steps:</vt:lpstr>
      <vt:lpstr>Bivariate Analysis Steps:</vt:lpstr>
      <vt:lpstr>Bivariate Analysis Steps:</vt:lpstr>
      <vt:lpstr>Multivariate Analysis Steps:</vt:lpstr>
      <vt:lpstr>Conclusion :  </vt:lpstr>
      <vt:lpstr>Key Business Question : </vt:lpstr>
      <vt:lpstr>Strategic Recommendations for Travel Businesses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Ram Prasanna Merudondi</cp:lastModifiedBy>
  <cp:revision>14</cp:revision>
  <dcterms:created xsi:type="dcterms:W3CDTF">2021-02-16T05:19:01Z</dcterms:created>
  <dcterms:modified xsi:type="dcterms:W3CDTF">2025-03-22T07:44:12Z</dcterms:modified>
</cp:coreProperties>
</file>