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4" r:id="rId3"/>
    <p:sldId id="265" r:id="rId4"/>
    <p:sldId id="26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599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7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93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9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9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47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3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9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50FD-90E7-1A45-9069-AD8493D538DF}" type="datetimeFigureOut">
              <a:rPr lang="en-US" smtClean="0"/>
              <a:t>2/21/20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2E13-61A9-F34E-9D7C-A75D91A93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6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524000" y="2833688"/>
            <a:ext cx="9144000" cy="676275"/>
          </a:xfrm>
        </p:spPr>
        <p:txBody>
          <a:bodyPr/>
          <a:lstStyle/>
          <a:p>
            <a:pPr>
              <a:defRPr/>
            </a:pPr>
            <a:r>
              <a:rPr lang="en-US" altLang="en-US" sz="4000" dirty="0">
                <a:latin typeface="+mn-lt"/>
              </a:rPr>
              <a:t>Basics of Linux</a:t>
            </a:r>
          </a:p>
        </p:txBody>
      </p:sp>
    </p:spTree>
    <p:extLst>
      <p:ext uri="{BB962C8B-B14F-4D97-AF65-F5344CB8AC3E}">
        <p14:creationId xmlns:p14="http://schemas.microsoft.com/office/powerpoint/2010/main" val="12092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681038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638"/>
            <a:ext cx="10515600" cy="4243387"/>
          </a:xfrm>
        </p:spPr>
        <p:txBody>
          <a:bodyPr/>
          <a:lstStyle/>
          <a:p>
            <a:r>
              <a:rPr lang="en-US" altLang="en-US" sz="2400" b="1"/>
              <a:t>tar cf </a:t>
            </a:r>
            <a:r>
              <a:rPr lang="en-US" altLang="en-US" sz="2400" b="1" i="1"/>
              <a:t>file.tar files </a:t>
            </a:r>
            <a:r>
              <a:rPr lang="en-US" altLang="en-US" sz="2400"/>
              <a:t>– create a tar named </a:t>
            </a:r>
            <a:r>
              <a:rPr lang="en-US" altLang="en-US" sz="2400" i="1"/>
              <a:t>file.tar </a:t>
            </a:r>
            <a:r>
              <a:rPr lang="en-US" altLang="en-US" sz="2400"/>
              <a:t>containing </a:t>
            </a:r>
            <a:r>
              <a:rPr lang="en-US" altLang="en-US" sz="2400" i="1"/>
              <a:t>files</a:t>
            </a:r>
          </a:p>
          <a:p>
            <a:r>
              <a:rPr lang="en-US" altLang="en-US" sz="2400" b="1"/>
              <a:t>tar xf </a:t>
            </a:r>
            <a:r>
              <a:rPr lang="en-US" altLang="en-US" sz="2400" b="1" i="1"/>
              <a:t>file.tar </a:t>
            </a:r>
            <a:r>
              <a:rPr lang="en-US" altLang="en-US" sz="2400"/>
              <a:t>– extract the files from </a:t>
            </a:r>
            <a:r>
              <a:rPr lang="en-US" altLang="en-US" sz="2400" i="1"/>
              <a:t>file.tar</a:t>
            </a:r>
          </a:p>
          <a:p>
            <a:r>
              <a:rPr lang="en-US" altLang="en-US" sz="2400" b="1"/>
              <a:t>tar czf </a:t>
            </a:r>
            <a:r>
              <a:rPr lang="en-US" altLang="en-US" sz="2400" b="1" i="1"/>
              <a:t>file.tar.gz files </a:t>
            </a:r>
            <a:r>
              <a:rPr lang="en-US" altLang="en-US" sz="2400"/>
              <a:t>– create a tar with Gzip compression</a:t>
            </a:r>
          </a:p>
          <a:p>
            <a:r>
              <a:rPr lang="en-US" altLang="en-US" sz="2400" b="1"/>
              <a:t>tar xzf </a:t>
            </a:r>
            <a:r>
              <a:rPr lang="en-US" altLang="en-US" sz="2400" b="1" i="1"/>
              <a:t>file.tar.gz </a:t>
            </a:r>
            <a:r>
              <a:rPr lang="en-US" altLang="en-US" sz="2400"/>
              <a:t>– extract a tar using Gzip</a:t>
            </a:r>
          </a:p>
          <a:p>
            <a:r>
              <a:rPr lang="en-US" altLang="en-US" sz="2400" b="1"/>
              <a:t>tar cjf </a:t>
            </a:r>
            <a:r>
              <a:rPr lang="en-US" altLang="en-US" sz="2400" b="1" i="1"/>
              <a:t>file.tar.bz2 </a:t>
            </a:r>
            <a:r>
              <a:rPr lang="en-US" altLang="en-US" sz="2400"/>
              <a:t>– create a tar with Bzip2 compression</a:t>
            </a:r>
          </a:p>
          <a:p>
            <a:r>
              <a:rPr lang="en-US" altLang="en-US" sz="2400" b="1"/>
              <a:t>tar xjf </a:t>
            </a:r>
            <a:r>
              <a:rPr lang="en-US" altLang="en-US" sz="2400" b="1" i="1"/>
              <a:t>file.tar.bz2 </a:t>
            </a:r>
            <a:r>
              <a:rPr lang="en-US" altLang="en-US" sz="2400"/>
              <a:t>– extract a tar using Bzip2</a:t>
            </a:r>
          </a:p>
          <a:p>
            <a:r>
              <a:rPr lang="en-US" altLang="en-US" sz="2400" b="1"/>
              <a:t>gzip </a:t>
            </a:r>
            <a:r>
              <a:rPr lang="en-US" altLang="en-US" sz="2400" b="1" i="1"/>
              <a:t>file </a:t>
            </a:r>
            <a:r>
              <a:rPr lang="en-US" altLang="en-US" sz="2400"/>
              <a:t>– compresses </a:t>
            </a:r>
            <a:r>
              <a:rPr lang="en-US" altLang="en-US" sz="2400" i="1"/>
              <a:t>file </a:t>
            </a:r>
            <a:r>
              <a:rPr lang="en-US" altLang="en-US" sz="2400"/>
              <a:t>and renames it to </a:t>
            </a:r>
            <a:r>
              <a:rPr lang="en-US" altLang="en-US" sz="2400" i="1"/>
              <a:t>file.gz</a:t>
            </a:r>
          </a:p>
          <a:p>
            <a:r>
              <a:rPr lang="en-US" altLang="en-US" sz="2400" b="1"/>
              <a:t>gzip -d </a:t>
            </a:r>
            <a:r>
              <a:rPr lang="en-US" altLang="en-US" sz="2400" b="1" i="1"/>
              <a:t>file.gz </a:t>
            </a:r>
            <a:r>
              <a:rPr lang="en-US" altLang="en-US" sz="2400"/>
              <a:t>– decompresses </a:t>
            </a:r>
            <a:r>
              <a:rPr lang="en-US" altLang="en-US" sz="2400" i="1"/>
              <a:t>file.gz </a:t>
            </a:r>
            <a:r>
              <a:rPr lang="en-US" altLang="en-US" sz="2400"/>
              <a:t>back to </a:t>
            </a:r>
            <a:r>
              <a:rPr lang="en-US" altLang="en-US" sz="2400" i="1"/>
              <a:t>file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1264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0"/>
            <a:ext cx="10515600" cy="682625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13" y="806450"/>
            <a:ext cx="10515600" cy="5091113"/>
          </a:xfrm>
        </p:spPr>
        <p:txBody>
          <a:bodyPr/>
          <a:lstStyle/>
          <a:p>
            <a:r>
              <a:rPr lang="en-US" altLang="en-US" sz="2400" b="1"/>
              <a:t>grep </a:t>
            </a:r>
            <a:r>
              <a:rPr lang="en-US" altLang="en-US" sz="2400" b="1" i="1"/>
              <a:t>pattern files </a:t>
            </a:r>
            <a:r>
              <a:rPr lang="en-US" altLang="en-US" sz="2400"/>
              <a:t>– search for </a:t>
            </a:r>
            <a:r>
              <a:rPr lang="en-US" altLang="en-US" sz="2400" i="1"/>
              <a:t>pattern </a:t>
            </a:r>
            <a:r>
              <a:rPr lang="en-US" altLang="en-US" sz="2400"/>
              <a:t>in </a:t>
            </a:r>
            <a:r>
              <a:rPr lang="en-US" altLang="en-US" sz="2400" i="1"/>
              <a:t>files</a:t>
            </a:r>
          </a:p>
          <a:p>
            <a:r>
              <a:rPr lang="en-US" altLang="en-US" sz="2400" b="1"/>
              <a:t>grep -r </a:t>
            </a:r>
            <a:r>
              <a:rPr lang="en-US" altLang="en-US" sz="2400" b="1" i="1"/>
              <a:t>pattern dir </a:t>
            </a:r>
            <a:r>
              <a:rPr lang="en-US" altLang="en-US" sz="2400"/>
              <a:t>– search recursively for </a:t>
            </a:r>
            <a:r>
              <a:rPr lang="en-US" altLang="en-US" sz="2400" i="1"/>
              <a:t>pattern </a:t>
            </a:r>
            <a:r>
              <a:rPr lang="en-US" altLang="en-US" sz="2400"/>
              <a:t>in </a:t>
            </a:r>
            <a:r>
              <a:rPr lang="en-US" altLang="en-US" sz="2400" i="1"/>
              <a:t>dir</a:t>
            </a:r>
          </a:p>
          <a:p>
            <a:r>
              <a:rPr lang="en-US" altLang="en-US" sz="2400" b="1" i="1"/>
              <a:t>command </a:t>
            </a:r>
            <a:r>
              <a:rPr lang="en-US" altLang="en-US" sz="2400" b="1"/>
              <a:t>| grep </a:t>
            </a:r>
            <a:r>
              <a:rPr lang="en-US" altLang="en-US" sz="2400" b="1" i="1"/>
              <a:t>pattern </a:t>
            </a:r>
            <a:r>
              <a:rPr lang="en-US" altLang="en-US" sz="2400"/>
              <a:t>– search for </a:t>
            </a:r>
            <a:r>
              <a:rPr lang="en-US" altLang="en-US" sz="2400" i="1"/>
              <a:t>pattern </a:t>
            </a:r>
            <a:r>
              <a:rPr lang="en-US" altLang="en-US" sz="2400"/>
              <a:t>in the</a:t>
            </a:r>
          </a:p>
          <a:p>
            <a:r>
              <a:rPr lang="en-US" altLang="en-US" sz="2400"/>
              <a:t>output of </a:t>
            </a:r>
            <a:r>
              <a:rPr lang="en-US" altLang="en-US" sz="2400" i="1"/>
              <a:t>command</a:t>
            </a:r>
          </a:p>
          <a:p>
            <a:r>
              <a:rPr lang="en-US" altLang="en-US" sz="2400" b="1"/>
              <a:t>locate </a:t>
            </a:r>
            <a:r>
              <a:rPr lang="en-US" altLang="en-US" sz="2400" b="1" i="1"/>
              <a:t>file </a:t>
            </a:r>
            <a:r>
              <a:rPr lang="en-US" altLang="en-US" sz="2400"/>
              <a:t>– find all instances of </a:t>
            </a:r>
            <a:r>
              <a:rPr lang="en-US" altLang="en-US" sz="2400" i="1"/>
              <a:t>file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005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2625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911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Install from source: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	./configure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make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make install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 err="1"/>
              <a:t>dpkg</a:t>
            </a:r>
            <a:r>
              <a:rPr lang="en-US" altLang="en-US" sz="2400" b="1" dirty="0"/>
              <a:t> -</a:t>
            </a:r>
            <a:r>
              <a:rPr lang="en-US" altLang="en-US" sz="2400" b="1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i="1" dirty="0" err="1"/>
              <a:t>pkg.deb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– install a package (Debian)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400" b="1" dirty="0"/>
              <a:t>rpm -</a:t>
            </a:r>
            <a:r>
              <a:rPr lang="en-US" altLang="en-US" sz="2400" b="1" dirty="0" err="1"/>
              <a:t>Uvh</a:t>
            </a:r>
            <a:r>
              <a:rPr lang="en-US" altLang="en-US" sz="2400" b="1" dirty="0"/>
              <a:t> </a:t>
            </a:r>
            <a:r>
              <a:rPr lang="en-US" altLang="en-US" sz="2400" b="1" i="1" dirty="0" err="1"/>
              <a:t>pkg.rpm</a:t>
            </a:r>
            <a:r>
              <a:rPr lang="en-US" altLang="en-US" sz="2400" b="1" i="1" dirty="0"/>
              <a:t> </a:t>
            </a:r>
            <a:r>
              <a:rPr lang="en-US" altLang="en-US" sz="2400" dirty="0"/>
              <a:t>– install a package (RPM)</a:t>
            </a:r>
          </a:p>
        </p:txBody>
      </p:sp>
    </p:spTree>
    <p:extLst>
      <p:ext uri="{BB962C8B-B14F-4D97-AF65-F5344CB8AC3E}">
        <p14:creationId xmlns:p14="http://schemas.microsoft.com/office/powerpoint/2010/main" val="19645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6888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4888"/>
            <a:ext cx="10515600" cy="4600575"/>
          </a:xfrm>
        </p:spPr>
        <p:txBody>
          <a:bodyPr/>
          <a:lstStyle/>
          <a:p>
            <a:r>
              <a:rPr lang="en-US" altLang="en-US" sz="2400" b="1"/>
              <a:t>Ctrl+C </a:t>
            </a:r>
            <a:r>
              <a:rPr lang="en-US" altLang="en-US" sz="2400"/>
              <a:t>– halts the current command</a:t>
            </a:r>
          </a:p>
          <a:p>
            <a:r>
              <a:rPr lang="en-US" altLang="en-US" sz="2400" b="1"/>
              <a:t>Ctrl+Z </a:t>
            </a:r>
            <a:r>
              <a:rPr lang="en-US" altLang="en-US" sz="2400"/>
              <a:t>– stops the current command, resume with</a:t>
            </a:r>
          </a:p>
          <a:p>
            <a:r>
              <a:rPr lang="en-US" altLang="en-US" sz="2400" b="1"/>
              <a:t>fg </a:t>
            </a:r>
            <a:r>
              <a:rPr lang="en-US" altLang="en-US" sz="2400"/>
              <a:t>in the foreground or </a:t>
            </a:r>
            <a:r>
              <a:rPr lang="en-US" altLang="en-US" sz="2400" b="1"/>
              <a:t>bg </a:t>
            </a:r>
            <a:r>
              <a:rPr lang="en-US" altLang="en-US" sz="2400"/>
              <a:t>in the background</a:t>
            </a:r>
          </a:p>
          <a:p>
            <a:r>
              <a:rPr lang="en-US" altLang="en-US" sz="2400" b="1"/>
              <a:t>Ctrl+D </a:t>
            </a:r>
            <a:r>
              <a:rPr lang="en-US" altLang="en-US" sz="2400"/>
              <a:t>– log out of current session, similar to </a:t>
            </a:r>
            <a:r>
              <a:rPr lang="en-US" altLang="en-US" sz="2400" b="1"/>
              <a:t>exit</a:t>
            </a:r>
          </a:p>
          <a:p>
            <a:r>
              <a:rPr lang="en-US" altLang="en-US" sz="2400" b="1"/>
              <a:t>Ctrl+W </a:t>
            </a:r>
            <a:r>
              <a:rPr lang="en-US" altLang="en-US" sz="2400"/>
              <a:t>– erases one word in the current line</a:t>
            </a:r>
          </a:p>
          <a:p>
            <a:r>
              <a:rPr lang="en-US" altLang="en-US" sz="2400" b="1"/>
              <a:t>Ctrl+U </a:t>
            </a:r>
            <a:r>
              <a:rPr lang="en-US" altLang="en-US" sz="2400"/>
              <a:t>– erases the whole line</a:t>
            </a:r>
          </a:p>
          <a:p>
            <a:r>
              <a:rPr lang="en-US" altLang="en-US" sz="2400" b="1"/>
              <a:t>Ctrl+R </a:t>
            </a:r>
            <a:r>
              <a:rPr lang="en-US" altLang="en-US" sz="2400"/>
              <a:t>– type to bring up a recent command</a:t>
            </a:r>
          </a:p>
          <a:p>
            <a:r>
              <a:rPr lang="en-US" altLang="en-US" sz="2400" b="1"/>
              <a:t>!! </a:t>
            </a:r>
            <a:r>
              <a:rPr lang="en-US" altLang="en-US" sz="2400"/>
              <a:t>- repeats the last command</a:t>
            </a:r>
          </a:p>
          <a:p>
            <a:r>
              <a:rPr lang="en-US" altLang="en-US" sz="2400" b="1"/>
              <a:t>exit </a:t>
            </a:r>
            <a:r>
              <a:rPr lang="en-US" altLang="en-US" sz="2400"/>
              <a:t>– log out of current session</a:t>
            </a:r>
          </a:p>
        </p:txBody>
      </p:sp>
    </p:spTree>
    <p:extLst>
      <p:ext uri="{BB962C8B-B14F-4D97-AF65-F5344CB8AC3E}">
        <p14:creationId xmlns:p14="http://schemas.microsoft.com/office/powerpoint/2010/main" val="223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8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b="1" dirty="0"/>
              <a:t>System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9150"/>
            <a:ext cx="10515600" cy="5091113"/>
          </a:xfrm>
        </p:spPr>
        <p:txBody>
          <a:bodyPr/>
          <a:lstStyle/>
          <a:p>
            <a:r>
              <a:rPr lang="en-US" altLang="en-US" b="1"/>
              <a:t>date </a:t>
            </a:r>
            <a:r>
              <a:rPr lang="en-US" altLang="en-US"/>
              <a:t>– show the current date and time</a:t>
            </a:r>
          </a:p>
          <a:p>
            <a:r>
              <a:rPr lang="en-US" altLang="en-US" b="1"/>
              <a:t>cal </a:t>
            </a:r>
            <a:r>
              <a:rPr lang="en-US" altLang="en-US"/>
              <a:t>– show this month's calendar</a:t>
            </a:r>
          </a:p>
          <a:p>
            <a:r>
              <a:rPr lang="en-US" altLang="en-US" b="1"/>
              <a:t>uptime </a:t>
            </a:r>
            <a:r>
              <a:rPr lang="en-US" altLang="en-US"/>
              <a:t>– show current uptime</a:t>
            </a:r>
          </a:p>
          <a:p>
            <a:r>
              <a:rPr lang="en-US" altLang="en-US" b="1"/>
              <a:t>w </a:t>
            </a:r>
            <a:r>
              <a:rPr lang="en-US" altLang="en-US"/>
              <a:t>– display who is online</a:t>
            </a:r>
          </a:p>
          <a:p>
            <a:r>
              <a:rPr lang="en-US" altLang="en-US" b="1"/>
              <a:t>whoami </a:t>
            </a:r>
            <a:r>
              <a:rPr lang="en-US" altLang="en-US"/>
              <a:t>– who you are logged in as</a:t>
            </a:r>
          </a:p>
          <a:p>
            <a:r>
              <a:rPr lang="en-US" altLang="en-US" b="1"/>
              <a:t>finger </a:t>
            </a:r>
            <a:r>
              <a:rPr lang="en-US" altLang="en-US" b="1" i="1"/>
              <a:t>user </a:t>
            </a:r>
            <a:r>
              <a:rPr lang="en-US" altLang="en-US"/>
              <a:t>– display information about </a:t>
            </a:r>
            <a:r>
              <a:rPr lang="en-US" altLang="en-US" i="1"/>
              <a:t>user</a:t>
            </a:r>
          </a:p>
          <a:p>
            <a:r>
              <a:rPr lang="en-US" altLang="en-US" b="1"/>
              <a:t>uname -a </a:t>
            </a:r>
            <a:r>
              <a:rPr lang="en-US" altLang="en-US"/>
              <a:t>– show kernel information</a:t>
            </a:r>
          </a:p>
        </p:txBody>
      </p:sp>
    </p:spTree>
    <p:extLst>
      <p:ext uri="{BB962C8B-B14F-4D97-AF65-F5344CB8AC3E}">
        <p14:creationId xmlns:p14="http://schemas.microsoft.com/office/powerpoint/2010/main" val="187242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8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System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4575"/>
            <a:ext cx="10515600" cy="5091113"/>
          </a:xfrm>
        </p:spPr>
        <p:txBody>
          <a:bodyPr/>
          <a:lstStyle/>
          <a:p>
            <a:r>
              <a:rPr lang="fr-FR" altLang="en-US" sz="2400" b="1"/>
              <a:t>cat /proc/cpuinfo </a:t>
            </a:r>
            <a:r>
              <a:rPr lang="fr-FR" altLang="en-US" sz="2400"/>
              <a:t>– cpu information</a:t>
            </a:r>
          </a:p>
          <a:p>
            <a:r>
              <a:rPr lang="en-US" altLang="en-US" sz="2400" b="1"/>
              <a:t>cat /proc/meminfo </a:t>
            </a:r>
            <a:r>
              <a:rPr lang="en-US" altLang="en-US" sz="2400"/>
              <a:t>– memory information</a:t>
            </a:r>
          </a:p>
          <a:p>
            <a:r>
              <a:rPr lang="en-US" altLang="en-US" sz="2400" b="1"/>
              <a:t>man </a:t>
            </a:r>
            <a:r>
              <a:rPr lang="en-US" altLang="en-US" sz="2400" b="1" i="1"/>
              <a:t>command </a:t>
            </a:r>
            <a:r>
              <a:rPr lang="en-US" altLang="en-US" sz="2400"/>
              <a:t>– show the manual for </a:t>
            </a:r>
            <a:r>
              <a:rPr lang="en-US" altLang="en-US" sz="2400" i="1"/>
              <a:t>command</a:t>
            </a:r>
          </a:p>
          <a:p>
            <a:r>
              <a:rPr lang="en-US" altLang="en-US" sz="2400" b="1"/>
              <a:t>df </a:t>
            </a:r>
            <a:r>
              <a:rPr lang="en-US" altLang="en-US" sz="2400"/>
              <a:t>– show disk usage</a:t>
            </a:r>
          </a:p>
          <a:p>
            <a:r>
              <a:rPr lang="en-US" altLang="en-US" sz="2400" b="1"/>
              <a:t>du </a:t>
            </a:r>
            <a:r>
              <a:rPr lang="en-US" altLang="en-US" sz="2400"/>
              <a:t>– show directory space usage</a:t>
            </a:r>
          </a:p>
          <a:p>
            <a:r>
              <a:rPr lang="en-US" altLang="en-US" sz="2400" b="1"/>
              <a:t>free </a:t>
            </a:r>
            <a:r>
              <a:rPr lang="en-US" altLang="en-US" sz="2400"/>
              <a:t>– show memory and swap usage</a:t>
            </a:r>
          </a:p>
          <a:p>
            <a:r>
              <a:rPr lang="en-US" altLang="en-US" sz="2400" b="1"/>
              <a:t>whereis </a:t>
            </a:r>
            <a:r>
              <a:rPr lang="en-US" altLang="en-US" sz="2400" b="1" i="1"/>
              <a:t>app </a:t>
            </a:r>
            <a:r>
              <a:rPr lang="en-US" altLang="en-US" sz="2400" i="1"/>
              <a:t>– </a:t>
            </a:r>
            <a:r>
              <a:rPr lang="en-US" altLang="en-US" sz="2400"/>
              <a:t>show possible locations of </a:t>
            </a:r>
            <a:r>
              <a:rPr lang="en-US" altLang="en-US" sz="2400" i="1"/>
              <a:t>app</a:t>
            </a:r>
          </a:p>
          <a:p>
            <a:r>
              <a:rPr lang="en-US" altLang="en-US" sz="2400" b="1"/>
              <a:t>which </a:t>
            </a:r>
            <a:r>
              <a:rPr lang="en-US" altLang="en-US" sz="2400" b="1" i="1"/>
              <a:t>app </a:t>
            </a:r>
            <a:r>
              <a:rPr lang="en-US" altLang="en-US" sz="2400"/>
              <a:t>– show which </a:t>
            </a:r>
            <a:r>
              <a:rPr lang="en-US" altLang="en-US" sz="2400" i="1"/>
              <a:t>app </a:t>
            </a:r>
            <a:r>
              <a:rPr lang="en-US" altLang="en-US" sz="2400"/>
              <a:t>will be run by default</a:t>
            </a:r>
          </a:p>
        </p:txBody>
      </p:sp>
    </p:spTree>
    <p:extLst>
      <p:ext uri="{BB962C8B-B14F-4D97-AF65-F5344CB8AC3E}">
        <p14:creationId xmlns:p14="http://schemas.microsoft.com/office/powerpoint/2010/main" val="358457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2625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638"/>
            <a:ext cx="10515600" cy="5091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/>
              <a:t>ping </a:t>
            </a:r>
            <a:r>
              <a:rPr lang="en-US" altLang="en-US" sz="2400" b="1" i="1"/>
              <a:t>host </a:t>
            </a:r>
            <a:r>
              <a:rPr lang="en-US" altLang="en-US" sz="2400"/>
              <a:t>– ping </a:t>
            </a:r>
            <a:r>
              <a:rPr lang="en-US" altLang="en-US" sz="2400" i="1"/>
              <a:t>host </a:t>
            </a:r>
            <a:r>
              <a:rPr lang="en-US" altLang="en-US" sz="2400"/>
              <a:t>and output results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whois </a:t>
            </a:r>
            <a:r>
              <a:rPr lang="en-US" altLang="en-US" sz="2400" b="1" i="1"/>
              <a:t>domain </a:t>
            </a:r>
            <a:r>
              <a:rPr lang="en-US" altLang="en-US" sz="2400"/>
              <a:t>– get whois information for </a:t>
            </a:r>
            <a:r>
              <a:rPr lang="en-US" altLang="en-US" sz="2400" i="1"/>
              <a:t>domain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dig </a:t>
            </a:r>
            <a:r>
              <a:rPr lang="en-US" altLang="en-US" sz="2400" b="1" i="1"/>
              <a:t>domain </a:t>
            </a:r>
            <a:r>
              <a:rPr lang="en-US" altLang="en-US" sz="2400"/>
              <a:t>– get DNS information for </a:t>
            </a:r>
            <a:r>
              <a:rPr lang="en-US" altLang="en-US" sz="2400" i="1"/>
              <a:t>domain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dig -x </a:t>
            </a:r>
            <a:r>
              <a:rPr lang="en-US" altLang="en-US" sz="2400" b="1" i="1"/>
              <a:t>host </a:t>
            </a:r>
            <a:r>
              <a:rPr lang="en-US" altLang="en-US" sz="2400"/>
              <a:t>– reverse lookup </a:t>
            </a:r>
            <a:r>
              <a:rPr lang="en-US" altLang="en-US" sz="2400" i="1"/>
              <a:t>host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wget </a:t>
            </a:r>
            <a:r>
              <a:rPr lang="en-US" altLang="en-US" sz="2400" b="1" i="1"/>
              <a:t>file </a:t>
            </a:r>
            <a:r>
              <a:rPr lang="en-US" altLang="en-US" sz="2400"/>
              <a:t>– download </a:t>
            </a:r>
            <a:r>
              <a:rPr lang="en-US" altLang="en-US" sz="2400" i="1"/>
              <a:t>file</a:t>
            </a:r>
          </a:p>
          <a:p>
            <a:pPr>
              <a:lnSpc>
                <a:spcPct val="150000"/>
              </a:lnSpc>
            </a:pPr>
            <a:r>
              <a:rPr lang="en-US" altLang="en-US" sz="2400" b="1"/>
              <a:t>wget -c </a:t>
            </a:r>
            <a:r>
              <a:rPr lang="en-US" altLang="en-US" sz="2400" b="1" i="1"/>
              <a:t>file </a:t>
            </a:r>
            <a:r>
              <a:rPr lang="en-US" altLang="en-US" sz="2400"/>
              <a:t>– continue a stopped download</a:t>
            </a:r>
          </a:p>
        </p:txBody>
      </p:sp>
    </p:spTree>
    <p:extLst>
      <p:ext uri="{BB962C8B-B14F-4D97-AF65-F5344CB8AC3E}">
        <p14:creationId xmlns:p14="http://schemas.microsoft.com/office/powerpoint/2010/main" val="133417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98513" y="884238"/>
            <a:ext cx="10515600" cy="5581650"/>
          </a:xfrm>
        </p:spPr>
        <p:txBody>
          <a:bodyPr/>
          <a:lstStyle/>
          <a:p>
            <a:r>
              <a:rPr lang="en-US" altLang="en-US" sz="2400" b="1"/>
              <a:t>ls </a:t>
            </a:r>
            <a:r>
              <a:rPr lang="en-US" altLang="en-US" sz="2400"/>
              <a:t>– directory listing</a:t>
            </a:r>
          </a:p>
          <a:p>
            <a:r>
              <a:rPr lang="en-US" altLang="en-US" sz="2400" b="1"/>
              <a:t>ls -al </a:t>
            </a:r>
            <a:r>
              <a:rPr lang="en-US" altLang="en-US" sz="2400"/>
              <a:t>– formatted listing with hidden files</a:t>
            </a:r>
          </a:p>
          <a:p>
            <a:r>
              <a:rPr lang="en-US" altLang="en-US" sz="2400" b="1"/>
              <a:t>cd </a:t>
            </a:r>
            <a:r>
              <a:rPr lang="en-US" altLang="en-US" sz="2400" b="1" i="1"/>
              <a:t>dir </a:t>
            </a:r>
            <a:r>
              <a:rPr lang="en-US" altLang="en-US" sz="2400"/>
              <a:t>- change directory to </a:t>
            </a:r>
            <a:r>
              <a:rPr lang="en-US" altLang="en-US" sz="2400" i="1"/>
              <a:t>dir</a:t>
            </a:r>
          </a:p>
          <a:p>
            <a:r>
              <a:rPr lang="en-US" altLang="en-US" sz="2400" b="1"/>
              <a:t>cd </a:t>
            </a:r>
            <a:r>
              <a:rPr lang="en-US" altLang="en-US" sz="2400"/>
              <a:t>– change to home</a:t>
            </a:r>
          </a:p>
          <a:p>
            <a:r>
              <a:rPr lang="en-US" altLang="en-US" sz="2400" b="1"/>
              <a:t>pwd </a:t>
            </a:r>
            <a:r>
              <a:rPr lang="en-US" altLang="en-US" sz="2400"/>
              <a:t>– show current directory</a:t>
            </a:r>
          </a:p>
          <a:p>
            <a:r>
              <a:rPr lang="en-US" altLang="en-US" sz="2400" b="1"/>
              <a:t>mkdir </a:t>
            </a:r>
            <a:r>
              <a:rPr lang="en-US" altLang="en-US" sz="2400" b="1" i="1"/>
              <a:t>dir </a:t>
            </a:r>
            <a:r>
              <a:rPr lang="en-US" altLang="en-US" sz="2400"/>
              <a:t>– create a directory </a:t>
            </a:r>
            <a:r>
              <a:rPr lang="en-US" altLang="en-US" sz="2400" i="1"/>
              <a:t>dir</a:t>
            </a:r>
          </a:p>
          <a:p>
            <a:r>
              <a:rPr lang="en-US" altLang="en-US" sz="2400" b="1"/>
              <a:t>rm </a:t>
            </a:r>
            <a:r>
              <a:rPr lang="en-US" altLang="en-US" sz="2400" b="1" i="1"/>
              <a:t>file </a:t>
            </a:r>
            <a:r>
              <a:rPr lang="en-US" altLang="en-US" sz="2400"/>
              <a:t>– delete </a:t>
            </a:r>
            <a:r>
              <a:rPr lang="en-US" altLang="en-US" sz="2400" i="1"/>
              <a:t>file</a:t>
            </a:r>
          </a:p>
          <a:p>
            <a:r>
              <a:rPr lang="pt-BR" altLang="en-US" sz="2400" b="1"/>
              <a:t>rm -r </a:t>
            </a:r>
            <a:r>
              <a:rPr lang="pt-BR" altLang="en-US" sz="2400" b="1" i="1"/>
              <a:t>dir </a:t>
            </a:r>
            <a:r>
              <a:rPr lang="pt-BR" altLang="en-US" sz="2400"/>
              <a:t>– delete directory </a:t>
            </a:r>
            <a:r>
              <a:rPr lang="pt-BR" altLang="en-US" sz="2400" i="1"/>
              <a:t>dir</a:t>
            </a:r>
          </a:p>
          <a:p>
            <a:r>
              <a:rPr lang="en-US" altLang="en-US" sz="2400" b="1"/>
              <a:t>rm -f </a:t>
            </a:r>
            <a:r>
              <a:rPr lang="en-US" altLang="en-US" sz="2400" b="1" i="1"/>
              <a:t>file </a:t>
            </a:r>
            <a:r>
              <a:rPr lang="en-US" altLang="en-US" sz="2400"/>
              <a:t>– force remove </a:t>
            </a:r>
            <a:r>
              <a:rPr lang="en-US" altLang="en-US" sz="2400" i="1"/>
              <a:t>file</a:t>
            </a:r>
          </a:p>
          <a:p>
            <a:r>
              <a:rPr lang="en-US" altLang="en-US" sz="2400" b="1"/>
              <a:t>rm -rf </a:t>
            </a:r>
            <a:r>
              <a:rPr lang="en-US" altLang="en-US" sz="2400" b="1" i="1"/>
              <a:t>dir </a:t>
            </a:r>
            <a:r>
              <a:rPr lang="en-US" altLang="en-US" sz="2400"/>
              <a:t>– force remove directory </a:t>
            </a:r>
            <a:r>
              <a:rPr lang="en-US" altLang="en-US" sz="2400" i="1"/>
              <a:t>dir </a:t>
            </a:r>
            <a:r>
              <a:rPr lang="en-US" altLang="en-US" sz="2400"/>
              <a:t>*</a:t>
            </a:r>
          </a:p>
          <a:p>
            <a:r>
              <a:rPr lang="en-US" altLang="en-US" sz="2400" b="1"/>
              <a:t>cp </a:t>
            </a:r>
            <a:r>
              <a:rPr lang="en-US" altLang="en-US" sz="2400" b="1" i="1"/>
              <a:t>file1 file2 </a:t>
            </a:r>
            <a:r>
              <a:rPr lang="en-US" altLang="en-US" sz="2400"/>
              <a:t>– copy </a:t>
            </a:r>
            <a:r>
              <a:rPr lang="en-US" altLang="en-US" sz="2400" i="1"/>
              <a:t>file1 </a:t>
            </a:r>
            <a:r>
              <a:rPr lang="en-US" altLang="en-US" sz="2400"/>
              <a:t>to </a:t>
            </a:r>
            <a:r>
              <a:rPr lang="en-US" altLang="en-US" sz="2400" i="1"/>
              <a:t>file2</a:t>
            </a:r>
          </a:p>
          <a:p>
            <a:r>
              <a:rPr lang="en-US" altLang="en-US" sz="2400" b="1"/>
              <a:t>cp -r </a:t>
            </a:r>
            <a:r>
              <a:rPr lang="en-US" altLang="en-US" sz="2400" b="1" i="1"/>
              <a:t>dir1 dir2 </a:t>
            </a:r>
            <a:r>
              <a:rPr lang="en-US" altLang="en-US" sz="2400"/>
              <a:t>– copy </a:t>
            </a:r>
            <a:r>
              <a:rPr lang="en-US" altLang="en-US" sz="2400" i="1"/>
              <a:t>dir1 </a:t>
            </a:r>
            <a:r>
              <a:rPr lang="en-US" altLang="en-US" sz="2400"/>
              <a:t>to </a:t>
            </a:r>
            <a:r>
              <a:rPr lang="en-US" altLang="en-US" sz="2400" i="1"/>
              <a:t>dir2</a:t>
            </a:r>
            <a:r>
              <a:rPr lang="en-US" altLang="en-US" sz="2400"/>
              <a:t>; create </a:t>
            </a:r>
            <a:r>
              <a:rPr lang="en-US" altLang="en-US" sz="2400" i="1"/>
              <a:t>dir2 </a:t>
            </a:r>
            <a:r>
              <a:rPr lang="en-US" altLang="en-US" sz="2400"/>
              <a:t>if it doesn't exist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576263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File Commands</a:t>
            </a:r>
          </a:p>
        </p:txBody>
      </p:sp>
    </p:spTree>
    <p:extLst>
      <p:ext uri="{BB962C8B-B14F-4D97-AF65-F5344CB8AC3E}">
        <p14:creationId xmlns:p14="http://schemas.microsoft.com/office/powerpoint/2010/main" val="188834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2938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File Commands(contd..)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0913"/>
            <a:ext cx="10515600" cy="5489575"/>
          </a:xfrm>
        </p:spPr>
        <p:txBody>
          <a:bodyPr/>
          <a:lstStyle/>
          <a:p>
            <a:r>
              <a:rPr lang="en-US" altLang="en-US" sz="2400" b="1" dirty="0"/>
              <a:t>mv </a:t>
            </a:r>
            <a:r>
              <a:rPr lang="en-US" altLang="en-US" sz="2400" b="1" i="1" dirty="0"/>
              <a:t>file1 file2 </a:t>
            </a:r>
            <a:r>
              <a:rPr lang="en-US" altLang="en-US" sz="2400" dirty="0"/>
              <a:t>– rename or move </a:t>
            </a:r>
            <a:r>
              <a:rPr lang="en-US" altLang="en-US" sz="2400" i="1" dirty="0"/>
              <a:t>file1 </a:t>
            </a:r>
            <a:r>
              <a:rPr lang="en-US" altLang="en-US" sz="2400" dirty="0"/>
              <a:t>to </a:t>
            </a:r>
            <a:r>
              <a:rPr lang="en-US" altLang="en-US" sz="2400" i="1" dirty="0"/>
              <a:t>file2,</a:t>
            </a:r>
            <a:r>
              <a:rPr lang="en-US" altLang="en-US" sz="2400" dirty="0"/>
              <a:t>if </a:t>
            </a:r>
            <a:r>
              <a:rPr lang="en-US" altLang="en-US" sz="2400" i="1" dirty="0"/>
              <a:t>file2 </a:t>
            </a:r>
            <a:r>
              <a:rPr lang="en-US" altLang="en-US" sz="2400" dirty="0"/>
              <a:t>is an existing directory, moves </a:t>
            </a:r>
            <a:r>
              <a:rPr lang="en-US" altLang="en-US" sz="2400" i="1" dirty="0"/>
              <a:t>file1 </a:t>
            </a:r>
            <a:r>
              <a:rPr lang="en-US" altLang="en-US" sz="2400" dirty="0"/>
              <a:t>into directory </a:t>
            </a:r>
            <a:r>
              <a:rPr lang="en-US" altLang="en-US" sz="2400" i="1" dirty="0"/>
              <a:t>file2</a:t>
            </a:r>
          </a:p>
          <a:p>
            <a:r>
              <a:rPr lang="en-US" altLang="en-US" sz="2400" b="1" dirty="0"/>
              <a:t>touch </a:t>
            </a:r>
            <a:r>
              <a:rPr lang="en-US" altLang="en-US" sz="2400" b="1" i="1" dirty="0"/>
              <a:t>file </a:t>
            </a:r>
            <a:r>
              <a:rPr lang="en-US" altLang="en-US" sz="2400" dirty="0"/>
              <a:t>– create or update </a:t>
            </a:r>
            <a:r>
              <a:rPr lang="en-US" altLang="en-US" sz="2400" i="1" dirty="0"/>
              <a:t>file</a:t>
            </a:r>
          </a:p>
          <a:p>
            <a:r>
              <a:rPr lang="en-US" altLang="en-US" sz="2400" b="1" dirty="0"/>
              <a:t>cat &gt; </a:t>
            </a:r>
            <a:r>
              <a:rPr lang="en-US" altLang="en-US" sz="2400" b="1" i="1" dirty="0"/>
              <a:t>file </a:t>
            </a:r>
            <a:r>
              <a:rPr lang="en-US" altLang="en-US" sz="2400" dirty="0"/>
              <a:t>– places standard input into </a:t>
            </a:r>
            <a:r>
              <a:rPr lang="en-US" altLang="en-US" sz="2400" i="1" dirty="0"/>
              <a:t>file</a:t>
            </a:r>
          </a:p>
          <a:p>
            <a:r>
              <a:rPr lang="en-US" altLang="en-US" sz="2400" b="1" dirty="0"/>
              <a:t>more </a:t>
            </a:r>
            <a:r>
              <a:rPr lang="en-US" altLang="en-US" sz="2400" b="1" i="1" dirty="0"/>
              <a:t>file </a:t>
            </a:r>
            <a:r>
              <a:rPr lang="en-US" altLang="en-US" sz="2400" dirty="0"/>
              <a:t>– output the contents of </a:t>
            </a:r>
            <a:r>
              <a:rPr lang="en-US" altLang="en-US" sz="2400" i="1" dirty="0"/>
              <a:t>file</a:t>
            </a:r>
          </a:p>
          <a:p>
            <a:r>
              <a:rPr lang="en-US" altLang="en-US" sz="2400" b="1" dirty="0"/>
              <a:t>head </a:t>
            </a:r>
            <a:r>
              <a:rPr lang="en-US" altLang="en-US" sz="2400" b="1" i="1" dirty="0"/>
              <a:t>file </a:t>
            </a:r>
            <a:r>
              <a:rPr lang="en-US" altLang="en-US" sz="2400" dirty="0"/>
              <a:t>– output the first 10 lines of </a:t>
            </a:r>
            <a:r>
              <a:rPr lang="en-US" altLang="en-US" sz="2400" i="1" dirty="0"/>
              <a:t>file</a:t>
            </a:r>
          </a:p>
          <a:p>
            <a:r>
              <a:rPr lang="en-US" altLang="en-US" sz="2400" b="1" dirty="0"/>
              <a:t>tail </a:t>
            </a:r>
            <a:r>
              <a:rPr lang="en-US" altLang="en-US" sz="2400" b="1" i="1" dirty="0"/>
              <a:t>file </a:t>
            </a:r>
            <a:r>
              <a:rPr lang="en-US" altLang="en-US" sz="2400" dirty="0"/>
              <a:t>– output the last 10 lines of </a:t>
            </a:r>
            <a:r>
              <a:rPr lang="en-US" altLang="en-US" sz="2400" i="1" dirty="0"/>
              <a:t>file</a:t>
            </a:r>
          </a:p>
          <a:p>
            <a:r>
              <a:rPr lang="en-US" altLang="en-US" sz="2400" b="1" dirty="0"/>
              <a:t>tail -f </a:t>
            </a:r>
            <a:r>
              <a:rPr lang="en-US" altLang="en-US" sz="2400" b="1" i="1" dirty="0"/>
              <a:t>file </a:t>
            </a:r>
            <a:r>
              <a:rPr lang="en-US" altLang="en-US" sz="2400" dirty="0"/>
              <a:t>– output the contents of </a:t>
            </a:r>
            <a:r>
              <a:rPr lang="en-US" altLang="en-US" sz="2400" i="1" dirty="0"/>
              <a:t>file </a:t>
            </a:r>
            <a:r>
              <a:rPr lang="en-US" altLang="en-US" sz="2400" dirty="0"/>
              <a:t>as it grows, starting with the last 10 lines</a:t>
            </a:r>
          </a:p>
        </p:txBody>
      </p:sp>
    </p:spTree>
    <p:extLst>
      <p:ext uri="{BB962C8B-B14F-4D97-AF65-F5344CB8AC3E}">
        <p14:creationId xmlns:p14="http://schemas.microsoft.com/office/powerpoint/2010/main" val="185158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2625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File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1538"/>
            <a:ext cx="10515600" cy="5091112"/>
          </a:xfrm>
        </p:spPr>
        <p:txBody>
          <a:bodyPr/>
          <a:lstStyle/>
          <a:p>
            <a:r>
              <a:rPr lang="en-US" altLang="en-US" sz="2400" b="1"/>
              <a:t>chmod </a:t>
            </a:r>
            <a:r>
              <a:rPr lang="en-US" altLang="en-US" sz="2400" b="1" i="1"/>
              <a:t>octal file </a:t>
            </a:r>
            <a:r>
              <a:rPr lang="en-US" altLang="en-US" sz="2400"/>
              <a:t>– change the permissions of </a:t>
            </a:r>
            <a:r>
              <a:rPr lang="en-US" altLang="en-US" sz="2400" i="1"/>
              <a:t>filem</a:t>
            </a:r>
            <a:r>
              <a:rPr lang="en-US" altLang="en-US" sz="2400"/>
              <a:t>to </a:t>
            </a:r>
            <a:r>
              <a:rPr lang="en-US" altLang="en-US" sz="2400" i="1"/>
              <a:t>octal</a:t>
            </a:r>
            <a:r>
              <a:rPr lang="en-US" altLang="en-US" sz="2400"/>
              <a:t>, which can be found separately for user,group, and world by adding:</a:t>
            </a:r>
          </a:p>
          <a:p>
            <a:r>
              <a:rPr lang="en-US" altLang="en-US" sz="2400"/>
              <a:t>4 – read (r)</a:t>
            </a:r>
          </a:p>
          <a:p>
            <a:r>
              <a:rPr lang="en-US" altLang="en-US" sz="2400"/>
              <a:t>2 – write (w)</a:t>
            </a:r>
          </a:p>
          <a:p>
            <a:r>
              <a:rPr lang="en-US" altLang="en-US" sz="2400"/>
              <a:t>1 – execute (x)</a:t>
            </a:r>
          </a:p>
          <a:p>
            <a:r>
              <a:rPr lang="en-US" altLang="en-US" sz="2400"/>
              <a:t>Examples:</a:t>
            </a:r>
          </a:p>
          <a:p>
            <a:r>
              <a:rPr lang="en-US" altLang="en-US" sz="2400" b="1"/>
              <a:t>chmod 777 </a:t>
            </a:r>
            <a:r>
              <a:rPr lang="en-US" altLang="en-US" sz="2400"/>
              <a:t>– read, write, execute for all</a:t>
            </a:r>
          </a:p>
          <a:p>
            <a:r>
              <a:rPr lang="en-US" altLang="en-US" sz="2400" b="1"/>
              <a:t>chmod 755 </a:t>
            </a:r>
            <a:r>
              <a:rPr lang="en-US" altLang="en-US" sz="2400"/>
              <a:t>– rwx for owner, rx for group and world</a:t>
            </a:r>
          </a:p>
          <a:p>
            <a:r>
              <a:rPr lang="en-US" altLang="en-US" sz="2400"/>
              <a:t>For more options, see </a:t>
            </a:r>
            <a:r>
              <a:rPr lang="en-US" altLang="en-US" sz="2400" b="1"/>
              <a:t>man chmod</a:t>
            </a:r>
            <a:r>
              <a:rPr lang="en-US" alt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2625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6138"/>
            <a:ext cx="10515600" cy="5091112"/>
          </a:xfrm>
        </p:spPr>
        <p:txBody>
          <a:bodyPr/>
          <a:lstStyle/>
          <a:p>
            <a:r>
              <a:rPr lang="en-US" altLang="en-US" sz="2400" b="1"/>
              <a:t>ps </a:t>
            </a:r>
            <a:r>
              <a:rPr lang="en-US" altLang="en-US" sz="2400"/>
              <a:t>– display your currently active processes</a:t>
            </a:r>
          </a:p>
          <a:p>
            <a:r>
              <a:rPr lang="en-US" altLang="en-US" sz="2400" b="1"/>
              <a:t>top </a:t>
            </a:r>
            <a:r>
              <a:rPr lang="en-US" altLang="en-US" sz="2400"/>
              <a:t>– display all running processes</a:t>
            </a:r>
          </a:p>
          <a:p>
            <a:r>
              <a:rPr lang="sv-SE" altLang="en-US" sz="2400" b="1"/>
              <a:t>kill </a:t>
            </a:r>
            <a:r>
              <a:rPr lang="sv-SE" altLang="en-US" sz="2400" b="1" i="1"/>
              <a:t>pid </a:t>
            </a:r>
            <a:r>
              <a:rPr lang="sv-SE" altLang="en-US" sz="2400"/>
              <a:t>– kill process id </a:t>
            </a:r>
            <a:r>
              <a:rPr lang="sv-SE" altLang="en-US" sz="2400" i="1"/>
              <a:t>pid</a:t>
            </a:r>
          </a:p>
          <a:p>
            <a:r>
              <a:rPr lang="en-US" altLang="en-US" sz="2400" b="1"/>
              <a:t>killall </a:t>
            </a:r>
            <a:r>
              <a:rPr lang="en-US" altLang="en-US" sz="2400" b="1" i="1"/>
              <a:t>proc </a:t>
            </a:r>
            <a:r>
              <a:rPr lang="en-US" altLang="en-US" sz="2400"/>
              <a:t>– kill all processes named </a:t>
            </a:r>
            <a:r>
              <a:rPr lang="en-US" altLang="en-US" sz="2400" i="1"/>
              <a:t>proc </a:t>
            </a:r>
            <a:r>
              <a:rPr lang="en-US" altLang="en-US" sz="2400"/>
              <a:t>*</a:t>
            </a:r>
          </a:p>
          <a:p>
            <a:r>
              <a:rPr lang="en-US" altLang="en-US" sz="2400" b="1"/>
              <a:t>bg </a:t>
            </a:r>
            <a:r>
              <a:rPr lang="en-US" altLang="en-US" sz="2400"/>
              <a:t>– lists stopped or background jobs; resume a stopped job in the background</a:t>
            </a:r>
          </a:p>
          <a:p>
            <a:r>
              <a:rPr lang="en-US" altLang="en-US" sz="2400" b="1"/>
              <a:t>fg </a:t>
            </a:r>
            <a:r>
              <a:rPr lang="en-US" altLang="en-US" sz="2400"/>
              <a:t>– brings the most recent job to foreground</a:t>
            </a:r>
          </a:p>
          <a:p>
            <a:r>
              <a:rPr lang="en-US" altLang="en-US" sz="2400" b="1"/>
              <a:t>fg </a:t>
            </a:r>
            <a:r>
              <a:rPr lang="en-US" altLang="en-US" sz="2400" b="1" i="1"/>
              <a:t>n </a:t>
            </a:r>
            <a:r>
              <a:rPr lang="en-US" altLang="en-US" sz="2400"/>
              <a:t>– brings job </a:t>
            </a:r>
            <a:r>
              <a:rPr lang="en-US" altLang="en-US" sz="2400" i="1"/>
              <a:t>n </a:t>
            </a:r>
            <a:r>
              <a:rPr lang="en-US" altLang="en-US" sz="2400"/>
              <a:t>to the foreground</a:t>
            </a:r>
          </a:p>
        </p:txBody>
      </p:sp>
    </p:spTree>
    <p:extLst>
      <p:ext uri="{BB962C8B-B14F-4D97-AF65-F5344CB8AC3E}">
        <p14:creationId xmlns:p14="http://schemas.microsoft.com/office/powerpoint/2010/main" val="367953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763" y="0"/>
            <a:ext cx="10515600" cy="682625"/>
          </a:xfrm>
        </p:spPr>
        <p:txBody>
          <a:bodyPr rtlCol="0">
            <a:normAutofit fontScale="90000"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latin typeface="+mn-lt"/>
              </a:rPr>
              <a:t>SSH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8413"/>
            <a:ext cx="10515600" cy="2693987"/>
          </a:xfrm>
        </p:spPr>
        <p:txBody>
          <a:bodyPr/>
          <a:lstStyle/>
          <a:p>
            <a:r>
              <a:rPr lang="en-US" altLang="en-US" b="1"/>
              <a:t>ssh </a:t>
            </a:r>
            <a:r>
              <a:rPr lang="en-US" altLang="en-US" b="1" i="1"/>
              <a:t>user@host </a:t>
            </a:r>
            <a:r>
              <a:rPr lang="en-US" altLang="en-US"/>
              <a:t>– connect to </a:t>
            </a:r>
            <a:r>
              <a:rPr lang="en-US" altLang="en-US" i="1"/>
              <a:t>host </a:t>
            </a:r>
            <a:r>
              <a:rPr lang="en-US" altLang="en-US"/>
              <a:t>as </a:t>
            </a:r>
            <a:r>
              <a:rPr lang="en-US" altLang="en-US" i="1"/>
              <a:t>user</a:t>
            </a:r>
          </a:p>
          <a:p>
            <a:r>
              <a:rPr lang="en-US" altLang="en-US" b="1"/>
              <a:t>ssh -p </a:t>
            </a:r>
            <a:r>
              <a:rPr lang="en-US" altLang="en-US" b="1" i="1"/>
              <a:t>port user@host </a:t>
            </a:r>
            <a:r>
              <a:rPr lang="en-US" altLang="en-US"/>
              <a:t>– connect to </a:t>
            </a:r>
            <a:r>
              <a:rPr lang="en-US" altLang="en-US" i="1"/>
              <a:t>host </a:t>
            </a:r>
            <a:r>
              <a:rPr lang="en-US" altLang="en-US"/>
              <a:t>on port</a:t>
            </a:r>
          </a:p>
          <a:p>
            <a:r>
              <a:rPr lang="en-US" altLang="en-US" i="1"/>
              <a:t>port </a:t>
            </a:r>
            <a:r>
              <a:rPr lang="en-US" altLang="en-US"/>
              <a:t>as </a:t>
            </a:r>
            <a:r>
              <a:rPr lang="en-US" altLang="en-US" i="1"/>
              <a:t>user</a:t>
            </a:r>
          </a:p>
          <a:p>
            <a:r>
              <a:rPr lang="en-US" altLang="en-US" b="1"/>
              <a:t>ssh-copy-id </a:t>
            </a:r>
            <a:r>
              <a:rPr lang="en-US" altLang="en-US" b="1" i="1"/>
              <a:t>user@host </a:t>
            </a:r>
            <a:r>
              <a:rPr lang="en-US" altLang="en-US"/>
              <a:t>– add your key to </a:t>
            </a:r>
            <a:r>
              <a:rPr lang="en-US" altLang="en-US" i="1"/>
              <a:t>host </a:t>
            </a:r>
            <a:r>
              <a:rPr lang="en-US" altLang="en-US"/>
              <a:t>for </a:t>
            </a:r>
            <a:r>
              <a:rPr lang="en-US" altLang="en-US" i="1"/>
              <a:t>user </a:t>
            </a:r>
            <a:r>
              <a:rPr lang="en-US" altLang="en-US"/>
              <a:t>to enable a keyed or passwordless login</a:t>
            </a:r>
          </a:p>
        </p:txBody>
      </p:sp>
    </p:spTree>
    <p:extLst>
      <p:ext uri="{BB962C8B-B14F-4D97-AF65-F5344CB8AC3E}">
        <p14:creationId xmlns:p14="http://schemas.microsoft.com/office/powerpoint/2010/main" val="137943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813</Words>
  <Application>Microsoft Macintosh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Basics of Linux</vt:lpstr>
      <vt:lpstr>System Info</vt:lpstr>
      <vt:lpstr>System Info</vt:lpstr>
      <vt:lpstr>Networking</vt:lpstr>
      <vt:lpstr>File Commands</vt:lpstr>
      <vt:lpstr>File Commands(contd..)</vt:lpstr>
      <vt:lpstr>File Permissions</vt:lpstr>
      <vt:lpstr>Process Management</vt:lpstr>
      <vt:lpstr>SSH</vt:lpstr>
      <vt:lpstr>Compression</vt:lpstr>
      <vt:lpstr>Searching</vt:lpstr>
      <vt:lpstr>Installation</vt:lpstr>
      <vt:lpstr>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SARATH RACHERLA</cp:lastModifiedBy>
  <cp:revision>2</cp:revision>
  <dcterms:created xsi:type="dcterms:W3CDTF">2018-08-20T09:10:10Z</dcterms:created>
  <dcterms:modified xsi:type="dcterms:W3CDTF">2020-02-21T02:34:18Z</dcterms:modified>
</cp:coreProperties>
</file>