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94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5" r:id="rId13"/>
    <p:sldId id="286" r:id="rId14"/>
    <p:sldId id="288" r:id="rId15"/>
    <p:sldId id="287" r:id="rId16"/>
    <p:sldId id="289" r:id="rId17"/>
    <p:sldId id="290" r:id="rId18"/>
    <p:sldId id="291" r:id="rId19"/>
    <p:sldId id="292" r:id="rId20"/>
    <p:sldId id="293" r:id="rId21"/>
  </p:sldIdLst>
  <p:sldSz cx="9753600" cy="7315200"/>
  <p:notesSz cx="6858000" cy="9144000"/>
  <p:embeddedFontLst>
    <p:embeddedFont>
      <p:font typeface="Times New Roman Bold" panose="02020803070505020304" pitchFamily="18" charset="0"/>
      <p:regular r:id="rId23"/>
      <p:bold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6" d="100"/>
          <a:sy n="76" d="100"/>
        </p:scale>
        <p:origin x="14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F6B4C7-3749-F385-DAA8-50D32D3B7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4" name="Freeform 13" descr="images.png">
            <a:extLst>
              <a:ext uri="{FF2B5EF4-FFF2-40B4-BE49-F238E27FC236}">
                <a16:creationId xmlns:a16="http://schemas.microsoft.com/office/drawing/2014/main" id="{B30314A3-51B8-2691-C1DC-BAFF76234EF9}"/>
              </a:ext>
            </a:extLst>
          </p:cNvPr>
          <p:cNvSpPr/>
          <p:nvPr/>
        </p:nvSpPr>
        <p:spPr>
          <a:xfrm>
            <a:off x="0" y="934387"/>
            <a:ext cx="1918209" cy="892055"/>
          </a:xfrm>
          <a:custGeom>
            <a:avLst/>
            <a:gdLst/>
            <a:ahLst/>
            <a:cxnLst/>
            <a:rect l="l" t="t" r="r" b="b"/>
            <a:pathLst>
              <a:path w="1918209" h="892055">
                <a:moveTo>
                  <a:pt x="0" y="0"/>
                </a:moveTo>
                <a:lnTo>
                  <a:pt x="1918209" y="0"/>
                </a:lnTo>
                <a:lnTo>
                  <a:pt x="1918209" y="892055"/>
                </a:lnTo>
                <a:lnTo>
                  <a:pt x="0" y="8920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BFA2A-E9CD-4FFF-2B51-59D3875C9C40}"/>
              </a:ext>
            </a:extLst>
          </p:cNvPr>
          <p:cNvSpPr txBox="1"/>
          <p:nvPr/>
        </p:nvSpPr>
        <p:spPr>
          <a:xfrm>
            <a:off x="1852463" y="934387"/>
            <a:ext cx="770606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214"/>
              </a:lnSpc>
            </a:pPr>
            <a:r>
              <a:rPr lang="en-US" sz="2680" b="1" dirty="0">
                <a:solidFill>
                  <a:schemeClr val="accent4"/>
                </a:solidFill>
                <a:latin typeface="Times New Roman Bold"/>
              </a:rPr>
              <a:t>   </a:t>
            </a:r>
            <a:r>
              <a:rPr lang="en-US" sz="268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 Bold"/>
              </a:rPr>
              <a:t>GNANAMANI COLLEGE OF TECHNOLOGY</a:t>
            </a:r>
            <a:endParaRPr lang="en-US" sz="2680" b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/>
            </a:endParaRPr>
          </a:p>
          <a:p>
            <a:pPr algn="ctr">
              <a:lnSpc>
                <a:spcPts val="3214"/>
              </a:lnSpc>
            </a:pPr>
            <a:r>
              <a:rPr lang="en-US" sz="2680" dirty="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sz="2680" dirty="0">
                <a:solidFill>
                  <a:schemeClr val="accent1"/>
                </a:solidFill>
                <a:latin typeface="Times New Roman"/>
              </a:rPr>
              <a:t>Enhanced Security With </a:t>
            </a:r>
            <a:r>
              <a:rPr lang="en-IN" sz="2680" b="0" i="0" dirty="0">
                <a:solidFill>
                  <a:schemeClr val="accent1"/>
                </a:solidFill>
                <a:effectLst/>
                <a:latin typeface="Söhne"/>
              </a:rPr>
              <a:t>Hostel Gate Pass Management System</a:t>
            </a:r>
            <a:endParaRPr lang="en-US" sz="2680" dirty="0">
              <a:solidFill>
                <a:schemeClr val="accent1"/>
              </a:solidFill>
              <a:latin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017895-CC52-C61D-6739-D5A9966A5AFB}"/>
              </a:ext>
            </a:extLst>
          </p:cNvPr>
          <p:cNvSpPr txBox="1"/>
          <p:nvPr/>
        </p:nvSpPr>
        <p:spPr>
          <a:xfrm>
            <a:off x="2394857" y="3031372"/>
            <a:ext cx="4963886" cy="729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60"/>
              </a:lnSpc>
            </a:pPr>
            <a:r>
              <a:rPr lang="en-US" b="1" i="1" u="sng" dirty="0">
                <a:solidFill>
                  <a:schemeClr val="bg1"/>
                </a:solidFill>
                <a:latin typeface="Times New Roman"/>
              </a:rPr>
              <a:t>GUINAMEDE</a:t>
            </a:r>
            <a:r>
              <a:rPr lang="en-US" sz="2000" b="1" dirty="0">
                <a:solidFill>
                  <a:schemeClr val="bg1"/>
                </a:solidFill>
                <a:latin typeface="Times New Roman"/>
              </a:rPr>
              <a:t> :</a:t>
            </a:r>
          </a:p>
          <a:p>
            <a:pPr>
              <a:lnSpc>
                <a:spcPts val="2560"/>
              </a:lnSpc>
            </a:pPr>
            <a:r>
              <a:rPr lang="en-US" sz="2000" b="1" i="1" dirty="0">
                <a:solidFill>
                  <a:schemeClr val="bg1"/>
                </a:solidFill>
                <a:latin typeface="Times New Roman"/>
              </a:rPr>
              <a:t>                        </a:t>
            </a:r>
            <a:r>
              <a:rPr lang="en-US" sz="2000" b="1" i="1" u="sng" dirty="0" err="1">
                <a:solidFill>
                  <a:schemeClr val="bg1"/>
                </a:solidFill>
                <a:latin typeface="Times New Roman"/>
              </a:rPr>
              <a:t>Mr.M.S</a:t>
            </a:r>
            <a:r>
              <a:rPr lang="en-US" sz="2000" b="1" i="1" u="sng" dirty="0">
                <a:solidFill>
                  <a:schemeClr val="bg1"/>
                </a:solidFill>
                <a:latin typeface="Times New Roman"/>
              </a:rPr>
              <a:t>. SABARI,(AP/CSE)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0937E7-3233-D188-2AE1-1005653D4C78}"/>
              </a:ext>
            </a:extLst>
          </p:cNvPr>
          <p:cNvSpPr txBox="1"/>
          <p:nvPr/>
        </p:nvSpPr>
        <p:spPr>
          <a:xfrm>
            <a:off x="340296" y="5057375"/>
            <a:ext cx="6048671" cy="1858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72"/>
              </a:lnSpc>
            </a:pPr>
            <a:r>
              <a:rPr lang="en-US" sz="2000" u="sng" dirty="0">
                <a:solidFill>
                  <a:schemeClr val="bg1"/>
                </a:solidFill>
                <a:latin typeface="Times New Roman"/>
              </a:rPr>
              <a:t>Presented by</a:t>
            </a:r>
            <a:r>
              <a:rPr lang="en-US" sz="2000" dirty="0">
                <a:solidFill>
                  <a:schemeClr val="bg1"/>
                </a:solidFill>
                <a:latin typeface="Times New Roman"/>
              </a:rPr>
              <a:t>:</a:t>
            </a:r>
          </a:p>
          <a:p>
            <a:pPr>
              <a:lnSpc>
                <a:spcPts val="3071"/>
              </a:lnSpc>
            </a:pPr>
            <a:r>
              <a:rPr lang="en-US" sz="1800" dirty="0">
                <a:solidFill>
                  <a:schemeClr val="bg1"/>
                </a:solidFill>
                <a:latin typeface="Times New Roman"/>
              </a:rPr>
              <a:t>RAJAN KUMAR MAHTO   (620820104078)</a:t>
            </a:r>
          </a:p>
          <a:p>
            <a:pPr>
              <a:lnSpc>
                <a:spcPts val="2560"/>
              </a:lnSpc>
            </a:pPr>
            <a:r>
              <a:rPr lang="en-US" sz="1800" dirty="0">
                <a:solidFill>
                  <a:schemeClr val="bg1"/>
                </a:solidFill>
                <a:latin typeface="Times New Roman"/>
              </a:rPr>
              <a:t>AMAN KUMAR SINGH</a:t>
            </a:r>
            <a:r>
              <a:rPr lang="en-US" dirty="0">
                <a:solidFill>
                  <a:schemeClr val="bg1"/>
                </a:solidFill>
                <a:latin typeface="Times New Roman"/>
              </a:rPr>
              <a:t>      </a:t>
            </a:r>
            <a:r>
              <a:rPr lang="en-US" sz="1800" dirty="0">
                <a:solidFill>
                  <a:schemeClr val="bg1"/>
                </a:solidFill>
                <a:latin typeface="Times New Roman"/>
              </a:rPr>
              <a:t>(620820104004) </a:t>
            </a:r>
          </a:p>
          <a:p>
            <a:pPr>
              <a:lnSpc>
                <a:spcPts val="2560"/>
              </a:lnSpc>
            </a:pPr>
            <a:r>
              <a:rPr lang="en-US" sz="1800" dirty="0">
                <a:solidFill>
                  <a:schemeClr val="bg1"/>
                </a:solidFill>
                <a:latin typeface="Times New Roman"/>
              </a:rPr>
              <a:t>ARVIND KUMAR SAH       (620820104009)</a:t>
            </a:r>
          </a:p>
          <a:p>
            <a:pPr>
              <a:lnSpc>
                <a:spcPts val="2560"/>
              </a:lnSpc>
            </a:pPr>
            <a:r>
              <a:rPr lang="en-US" sz="1800" dirty="0">
                <a:solidFill>
                  <a:schemeClr val="bg1"/>
                </a:solidFill>
                <a:latin typeface="Times New Roman"/>
              </a:rPr>
              <a:t>RAMPRAVESH KUMAR YADAV (620820104081)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ADAC1-BE9F-D8BF-601C-97457AE7B8F2}"/>
              </a:ext>
            </a:extLst>
          </p:cNvPr>
          <p:cNvSpPr txBox="1"/>
          <p:nvPr/>
        </p:nvSpPr>
        <p:spPr>
          <a:xfrm>
            <a:off x="6752658" y="6539066"/>
            <a:ext cx="2668828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304"/>
              </a:lnSpc>
            </a:pPr>
            <a:r>
              <a:rPr lang="en-US" sz="1800" dirty="0">
                <a:solidFill>
                  <a:schemeClr val="bg1"/>
                </a:solidFill>
                <a:latin typeface="Times New Roman Bold"/>
              </a:rPr>
              <a:t>DATE: 10/05/2024</a:t>
            </a:r>
          </a:p>
        </p:txBody>
      </p:sp>
    </p:spTree>
    <p:extLst>
      <p:ext uri="{BB962C8B-B14F-4D97-AF65-F5344CB8AC3E}">
        <p14:creationId xmlns:p14="http://schemas.microsoft.com/office/powerpoint/2010/main" val="187317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CC00DD-7D2C-4C6E-CB95-95D1EC457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4" name="Freeform 13" descr="images.png">
            <a:extLst>
              <a:ext uri="{FF2B5EF4-FFF2-40B4-BE49-F238E27FC236}">
                <a16:creationId xmlns:a16="http://schemas.microsoft.com/office/drawing/2014/main" id="{60F2726B-A9EC-D61E-3EAB-0EB511E4A3A8}"/>
              </a:ext>
            </a:extLst>
          </p:cNvPr>
          <p:cNvSpPr/>
          <p:nvPr/>
        </p:nvSpPr>
        <p:spPr>
          <a:xfrm>
            <a:off x="3220616" y="180797"/>
            <a:ext cx="3096344" cy="740499"/>
          </a:xfrm>
          <a:custGeom>
            <a:avLst/>
            <a:gdLst/>
            <a:ahLst/>
            <a:cxnLst/>
            <a:rect l="l" t="t" r="r" b="b"/>
            <a:pathLst>
              <a:path w="1918209" h="892055">
                <a:moveTo>
                  <a:pt x="0" y="0"/>
                </a:moveTo>
                <a:lnTo>
                  <a:pt x="1918209" y="0"/>
                </a:lnTo>
                <a:lnTo>
                  <a:pt x="1918209" y="892055"/>
                </a:lnTo>
                <a:lnTo>
                  <a:pt x="0" y="8920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86583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81547C-23CD-F21A-4A9D-EDDB6F19F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816"/>
            <a:ext cx="9753600" cy="74020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483824-8832-A9C3-E6B3-2C838B4CEBED}"/>
              </a:ext>
            </a:extLst>
          </p:cNvPr>
          <p:cNvSpPr txBox="1"/>
          <p:nvPr/>
        </p:nvSpPr>
        <p:spPr>
          <a:xfrm>
            <a:off x="1348408" y="2001416"/>
            <a:ext cx="7056784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840"/>
              </a:lnSpc>
            </a:pPr>
            <a:endParaRPr lang="en-US" sz="4000" b="1" dirty="0">
              <a:solidFill>
                <a:srgbClr val="1581AA"/>
              </a:solidFill>
              <a:latin typeface="Times New Roman Bold"/>
            </a:endParaRPr>
          </a:p>
          <a:p>
            <a:pPr algn="ctr">
              <a:lnSpc>
                <a:spcPts val="3840"/>
              </a:lnSpc>
            </a:pPr>
            <a:endParaRPr lang="en-US" sz="4000" b="1" dirty="0">
              <a:solidFill>
                <a:srgbClr val="1581AA"/>
              </a:solidFill>
              <a:latin typeface="Times New Roman Bold"/>
            </a:endParaRPr>
          </a:p>
          <a:p>
            <a:pPr algn="ctr">
              <a:lnSpc>
                <a:spcPts val="3840"/>
              </a:lnSpc>
            </a:pPr>
            <a:endParaRPr lang="en-US" sz="4000" b="1" dirty="0">
              <a:solidFill>
                <a:srgbClr val="1581AA"/>
              </a:solidFill>
              <a:latin typeface="Times New Roman Bold"/>
            </a:endParaRPr>
          </a:p>
          <a:p>
            <a:pPr algn="ctr">
              <a:lnSpc>
                <a:spcPts val="3840"/>
              </a:lnSpc>
            </a:pPr>
            <a:r>
              <a:rPr lang="en-US" sz="4400" b="1" dirty="0">
                <a:solidFill>
                  <a:srgbClr val="1581AA"/>
                </a:solidFill>
                <a:latin typeface="Times New Roman Bold"/>
              </a:rPr>
              <a:t>DEMO OF PROJECT..!</a:t>
            </a:r>
          </a:p>
          <a:p>
            <a:pPr algn="ctr">
              <a:lnSpc>
                <a:spcPts val="3840"/>
              </a:lnSpc>
            </a:pPr>
            <a:endParaRPr lang="en-US" sz="4000" b="1" dirty="0">
              <a:solidFill>
                <a:srgbClr val="1581AA"/>
              </a:solidFill>
              <a:latin typeface="Times New Roman Bold"/>
            </a:endParaRPr>
          </a:p>
          <a:p>
            <a:pPr algn="ctr">
              <a:lnSpc>
                <a:spcPts val="3840"/>
              </a:lnSpc>
            </a:pPr>
            <a:endParaRPr lang="en-US" sz="4000" b="1" dirty="0">
              <a:solidFill>
                <a:srgbClr val="1581AA"/>
              </a:solidFill>
              <a:latin typeface="Times New Roman Bold"/>
            </a:endParaRPr>
          </a:p>
        </p:txBody>
      </p:sp>
      <p:sp>
        <p:nvSpPr>
          <p:cNvPr id="6" name="Freeform 13" descr="images.png">
            <a:extLst>
              <a:ext uri="{FF2B5EF4-FFF2-40B4-BE49-F238E27FC236}">
                <a16:creationId xmlns:a16="http://schemas.microsoft.com/office/drawing/2014/main" id="{973FA9EA-BA5B-F713-E1DA-FCF6E0AB0D20}"/>
              </a:ext>
            </a:extLst>
          </p:cNvPr>
          <p:cNvSpPr/>
          <p:nvPr/>
        </p:nvSpPr>
        <p:spPr>
          <a:xfrm>
            <a:off x="3220616" y="180797"/>
            <a:ext cx="3096344" cy="884515"/>
          </a:xfrm>
          <a:custGeom>
            <a:avLst/>
            <a:gdLst/>
            <a:ahLst/>
            <a:cxnLst/>
            <a:rect l="l" t="t" r="r" b="b"/>
            <a:pathLst>
              <a:path w="1918209" h="892055">
                <a:moveTo>
                  <a:pt x="0" y="0"/>
                </a:moveTo>
                <a:lnTo>
                  <a:pt x="1918209" y="0"/>
                </a:lnTo>
                <a:lnTo>
                  <a:pt x="1918209" y="892055"/>
                </a:lnTo>
                <a:lnTo>
                  <a:pt x="0" y="8920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45460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16793F-CD10-1545-416B-DD8C90FAB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4" name="Freeform 13" descr="images.png">
            <a:extLst>
              <a:ext uri="{FF2B5EF4-FFF2-40B4-BE49-F238E27FC236}">
                <a16:creationId xmlns:a16="http://schemas.microsoft.com/office/drawing/2014/main" id="{9D1523E0-30E2-D7EB-A7CD-95D2D353FD1B}"/>
              </a:ext>
            </a:extLst>
          </p:cNvPr>
          <p:cNvSpPr/>
          <p:nvPr/>
        </p:nvSpPr>
        <p:spPr>
          <a:xfrm>
            <a:off x="3220616" y="180797"/>
            <a:ext cx="3096344" cy="884515"/>
          </a:xfrm>
          <a:custGeom>
            <a:avLst/>
            <a:gdLst/>
            <a:ahLst/>
            <a:cxnLst/>
            <a:rect l="l" t="t" r="r" b="b"/>
            <a:pathLst>
              <a:path w="1918209" h="892055">
                <a:moveTo>
                  <a:pt x="0" y="0"/>
                </a:moveTo>
                <a:lnTo>
                  <a:pt x="1918209" y="0"/>
                </a:lnTo>
                <a:lnTo>
                  <a:pt x="1918209" y="892055"/>
                </a:lnTo>
                <a:lnTo>
                  <a:pt x="0" y="8920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E4F768-A4FE-2DB9-3D78-C34D512D40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36" y="2018522"/>
            <a:ext cx="6115904" cy="51125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D9BCE4-30B7-7F84-2626-DF58B627E98A}"/>
              </a:ext>
            </a:extLst>
          </p:cNvPr>
          <p:cNvSpPr txBox="1"/>
          <p:nvPr/>
        </p:nvSpPr>
        <p:spPr>
          <a:xfrm>
            <a:off x="1564432" y="1353344"/>
            <a:ext cx="6262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                          </a:t>
            </a:r>
            <a:r>
              <a:rPr lang="en-US" sz="2800" b="1" dirty="0">
                <a:solidFill>
                  <a:schemeClr val="bg2"/>
                </a:solidFill>
              </a:rPr>
              <a:t>Student  Login </a:t>
            </a:r>
            <a:endParaRPr lang="en-IN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51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902A66-0B6E-BC4C-CFF0-24736CCFA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599" cy="7315200"/>
          </a:xfrm>
          <a:prstGeom prst="rect">
            <a:avLst/>
          </a:prstGeom>
        </p:spPr>
      </p:pic>
      <p:sp>
        <p:nvSpPr>
          <p:cNvPr id="4" name="Freeform 13" descr="images.png">
            <a:extLst>
              <a:ext uri="{FF2B5EF4-FFF2-40B4-BE49-F238E27FC236}">
                <a16:creationId xmlns:a16="http://schemas.microsoft.com/office/drawing/2014/main" id="{E4EDC6DB-85E4-D498-287F-D558DFF1ABB5}"/>
              </a:ext>
            </a:extLst>
          </p:cNvPr>
          <p:cNvSpPr/>
          <p:nvPr/>
        </p:nvSpPr>
        <p:spPr>
          <a:xfrm>
            <a:off x="3220616" y="180797"/>
            <a:ext cx="3096344" cy="884515"/>
          </a:xfrm>
          <a:custGeom>
            <a:avLst/>
            <a:gdLst/>
            <a:ahLst/>
            <a:cxnLst/>
            <a:rect l="l" t="t" r="r" b="b"/>
            <a:pathLst>
              <a:path w="1918209" h="892055">
                <a:moveTo>
                  <a:pt x="0" y="0"/>
                </a:moveTo>
                <a:lnTo>
                  <a:pt x="1918209" y="0"/>
                </a:lnTo>
                <a:lnTo>
                  <a:pt x="1918209" y="892055"/>
                </a:lnTo>
                <a:lnTo>
                  <a:pt x="0" y="8920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002769-5BAA-60D3-C8CC-0F777536A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16" y="2380561"/>
            <a:ext cx="7116168" cy="49346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0322AA-244D-1D4E-AF17-FEEEB5B21E75}"/>
              </a:ext>
            </a:extLst>
          </p:cNvPr>
          <p:cNvSpPr txBox="1"/>
          <p:nvPr/>
        </p:nvSpPr>
        <p:spPr>
          <a:xfrm>
            <a:off x="1486112" y="144016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                </a:t>
            </a:r>
            <a:r>
              <a:rPr lang="en-US" sz="2400" b="1" dirty="0">
                <a:solidFill>
                  <a:schemeClr val="bg1"/>
                </a:solidFill>
              </a:rPr>
              <a:t>STUDENT REGISTRATION OUTPASS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42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715859-5E00-C5D9-1440-CCB669A3F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599" cy="7402016"/>
          </a:xfrm>
          <a:prstGeom prst="rect">
            <a:avLst/>
          </a:prstGeom>
        </p:spPr>
      </p:pic>
      <p:sp>
        <p:nvSpPr>
          <p:cNvPr id="4" name="Freeform 13" descr="images.png">
            <a:extLst>
              <a:ext uri="{FF2B5EF4-FFF2-40B4-BE49-F238E27FC236}">
                <a16:creationId xmlns:a16="http://schemas.microsoft.com/office/drawing/2014/main" id="{CB2893BA-FEF6-8B0E-CB0B-350790620FF6}"/>
              </a:ext>
            </a:extLst>
          </p:cNvPr>
          <p:cNvSpPr/>
          <p:nvPr/>
        </p:nvSpPr>
        <p:spPr>
          <a:xfrm>
            <a:off x="3220616" y="180797"/>
            <a:ext cx="3096344" cy="884515"/>
          </a:xfrm>
          <a:custGeom>
            <a:avLst/>
            <a:gdLst/>
            <a:ahLst/>
            <a:cxnLst/>
            <a:rect l="l" t="t" r="r" b="b"/>
            <a:pathLst>
              <a:path w="1918209" h="892055">
                <a:moveTo>
                  <a:pt x="0" y="0"/>
                </a:moveTo>
                <a:lnTo>
                  <a:pt x="1918209" y="0"/>
                </a:lnTo>
                <a:lnTo>
                  <a:pt x="1918209" y="892055"/>
                </a:lnTo>
                <a:lnTo>
                  <a:pt x="0" y="8920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B07651-32F1-89B4-98A5-82A38FA14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472" y="2505472"/>
            <a:ext cx="6115904" cy="48088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48277B-3DF3-E2EA-44A7-AC16D1F1B550}"/>
              </a:ext>
            </a:extLst>
          </p:cNvPr>
          <p:cNvSpPr txBox="1"/>
          <p:nvPr/>
        </p:nvSpPr>
        <p:spPr>
          <a:xfrm>
            <a:off x="2356520" y="1425352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                   </a:t>
            </a:r>
            <a:r>
              <a:rPr lang="en-US" sz="2800" b="1" dirty="0">
                <a:solidFill>
                  <a:schemeClr val="bg2"/>
                </a:solidFill>
              </a:rPr>
              <a:t>WARDEN LOGIN</a:t>
            </a:r>
          </a:p>
        </p:txBody>
      </p:sp>
    </p:spTree>
    <p:extLst>
      <p:ext uri="{BB962C8B-B14F-4D97-AF65-F5344CB8AC3E}">
        <p14:creationId xmlns:p14="http://schemas.microsoft.com/office/powerpoint/2010/main" val="283733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D50E50-2771-0FAC-0DE5-CAD4D303A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4" name="Freeform 13" descr="images.png">
            <a:extLst>
              <a:ext uri="{FF2B5EF4-FFF2-40B4-BE49-F238E27FC236}">
                <a16:creationId xmlns:a16="http://schemas.microsoft.com/office/drawing/2014/main" id="{EAA1F9D3-D701-4FAB-6251-703CE3CF68E4}"/>
              </a:ext>
            </a:extLst>
          </p:cNvPr>
          <p:cNvSpPr/>
          <p:nvPr/>
        </p:nvSpPr>
        <p:spPr>
          <a:xfrm>
            <a:off x="3220616" y="180797"/>
            <a:ext cx="3096344" cy="884515"/>
          </a:xfrm>
          <a:custGeom>
            <a:avLst/>
            <a:gdLst/>
            <a:ahLst/>
            <a:cxnLst/>
            <a:rect l="l" t="t" r="r" b="b"/>
            <a:pathLst>
              <a:path w="1918209" h="892055">
                <a:moveTo>
                  <a:pt x="0" y="0"/>
                </a:moveTo>
                <a:lnTo>
                  <a:pt x="1918209" y="0"/>
                </a:lnTo>
                <a:lnTo>
                  <a:pt x="1918209" y="892055"/>
                </a:lnTo>
                <a:lnTo>
                  <a:pt x="0" y="8920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8FEEA5-AC40-C039-C931-4AEF163CE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794" y="3120443"/>
            <a:ext cx="7056784" cy="32403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BF3953-2378-B0F8-E59F-90D2B6F908B6}"/>
              </a:ext>
            </a:extLst>
          </p:cNvPr>
          <p:cNvSpPr txBox="1"/>
          <p:nvPr/>
        </p:nvSpPr>
        <p:spPr>
          <a:xfrm>
            <a:off x="1492424" y="1497360"/>
            <a:ext cx="6768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     </a:t>
            </a:r>
          </a:p>
          <a:p>
            <a:r>
              <a:rPr lang="en-US" dirty="0"/>
              <a:t>		 </a:t>
            </a:r>
            <a:r>
              <a:rPr lang="en-US" sz="2800" b="1" dirty="0">
                <a:solidFill>
                  <a:schemeClr val="bg1"/>
                </a:solidFill>
              </a:rPr>
              <a:t>REQUEST FOR USERS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129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220078-507F-3E34-62DA-126F6FB5B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4" name="Freeform 13" descr="images.png">
            <a:extLst>
              <a:ext uri="{FF2B5EF4-FFF2-40B4-BE49-F238E27FC236}">
                <a16:creationId xmlns:a16="http://schemas.microsoft.com/office/drawing/2014/main" id="{AB0D6D88-17C7-DC17-269E-BCE1D82EB122}"/>
              </a:ext>
            </a:extLst>
          </p:cNvPr>
          <p:cNvSpPr/>
          <p:nvPr/>
        </p:nvSpPr>
        <p:spPr>
          <a:xfrm>
            <a:off x="3220616" y="180797"/>
            <a:ext cx="3096344" cy="884515"/>
          </a:xfrm>
          <a:custGeom>
            <a:avLst/>
            <a:gdLst/>
            <a:ahLst/>
            <a:cxnLst/>
            <a:rect l="l" t="t" r="r" b="b"/>
            <a:pathLst>
              <a:path w="1918209" h="892055">
                <a:moveTo>
                  <a:pt x="0" y="0"/>
                </a:moveTo>
                <a:lnTo>
                  <a:pt x="1918209" y="0"/>
                </a:lnTo>
                <a:lnTo>
                  <a:pt x="1918209" y="892055"/>
                </a:lnTo>
                <a:lnTo>
                  <a:pt x="0" y="8920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9ED7CE-26F2-E6BA-712B-58BB4CFF20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456" y="2524791"/>
            <a:ext cx="6552727" cy="4332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9D4C65-76ED-A21F-9795-90D8D392141E}"/>
              </a:ext>
            </a:extLst>
          </p:cNvPr>
          <p:cNvSpPr txBox="1"/>
          <p:nvPr/>
        </p:nvSpPr>
        <p:spPr>
          <a:xfrm>
            <a:off x="2176500" y="1569502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              </a:t>
            </a:r>
            <a:r>
              <a:rPr lang="en-US" sz="2800" b="1" dirty="0">
                <a:solidFill>
                  <a:schemeClr val="bg2"/>
                </a:solidFill>
              </a:rPr>
              <a:t>WARDEN PERMISSION</a:t>
            </a:r>
            <a:endParaRPr lang="en-IN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14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A85D2B-1746-7AD9-CAE8-6C19A347D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4" name="Freeform 13" descr="images.png">
            <a:extLst>
              <a:ext uri="{FF2B5EF4-FFF2-40B4-BE49-F238E27FC236}">
                <a16:creationId xmlns:a16="http://schemas.microsoft.com/office/drawing/2014/main" id="{C4D61FE1-5571-4E8A-6BC5-9C30C39A3340}"/>
              </a:ext>
            </a:extLst>
          </p:cNvPr>
          <p:cNvSpPr/>
          <p:nvPr/>
        </p:nvSpPr>
        <p:spPr>
          <a:xfrm>
            <a:off x="3220616" y="180797"/>
            <a:ext cx="3096344" cy="884515"/>
          </a:xfrm>
          <a:custGeom>
            <a:avLst/>
            <a:gdLst/>
            <a:ahLst/>
            <a:cxnLst/>
            <a:rect l="l" t="t" r="r" b="b"/>
            <a:pathLst>
              <a:path w="1918209" h="892055">
                <a:moveTo>
                  <a:pt x="0" y="0"/>
                </a:moveTo>
                <a:lnTo>
                  <a:pt x="1918209" y="0"/>
                </a:lnTo>
                <a:lnTo>
                  <a:pt x="1918209" y="892055"/>
                </a:lnTo>
                <a:lnTo>
                  <a:pt x="0" y="8920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5945A2-B352-27A4-C940-21ABFC19E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456" y="3873624"/>
            <a:ext cx="6768752" cy="33616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3DA789-90E9-9ADF-7225-D34547411B03}"/>
              </a:ext>
            </a:extLst>
          </p:cNvPr>
          <p:cNvSpPr txBox="1"/>
          <p:nvPr/>
        </p:nvSpPr>
        <p:spPr>
          <a:xfrm>
            <a:off x="2788568" y="1497360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       </a:t>
            </a:r>
            <a:r>
              <a:rPr lang="en-US" sz="2800" b="1" dirty="0">
                <a:solidFill>
                  <a:schemeClr val="bg2"/>
                </a:solidFill>
              </a:rPr>
              <a:t>REJECTED STUDENT</a:t>
            </a:r>
            <a:endParaRPr lang="en-IN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9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5913B8-0876-0456-EB36-E3DF7E32C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6" name="Freeform 13" descr="images.png">
            <a:extLst>
              <a:ext uri="{FF2B5EF4-FFF2-40B4-BE49-F238E27FC236}">
                <a16:creationId xmlns:a16="http://schemas.microsoft.com/office/drawing/2014/main" id="{3C9AEF06-DD54-C930-F478-E77AFFB4FCA8}"/>
              </a:ext>
            </a:extLst>
          </p:cNvPr>
          <p:cNvSpPr/>
          <p:nvPr/>
        </p:nvSpPr>
        <p:spPr>
          <a:xfrm>
            <a:off x="3220616" y="180797"/>
            <a:ext cx="3096344" cy="884515"/>
          </a:xfrm>
          <a:custGeom>
            <a:avLst/>
            <a:gdLst/>
            <a:ahLst/>
            <a:cxnLst/>
            <a:rect l="l" t="t" r="r" b="b"/>
            <a:pathLst>
              <a:path w="1918209" h="892055">
                <a:moveTo>
                  <a:pt x="0" y="0"/>
                </a:moveTo>
                <a:lnTo>
                  <a:pt x="1918209" y="0"/>
                </a:lnTo>
                <a:lnTo>
                  <a:pt x="1918209" y="892055"/>
                </a:lnTo>
                <a:lnTo>
                  <a:pt x="0" y="8920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9A04C1-8B66-43CE-BE64-3D7CBF2C7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2" y="3153544"/>
            <a:ext cx="9564014" cy="40904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90131A-DDCC-9941-C3AC-E58DAE089E96}"/>
              </a:ext>
            </a:extLst>
          </p:cNvPr>
          <p:cNvSpPr txBox="1"/>
          <p:nvPr/>
        </p:nvSpPr>
        <p:spPr>
          <a:xfrm>
            <a:off x="2500536" y="1425352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	</a:t>
            </a:r>
            <a:r>
              <a:rPr lang="en-US" sz="2400" b="1" dirty="0">
                <a:solidFill>
                  <a:schemeClr val="bg2"/>
                </a:solidFill>
              </a:rPr>
              <a:t>DATABASE HISTORY</a:t>
            </a:r>
            <a:endParaRPr lang="en-IN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79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FF345C-F844-4AF6-1F21-CC79AE9CF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808"/>
            <a:ext cx="9753600" cy="7315200"/>
          </a:xfrm>
          <a:prstGeom prst="rect">
            <a:avLst/>
          </a:prstGeom>
        </p:spPr>
      </p:pic>
      <p:sp>
        <p:nvSpPr>
          <p:cNvPr id="4" name="Freeform 13" descr="images.png">
            <a:extLst>
              <a:ext uri="{FF2B5EF4-FFF2-40B4-BE49-F238E27FC236}">
                <a16:creationId xmlns:a16="http://schemas.microsoft.com/office/drawing/2014/main" id="{EDF44B5C-C1DA-EE31-95D1-7DC42F679BE1}"/>
              </a:ext>
            </a:extLst>
          </p:cNvPr>
          <p:cNvSpPr/>
          <p:nvPr/>
        </p:nvSpPr>
        <p:spPr>
          <a:xfrm>
            <a:off x="3220616" y="180797"/>
            <a:ext cx="3096344" cy="884515"/>
          </a:xfrm>
          <a:custGeom>
            <a:avLst/>
            <a:gdLst/>
            <a:ahLst/>
            <a:cxnLst/>
            <a:rect l="l" t="t" r="r" b="b"/>
            <a:pathLst>
              <a:path w="1918209" h="892055">
                <a:moveTo>
                  <a:pt x="0" y="0"/>
                </a:moveTo>
                <a:lnTo>
                  <a:pt x="1918209" y="0"/>
                </a:lnTo>
                <a:lnTo>
                  <a:pt x="1918209" y="892055"/>
                </a:lnTo>
                <a:lnTo>
                  <a:pt x="0" y="8920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2DE6C4-8070-2825-D43E-25E5DED6DD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84" y="3225552"/>
            <a:ext cx="7560839" cy="38405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233390-A6AB-E277-D8ED-5D26CF9FA257}"/>
              </a:ext>
            </a:extLst>
          </p:cNvPr>
          <p:cNvSpPr txBox="1"/>
          <p:nvPr/>
        </p:nvSpPr>
        <p:spPr>
          <a:xfrm>
            <a:off x="2644552" y="1569368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             </a:t>
            </a:r>
            <a:r>
              <a:rPr lang="en-US" sz="2800" b="1" dirty="0">
                <a:solidFill>
                  <a:schemeClr val="bg2"/>
                </a:solidFill>
              </a:rPr>
              <a:t>GATE SECURITY </a:t>
            </a:r>
            <a:endParaRPr lang="en-IN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67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285E3D-3B46-F88B-703A-8D13D568C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2" y="0"/>
            <a:ext cx="9753600" cy="7315200"/>
          </a:xfrm>
          <a:prstGeom prst="rect">
            <a:avLst/>
          </a:prstGeom>
        </p:spPr>
      </p:pic>
      <p:sp>
        <p:nvSpPr>
          <p:cNvPr id="5" name="Freeform 13" descr="images.png">
            <a:extLst>
              <a:ext uri="{FF2B5EF4-FFF2-40B4-BE49-F238E27FC236}">
                <a16:creationId xmlns:a16="http://schemas.microsoft.com/office/drawing/2014/main" id="{803A51B8-CCC1-D7D7-CBCA-7FE53B5D57A6}"/>
              </a:ext>
            </a:extLst>
          </p:cNvPr>
          <p:cNvSpPr/>
          <p:nvPr/>
        </p:nvSpPr>
        <p:spPr>
          <a:xfrm>
            <a:off x="3076600" y="201216"/>
            <a:ext cx="3780420" cy="903374"/>
          </a:xfrm>
          <a:custGeom>
            <a:avLst/>
            <a:gdLst/>
            <a:ahLst/>
            <a:cxnLst/>
            <a:rect l="l" t="t" r="r" b="b"/>
            <a:pathLst>
              <a:path w="1918209" h="892055">
                <a:moveTo>
                  <a:pt x="0" y="0"/>
                </a:moveTo>
                <a:lnTo>
                  <a:pt x="1918209" y="0"/>
                </a:lnTo>
                <a:lnTo>
                  <a:pt x="1918209" y="892055"/>
                </a:lnTo>
                <a:lnTo>
                  <a:pt x="0" y="8920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27D61E-B6A7-CE80-3B46-4A310CFE3DAE}"/>
              </a:ext>
            </a:extLst>
          </p:cNvPr>
          <p:cNvSpPr txBox="1"/>
          <p:nvPr/>
        </p:nvSpPr>
        <p:spPr>
          <a:xfrm>
            <a:off x="589620" y="1539173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</a:rPr>
              <a:t>   </a:t>
            </a:r>
            <a:r>
              <a:rPr lang="en-US" sz="3600" dirty="0">
                <a:solidFill>
                  <a:schemeClr val="bg1"/>
                </a:solidFill>
              </a:rPr>
              <a:t>CONTENTS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AAD5B-F54D-549E-EAD2-5F47B7F7A805}"/>
              </a:ext>
            </a:extLst>
          </p:cNvPr>
          <p:cNvSpPr txBox="1"/>
          <p:nvPr/>
        </p:nvSpPr>
        <p:spPr>
          <a:xfrm>
            <a:off x="1564432" y="2405568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ABSTRACT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E540AF-CE20-13AE-3FE2-7DAE22797BB4}"/>
              </a:ext>
            </a:extLst>
          </p:cNvPr>
          <p:cNvSpPr txBox="1"/>
          <p:nvPr/>
        </p:nvSpPr>
        <p:spPr>
          <a:xfrm>
            <a:off x="1564432" y="2942005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INTRODUCTION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9677F-9913-CE37-6B8D-CBA0F7E332D4}"/>
              </a:ext>
            </a:extLst>
          </p:cNvPr>
          <p:cNvSpPr txBox="1"/>
          <p:nvPr/>
        </p:nvSpPr>
        <p:spPr>
          <a:xfrm>
            <a:off x="1559906" y="4525455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ADVANTAGES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DA0D1B-1D6F-8240-001A-37068644FE47}"/>
              </a:ext>
            </a:extLst>
          </p:cNvPr>
          <p:cNvSpPr txBox="1"/>
          <p:nvPr/>
        </p:nvSpPr>
        <p:spPr>
          <a:xfrm>
            <a:off x="1530264" y="5078630"/>
            <a:ext cx="2689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DISADVANTAGES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55BBB4-AB1E-DD6B-3558-E218124A3FC3}"/>
              </a:ext>
            </a:extLst>
          </p:cNvPr>
          <p:cNvSpPr txBox="1"/>
          <p:nvPr/>
        </p:nvSpPr>
        <p:spPr>
          <a:xfrm>
            <a:off x="1530264" y="5614112"/>
            <a:ext cx="3024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NEED THIS PROJECT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338548-2099-1EE0-7D47-912450AC4E2F}"/>
              </a:ext>
            </a:extLst>
          </p:cNvPr>
          <p:cNvSpPr txBox="1"/>
          <p:nvPr/>
        </p:nvSpPr>
        <p:spPr>
          <a:xfrm>
            <a:off x="1564432" y="3486482"/>
            <a:ext cx="1894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PURPOSE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BF7EEF-1B14-94FC-9780-5A2989ABE210}"/>
              </a:ext>
            </a:extLst>
          </p:cNvPr>
          <p:cNvSpPr txBox="1"/>
          <p:nvPr/>
        </p:nvSpPr>
        <p:spPr>
          <a:xfrm>
            <a:off x="1564432" y="4007062"/>
            <a:ext cx="1894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FEATURES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A143B2-6A5E-5583-6266-600EADC2EF10}"/>
              </a:ext>
            </a:extLst>
          </p:cNvPr>
          <p:cNvSpPr txBox="1"/>
          <p:nvPr/>
        </p:nvSpPr>
        <p:spPr>
          <a:xfrm>
            <a:off x="1530264" y="6119802"/>
            <a:ext cx="253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PROJECT DEMO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46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46C0B3-E07E-1142-5158-030A1047E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4" name="Freeform 13" descr="images.png">
            <a:extLst>
              <a:ext uri="{FF2B5EF4-FFF2-40B4-BE49-F238E27FC236}">
                <a16:creationId xmlns:a16="http://schemas.microsoft.com/office/drawing/2014/main" id="{7A969195-63EA-E9A6-0F8C-28FED4FFF036}"/>
              </a:ext>
            </a:extLst>
          </p:cNvPr>
          <p:cNvSpPr/>
          <p:nvPr/>
        </p:nvSpPr>
        <p:spPr>
          <a:xfrm>
            <a:off x="3220616" y="32048"/>
            <a:ext cx="3096344" cy="884515"/>
          </a:xfrm>
          <a:custGeom>
            <a:avLst/>
            <a:gdLst/>
            <a:ahLst/>
            <a:cxnLst/>
            <a:rect l="l" t="t" r="r" b="b"/>
            <a:pathLst>
              <a:path w="1918209" h="892055">
                <a:moveTo>
                  <a:pt x="0" y="0"/>
                </a:moveTo>
                <a:lnTo>
                  <a:pt x="1918209" y="0"/>
                </a:lnTo>
                <a:lnTo>
                  <a:pt x="1918209" y="892055"/>
                </a:lnTo>
                <a:lnTo>
                  <a:pt x="0" y="8920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311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3B2D32-95FB-32DA-8909-B755A2A65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92"/>
            <a:ext cx="9753600" cy="7315200"/>
          </a:xfrm>
          <a:prstGeom prst="rect">
            <a:avLst/>
          </a:prstGeom>
        </p:spPr>
      </p:pic>
      <p:sp>
        <p:nvSpPr>
          <p:cNvPr id="5" name="Freeform 13" descr="images.png">
            <a:extLst>
              <a:ext uri="{FF2B5EF4-FFF2-40B4-BE49-F238E27FC236}">
                <a16:creationId xmlns:a16="http://schemas.microsoft.com/office/drawing/2014/main" id="{9514C012-5D8F-3EE1-50EF-9CA123CF6125}"/>
              </a:ext>
            </a:extLst>
          </p:cNvPr>
          <p:cNvSpPr/>
          <p:nvPr/>
        </p:nvSpPr>
        <p:spPr>
          <a:xfrm>
            <a:off x="3220616" y="180797"/>
            <a:ext cx="3096344" cy="682487"/>
          </a:xfrm>
          <a:custGeom>
            <a:avLst/>
            <a:gdLst/>
            <a:ahLst/>
            <a:cxnLst/>
            <a:rect l="l" t="t" r="r" b="b"/>
            <a:pathLst>
              <a:path w="1918209" h="892055">
                <a:moveTo>
                  <a:pt x="0" y="0"/>
                </a:moveTo>
                <a:lnTo>
                  <a:pt x="1918209" y="0"/>
                </a:lnTo>
                <a:lnTo>
                  <a:pt x="1918209" y="892055"/>
                </a:lnTo>
                <a:lnTo>
                  <a:pt x="0" y="8920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5F0E0-B075-472F-1455-AAD62392E1F4}"/>
              </a:ext>
            </a:extLst>
          </p:cNvPr>
          <p:cNvSpPr txBox="1"/>
          <p:nvPr/>
        </p:nvSpPr>
        <p:spPr>
          <a:xfrm>
            <a:off x="844352" y="1438791"/>
            <a:ext cx="842493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/>
              </a:rPr>
              <a:t>This project aims to use modern Technology and Easy Process through take Gate Pass.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/>
              </a:rPr>
              <a:t>This project aims to use modern Technology and Easy Process through take Gate Pass.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ff5"/>
              </a:rPr>
              <a:t>Digital gate passes generated by the system contain all necessary information, reducing the risk of errors or s compared to manually written passes.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000000"/>
              </a:solidFill>
              <a:effectLst/>
              <a:latin typeface="ff5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ff6"/>
              </a:rPr>
              <a:t>Users can submit requests online, and staff can review and approve them digitally, saving time for both parties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ff5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ff5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ff5"/>
              </a:rPr>
              <a:t>The system is easy to use and manage, as it will simplify the task and reduce the paper work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ff5"/>
              </a:rPr>
              <a:t>.</a:t>
            </a:r>
            <a:endParaRPr lang="en-US" sz="2400" dirty="0">
              <a:solidFill>
                <a:schemeClr val="bg1"/>
              </a:solidFill>
              <a:latin typeface="Times New Roman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chemeClr val="bg1"/>
              </a:solidFill>
              <a:effectLst/>
              <a:latin typeface="ff5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bg1"/>
              </a:solidFill>
              <a:latin typeface="Times New Roman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488057-8C06-AB8E-3DEC-702735AD9870}"/>
              </a:ext>
            </a:extLst>
          </p:cNvPr>
          <p:cNvSpPr txBox="1"/>
          <p:nvPr/>
        </p:nvSpPr>
        <p:spPr>
          <a:xfrm>
            <a:off x="1852464" y="895120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            </a:t>
            </a:r>
            <a:r>
              <a:rPr lang="en-US" sz="2800" b="1" dirty="0">
                <a:solidFill>
                  <a:schemeClr val="bg2"/>
                </a:solidFill>
              </a:rPr>
              <a:t>ABSTRACT</a:t>
            </a:r>
            <a:endParaRPr lang="en-IN" sz="3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046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5D5670-9072-900F-194E-759D04049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009973-D1E9-28FB-9179-049E2288A4C8}"/>
              </a:ext>
            </a:extLst>
          </p:cNvPr>
          <p:cNvSpPr txBox="1"/>
          <p:nvPr/>
        </p:nvSpPr>
        <p:spPr>
          <a:xfrm>
            <a:off x="3148608" y="1031158"/>
            <a:ext cx="32403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     </a:t>
            </a:r>
            <a:r>
              <a:rPr lang="en-US" sz="2800" b="1" dirty="0">
                <a:solidFill>
                  <a:schemeClr val="bg2"/>
                </a:solidFill>
              </a:rPr>
              <a:t>INTRODUCTION</a:t>
            </a:r>
            <a:endParaRPr lang="en-IN" sz="2400" b="1" dirty="0">
              <a:solidFill>
                <a:schemeClr val="bg2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Freeform 13" descr="images.png">
            <a:extLst>
              <a:ext uri="{FF2B5EF4-FFF2-40B4-BE49-F238E27FC236}">
                <a16:creationId xmlns:a16="http://schemas.microsoft.com/office/drawing/2014/main" id="{3A45744A-7026-D2C9-3E31-6935114835DA}"/>
              </a:ext>
            </a:extLst>
          </p:cNvPr>
          <p:cNvSpPr/>
          <p:nvPr/>
        </p:nvSpPr>
        <p:spPr>
          <a:xfrm>
            <a:off x="3220616" y="180797"/>
            <a:ext cx="3096344" cy="682487"/>
          </a:xfrm>
          <a:custGeom>
            <a:avLst/>
            <a:gdLst/>
            <a:ahLst/>
            <a:cxnLst/>
            <a:rect l="l" t="t" r="r" b="b"/>
            <a:pathLst>
              <a:path w="1918209" h="892055">
                <a:moveTo>
                  <a:pt x="0" y="0"/>
                </a:moveTo>
                <a:lnTo>
                  <a:pt x="1918209" y="0"/>
                </a:lnTo>
                <a:lnTo>
                  <a:pt x="1918209" y="892055"/>
                </a:lnTo>
                <a:lnTo>
                  <a:pt x="0" y="8920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0EAEB8-DF39-3719-1D0D-F95CB2662F4F}"/>
              </a:ext>
            </a:extLst>
          </p:cNvPr>
          <p:cNvSpPr txBox="1"/>
          <p:nvPr/>
        </p:nvSpPr>
        <p:spPr>
          <a:xfrm>
            <a:off x="448308" y="1713384"/>
            <a:ext cx="88569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A Hostel Gate Pass Management System is a software solution designed to streamline the process.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The Hostel Gate Pass Management System is a digital platform designed to automate and optimize the gate passes for hostel residents.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Once a gate pass request is submitted, authorized person or hostel staff, as wardens or administrators, can give approve the request through the 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A digital gate pass containing essential details such as the resident's name, date, destination, reason for leave.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There have a good advantages of the Hostel Gate Pass Management System, its ability to enhance security and control over hostel entry and exit.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Only authorized staff have access to approve and generate passes.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1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727BE1-07AF-B0C0-5E5B-376BF01E1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4" name="Freeform 13" descr="images.png">
            <a:extLst>
              <a:ext uri="{FF2B5EF4-FFF2-40B4-BE49-F238E27FC236}">
                <a16:creationId xmlns:a16="http://schemas.microsoft.com/office/drawing/2014/main" id="{42487B03-A2FD-B7F3-84FF-C2CA07795216}"/>
              </a:ext>
            </a:extLst>
          </p:cNvPr>
          <p:cNvSpPr/>
          <p:nvPr/>
        </p:nvSpPr>
        <p:spPr>
          <a:xfrm>
            <a:off x="3220616" y="180797"/>
            <a:ext cx="3096344" cy="682487"/>
          </a:xfrm>
          <a:custGeom>
            <a:avLst/>
            <a:gdLst/>
            <a:ahLst/>
            <a:cxnLst/>
            <a:rect l="l" t="t" r="r" b="b"/>
            <a:pathLst>
              <a:path w="1918209" h="892055">
                <a:moveTo>
                  <a:pt x="0" y="0"/>
                </a:moveTo>
                <a:lnTo>
                  <a:pt x="1918209" y="0"/>
                </a:lnTo>
                <a:lnTo>
                  <a:pt x="1918209" y="892055"/>
                </a:lnTo>
                <a:lnTo>
                  <a:pt x="0" y="8920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A8198-933E-8277-8F95-3396002BB511}"/>
              </a:ext>
            </a:extLst>
          </p:cNvPr>
          <p:cNvSpPr txBox="1"/>
          <p:nvPr/>
        </p:nvSpPr>
        <p:spPr>
          <a:xfrm>
            <a:off x="3004592" y="1137320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             </a:t>
            </a:r>
            <a:r>
              <a:rPr lang="en-US" sz="2800" dirty="0">
                <a:solidFill>
                  <a:schemeClr val="bg2"/>
                </a:solidFill>
              </a:rPr>
              <a:t>PURPOSE</a:t>
            </a:r>
            <a:endParaRPr lang="en-IN" sz="2800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0CD7B-AD21-B3BB-9A39-EEEFE31D328D}"/>
              </a:ext>
            </a:extLst>
          </p:cNvPr>
          <p:cNvSpPr txBox="1"/>
          <p:nvPr/>
        </p:nvSpPr>
        <p:spPr>
          <a:xfrm>
            <a:off x="700336" y="1785392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The primary purpose of the system is to automate the process of Easily gate pass of hostel residents who need to leave the permission temporarily.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A digital platform for requesting and providing gate pass, the system eliminates the need for manual paperwork and face-to-face interactions, saving time for both residents and staff.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The system facilitates a streamlined approval workflow, allowing authorized hostel staff to review and approve gate pass requests efficiently.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Digitizing the gate pass issuance process enhances security by reducing the risk of unauthorized access or misuse of pass.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24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3E1480-B89B-72FA-D9AE-BB5FB5D30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599" cy="7315200"/>
          </a:xfrm>
          <a:prstGeom prst="rect">
            <a:avLst/>
          </a:prstGeom>
        </p:spPr>
      </p:pic>
      <p:sp>
        <p:nvSpPr>
          <p:cNvPr id="4" name="Freeform 13" descr="images.png">
            <a:extLst>
              <a:ext uri="{FF2B5EF4-FFF2-40B4-BE49-F238E27FC236}">
                <a16:creationId xmlns:a16="http://schemas.microsoft.com/office/drawing/2014/main" id="{A064FE20-6318-16CC-B914-0CE09E409397}"/>
              </a:ext>
            </a:extLst>
          </p:cNvPr>
          <p:cNvSpPr/>
          <p:nvPr/>
        </p:nvSpPr>
        <p:spPr>
          <a:xfrm>
            <a:off x="3220616" y="180797"/>
            <a:ext cx="3096344" cy="884515"/>
          </a:xfrm>
          <a:custGeom>
            <a:avLst/>
            <a:gdLst/>
            <a:ahLst/>
            <a:cxnLst/>
            <a:rect l="l" t="t" r="r" b="b"/>
            <a:pathLst>
              <a:path w="1918209" h="892055">
                <a:moveTo>
                  <a:pt x="0" y="0"/>
                </a:moveTo>
                <a:lnTo>
                  <a:pt x="1918209" y="0"/>
                </a:lnTo>
                <a:lnTo>
                  <a:pt x="1918209" y="892055"/>
                </a:lnTo>
                <a:lnTo>
                  <a:pt x="0" y="8920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E53A7-FB23-B246-02CC-6F1FCF2A5D99}"/>
              </a:ext>
            </a:extLst>
          </p:cNvPr>
          <p:cNvSpPr txBox="1"/>
          <p:nvPr/>
        </p:nvSpPr>
        <p:spPr>
          <a:xfrm>
            <a:off x="3328627" y="1338530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       </a:t>
            </a:r>
            <a:r>
              <a:rPr lang="en-US" sz="2800" b="1" dirty="0">
                <a:solidFill>
                  <a:schemeClr val="bg2"/>
                </a:solidFill>
              </a:rPr>
              <a:t>FEATURES</a:t>
            </a:r>
            <a:r>
              <a:rPr lang="en-IN" sz="28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56F889-D8EC-62F0-A00B-E95C732E53ED}"/>
              </a:ext>
            </a:extLst>
          </p:cNvPr>
          <p:cNvSpPr txBox="1"/>
          <p:nvPr/>
        </p:nvSpPr>
        <p:spPr>
          <a:xfrm>
            <a:off x="772344" y="1929408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Users, including hostel residents and staff members, can register accounts on the system and authenticate then identities securely.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Hostel residents can submit gate pass requests through the system, specifying the reason for leave.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Authorized hostel staff, as wardens or administrators, can review and approve gate pass requests within the system, and approval depending on the hostel's policies.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The system maintains database of issued gate pass, including details of each pass such as the resident's name, date, and duration of leave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31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CC298B-3C8C-0215-E04C-8A262831A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6" name="Freeform 13" descr="images.png">
            <a:extLst>
              <a:ext uri="{FF2B5EF4-FFF2-40B4-BE49-F238E27FC236}">
                <a16:creationId xmlns:a16="http://schemas.microsoft.com/office/drawing/2014/main" id="{4A5CB8F2-8003-3F4E-5ABA-AE78AE21E992}"/>
              </a:ext>
            </a:extLst>
          </p:cNvPr>
          <p:cNvSpPr/>
          <p:nvPr/>
        </p:nvSpPr>
        <p:spPr>
          <a:xfrm>
            <a:off x="3220616" y="180797"/>
            <a:ext cx="3096344" cy="884515"/>
          </a:xfrm>
          <a:custGeom>
            <a:avLst/>
            <a:gdLst/>
            <a:ahLst/>
            <a:cxnLst/>
            <a:rect l="l" t="t" r="r" b="b"/>
            <a:pathLst>
              <a:path w="1918209" h="892055">
                <a:moveTo>
                  <a:pt x="0" y="0"/>
                </a:moveTo>
                <a:lnTo>
                  <a:pt x="1918209" y="0"/>
                </a:lnTo>
                <a:lnTo>
                  <a:pt x="1918209" y="892055"/>
                </a:lnTo>
                <a:lnTo>
                  <a:pt x="0" y="8920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237051-B348-427F-A2D8-589864561745}"/>
              </a:ext>
            </a:extLst>
          </p:cNvPr>
          <p:cNvSpPr txBox="1"/>
          <p:nvPr/>
        </p:nvSpPr>
        <p:spPr>
          <a:xfrm>
            <a:off x="3220616" y="1246109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     </a:t>
            </a:r>
            <a:r>
              <a:rPr lang="en-US" sz="2800" b="1" dirty="0">
                <a:solidFill>
                  <a:schemeClr val="bg1"/>
                </a:solidFill>
              </a:rPr>
              <a:t>ADVANTAGES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828BB0-2A80-11D4-B677-2E63137762EB}"/>
              </a:ext>
            </a:extLst>
          </p:cNvPr>
          <p:cNvSpPr txBox="1"/>
          <p:nvPr/>
        </p:nvSpPr>
        <p:spPr>
          <a:xfrm>
            <a:off x="772344" y="1929408"/>
            <a:ext cx="842493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</a:rPr>
              <a:t>Reduces Paper Work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</a:rPr>
              <a:t>Save Time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</a:rPr>
              <a:t>Secured data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</a:rPr>
              <a:t>Reduce the manual errors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</a:rPr>
              <a:t>Eliminate the tedious Work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</a:rPr>
              <a:t>Follow Rules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</a:rPr>
              <a:t>Maintains Records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</a:rPr>
              <a:t>Accountability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7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E66020-4FA9-2E91-BB46-A3DB3D764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599" cy="7315200"/>
          </a:xfrm>
          <a:prstGeom prst="rect">
            <a:avLst/>
          </a:prstGeom>
        </p:spPr>
      </p:pic>
      <p:sp>
        <p:nvSpPr>
          <p:cNvPr id="4" name="Freeform 13" descr="images.png">
            <a:extLst>
              <a:ext uri="{FF2B5EF4-FFF2-40B4-BE49-F238E27FC236}">
                <a16:creationId xmlns:a16="http://schemas.microsoft.com/office/drawing/2014/main" id="{2B5CB08A-5E09-FD16-13EB-051030E22D0E}"/>
              </a:ext>
            </a:extLst>
          </p:cNvPr>
          <p:cNvSpPr/>
          <p:nvPr/>
        </p:nvSpPr>
        <p:spPr>
          <a:xfrm>
            <a:off x="3220616" y="180797"/>
            <a:ext cx="3096344" cy="884515"/>
          </a:xfrm>
          <a:custGeom>
            <a:avLst/>
            <a:gdLst/>
            <a:ahLst/>
            <a:cxnLst/>
            <a:rect l="l" t="t" r="r" b="b"/>
            <a:pathLst>
              <a:path w="1918209" h="892055">
                <a:moveTo>
                  <a:pt x="0" y="0"/>
                </a:moveTo>
                <a:lnTo>
                  <a:pt x="1918209" y="0"/>
                </a:lnTo>
                <a:lnTo>
                  <a:pt x="1918209" y="892055"/>
                </a:lnTo>
                <a:lnTo>
                  <a:pt x="0" y="8920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F4ABA-2F91-BEEE-C82E-B8F0D5A3AE0E}"/>
              </a:ext>
            </a:extLst>
          </p:cNvPr>
          <p:cNvSpPr txBox="1"/>
          <p:nvPr/>
        </p:nvSpPr>
        <p:spPr>
          <a:xfrm>
            <a:off x="3220616" y="1246109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    </a:t>
            </a:r>
            <a:r>
              <a:rPr lang="en-US" sz="2800" dirty="0">
                <a:solidFill>
                  <a:schemeClr val="bg2"/>
                </a:solidFill>
              </a:rPr>
              <a:t>DIS</a:t>
            </a:r>
            <a:r>
              <a:rPr lang="en-US" sz="2800" b="1" dirty="0">
                <a:solidFill>
                  <a:schemeClr val="bg2"/>
                </a:solidFill>
              </a:rPr>
              <a:t>ADVANTAGES</a:t>
            </a:r>
            <a:endParaRPr lang="en-IN" sz="2800" b="1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BCD4F-2DF4-ADC6-C15D-167FAC004A8A}"/>
              </a:ext>
            </a:extLst>
          </p:cNvPr>
          <p:cNvSpPr txBox="1"/>
          <p:nvPr/>
        </p:nvSpPr>
        <p:spPr>
          <a:xfrm>
            <a:off x="772344" y="2001416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</a:rPr>
              <a:t>Technical Issues 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</a:rPr>
              <a:t>Internet Access</a:t>
            </a:r>
            <a:r>
              <a:rPr lang="en-US" sz="2000" dirty="0">
                <a:solidFill>
                  <a:schemeClr val="bg1"/>
                </a:solidFill>
              </a:rPr>
              <a:t> Issues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</a:rPr>
              <a:t>Resistance to change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</a:rPr>
              <a:t>Limited Accessibility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</a:rPr>
              <a:t>Cost of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88456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CD9DE9-33F4-DE91-D8A6-BD2B495C7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4" name="Freeform 13" descr="images.png">
            <a:extLst>
              <a:ext uri="{FF2B5EF4-FFF2-40B4-BE49-F238E27FC236}">
                <a16:creationId xmlns:a16="http://schemas.microsoft.com/office/drawing/2014/main" id="{A7926144-AF4F-AB26-FEE3-1110459BC7E0}"/>
              </a:ext>
            </a:extLst>
          </p:cNvPr>
          <p:cNvSpPr/>
          <p:nvPr/>
        </p:nvSpPr>
        <p:spPr>
          <a:xfrm>
            <a:off x="3220616" y="180797"/>
            <a:ext cx="3096344" cy="884515"/>
          </a:xfrm>
          <a:custGeom>
            <a:avLst/>
            <a:gdLst/>
            <a:ahLst/>
            <a:cxnLst/>
            <a:rect l="l" t="t" r="r" b="b"/>
            <a:pathLst>
              <a:path w="1918209" h="892055">
                <a:moveTo>
                  <a:pt x="0" y="0"/>
                </a:moveTo>
                <a:lnTo>
                  <a:pt x="1918209" y="0"/>
                </a:lnTo>
                <a:lnTo>
                  <a:pt x="1918209" y="892055"/>
                </a:lnTo>
                <a:lnTo>
                  <a:pt x="0" y="8920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830BDE-6EE6-62A3-FF4B-ADB2BC830BD5}"/>
              </a:ext>
            </a:extLst>
          </p:cNvPr>
          <p:cNvSpPr txBox="1"/>
          <p:nvPr/>
        </p:nvSpPr>
        <p:spPr>
          <a:xfrm>
            <a:off x="3220616" y="1246109"/>
            <a:ext cx="3384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 NEED THIS PROJECT</a:t>
            </a:r>
            <a:endParaRPr lang="en-IN" sz="2800" dirty="0">
              <a:solidFill>
                <a:schemeClr val="bg1"/>
              </a:solidFill>
            </a:endParaRPr>
          </a:p>
          <a:p>
            <a:endParaRPr lang="en-IN" sz="2800" b="1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FA6AD0-495D-5970-199C-E7A4D5AEEED3}"/>
              </a:ext>
            </a:extLst>
          </p:cNvPr>
          <p:cNvSpPr txBox="1"/>
          <p:nvPr/>
        </p:nvSpPr>
        <p:spPr>
          <a:xfrm>
            <a:off x="700336" y="2271235"/>
            <a:ext cx="87849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</a:rPr>
              <a:t>Easily Access Gate Pass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</a:rPr>
              <a:t>Time Consumption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</a:rPr>
              <a:t>Record Keeping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</a:rPr>
              <a:t>Due to unavailability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</a:rPr>
              <a:t>Security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</a:rPr>
              <a:t>Manual Work difficult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</a:rPr>
              <a:t>Record Keeping </a:t>
            </a:r>
          </a:p>
          <a:p>
            <a:r>
              <a:rPr lang="en-IN" sz="2000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31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573</TotalTime>
  <Words>587</Words>
  <Application>Microsoft Office PowerPoint</Application>
  <PresentationFormat>Custom</PresentationFormat>
  <Paragraphs>118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Wingdings</vt:lpstr>
      <vt:lpstr>Times New Roman</vt:lpstr>
      <vt:lpstr>Times New Roman Bold</vt:lpstr>
      <vt:lpstr>ff5</vt:lpstr>
      <vt:lpstr>ff6</vt:lpstr>
      <vt:lpstr>Calibri</vt:lpstr>
      <vt:lpstr>Arial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DOC-20230121-WA0012..pptx</dc:title>
  <cp:lastModifiedBy>RAJAN KUMAR MAHTO</cp:lastModifiedBy>
  <cp:revision>120</cp:revision>
  <dcterms:created xsi:type="dcterms:W3CDTF">2006-08-16T00:00:00Z</dcterms:created>
  <dcterms:modified xsi:type="dcterms:W3CDTF">2024-05-10T02:04:07Z</dcterms:modified>
  <dc:identifier>DAF8r2YuOOs</dc:identifier>
</cp:coreProperties>
</file>