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notesMasterIdLst>
    <p:notesMasterId r:id="rId108"/>
  </p:notesMasterIdLst>
  <p:sldIdLst>
    <p:sldId id="334" r:id="rId2"/>
    <p:sldId id="378" r:id="rId3"/>
    <p:sldId id="383" r:id="rId4"/>
    <p:sldId id="379" r:id="rId5"/>
    <p:sldId id="282" r:id="rId6"/>
    <p:sldId id="380" r:id="rId7"/>
    <p:sldId id="284" r:id="rId8"/>
    <p:sldId id="285" r:id="rId9"/>
    <p:sldId id="382" r:id="rId10"/>
    <p:sldId id="381" r:id="rId11"/>
    <p:sldId id="266" r:id="rId12"/>
    <p:sldId id="267" r:id="rId13"/>
    <p:sldId id="268" r:id="rId14"/>
    <p:sldId id="271" r:id="rId15"/>
    <p:sldId id="272" r:id="rId16"/>
    <p:sldId id="274" r:id="rId17"/>
    <p:sldId id="257" r:id="rId18"/>
    <p:sldId id="258" r:id="rId19"/>
    <p:sldId id="259" r:id="rId20"/>
    <p:sldId id="260" r:id="rId21"/>
    <p:sldId id="261" r:id="rId22"/>
    <p:sldId id="262" r:id="rId23"/>
    <p:sldId id="263" r:id="rId24"/>
    <p:sldId id="264" r:id="rId25"/>
    <p:sldId id="265" r:id="rId26"/>
    <p:sldId id="275" r:id="rId27"/>
    <p:sldId id="276" r:id="rId28"/>
    <p:sldId id="277" r:id="rId29"/>
    <p:sldId id="278" r:id="rId30"/>
    <p:sldId id="279" r:id="rId31"/>
    <p:sldId id="280" r:id="rId32"/>
    <p:sldId id="307" r:id="rId33"/>
    <p:sldId id="308" r:id="rId34"/>
    <p:sldId id="309" r:id="rId35"/>
    <p:sldId id="310" r:id="rId36"/>
    <p:sldId id="311" r:id="rId37"/>
    <p:sldId id="314" r:id="rId38"/>
    <p:sldId id="312" r:id="rId39"/>
    <p:sldId id="313" r:id="rId40"/>
    <p:sldId id="316" r:id="rId41"/>
    <p:sldId id="317" r:id="rId42"/>
    <p:sldId id="318" r:id="rId43"/>
    <p:sldId id="319" r:id="rId44"/>
    <p:sldId id="320" r:id="rId45"/>
    <p:sldId id="321" r:id="rId46"/>
    <p:sldId id="323" r:id="rId47"/>
    <p:sldId id="324" r:id="rId48"/>
    <p:sldId id="325" r:id="rId49"/>
    <p:sldId id="326" r:id="rId50"/>
    <p:sldId id="384" r:id="rId51"/>
    <p:sldId id="385" r:id="rId52"/>
    <p:sldId id="327" r:id="rId53"/>
    <p:sldId id="329" r:id="rId54"/>
    <p:sldId id="328" r:id="rId55"/>
    <p:sldId id="330" r:id="rId56"/>
    <p:sldId id="331" r:id="rId57"/>
    <p:sldId id="332" r:id="rId58"/>
    <p:sldId id="333" r:id="rId59"/>
    <p:sldId id="335" r:id="rId60"/>
    <p:sldId id="336" r:id="rId61"/>
    <p:sldId id="337" r:id="rId62"/>
    <p:sldId id="338" r:id="rId63"/>
    <p:sldId id="339" r:id="rId64"/>
    <p:sldId id="340" r:id="rId65"/>
    <p:sldId id="341" r:id="rId66"/>
    <p:sldId id="342" r:id="rId67"/>
    <p:sldId id="343" r:id="rId68"/>
    <p:sldId id="344" r:id="rId69"/>
    <p:sldId id="345" r:id="rId70"/>
    <p:sldId id="347" r:id="rId71"/>
    <p:sldId id="386" r:id="rId72"/>
    <p:sldId id="387" r:id="rId73"/>
    <p:sldId id="346" r:id="rId74"/>
    <p:sldId id="348" r:id="rId75"/>
    <p:sldId id="349" r:id="rId76"/>
    <p:sldId id="350" r:id="rId77"/>
    <p:sldId id="351" r:id="rId78"/>
    <p:sldId id="352" r:id="rId79"/>
    <p:sldId id="353" r:id="rId80"/>
    <p:sldId id="354" r:id="rId81"/>
    <p:sldId id="355" r:id="rId82"/>
    <p:sldId id="357" r:id="rId83"/>
    <p:sldId id="356" r:id="rId84"/>
    <p:sldId id="358" r:id="rId85"/>
    <p:sldId id="390" r:id="rId86"/>
    <p:sldId id="394" r:id="rId87"/>
    <p:sldId id="391" r:id="rId88"/>
    <p:sldId id="359" r:id="rId89"/>
    <p:sldId id="360" r:id="rId90"/>
    <p:sldId id="361" r:id="rId91"/>
    <p:sldId id="362" r:id="rId92"/>
    <p:sldId id="363" r:id="rId93"/>
    <p:sldId id="368" r:id="rId94"/>
    <p:sldId id="367" r:id="rId95"/>
    <p:sldId id="369" r:id="rId96"/>
    <p:sldId id="388" r:id="rId97"/>
    <p:sldId id="389" r:id="rId98"/>
    <p:sldId id="392" r:id="rId99"/>
    <p:sldId id="371" r:id="rId100"/>
    <p:sldId id="372" r:id="rId101"/>
    <p:sldId id="373" r:id="rId102"/>
    <p:sldId id="374" r:id="rId103"/>
    <p:sldId id="375" r:id="rId104"/>
    <p:sldId id="393" r:id="rId105"/>
    <p:sldId id="376" r:id="rId106"/>
    <p:sldId id="377" r:id="rId10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78"/>
      </p:cViewPr>
      <p:guideLst>
        <p:guide orient="horz" pos="218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DC2D7-3C3D-4FDF-BF59-7AD5AEC06475}" type="datetimeFigureOut">
              <a:rPr lang="en-IN" smtClean="0"/>
              <a:t>16-03-2022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EE4F0-D8B3-45B0-9253-0186374A3487}" type="slidenum">
              <a:rPr lang="en-IN" smtClean="0"/>
              <a:t>‹#›</a:t>
            </a:fld>
            <a:endParaRPr lang="en-IN"/>
          </a:p>
        </p:txBody>
      </p:sp>
    </p:spTree>
    <p:extLst>
      <p:ext uri="{BB962C8B-B14F-4D97-AF65-F5344CB8AC3E}">
        <p14:creationId xmlns:p14="http://schemas.microsoft.com/office/powerpoint/2010/main" val="533655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9EE4F0-D8B3-45B0-9253-0186374A3487}" type="slidenum">
              <a:rPr lang="en-IN" smtClean="0"/>
              <a:t>17</a:t>
            </a:fld>
            <a:endParaRPr lang="en-IN"/>
          </a:p>
        </p:txBody>
      </p:sp>
    </p:spTree>
    <p:extLst>
      <p:ext uri="{BB962C8B-B14F-4D97-AF65-F5344CB8AC3E}">
        <p14:creationId xmlns:p14="http://schemas.microsoft.com/office/powerpoint/2010/main" val="73904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9EE4F0-D8B3-45B0-9253-0186374A3487}" type="slidenum">
              <a:rPr lang="en-IN" smtClean="0"/>
              <a:t>45</a:t>
            </a:fld>
            <a:endParaRPr lang="en-IN"/>
          </a:p>
        </p:txBody>
      </p:sp>
    </p:spTree>
    <p:extLst>
      <p:ext uri="{BB962C8B-B14F-4D97-AF65-F5344CB8AC3E}">
        <p14:creationId xmlns:p14="http://schemas.microsoft.com/office/powerpoint/2010/main" val="378934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C9E3A5-280A-4A8D-A84E-7167A91DF8BA}"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382333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234303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E781330-6379-4099-B5C2-1CE64DCE4A02}"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81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1517917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781330-6379-4099-B5C2-1CE64DCE4A02}"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0364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312116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C9E3A5-280A-4A8D-A84E-7167A91DF8BA}"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3973870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C9E3A5-280A-4A8D-A84E-7167A91DF8BA}"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120524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C9E3A5-280A-4A8D-A84E-7167A91DF8BA}"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151025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3816973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C9E3A5-280A-4A8D-A84E-7167A91DF8BA}"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237948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C9E3A5-280A-4A8D-A84E-7167A91DF8BA}" type="datetimeFigureOut">
              <a:rPr lang="en-US" smtClean="0"/>
              <a:pPr/>
              <a:t>3/16/2022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178072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C9E3A5-280A-4A8D-A84E-7167A91DF8BA}"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405406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208908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410604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381977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FC9E3A5-280A-4A8D-A84E-7167A91DF8BA}" type="datetimeFigureOut">
              <a:rPr lang="en-US" smtClean="0"/>
              <a:pPr/>
              <a:t>3/16/2022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E781330-6379-4099-B5C2-1CE64DCE4A02}" type="slidenum">
              <a:rPr lang="en-US" smtClean="0"/>
              <a:pPr/>
              <a:t>‹#›</a:t>
            </a:fld>
            <a:endParaRPr lang="en-US"/>
          </a:p>
        </p:txBody>
      </p:sp>
    </p:spTree>
    <p:extLst>
      <p:ext uri="{BB962C8B-B14F-4D97-AF65-F5344CB8AC3E}">
        <p14:creationId xmlns:p14="http://schemas.microsoft.com/office/powerpoint/2010/main" val="56344350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s://www.w3schools.com/cssref/pr_background-position.asp" TargetMode="External"/><Relationship Id="rId3" Type="http://schemas.openxmlformats.org/officeDocument/2006/relationships/hyperlink" Target="https://www.w3schools.com/cssref/pr_background-attachment.asp" TargetMode="External"/><Relationship Id="rId7" Type="http://schemas.openxmlformats.org/officeDocument/2006/relationships/hyperlink" Target="https://www.w3schools.com/cssref/css3_pr_background-origin.asp" TargetMode="External"/><Relationship Id="rId2" Type="http://schemas.openxmlformats.org/officeDocument/2006/relationships/hyperlink" Target="https://www.w3schools.com/cssref/css3_pr_background.asp" TargetMode="External"/><Relationship Id="rId1" Type="http://schemas.openxmlformats.org/officeDocument/2006/relationships/slideLayout" Target="../slideLayouts/slideLayout7.xml"/><Relationship Id="rId6" Type="http://schemas.openxmlformats.org/officeDocument/2006/relationships/hyperlink" Target="https://www.w3schools.com/cssref/pr_background-image.asp" TargetMode="External"/><Relationship Id="rId5" Type="http://schemas.openxmlformats.org/officeDocument/2006/relationships/hyperlink" Target="https://www.w3schools.com/cssref/pr_background-color.asp" TargetMode="External"/><Relationship Id="rId10" Type="http://schemas.openxmlformats.org/officeDocument/2006/relationships/hyperlink" Target="https://www.w3schools.com/cssref/css3_pr_background-size.asp" TargetMode="External"/><Relationship Id="rId4" Type="http://schemas.openxmlformats.org/officeDocument/2006/relationships/hyperlink" Target="https://www.w3schools.com/cssref/css3_pr_background-clip.asp" TargetMode="External"/><Relationship Id="rId9" Type="http://schemas.openxmlformats.org/officeDocument/2006/relationships/hyperlink" Target="https://www.w3schools.com/cssref/pr_background-repeat.asp"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3581400"/>
          </a:xfrm>
        </p:spPr>
        <p:txBody>
          <a:bodyPr>
            <a:normAutofit/>
          </a:bodyPr>
          <a:lstStyle/>
          <a:p>
            <a:pPr algn="ctr"/>
            <a:r>
              <a:rPr lang="en-US" dirty="0" smtClean="0">
                <a:latin typeface="Times New Roman" panose="02020603050405020304" pitchFamily="18" charset="0"/>
                <a:cs typeface="Times New Roman" panose="02020603050405020304" pitchFamily="18" charset="0"/>
              </a:rPr>
              <a:t>FULL STACK WEB DEVELOPMENT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UNIT - 1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6589199" cy="671290"/>
          </a:xfrm>
        </p:spPr>
        <p:txBody>
          <a:bodyPr/>
          <a:lstStyle/>
          <a:p>
            <a:r>
              <a:rPr lang="en-IN" dirty="0" smtClean="0"/>
              <a:t>Example</a:t>
            </a:r>
            <a:endParaRPr lang="en-IN" dirty="0"/>
          </a:p>
        </p:txBody>
      </p:sp>
      <p:sp>
        <p:nvSpPr>
          <p:cNvPr id="3" name="Content Placeholder 2"/>
          <p:cNvSpPr>
            <a:spLocks noGrp="1"/>
          </p:cNvSpPr>
          <p:nvPr>
            <p:ph idx="1"/>
          </p:nvPr>
        </p:nvSpPr>
        <p:spPr>
          <a:xfrm>
            <a:off x="1447800" y="762000"/>
            <a:ext cx="8458200" cy="6096000"/>
          </a:xfrm>
        </p:spPr>
        <p:txBody>
          <a:bodyPr>
            <a:normAutofit fontScale="70000" lnSpcReduction="20000"/>
          </a:bodyPr>
          <a:lstStyle/>
          <a:p>
            <a:pPr marL="0" indent="0">
              <a:buNone/>
            </a:pPr>
            <a:r>
              <a:rPr lang="en-IN" dirty="0"/>
              <a:t>&lt;!DOCTYPE html&gt;</a:t>
            </a:r>
          </a:p>
          <a:p>
            <a:pPr marL="0" indent="0">
              <a:buNone/>
            </a:pPr>
            <a:r>
              <a:rPr lang="en-IN" dirty="0"/>
              <a:t>&lt;html </a:t>
            </a:r>
            <a:r>
              <a:rPr lang="en-IN" dirty="0" err="1"/>
              <a:t>lang</a:t>
            </a:r>
            <a:r>
              <a:rPr lang="en-IN" dirty="0"/>
              <a:t>="</a:t>
            </a:r>
            <a:r>
              <a:rPr lang="en-IN" dirty="0" err="1"/>
              <a:t>en</a:t>
            </a:r>
            <a:r>
              <a:rPr lang="en-IN" dirty="0"/>
              <a:t>"&gt;</a:t>
            </a:r>
          </a:p>
          <a:p>
            <a:pPr marL="0" indent="0">
              <a:buNone/>
            </a:pPr>
            <a:r>
              <a:rPr lang="en-IN" dirty="0"/>
              <a:t>&lt;head&gt;</a:t>
            </a:r>
          </a:p>
          <a:p>
            <a:pPr marL="0" indent="0">
              <a:buNone/>
            </a:pPr>
            <a:r>
              <a:rPr lang="en-IN" dirty="0"/>
              <a:t>    &lt;meta charset="UTF-8"&gt;</a:t>
            </a:r>
          </a:p>
          <a:p>
            <a:pPr marL="0" indent="0">
              <a:buNone/>
            </a:pPr>
            <a:r>
              <a:rPr lang="en-IN" dirty="0"/>
              <a:t>    &lt;meta http-</a:t>
            </a:r>
            <a:r>
              <a:rPr lang="en-IN" dirty="0" err="1"/>
              <a:t>equiv</a:t>
            </a:r>
            <a:r>
              <a:rPr lang="en-IN" dirty="0"/>
              <a:t>="X-UA-Compatible" content="IE=edge"&gt;</a:t>
            </a:r>
          </a:p>
          <a:p>
            <a:pPr marL="0" indent="0">
              <a:buNone/>
            </a:pPr>
            <a:r>
              <a:rPr lang="en-IN" dirty="0"/>
              <a:t>    &lt;meta name="viewport" content="width=device-width, initial-scale=1.0"&gt;</a:t>
            </a:r>
          </a:p>
          <a:p>
            <a:pPr marL="0" indent="0">
              <a:buNone/>
            </a:pPr>
            <a:r>
              <a:rPr lang="en-IN" dirty="0"/>
              <a:t>    &lt;title&gt;Demo on HTML5&lt;/title&gt;</a:t>
            </a:r>
          </a:p>
          <a:p>
            <a:pPr marL="0" indent="0">
              <a:buNone/>
            </a:pPr>
            <a:r>
              <a:rPr lang="en-IN" dirty="0"/>
              <a:t>&lt;/head&gt;</a:t>
            </a:r>
          </a:p>
          <a:p>
            <a:pPr marL="0" indent="0">
              <a:buNone/>
            </a:pPr>
            <a:r>
              <a:rPr lang="en-IN" dirty="0"/>
              <a:t>&lt;body&gt;</a:t>
            </a:r>
          </a:p>
          <a:p>
            <a:pPr marL="0" indent="0">
              <a:buNone/>
            </a:pPr>
            <a:r>
              <a:rPr lang="en-IN" dirty="0"/>
              <a:t>    &lt;!--content of the webpage--&gt;</a:t>
            </a:r>
          </a:p>
          <a:p>
            <a:pPr marL="0" indent="0">
              <a:buNone/>
            </a:pPr>
            <a:r>
              <a:rPr lang="en-IN" dirty="0"/>
              <a:t>    &lt;!--heading tag(</a:t>
            </a:r>
            <a:r>
              <a:rPr lang="en-IN" dirty="0" err="1"/>
              <a:t>singleline</a:t>
            </a:r>
            <a:r>
              <a:rPr lang="en-IN" dirty="0"/>
              <a:t> Comment)--&gt;</a:t>
            </a:r>
          </a:p>
          <a:p>
            <a:pPr marL="0" indent="0">
              <a:buNone/>
            </a:pPr>
            <a:r>
              <a:rPr lang="en-IN" dirty="0"/>
              <a:t>    &lt;h1&gt;Welcome to Full Stack Web Development Course&lt;/h1&gt;</a:t>
            </a:r>
          </a:p>
          <a:p>
            <a:pPr marL="0" indent="0">
              <a:buNone/>
            </a:pPr>
            <a:r>
              <a:rPr lang="en-IN" dirty="0"/>
              <a:t>    &lt;!--HTML provides us with six heading tags from &lt;h1&gt; to &lt;h6&gt;. --&gt;</a:t>
            </a:r>
          </a:p>
          <a:p>
            <a:pPr marL="0" indent="0">
              <a:buNone/>
            </a:pPr>
            <a:r>
              <a:rPr lang="en-IN" dirty="0"/>
              <a:t>    &lt;p&gt;This is an Easy Course.&lt;/p&gt;</a:t>
            </a:r>
          </a:p>
          <a:p>
            <a:pPr marL="0" indent="0">
              <a:buNone/>
            </a:pPr>
            <a:r>
              <a:rPr lang="en-IN" dirty="0"/>
              <a:t>    &lt;!--this is</a:t>
            </a:r>
          </a:p>
          <a:p>
            <a:pPr marL="0" indent="0">
              <a:buNone/>
            </a:pPr>
            <a:r>
              <a:rPr lang="en-IN" dirty="0"/>
              <a:t>    paragraph tag ex(multiline comment)--&gt;</a:t>
            </a:r>
          </a:p>
          <a:p>
            <a:pPr marL="0" indent="0">
              <a:buNone/>
            </a:pPr>
            <a:r>
              <a:rPr lang="en-IN" dirty="0"/>
              <a:t>    Lorem ipsum </a:t>
            </a:r>
            <a:r>
              <a:rPr lang="en-IN" dirty="0" err="1"/>
              <a:t>dolor</a:t>
            </a:r>
            <a:r>
              <a:rPr lang="en-IN" dirty="0"/>
              <a:t> sit </a:t>
            </a:r>
            <a:r>
              <a:rPr lang="en-IN" dirty="0" err="1"/>
              <a:t>amet</a:t>
            </a:r>
            <a:r>
              <a:rPr lang="en-IN" dirty="0"/>
              <a:t> </a:t>
            </a:r>
            <a:r>
              <a:rPr lang="en-IN" dirty="0" err="1"/>
              <a:t>consectetur</a:t>
            </a:r>
            <a:r>
              <a:rPr lang="en-IN" dirty="0"/>
              <a:t> </a:t>
            </a:r>
            <a:r>
              <a:rPr lang="en-IN" dirty="0" err="1"/>
              <a:t>adipisicing</a:t>
            </a:r>
            <a:r>
              <a:rPr lang="en-IN" dirty="0"/>
              <a:t> </a:t>
            </a:r>
            <a:r>
              <a:rPr lang="en-IN" dirty="0" err="1"/>
              <a:t>elit</a:t>
            </a:r>
            <a:r>
              <a:rPr lang="en-IN" dirty="0"/>
              <a:t>. </a:t>
            </a:r>
            <a:r>
              <a:rPr lang="en-IN" dirty="0" err="1"/>
              <a:t>Iste</a:t>
            </a:r>
            <a:r>
              <a:rPr lang="en-IN" dirty="0"/>
              <a:t>, in </a:t>
            </a:r>
            <a:r>
              <a:rPr lang="en-IN" dirty="0" err="1"/>
              <a:t>repellendus</a:t>
            </a:r>
            <a:r>
              <a:rPr lang="en-IN" dirty="0"/>
              <a:t>? </a:t>
            </a:r>
          </a:p>
          <a:p>
            <a:pPr marL="0" indent="0">
              <a:buNone/>
            </a:pPr>
            <a:r>
              <a:rPr lang="en-IN" dirty="0"/>
              <a:t>    </a:t>
            </a:r>
            <a:r>
              <a:rPr lang="en-IN" dirty="0" err="1"/>
              <a:t>Cupiditate</a:t>
            </a:r>
            <a:r>
              <a:rPr lang="en-IN" dirty="0"/>
              <a:t> </a:t>
            </a:r>
            <a:r>
              <a:rPr lang="en-IN" dirty="0" err="1"/>
              <a:t>ullam</a:t>
            </a:r>
            <a:r>
              <a:rPr lang="en-IN" dirty="0"/>
              <a:t> </a:t>
            </a:r>
            <a:r>
              <a:rPr lang="en-IN" dirty="0" err="1"/>
              <a:t>harum</a:t>
            </a:r>
            <a:r>
              <a:rPr lang="en-IN" dirty="0"/>
              <a:t> </a:t>
            </a:r>
            <a:r>
              <a:rPr lang="en-IN" dirty="0" err="1"/>
              <a:t>asperiores</a:t>
            </a:r>
            <a:r>
              <a:rPr lang="en-IN" dirty="0"/>
              <a:t> qui nostrum, hic </a:t>
            </a:r>
            <a:r>
              <a:rPr lang="en-IN" dirty="0" err="1"/>
              <a:t>sequi</a:t>
            </a:r>
            <a:r>
              <a:rPr lang="en-IN" dirty="0"/>
              <a:t>!</a:t>
            </a:r>
          </a:p>
          <a:p>
            <a:pPr marL="0" indent="0">
              <a:buNone/>
            </a:pPr>
            <a:r>
              <a:rPr lang="en-IN" dirty="0"/>
              <a:t>    </a:t>
            </a:r>
            <a:r>
              <a:rPr lang="en-IN" dirty="0" err="1"/>
              <a:t>Iure</a:t>
            </a:r>
            <a:r>
              <a:rPr lang="en-IN" dirty="0"/>
              <a:t> </a:t>
            </a:r>
            <a:r>
              <a:rPr lang="en-IN" dirty="0" err="1"/>
              <a:t>eum</a:t>
            </a:r>
            <a:r>
              <a:rPr lang="en-IN" dirty="0"/>
              <a:t> qui culpa </a:t>
            </a:r>
            <a:r>
              <a:rPr lang="en-IN" dirty="0" err="1"/>
              <a:t>veniam</a:t>
            </a:r>
            <a:r>
              <a:rPr lang="en-IN" dirty="0"/>
              <a:t> </a:t>
            </a:r>
            <a:r>
              <a:rPr lang="en-IN" dirty="0" err="1"/>
              <a:t>aliquam</a:t>
            </a:r>
            <a:r>
              <a:rPr lang="en-IN" dirty="0"/>
              <a:t> </a:t>
            </a:r>
            <a:r>
              <a:rPr lang="en-IN" dirty="0" err="1"/>
              <a:t>magni</a:t>
            </a:r>
            <a:r>
              <a:rPr lang="en-IN" dirty="0"/>
              <a:t> </a:t>
            </a:r>
            <a:r>
              <a:rPr lang="en-IN" dirty="0" err="1"/>
              <a:t>cumque</a:t>
            </a:r>
            <a:r>
              <a:rPr lang="en-IN" dirty="0"/>
              <a:t>, </a:t>
            </a:r>
            <a:r>
              <a:rPr lang="en-IN" dirty="0" err="1"/>
              <a:t>harum</a:t>
            </a:r>
            <a:r>
              <a:rPr lang="en-IN" dirty="0"/>
              <a:t> alias </a:t>
            </a:r>
            <a:r>
              <a:rPr lang="en-IN" dirty="0" err="1"/>
              <a:t>temporibus</a:t>
            </a:r>
            <a:r>
              <a:rPr lang="en-IN" dirty="0"/>
              <a:t>!</a:t>
            </a:r>
          </a:p>
          <a:p>
            <a:pPr marL="0" indent="0">
              <a:buNone/>
            </a:pPr>
            <a:r>
              <a:rPr lang="en-IN" dirty="0"/>
              <a:t>&lt;/body&gt;</a:t>
            </a:r>
          </a:p>
          <a:p>
            <a:pPr marL="0" indent="0">
              <a:buNone/>
            </a:pPr>
            <a:r>
              <a:rPr lang="en-IN" dirty="0"/>
              <a:t>&lt;/html&gt;</a:t>
            </a:r>
          </a:p>
          <a:p>
            <a:pPr marL="0" indent="0">
              <a:buNone/>
            </a:pPr>
            <a:endParaRPr lang="en-IN" sz="2000" dirty="0"/>
          </a:p>
        </p:txBody>
      </p:sp>
    </p:spTree>
    <p:extLst>
      <p:ext uri="{BB962C8B-B14F-4D97-AF65-F5344CB8AC3E}">
        <p14:creationId xmlns:p14="http://schemas.microsoft.com/office/powerpoint/2010/main" val="367530730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4580"/>
            <a:ext cx="8229600" cy="6833419"/>
          </a:xfrm>
        </p:spPr>
        <p:txBody>
          <a:bodyPr>
            <a:noAutofit/>
          </a:bodyPr>
          <a:lstStyle/>
          <a:p>
            <a:pPr>
              <a:buNone/>
            </a:pPr>
            <a:r>
              <a:rPr lang="en-US" sz="900" dirty="0" smtClean="0"/>
              <a:t>&lt;!DOCTYPE html&gt;</a:t>
            </a:r>
          </a:p>
          <a:p>
            <a:pPr>
              <a:buNone/>
            </a:pPr>
            <a:r>
              <a:rPr lang="en-US" sz="900" dirty="0" smtClean="0"/>
              <a:t>&lt;html </a:t>
            </a:r>
            <a:r>
              <a:rPr lang="en-US" sz="900" dirty="0" err="1" smtClean="0"/>
              <a:t>lang</a:t>
            </a:r>
            <a:r>
              <a:rPr lang="en-US" sz="900" dirty="0" smtClean="0"/>
              <a:t>="en"&gt;</a:t>
            </a:r>
          </a:p>
          <a:p>
            <a:pPr>
              <a:buNone/>
            </a:pPr>
            <a:r>
              <a:rPr lang="en-US" sz="900" dirty="0" smtClean="0"/>
              <a:t>&lt;head&gt;  &lt;title&gt;Bootstrap Example&lt;/title&gt;</a:t>
            </a:r>
          </a:p>
          <a:p>
            <a:pPr>
              <a:buNone/>
            </a:pPr>
            <a:r>
              <a:rPr lang="en-US" sz="900" dirty="0" smtClean="0"/>
              <a:t>  &lt;meta </a:t>
            </a:r>
            <a:r>
              <a:rPr lang="en-US" sz="900" dirty="0" err="1" smtClean="0"/>
              <a:t>charset</a:t>
            </a:r>
            <a:r>
              <a:rPr lang="en-US" sz="900" dirty="0" smtClean="0"/>
              <a:t>="utf-8"&gt;</a:t>
            </a:r>
          </a:p>
          <a:p>
            <a:pPr>
              <a:buNone/>
            </a:pPr>
            <a:r>
              <a:rPr lang="en-US" sz="900" dirty="0" smtClean="0"/>
              <a:t>  &lt;meta name="viewport" content="width=device-width, initial-scale=1"&gt;</a:t>
            </a:r>
          </a:p>
          <a:p>
            <a:pPr>
              <a:buNone/>
            </a:pPr>
            <a:r>
              <a:rPr lang="en-US" sz="900" dirty="0" smtClean="0"/>
              <a:t>  &lt;link </a:t>
            </a:r>
            <a:r>
              <a:rPr lang="en-US" sz="900" dirty="0" err="1" smtClean="0"/>
              <a:t>rel</a:t>
            </a:r>
            <a:r>
              <a:rPr lang="en-US" sz="900" dirty="0" smtClean="0"/>
              <a:t>="</a:t>
            </a:r>
            <a:r>
              <a:rPr lang="en-US" sz="900" dirty="0" err="1" smtClean="0"/>
              <a:t>stylesheet</a:t>
            </a:r>
            <a:r>
              <a:rPr lang="en-US" sz="900" dirty="0" smtClean="0"/>
              <a:t>" </a:t>
            </a:r>
            <a:r>
              <a:rPr lang="en-US" sz="900" dirty="0" err="1" smtClean="0"/>
              <a:t>href</a:t>
            </a:r>
            <a:r>
              <a:rPr lang="en-US" sz="900" dirty="0" smtClean="0"/>
              <a:t>="https://maxcdn.bootstrapcdn.com/bootstrap/3.4.1/css/bootstrap.min.css"&gt;</a:t>
            </a:r>
          </a:p>
          <a:p>
            <a:pPr>
              <a:buNone/>
            </a:pPr>
            <a:r>
              <a:rPr lang="en-US" sz="900" dirty="0" smtClean="0"/>
              <a:t>  &lt;script </a:t>
            </a:r>
            <a:r>
              <a:rPr lang="en-US" sz="900" dirty="0" err="1" smtClean="0"/>
              <a:t>src</a:t>
            </a:r>
            <a:r>
              <a:rPr lang="en-US" sz="900" dirty="0" smtClean="0"/>
              <a:t>="https://ajax.googleapis.com/ajax/libs/jquery/3.5.1/jquery.min.js"&gt;&lt;/script&gt;</a:t>
            </a:r>
          </a:p>
          <a:p>
            <a:pPr>
              <a:buNone/>
            </a:pPr>
            <a:r>
              <a:rPr lang="en-US" sz="900" dirty="0" smtClean="0"/>
              <a:t>  &lt;script </a:t>
            </a:r>
            <a:r>
              <a:rPr lang="en-US" sz="900" dirty="0" err="1" smtClean="0"/>
              <a:t>src</a:t>
            </a:r>
            <a:r>
              <a:rPr lang="en-US" sz="900" dirty="0" smtClean="0"/>
              <a:t>="https://maxcdn.bootstrapcdn.com/bootstrap/3.4.1/js/bootstrap.min.js"&gt;&lt;/script&gt;</a:t>
            </a:r>
          </a:p>
          <a:p>
            <a:pPr>
              <a:buNone/>
            </a:pPr>
            <a:r>
              <a:rPr lang="en-US" sz="900" dirty="0" smtClean="0"/>
              <a:t>&lt;/head&gt; &lt;body&gt; &lt;div class="container"&gt;</a:t>
            </a:r>
          </a:p>
          <a:p>
            <a:pPr>
              <a:buNone/>
            </a:pPr>
            <a:r>
              <a:rPr lang="en-US" sz="900" dirty="0" smtClean="0"/>
              <a:t>  &lt;h2&gt;Vertical (basic) form&lt;/h2&gt;</a:t>
            </a:r>
          </a:p>
          <a:p>
            <a:pPr>
              <a:buNone/>
            </a:pPr>
            <a:r>
              <a:rPr lang="en-US" sz="900" dirty="0" smtClean="0"/>
              <a:t>  &lt;form action="/action_page.php"&gt;</a:t>
            </a:r>
          </a:p>
          <a:p>
            <a:pPr>
              <a:buNone/>
            </a:pPr>
            <a:r>
              <a:rPr lang="en-US" sz="900" dirty="0" smtClean="0"/>
              <a:t>    &lt;div class="form-group"&gt;</a:t>
            </a:r>
          </a:p>
          <a:p>
            <a:pPr>
              <a:buNone/>
            </a:pPr>
            <a:r>
              <a:rPr lang="en-US" sz="900" dirty="0" smtClean="0"/>
              <a:t>      &lt;label for="email"&gt;Email:&lt;/label&gt;</a:t>
            </a:r>
          </a:p>
          <a:p>
            <a:pPr>
              <a:buNone/>
            </a:pPr>
            <a:r>
              <a:rPr lang="en-US" sz="900" dirty="0" smtClean="0"/>
              <a:t>      &lt;input type="email" class="form-control" id="email" placeholder="Enter email" name="email"&gt;</a:t>
            </a:r>
          </a:p>
          <a:p>
            <a:pPr>
              <a:buNone/>
            </a:pPr>
            <a:r>
              <a:rPr lang="en-US" sz="900" dirty="0" smtClean="0"/>
              <a:t>    &lt;/div&gt;</a:t>
            </a:r>
          </a:p>
          <a:p>
            <a:pPr>
              <a:buNone/>
            </a:pPr>
            <a:r>
              <a:rPr lang="en-US" sz="900" dirty="0" smtClean="0"/>
              <a:t>    &lt;div class="form-group"&gt;</a:t>
            </a:r>
          </a:p>
          <a:p>
            <a:pPr>
              <a:buNone/>
            </a:pPr>
            <a:r>
              <a:rPr lang="en-US" sz="900" dirty="0" smtClean="0"/>
              <a:t>      &lt;label for="</a:t>
            </a:r>
            <a:r>
              <a:rPr lang="en-US" sz="900" dirty="0" err="1" smtClean="0"/>
              <a:t>pwd</a:t>
            </a:r>
            <a:r>
              <a:rPr lang="en-US" sz="900" dirty="0" smtClean="0"/>
              <a:t>"&gt;Password:&lt;/label&gt;</a:t>
            </a:r>
          </a:p>
          <a:p>
            <a:pPr>
              <a:buNone/>
            </a:pPr>
            <a:r>
              <a:rPr lang="en-US" sz="900" dirty="0" smtClean="0"/>
              <a:t>      &lt;input type="password" class="form-control" id="</a:t>
            </a:r>
            <a:r>
              <a:rPr lang="en-US" sz="900" dirty="0" err="1" smtClean="0"/>
              <a:t>pwd</a:t>
            </a:r>
            <a:r>
              <a:rPr lang="en-US" sz="900" dirty="0" smtClean="0"/>
              <a:t>" placeholder="Enter password" name="</a:t>
            </a:r>
            <a:r>
              <a:rPr lang="en-US" sz="900" dirty="0" err="1" smtClean="0"/>
              <a:t>pwd</a:t>
            </a:r>
            <a:r>
              <a:rPr lang="en-US" sz="900" dirty="0" smtClean="0"/>
              <a:t>"&gt;</a:t>
            </a:r>
          </a:p>
          <a:p>
            <a:pPr>
              <a:buNone/>
            </a:pPr>
            <a:r>
              <a:rPr lang="en-US" sz="900" dirty="0" smtClean="0"/>
              <a:t>    &lt;/div&gt;</a:t>
            </a:r>
          </a:p>
          <a:p>
            <a:pPr>
              <a:buNone/>
            </a:pPr>
            <a:r>
              <a:rPr lang="en-US" sz="900" dirty="0" smtClean="0"/>
              <a:t>    &lt;div class="checkbox"&gt;</a:t>
            </a:r>
          </a:p>
          <a:p>
            <a:pPr>
              <a:buNone/>
            </a:pPr>
            <a:r>
              <a:rPr lang="en-US" sz="900" dirty="0" smtClean="0"/>
              <a:t>      &lt;label&gt;&lt;input type="checkbox" name="remember"&gt; Remember me&lt;/label&gt;</a:t>
            </a:r>
          </a:p>
          <a:p>
            <a:pPr>
              <a:buNone/>
            </a:pPr>
            <a:r>
              <a:rPr lang="en-US" sz="900" dirty="0" smtClean="0"/>
              <a:t>    &lt;/div&gt;</a:t>
            </a:r>
          </a:p>
          <a:p>
            <a:pPr>
              <a:buNone/>
            </a:pPr>
            <a:r>
              <a:rPr lang="en-US" sz="900" dirty="0" smtClean="0"/>
              <a:t>    &lt;button type="submit" class="</a:t>
            </a:r>
            <a:r>
              <a:rPr lang="en-US" sz="900" dirty="0" err="1" smtClean="0"/>
              <a:t>btn</a:t>
            </a:r>
            <a:r>
              <a:rPr lang="en-US" sz="900" dirty="0" smtClean="0"/>
              <a:t> </a:t>
            </a:r>
            <a:r>
              <a:rPr lang="en-US" sz="900" dirty="0" err="1" smtClean="0"/>
              <a:t>btn</a:t>
            </a:r>
            <a:r>
              <a:rPr lang="en-US" sz="900" dirty="0" smtClean="0"/>
              <a:t>-default"&gt;Submit&lt;/button&gt;</a:t>
            </a:r>
          </a:p>
          <a:p>
            <a:pPr>
              <a:buNone/>
            </a:pPr>
            <a:r>
              <a:rPr lang="en-US" sz="900" dirty="0" smtClean="0"/>
              <a:t>  &lt;/form&gt;</a:t>
            </a:r>
          </a:p>
          <a:p>
            <a:pPr>
              <a:buNone/>
            </a:pPr>
            <a:r>
              <a:rPr lang="en-US" sz="900" dirty="0" smtClean="0"/>
              <a:t>&lt;/div&gt; &lt;/body&gt;&lt;/html&gt;</a:t>
            </a:r>
          </a:p>
          <a:p>
            <a:endParaRPr lang="en-US" sz="9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6871"/>
            <a:ext cx="8229600" cy="6019800"/>
          </a:xfrm>
        </p:spPr>
        <p:txBody>
          <a:bodyPr>
            <a:noAutofit/>
          </a:bodyPr>
          <a:lstStyle/>
          <a:p>
            <a:pPr>
              <a:buNone/>
            </a:pPr>
            <a:r>
              <a:rPr lang="en-US" sz="1000" dirty="0" smtClean="0"/>
              <a:t>&lt;!DOCTYPE html&gt;</a:t>
            </a:r>
          </a:p>
          <a:p>
            <a:pPr>
              <a:buNone/>
            </a:pPr>
            <a:r>
              <a:rPr lang="en-US" sz="1000" dirty="0" smtClean="0"/>
              <a:t>&lt;html </a:t>
            </a:r>
            <a:r>
              <a:rPr lang="en-US" sz="1000" dirty="0" err="1" smtClean="0"/>
              <a:t>lang</a:t>
            </a:r>
            <a:r>
              <a:rPr lang="en-US" sz="1000" dirty="0" smtClean="0"/>
              <a:t>="en"&gt;</a:t>
            </a:r>
          </a:p>
          <a:p>
            <a:pPr>
              <a:buNone/>
            </a:pPr>
            <a:r>
              <a:rPr lang="en-US" sz="1000" dirty="0" smtClean="0"/>
              <a:t>&lt;head&gt;</a:t>
            </a:r>
          </a:p>
          <a:p>
            <a:pPr>
              <a:buNone/>
            </a:pPr>
            <a:r>
              <a:rPr lang="en-US" sz="1000" dirty="0" smtClean="0"/>
              <a:t>  &lt;title&gt;Bootstrap Example&lt;/title&gt;</a:t>
            </a:r>
          </a:p>
          <a:p>
            <a:pPr>
              <a:buNone/>
            </a:pPr>
            <a:r>
              <a:rPr lang="en-US" sz="1000" dirty="0" smtClean="0"/>
              <a:t>  &lt;meta </a:t>
            </a:r>
            <a:r>
              <a:rPr lang="en-US" sz="1000" dirty="0" err="1" smtClean="0"/>
              <a:t>charset</a:t>
            </a:r>
            <a:r>
              <a:rPr lang="en-US" sz="1000" dirty="0" smtClean="0"/>
              <a:t>="utf-8"&gt;</a:t>
            </a:r>
          </a:p>
          <a:p>
            <a:pPr>
              <a:buNone/>
            </a:pPr>
            <a:r>
              <a:rPr lang="en-US" sz="1000" dirty="0" smtClean="0"/>
              <a:t>  &lt;meta name="viewport" content="width=device-width, initial-scale=1"&gt;</a:t>
            </a:r>
          </a:p>
          <a:p>
            <a:pPr>
              <a:buNone/>
            </a:pPr>
            <a:r>
              <a:rPr lang="en-US" sz="1000" dirty="0" smtClean="0"/>
              <a:t>  &lt;link </a:t>
            </a:r>
            <a:r>
              <a:rPr lang="en-US" sz="1000" dirty="0" err="1" smtClean="0"/>
              <a:t>rel</a:t>
            </a:r>
            <a:r>
              <a:rPr lang="en-US" sz="1000" dirty="0" smtClean="0"/>
              <a:t>="</a:t>
            </a:r>
            <a:r>
              <a:rPr lang="en-US" sz="1000" dirty="0" err="1" smtClean="0"/>
              <a:t>stylesheet</a:t>
            </a:r>
            <a:r>
              <a:rPr lang="en-US" sz="1000" dirty="0" smtClean="0"/>
              <a:t>" </a:t>
            </a:r>
            <a:r>
              <a:rPr lang="en-US" sz="1000" dirty="0" err="1" smtClean="0"/>
              <a:t>href</a:t>
            </a:r>
            <a:r>
              <a:rPr lang="en-US" sz="1000" dirty="0" smtClean="0"/>
              <a:t>="https://maxcdn.bootstrapcdn.com/bootstrap/3.4.1/css/bootstrap.min.css"&gt;</a:t>
            </a:r>
          </a:p>
          <a:p>
            <a:pPr>
              <a:buNone/>
            </a:pPr>
            <a:r>
              <a:rPr lang="en-US" sz="1000" dirty="0" smtClean="0"/>
              <a:t>  &lt;script </a:t>
            </a:r>
            <a:r>
              <a:rPr lang="en-US" sz="1000" dirty="0" err="1" smtClean="0"/>
              <a:t>src</a:t>
            </a:r>
            <a:r>
              <a:rPr lang="en-US" sz="1000" dirty="0" smtClean="0"/>
              <a:t>="https://ajax.googleapis.com/ajax/libs/jquery/3.5.1/jquery.min.js"&gt;&lt;/script&gt;</a:t>
            </a:r>
          </a:p>
          <a:p>
            <a:pPr>
              <a:buNone/>
            </a:pPr>
            <a:r>
              <a:rPr lang="en-US" sz="1000" dirty="0" smtClean="0"/>
              <a:t>  &lt;script </a:t>
            </a:r>
            <a:r>
              <a:rPr lang="en-US" sz="1000" dirty="0" err="1" smtClean="0"/>
              <a:t>src</a:t>
            </a:r>
            <a:r>
              <a:rPr lang="en-US" sz="1000" dirty="0" smtClean="0"/>
              <a:t>="https://maxcdn.bootstrapcdn.com/bootstrap/3.4.1/js/bootstrap.min.js"&gt;&lt;/script&gt;</a:t>
            </a:r>
          </a:p>
          <a:p>
            <a:pPr>
              <a:buNone/>
            </a:pPr>
            <a:r>
              <a:rPr lang="en-US" sz="1000" dirty="0" smtClean="0"/>
              <a:t>&lt;/head&gt;</a:t>
            </a:r>
          </a:p>
          <a:p>
            <a:pPr>
              <a:buNone/>
            </a:pPr>
            <a:r>
              <a:rPr lang="en-US" sz="1000" dirty="0" smtClean="0"/>
              <a:t>&lt;body&gt;</a:t>
            </a:r>
          </a:p>
          <a:p>
            <a:pPr>
              <a:buNone/>
            </a:pPr>
            <a:r>
              <a:rPr lang="en-US" sz="1000" dirty="0" smtClean="0"/>
              <a:t>&lt;div class="container"&gt;   &lt;h2&gt;Inline form&lt;/h2&gt;</a:t>
            </a:r>
          </a:p>
          <a:p>
            <a:pPr>
              <a:buNone/>
            </a:pPr>
            <a:r>
              <a:rPr lang="en-US" sz="1000" dirty="0" smtClean="0"/>
              <a:t>  &lt;p&gt;Make the viewport larger than 768px wide to see that all of the form elements are inline, left aligned, and the labels are alongside.&lt;/p&gt;</a:t>
            </a:r>
          </a:p>
          <a:p>
            <a:pPr>
              <a:buNone/>
            </a:pPr>
            <a:r>
              <a:rPr lang="en-US" sz="1000" dirty="0" smtClean="0"/>
              <a:t>  &lt;form class="form-inline" action="/action_page.php"&gt;</a:t>
            </a:r>
          </a:p>
          <a:p>
            <a:pPr>
              <a:buNone/>
            </a:pPr>
            <a:r>
              <a:rPr lang="en-US" sz="1000" dirty="0" smtClean="0"/>
              <a:t>    &lt;div class="form-group"&gt;</a:t>
            </a:r>
          </a:p>
          <a:p>
            <a:pPr>
              <a:buNone/>
            </a:pPr>
            <a:r>
              <a:rPr lang="en-US" sz="1000" dirty="0" smtClean="0"/>
              <a:t>      &lt;label for="email"&gt;Email:&lt;/label&gt;</a:t>
            </a:r>
          </a:p>
          <a:p>
            <a:pPr>
              <a:buNone/>
            </a:pPr>
            <a:r>
              <a:rPr lang="en-US" sz="1000" dirty="0" smtClean="0"/>
              <a:t>      &lt;input type="email" class="form-control" id="email" placeholder="Enter email" name="email"&gt;</a:t>
            </a:r>
          </a:p>
          <a:p>
            <a:pPr>
              <a:buNone/>
            </a:pPr>
            <a:r>
              <a:rPr lang="en-US" sz="1000" dirty="0" smtClean="0"/>
              <a:t>    &lt;/div&gt;     &lt;div class="form-group"&gt;</a:t>
            </a:r>
          </a:p>
          <a:p>
            <a:pPr>
              <a:buNone/>
            </a:pPr>
            <a:r>
              <a:rPr lang="en-US" sz="1000" dirty="0" smtClean="0"/>
              <a:t>      &lt;label for="</a:t>
            </a:r>
            <a:r>
              <a:rPr lang="en-US" sz="1000" dirty="0" err="1" smtClean="0"/>
              <a:t>pwd</a:t>
            </a:r>
            <a:r>
              <a:rPr lang="en-US" sz="1000" dirty="0" smtClean="0"/>
              <a:t>"&gt;Password:&lt;/label&gt;</a:t>
            </a:r>
          </a:p>
          <a:p>
            <a:pPr>
              <a:buNone/>
            </a:pPr>
            <a:r>
              <a:rPr lang="en-US" sz="1000" dirty="0" smtClean="0"/>
              <a:t>      &lt;input type="password" class="form-control" id="</a:t>
            </a:r>
            <a:r>
              <a:rPr lang="en-US" sz="1000" dirty="0" err="1" smtClean="0"/>
              <a:t>pwd</a:t>
            </a:r>
            <a:r>
              <a:rPr lang="en-US" sz="1000" dirty="0" smtClean="0"/>
              <a:t>" placeholder="Enter password" name="</a:t>
            </a:r>
            <a:r>
              <a:rPr lang="en-US" sz="1000" dirty="0" err="1" smtClean="0"/>
              <a:t>pwd</a:t>
            </a:r>
            <a:r>
              <a:rPr lang="en-US" sz="1000" dirty="0" smtClean="0"/>
              <a:t>"&gt;</a:t>
            </a:r>
          </a:p>
          <a:p>
            <a:pPr>
              <a:buNone/>
            </a:pPr>
            <a:r>
              <a:rPr lang="en-US" sz="1000" dirty="0" smtClean="0"/>
              <a:t>    &lt;/div&gt;    &lt;div class="checkbox"&gt;</a:t>
            </a:r>
          </a:p>
          <a:p>
            <a:pPr>
              <a:buNone/>
            </a:pPr>
            <a:r>
              <a:rPr lang="en-US" sz="1000" dirty="0" smtClean="0"/>
              <a:t>      &lt;label&gt;&lt;input type="checkbox" name="remember"&gt; Remember me&lt;/label&gt;</a:t>
            </a:r>
          </a:p>
          <a:p>
            <a:pPr>
              <a:buNone/>
            </a:pPr>
            <a:r>
              <a:rPr lang="en-US" sz="1000" dirty="0" smtClean="0"/>
              <a:t>    &lt;/div&gt;     &lt;button type="submit" class="</a:t>
            </a:r>
            <a:r>
              <a:rPr lang="en-US" sz="1000" dirty="0" err="1" smtClean="0"/>
              <a:t>btn</a:t>
            </a:r>
            <a:r>
              <a:rPr lang="en-US" sz="1000" dirty="0" smtClean="0"/>
              <a:t> </a:t>
            </a:r>
            <a:r>
              <a:rPr lang="en-US" sz="1000" dirty="0" err="1" smtClean="0"/>
              <a:t>btn</a:t>
            </a:r>
            <a:r>
              <a:rPr lang="en-US" sz="1000" dirty="0" smtClean="0"/>
              <a:t>-default"&gt;Submit&lt;/button&gt;</a:t>
            </a:r>
          </a:p>
          <a:p>
            <a:pPr>
              <a:buNone/>
            </a:pPr>
            <a:r>
              <a:rPr lang="en-US" sz="1000" dirty="0" smtClean="0"/>
              <a:t>  &lt;/form&gt; &lt;/div&gt; &lt;/body&gt;&lt;/html&gt;</a:t>
            </a:r>
          </a:p>
          <a:p>
            <a:pPr>
              <a:buNone/>
            </a:pPr>
            <a:endParaRPr lang="en-US" sz="10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229600" cy="6477000"/>
          </a:xfrm>
        </p:spPr>
        <p:txBody>
          <a:bodyPr>
            <a:noAutofit/>
          </a:bodyPr>
          <a:lstStyle/>
          <a:p>
            <a:pPr>
              <a:buNone/>
            </a:pPr>
            <a:r>
              <a:rPr lang="en-US" sz="800" dirty="0" smtClean="0"/>
              <a:t>&lt;!DOCTYPE html&gt;</a:t>
            </a:r>
          </a:p>
          <a:p>
            <a:pPr>
              <a:buNone/>
            </a:pPr>
            <a:r>
              <a:rPr lang="en-US" sz="800" dirty="0" smtClean="0"/>
              <a:t>&lt;html </a:t>
            </a:r>
            <a:r>
              <a:rPr lang="en-US" sz="800" dirty="0" err="1" smtClean="0"/>
              <a:t>lang</a:t>
            </a:r>
            <a:r>
              <a:rPr lang="en-US" sz="800" dirty="0" smtClean="0"/>
              <a:t>="en"&gt;</a:t>
            </a:r>
          </a:p>
          <a:p>
            <a:pPr>
              <a:buNone/>
            </a:pPr>
            <a:r>
              <a:rPr lang="en-US" sz="800" dirty="0" smtClean="0"/>
              <a:t>&lt;head&gt;</a:t>
            </a:r>
          </a:p>
          <a:p>
            <a:pPr>
              <a:buNone/>
            </a:pPr>
            <a:r>
              <a:rPr lang="en-US" sz="800" dirty="0" smtClean="0"/>
              <a:t>  &lt;title&gt;Bootstrap Example&lt;/title&gt;</a:t>
            </a:r>
          </a:p>
          <a:p>
            <a:pPr>
              <a:buNone/>
            </a:pPr>
            <a:r>
              <a:rPr lang="en-US" sz="800" dirty="0" smtClean="0"/>
              <a:t>  &lt;meta </a:t>
            </a:r>
            <a:r>
              <a:rPr lang="en-US" sz="800" dirty="0" err="1" smtClean="0"/>
              <a:t>charset</a:t>
            </a:r>
            <a:r>
              <a:rPr lang="en-US" sz="800" dirty="0" smtClean="0"/>
              <a:t>="utf-8"&gt;</a:t>
            </a:r>
          </a:p>
          <a:p>
            <a:pPr>
              <a:buNone/>
            </a:pPr>
            <a:r>
              <a:rPr lang="en-US" sz="800" dirty="0" smtClean="0"/>
              <a:t>  &lt;meta name="viewport" content="width=device-width, initial-scale=1"&gt;</a:t>
            </a:r>
          </a:p>
          <a:p>
            <a:pPr>
              <a:buNone/>
            </a:pPr>
            <a:r>
              <a:rPr lang="en-US" sz="800" dirty="0" smtClean="0"/>
              <a:t>  &lt;link </a:t>
            </a:r>
            <a:r>
              <a:rPr lang="en-US" sz="800" dirty="0" err="1" smtClean="0"/>
              <a:t>rel</a:t>
            </a:r>
            <a:r>
              <a:rPr lang="en-US" sz="800" dirty="0" smtClean="0"/>
              <a:t>="</a:t>
            </a:r>
            <a:r>
              <a:rPr lang="en-US" sz="800" dirty="0" err="1" smtClean="0"/>
              <a:t>stylesheet</a:t>
            </a:r>
            <a:r>
              <a:rPr lang="en-US" sz="800" dirty="0" smtClean="0"/>
              <a:t>" </a:t>
            </a:r>
            <a:r>
              <a:rPr lang="en-US" sz="800" dirty="0" err="1" smtClean="0"/>
              <a:t>href</a:t>
            </a:r>
            <a:r>
              <a:rPr lang="en-US" sz="800" dirty="0" smtClean="0"/>
              <a:t>="https://maxcdn.bootstrapcdn.com/bootstrap/3.4.1/css/bootstrap.min.css"&gt;</a:t>
            </a:r>
          </a:p>
          <a:p>
            <a:pPr>
              <a:buNone/>
            </a:pPr>
            <a:r>
              <a:rPr lang="en-US" sz="800" dirty="0" smtClean="0"/>
              <a:t>  &lt;script </a:t>
            </a:r>
            <a:r>
              <a:rPr lang="en-US" sz="800" dirty="0" err="1" smtClean="0"/>
              <a:t>src</a:t>
            </a:r>
            <a:r>
              <a:rPr lang="en-US" sz="800" dirty="0" smtClean="0"/>
              <a:t>="https://ajax.googleapis.com/ajax/libs/jquery/3.5.1/jquery.min.js"&gt;&lt;/script&gt;</a:t>
            </a:r>
          </a:p>
          <a:p>
            <a:pPr>
              <a:buNone/>
            </a:pPr>
            <a:r>
              <a:rPr lang="en-US" sz="800" dirty="0" smtClean="0"/>
              <a:t>  &lt;script </a:t>
            </a:r>
            <a:r>
              <a:rPr lang="en-US" sz="800" dirty="0" err="1" smtClean="0"/>
              <a:t>src</a:t>
            </a:r>
            <a:r>
              <a:rPr lang="en-US" sz="800" dirty="0" smtClean="0"/>
              <a:t>="https://maxcdn.bootstrapcdn.com/bootstrap/3.4.1/js/bootstrap.min.js"&gt;&lt;/script&gt;</a:t>
            </a:r>
          </a:p>
          <a:p>
            <a:pPr>
              <a:buNone/>
            </a:pPr>
            <a:r>
              <a:rPr lang="en-US" sz="800" dirty="0" smtClean="0"/>
              <a:t>&lt;/head&gt; &lt;body&gt; &lt;div class="container"&gt;</a:t>
            </a:r>
          </a:p>
          <a:p>
            <a:pPr>
              <a:buNone/>
            </a:pPr>
            <a:r>
              <a:rPr lang="en-US" sz="800" dirty="0" smtClean="0"/>
              <a:t>  &lt;h2&gt;Horizontal form&lt;/h2&gt;</a:t>
            </a:r>
          </a:p>
          <a:p>
            <a:pPr>
              <a:buNone/>
            </a:pPr>
            <a:r>
              <a:rPr lang="en-US" sz="800" dirty="0" smtClean="0"/>
              <a:t>  &lt;form class="form-horizontal" action="/action_page.php"&gt;</a:t>
            </a:r>
          </a:p>
          <a:p>
            <a:pPr>
              <a:buNone/>
            </a:pPr>
            <a:r>
              <a:rPr lang="en-US" sz="800" dirty="0" smtClean="0"/>
              <a:t>    &lt;div class="form-group"&gt;</a:t>
            </a:r>
          </a:p>
          <a:p>
            <a:pPr>
              <a:buNone/>
            </a:pPr>
            <a:r>
              <a:rPr lang="en-US" sz="800" dirty="0" smtClean="0"/>
              <a:t>      &lt;label class="control-label col-sm-2" for="email"&gt;Email:&lt;/label&gt;</a:t>
            </a:r>
          </a:p>
          <a:p>
            <a:pPr>
              <a:buNone/>
            </a:pPr>
            <a:r>
              <a:rPr lang="en-US" sz="800" dirty="0" smtClean="0"/>
              <a:t>      &lt;div class="col-sm-10"&gt;</a:t>
            </a:r>
          </a:p>
          <a:p>
            <a:pPr>
              <a:buNone/>
            </a:pPr>
            <a:r>
              <a:rPr lang="en-US" sz="800" dirty="0" smtClean="0"/>
              <a:t>        &lt;input type="email" class="form-control" id="email" placeholder="Enter email" name="email"&gt;</a:t>
            </a:r>
          </a:p>
          <a:p>
            <a:pPr>
              <a:buNone/>
            </a:pPr>
            <a:r>
              <a:rPr lang="en-US" sz="800" dirty="0" smtClean="0"/>
              <a:t>      &lt;/div&gt;     &lt;/div&gt;     &lt;div class="form-group"&gt;</a:t>
            </a:r>
          </a:p>
          <a:p>
            <a:pPr>
              <a:buNone/>
            </a:pPr>
            <a:r>
              <a:rPr lang="en-US" sz="800" dirty="0" smtClean="0"/>
              <a:t>      &lt;label class="control-label col-sm-2" for="</a:t>
            </a:r>
            <a:r>
              <a:rPr lang="en-US" sz="800" dirty="0" err="1" smtClean="0"/>
              <a:t>pwd</a:t>
            </a:r>
            <a:r>
              <a:rPr lang="en-US" sz="800" dirty="0" smtClean="0"/>
              <a:t>"&gt;Password:&lt;/label&gt;</a:t>
            </a:r>
          </a:p>
          <a:p>
            <a:pPr>
              <a:buNone/>
            </a:pPr>
            <a:r>
              <a:rPr lang="en-US" sz="800" dirty="0" smtClean="0"/>
              <a:t>      &lt;div class="col-sm-10"&gt;          </a:t>
            </a:r>
          </a:p>
          <a:p>
            <a:pPr>
              <a:buNone/>
            </a:pPr>
            <a:r>
              <a:rPr lang="en-US" sz="800" dirty="0" smtClean="0"/>
              <a:t>        &lt;input type="password" class="form-control" id="</a:t>
            </a:r>
            <a:r>
              <a:rPr lang="en-US" sz="800" dirty="0" err="1" smtClean="0"/>
              <a:t>pwd</a:t>
            </a:r>
            <a:r>
              <a:rPr lang="en-US" sz="800" dirty="0" smtClean="0"/>
              <a:t>" placeholder="Enter password" name="</a:t>
            </a:r>
            <a:r>
              <a:rPr lang="en-US" sz="800" dirty="0" err="1" smtClean="0"/>
              <a:t>pwd</a:t>
            </a:r>
            <a:r>
              <a:rPr lang="en-US" sz="800" dirty="0" smtClean="0"/>
              <a:t>"&gt;</a:t>
            </a:r>
          </a:p>
          <a:p>
            <a:pPr>
              <a:buNone/>
            </a:pPr>
            <a:r>
              <a:rPr lang="en-US" sz="800" dirty="0" smtClean="0"/>
              <a:t>      &lt;/div&gt;     &lt;/div&gt;     &lt;div class="form-group"&gt;              &lt;div class="col-sm-offset-2 col-sm-10"&gt;</a:t>
            </a:r>
          </a:p>
          <a:p>
            <a:pPr>
              <a:buNone/>
            </a:pPr>
            <a:r>
              <a:rPr lang="en-US" sz="800" dirty="0" smtClean="0"/>
              <a:t>        &lt;div class="checkbox"&gt;</a:t>
            </a:r>
          </a:p>
          <a:p>
            <a:pPr>
              <a:buNone/>
            </a:pPr>
            <a:r>
              <a:rPr lang="en-US" sz="800" dirty="0" smtClean="0"/>
              <a:t>          &lt;label&gt;&lt;input type="checkbox" name="remember"&gt; Remember me&lt;/label&gt;</a:t>
            </a:r>
          </a:p>
          <a:p>
            <a:pPr>
              <a:buNone/>
            </a:pPr>
            <a:r>
              <a:rPr lang="en-US" sz="800" dirty="0" smtClean="0"/>
              <a:t>        &lt;/div&gt;       &lt;/div&gt;     &lt;/div&gt;     &lt;div class="form-group"&gt;        </a:t>
            </a:r>
          </a:p>
          <a:p>
            <a:pPr>
              <a:buNone/>
            </a:pPr>
            <a:r>
              <a:rPr lang="en-US" sz="800" dirty="0" smtClean="0"/>
              <a:t>      &lt;div class="col-sm-offset-2 col-sm-10"&gt;</a:t>
            </a:r>
          </a:p>
          <a:p>
            <a:pPr>
              <a:buNone/>
            </a:pPr>
            <a:r>
              <a:rPr lang="en-US" sz="800" dirty="0" smtClean="0"/>
              <a:t>        &lt;button type="submit" class="</a:t>
            </a:r>
            <a:r>
              <a:rPr lang="en-US" sz="800" dirty="0" err="1" smtClean="0"/>
              <a:t>btn</a:t>
            </a:r>
            <a:r>
              <a:rPr lang="en-US" sz="800" dirty="0" smtClean="0"/>
              <a:t> </a:t>
            </a:r>
            <a:r>
              <a:rPr lang="en-US" sz="800" dirty="0" err="1" smtClean="0"/>
              <a:t>btn</a:t>
            </a:r>
            <a:r>
              <a:rPr lang="en-US" sz="800" dirty="0" smtClean="0"/>
              <a:t>-default"&gt;Submit&lt;/button&gt;</a:t>
            </a:r>
          </a:p>
          <a:p>
            <a:pPr>
              <a:buNone/>
            </a:pPr>
            <a:r>
              <a:rPr lang="en-US" sz="800" dirty="0" smtClean="0"/>
              <a:t>      &lt;/div&gt;     &lt;/div&gt;   &lt;/form&gt; &lt;/div&gt;  &lt;/body&gt; &lt;/html&gt;</a:t>
            </a:r>
          </a:p>
          <a:p>
            <a:pPr>
              <a:buNone/>
            </a:pPr>
            <a:endParaRPr lang="en-US" sz="8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basic Bootstrap table has a light padding and only horizontal dividers.</a:t>
            </a:r>
          </a:p>
          <a:p>
            <a:r>
              <a:rPr lang="en-US" dirty="0" smtClean="0"/>
              <a:t>The </a:t>
            </a:r>
            <a:r>
              <a:rPr lang="en-US" dirty="0" smtClean="0">
                <a:solidFill>
                  <a:srgbClr val="FF0000"/>
                </a:solidFill>
              </a:rPr>
              <a:t>.table</a:t>
            </a:r>
            <a:r>
              <a:rPr lang="en-US" dirty="0" smtClean="0"/>
              <a:t> class adds basic styling to a table:</a:t>
            </a:r>
          </a:p>
          <a:p>
            <a:r>
              <a:rPr lang="en-US" dirty="0" smtClean="0"/>
              <a:t>The </a:t>
            </a:r>
            <a:r>
              <a:rPr lang="en-US" dirty="0" smtClean="0">
                <a:solidFill>
                  <a:srgbClr val="FF0000"/>
                </a:solidFill>
              </a:rPr>
              <a:t>.table-striped</a:t>
            </a:r>
            <a:r>
              <a:rPr lang="en-US" dirty="0" smtClean="0"/>
              <a:t> class adds zebra-stripes to a table:</a:t>
            </a:r>
          </a:p>
          <a:p>
            <a:r>
              <a:rPr lang="en-US" dirty="0" smtClean="0"/>
              <a:t>The </a:t>
            </a:r>
            <a:r>
              <a:rPr lang="en-US" dirty="0" smtClean="0">
                <a:solidFill>
                  <a:srgbClr val="FF0000"/>
                </a:solidFill>
              </a:rPr>
              <a:t>.table-bordered</a:t>
            </a:r>
            <a:r>
              <a:rPr lang="en-US" dirty="0" smtClean="0"/>
              <a:t> class adds borders on all sides of the table and cells:</a:t>
            </a:r>
          </a:p>
          <a:p>
            <a:r>
              <a:rPr lang="en-US" dirty="0" smtClean="0"/>
              <a:t>The </a:t>
            </a:r>
            <a:r>
              <a:rPr lang="en-US" dirty="0" smtClean="0">
                <a:solidFill>
                  <a:srgbClr val="FF0000"/>
                </a:solidFill>
              </a:rPr>
              <a:t>.table-hover</a:t>
            </a:r>
            <a:r>
              <a:rPr lang="en-US" dirty="0" smtClean="0"/>
              <a:t> class adds a hover effect (grey background color) on table rows:</a:t>
            </a:r>
          </a:p>
          <a:p>
            <a:r>
              <a:rPr lang="en-US" dirty="0" smtClean="0"/>
              <a:t>The .table-condensed class makes a table more compact by cutting cell padding in half:</a:t>
            </a:r>
          </a:p>
          <a:p>
            <a:r>
              <a:rPr lang="en-US" dirty="0" smtClean="0"/>
              <a:t>The .table-responsive class creates a responsive table. The table will then scroll horizontally on small devices (under 768px). When viewing on anything larger than 768px wide, there is no difference:</a:t>
            </a:r>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16601321"/>
              </p:ext>
            </p:extLst>
          </p:nvPr>
        </p:nvGraphicFramePr>
        <p:xfrm>
          <a:off x="1676400" y="609600"/>
          <a:ext cx="6591300" cy="3106645"/>
        </p:xfrm>
        <a:graphic>
          <a:graphicData uri="http://schemas.openxmlformats.org/drawingml/2006/table">
            <a:tbl>
              <a:tblPr>
                <a:tableStyleId>{8A107856-5554-42FB-B03E-39F5DBC370BA}</a:tableStyleId>
              </a:tblPr>
              <a:tblGrid>
                <a:gridCol w="3295650">
                  <a:extLst>
                    <a:ext uri="{9D8B030D-6E8A-4147-A177-3AD203B41FA5}">
                      <a16:colId xmlns:a16="http://schemas.microsoft.com/office/drawing/2014/main" val="3642434105"/>
                    </a:ext>
                  </a:extLst>
                </a:gridCol>
                <a:gridCol w="3295650">
                  <a:extLst>
                    <a:ext uri="{9D8B030D-6E8A-4147-A177-3AD203B41FA5}">
                      <a16:colId xmlns:a16="http://schemas.microsoft.com/office/drawing/2014/main" val="1796982445"/>
                    </a:ext>
                  </a:extLst>
                </a:gridCol>
              </a:tblGrid>
              <a:tr h="337155">
                <a:tc>
                  <a:txBody>
                    <a:bodyPr/>
                    <a:lstStyle/>
                    <a:p>
                      <a:pPr algn="l" fontAlgn="t"/>
                      <a:r>
                        <a:rPr lang="en-IN" sz="1400" b="1" dirty="0">
                          <a:effectLst/>
                        </a:rPr>
                        <a:t>Class</a:t>
                      </a:r>
                    </a:p>
                  </a:txBody>
                  <a:tcPr marL="120413" marR="60206" marT="60206" marB="60206"/>
                </a:tc>
                <a:tc>
                  <a:txBody>
                    <a:bodyPr/>
                    <a:lstStyle/>
                    <a:p>
                      <a:pPr algn="l" fontAlgn="t"/>
                      <a:r>
                        <a:rPr lang="en-IN" sz="1400" b="1" dirty="0">
                          <a:effectLst/>
                        </a:rPr>
                        <a:t>Description</a:t>
                      </a:r>
                    </a:p>
                  </a:txBody>
                  <a:tcPr marL="60206" marR="60206" marT="60206" marB="60206"/>
                </a:tc>
                <a:extLst>
                  <a:ext uri="{0D108BD9-81ED-4DB2-BD59-A6C34878D82A}">
                    <a16:rowId xmlns:a16="http://schemas.microsoft.com/office/drawing/2014/main" val="5112136"/>
                  </a:ext>
                </a:extLst>
              </a:tr>
              <a:tr h="553898">
                <a:tc>
                  <a:txBody>
                    <a:bodyPr/>
                    <a:lstStyle/>
                    <a:p>
                      <a:pPr algn="l" fontAlgn="t"/>
                      <a:r>
                        <a:rPr lang="en-IN" sz="1400" dirty="0">
                          <a:effectLst/>
                        </a:rPr>
                        <a:t>.active</a:t>
                      </a:r>
                    </a:p>
                  </a:txBody>
                  <a:tcPr marL="120413" marR="60206" marT="60206" marB="60206"/>
                </a:tc>
                <a:tc>
                  <a:txBody>
                    <a:bodyPr/>
                    <a:lstStyle/>
                    <a:p>
                      <a:pPr algn="l" fontAlgn="t"/>
                      <a:r>
                        <a:rPr lang="en-IN" sz="1400" dirty="0">
                          <a:effectLst/>
                        </a:rPr>
                        <a:t>Applies the hover </a:t>
                      </a:r>
                      <a:r>
                        <a:rPr lang="en-IN" sz="1400" dirty="0" err="1">
                          <a:effectLst/>
                        </a:rPr>
                        <a:t>color</a:t>
                      </a:r>
                      <a:r>
                        <a:rPr lang="en-IN" sz="1400" dirty="0">
                          <a:effectLst/>
                        </a:rPr>
                        <a:t> to the table row or table cell</a:t>
                      </a:r>
                    </a:p>
                  </a:txBody>
                  <a:tcPr marL="60206" marR="60206" marT="60206" marB="60206"/>
                </a:tc>
                <a:extLst>
                  <a:ext uri="{0D108BD9-81ED-4DB2-BD59-A6C34878D82A}">
                    <a16:rowId xmlns:a16="http://schemas.microsoft.com/office/drawing/2014/main" val="4168603188"/>
                  </a:ext>
                </a:extLst>
              </a:tr>
              <a:tr h="553898">
                <a:tc>
                  <a:txBody>
                    <a:bodyPr/>
                    <a:lstStyle/>
                    <a:p>
                      <a:pPr algn="l" fontAlgn="t"/>
                      <a:r>
                        <a:rPr lang="en-IN" sz="1400">
                          <a:effectLst/>
                        </a:rPr>
                        <a:t>.success</a:t>
                      </a:r>
                    </a:p>
                  </a:txBody>
                  <a:tcPr marL="120413" marR="60206" marT="60206" marB="60206"/>
                </a:tc>
                <a:tc>
                  <a:txBody>
                    <a:bodyPr/>
                    <a:lstStyle/>
                    <a:p>
                      <a:pPr algn="l" fontAlgn="t"/>
                      <a:r>
                        <a:rPr lang="en-IN" sz="1400">
                          <a:effectLst/>
                        </a:rPr>
                        <a:t>Indicates a successful or positive action</a:t>
                      </a:r>
                    </a:p>
                  </a:txBody>
                  <a:tcPr marL="60206" marR="60206" marT="60206" marB="60206"/>
                </a:tc>
                <a:extLst>
                  <a:ext uri="{0D108BD9-81ED-4DB2-BD59-A6C34878D82A}">
                    <a16:rowId xmlns:a16="http://schemas.microsoft.com/office/drawing/2014/main" val="3357099344"/>
                  </a:ext>
                </a:extLst>
              </a:tr>
              <a:tr h="553898">
                <a:tc>
                  <a:txBody>
                    <a:bodyPr/>
                    <a:lstStyle/>
                    <a:p>
                      <a:pPr algn="l" fontAlgn="t"/>
                      <a:r>
                        <a:rPr lang="en-IN" sz="1400">
                          <a:effectLst/>
                        </a:rPr>
                        <a:t>.info</a:t>
                      </a:r>
                    </a:p>
                  </a:txBody>
                  <a:tcPr marL="120413" marR="60206" marT="60206" marB="60206"/>
                </a:tc>
                <a:tc>
                  <a:txBody>
                    <a:bodyPr/>
                    <a:lstStyle/>
                    <a:p>
                      <a:pPr algn="l" fontAlgn="t"/>
                      <a:r>
                        <a:rPr lang="en-IN" sz="1400">
                          <a:effectLst/>
                        </a:rPr>
                        <a:t>Indicates a neutral informative change or action</a:t>
                      </a:r>
                    </a:p>
                  </a:txBody>
                  <a:tcPr marL="60206" marR="60206" marT="60206" marB="60206"/>
                </a:tc>
                <a:extLst>
                  <a:ext uri="{0D108BD9-81ED-4DB2-BD59-A6C34878D82A}">
                    <a16:rowId xmlns:a16="http://schemas.microsoft.com/office/drawing/2014/main" val="2570264794"/>
                  </a:ext>
                </a:extLst>
              </a:tr>
              <a:tr h="553898">
                <a:tc>
                  <a:txBody>
                    <a:bodyPr/>
                    <a:lstStyle/>
                    <a:p>
                      <a:pPr algn="l" fontAlgn="t"/>
                      <a:r>
                        <a:rPr lang="en-IN" sz="1400">
                          <a:effectLst/>
                        </a:rPr>
                        <a:t>.warning</a:t>
                      </a:r>
                    </a:p>
                  </a:txBody>
                  <a:tcPr marL="120413" marR="60206" marT="60206" marB="60206"/>
                </a:tc>
                <a:tc>
                  <a:txBody>
                    <a:bodyPr/>
                    <a:lstStyle/>
                    <a:p>
                      <a:pPr algn="l" fontAlgn="t"/>
                      <a:r>
                        <a:rPr lang="en-IN" sz="1400">
                          <a:effectLst/>
                        </a:rPr>
                        <a:t>Indicates a warning that might need attention</a:t>
                      </a:r>
                    </a:p>
                  </a:txBody>
                  <a:tcPr marL="60206" marR="60206" marT="60206" marB="60206"/>
                </a:tc>
                <a:extLst>
                  <a:ext uri="{0D108BD9-81ED-4DB2-BD59-A6C34878D82A}">
                    <a16:rowId xmlns:a16="http://schemas.microsoft.com/office/drawing/2014/main" val="677562581"/>
                  </a:ext>
                </a:extLst>
              </a:tr>
              <a:tr h="553898">
                <a:tc>
                  <a:txBody>
                    <a:bodyPr/>
                    <a:lstStyle/>
                    <a:p>
                      <a:pPr algn="l" fontAlgn="t"/>
                      <a:r>
                        <a:rPr lang="en-IN" sz="1400" dirty="0">
                          <a:effectLst/>
                        </a:rPr>
                        <a:t>.danger</a:t>
                      </a:r>
                    </a:p>
                  </a:txBody>
                  <a:tcPr marL="120413" marR="60206" marT="60206" marB="60206"/>
                </a:tc>
                <a:tc>
                  <a:txBody>
                    <a:bodyPr/>
                    <a:lstStyle/>
                    <a:p>
                      <a:pPr algn="l" fontAlgn="t"/>
                      <a:r>
                        <a:rPr lang="en-IN" sz="1400" dirty="0">
                          <a:effectLst/>
                        </a:rPr>
                        <a:t>Indicates a dangerous or potentially negative action</a:t>
                      </a:r>
                    </a:p>
                  </a:txBody>
                  <a:tcPr marL="60206" marR="60206" marT="60206" marB="60206"/>
                </a:tc>
                <a:extLst>
                  <a:ext uri="{0D108BD9-81ED-4DB2-BD59-A6C34878D82A}">
                    <a16:rowId xmlns:a16="http://schemas.microsoft.com/office/drawing/2014/main" val="2301821600"/>
                  </a:ext>
                </a:extLst>
              </a:tr>
            </a:tbl>
          </a:graphicData>
        </a:graphic>
      </p:graphicFrame>
    </p:spTree>
    <p:extLst>
      <p:ext uri="{BB962C8B-B14F-4D97-AF65-F5344CB8AC3E}">
        <p14:creationId xmlns:p14="http://schemas.microsoft.com/office/powerpoint/2010/main" val="19980164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0"/>
            <a:ext cx="8229600" cy="7848600"/>
          </a:xfrm>
        </p:spPr>
        <p:txBody>
          <a:bodyPr>
            <a:noAutofit/>
          </a:bodyPr>
          <a:lstStyle/>
          <a:p>
            <a:pPr>
              <a:buNone/>
            </a:pPr>
            <a:r>
              <a:rPr lang="en-US" sz="900" dirty="0" smtClean="0"/>
              <a:t>&lt;!DOCTYPE html&gt;</a:t>
            </a:r>
          </a:p>
          <a:p>
            <a:pPr>
              <a:buNone/>
            </a:pPr>
            <a:r>
              <a:rPr lang="en-US" sz="900" dirty="0" smtClean="0"/>
              <a:t>&lt;html </a:t>
            </a:r>
            <a:r>
              <a:rPr lang="en-US" sz="900" dirty="0" err="1" smtClean="0"/>
              <a:t>lang</a:t>
            </a:r>
            <a:r>
              <a:rPr lang="en-US" sz="900" dirty="0" smtClean="0"/>
              <a:t>="en"&gt;</a:t>
            </a:r>
          </a:p>
          <a:p>
            <a:pPr>
              <a:buNone/>
            </a:pPr>
            <a:r>
              <a:rPr lang="en-US" sz="900" dirty="0" smtClean="0"/>
              <a:t>&lt;head&gt;</a:t>
            </a:r>
          </a:p>
          <a:p>
            <a:pPr>
              <a:buNone/>
            </a:pPr>
            <a:r>
              <a:rPr lang="en-US" sz="900" dirty="0" smtClean="0"/>
              <a:t>  &lt;title&gt;Bootstrap Example&lt;/title&gt;</a:t>
            </a:r>
          </a:p>
          <a:p>
            <a:pPr>
              <a:buNone/>
            </a:pPr>
            <a:r>
              <a:rPr lang="en-US" sz="900" dirty="0" smtClean="0"/>
              <a:t>  &lt;meta </a:t>
            </a:r>
            <a:r>
              <a:rPr lang="en-US" sz="900" dirty="0" err="1" smtClean="0"/>
              <a:t>charset</a:t>
            </a:r>
            <a:r>
              <a:rPr lang="en-US" sz="900" dirty="0" smtClean="0"/>
              <a:t>="utf-8"&gt;</a:t>
            </a:r>
          </a:p>
          <a:p>
            <a:pPr>
              <a:buNone/>
            </a:pPr>
            <a:r>
              <a:rPr lang="en-US" sz="900" dirty="0" smtClean="0"/>
              <a:t>  &lt;meta name="viewport" content="width=device-width, initial-scale=1"&gt;</a:t>
            </a:r>
          </a:p>
          <a:p>
            <a:pPr>
              <a:buNone/>
            </a:pPr>
            <a:r>
              <a:rPr lang="en-US" sz="900" dirty="0" smtClean="0"/>
              <a:t>  &lt;link </a:t>
            </a:r>
            <a:r>
              <a:rPr lang="en-US" sz="900" dirty="0" err="1" smtClean="0"/>
              <a:t>rel</a:t>
            </a:r>
            <a:r>
              <a:rPr lang="en-US" sz="900" dirty="0" smtClean="0"/>
              <a:t>="</a:t>
            </a:r>
            <a:r>
              <a:rPr lang="en-US" sz="900" dirty="0" err="1" smtClean="0"/>
              <a:t>stylesheet</a:t>
            </a:r>
            <a:r>
              <a:rPr lang="en-US" sz="900" dirty="0" smtClean="0"/>
              <a:t>" </a:t>
            </a:r>
            <a:r>
              <a:rPr lang="en-US" sz="900" dirty="0" err="1" smtClean="0"/>
              <a:t>href</a:t>
            </a:r>
            <a:r>
              <a:rPr lang="en-US" sz="900" dirty="0" smtClean="0"/>
              <a:t>="https://maxcdn.bootstrapcdn.com/bootstrap/3.4.1/css/bootstrap.min.css"&gt;</a:t>
            </a:r>
          </a:p>
          <a:p>
            <a:pPr>
              <a:buNone/>
            </a:pPr>
            <a:r>
              <a:rPr lang="en-US" sz="900" dirty="0" smtClean="0"/>
              <a:t>  &lt;script </a:t>
            </a:r>
            <a:r>
              <a:rPr lang="en-US" sz="900" dirty="0" err="1" smtClean="0"/>
              <a:t>src</a:t>
            </a:r>
            <a:r>
              <a:rPr lang="en-US" sz="900" dirty="0" smtClean="0"/>
              <a:t>="https://ajax.googleapis.com/ajax/libs/jquery/3.5.1/jquery.min.js"&gt;&lt;/script&gt;</a:t>
            </a:r>
          </a:p>
          <a:p>
            <a:pPr>
              <a:buNone/>
            </a:pPr>
            <a:r>
              <a:rPr lang="en-US" sz="900" dirty="0" smtClean="0"/>
              <a:t>  &lt;script </a:t>
            </a:r>
            <a:r>
              <a:rPr lang="en-US" sz="900" dirty="0" err="1" smtClean="0"/>
              <a:t>src</a:t>
            </a:r>
            <a:r>
              <a:rPr lang="en-US" sz="900" dirty="0" smtClean="0"/>
              <a:t>="https://maxcdn.bootstrapcdn.com/bootstrap/3.4.1/js/bootstrap.min.js"&gt;&lt;/script&gt;</a:t>
            </a:r>
          </a:p>
          <a:p>
            <a:pPr>
              <a:buNone/>
            </a:pPr>
            <a:r>
              <a:rPr lang="en-US" sz="900" dirty="0" smtClean="0"/>
              <a:t>&lt;/head&gt; &lt;body&gt;&lt;div class="container"&gt;</a:t>
            </a:r>
          </a:p>
          <a:p>
            <a:pPr>
              <a:buNone/>
            </a:pPr>
            <a:r>
              <a:rPr lang="en-US" sz="900" dirty="0" smtClean="0"/>
              <a:t>  &lt;h2&gt;Basic Table&lt;/h2&gt;</a:t>
            </a:r>
          </a:p>
          <a:p>
            <a:pPr>
              <a:buNone/>
            </a:pPr>
            <a:r>
              <a:rPr lang="en-US" sz="900" dirty="0" smtClean="0"/>
              <a:t>  &lt;p&gt;The .table class adds basic styling (light padding and only horizontal dividers) to a table:&lt;/p&gt;            </a:t>
            </a:r>
          </a:p>
          <a:p>
            <a:pPr>
              <a:buNone/>
            </a:pPr>
            <a:r>
              <a:rPr lang="en-US" sz="900" dirty="0" smtClean="0"/>
              <a:t>  &lt;table class="table"&gt;     &lt;</a:t>
            </a:r>
            <a:r>
              <a:rPr lang="en-US" sz="900" dirty="0" err="1" smtClean="0"/>
              <a:t>thead</a:t>
            </a:r>
            <a:r>
              <a:rPr lang="en-US" sz="900" dirty="0" smtClean="0"/>
              <a:t>&gt;       &lt;</a:t>
            </a:r>
            <a:r>
              <a:rPr lang="en-US" sz="900" dirty="0" err="1" smtClean="0"/>
              <a:t>tr</a:t>
            </a:r>
            <a:r>
              <a:rPr lang="en-US" sz="900" dirty="0" smtClean="0"/>
              <a:t>&gt;</a:t>
            </a:r>
          </a:p>
          <a:p>
            <a:pPr>
              <a:buNone/>
            </a:pPr>
            <a:r>
              <a:rPr lang="en-US" sz="900" dirty="0" smtClean="0"/>
              <a:t>        &lt;</a:t>
            </a:r>
            <a:r>
              <a:rPr lang="en-US" sz="900" dirty="0" err="1" smtClean="0"/>
              <a:t>th</a:t>
            </a:r>
            <a:r>
              <a:rPr lang="en-US" sz="900" dirty="0" smtClean="0"/>
              <a:t>&gt;</a:t>
            </a:r>
            <a:r>
              <a:rPr lang="en-US" sz="900" dirty="0" err="1" smtClean="0"/>
              <a:t>Firstname</a:t>
            </a:r>
            <a:r>
              <a:rPr lang="en-US" sz="900" dirty="0" smtClean="0"/>
              <a:t>&lt;/</a:t>
            </a:r>
            <a:r>
              <a:rPr lang="en-US" sz="900" dirty="0" err="1" smtClean="0"/>
              <a:t>th</a:t>
            </a:r>
            <a:r>
              <a:rPr lang="en-US" sz="900" dirty="0" smtClean="0"/>
              <a:t>&gt;</a:t>
            </a:r>
          </a:p>
          <a:p>
            <a:pPr>
              <a:buNone/>
            </a:pPr>
            <a:r>
              <a:rPr lang="en-US" sz="900" dirty="0" smtClean="0"/>
              <a:t>        &lt;</a:t>
            </a:r>
            <a:r>
              <a:rPr lang="en-US" sz="900" dirty="0" err="1" smtClean="0"/>
              <a:t>th</a:t>
            </a:r>
            <a:r>
              <a:rPr lang="en-US" sz="900" dirty="0" smtClean="0"/>
              <a:t>&gt;</a:t>
            </a:r>
            <a:r>
              <a:rPr lang="en-US" sz="900" dirty="0" err="1" smtClean="0"/>
              <a:t>Lastname</a:t>
            </a:r>
            <a:r>
              <a:rPr lang="en-US" sz="900" dirty="0" smtClean="0"/>
              <a:t>&lt;/</a:t>
            </a:r>
            <a:r>
              <a:rPr lang="en-US" sz="900" dirty="0" err="1" smtClean="0"/>
              <a:t>th</a:t>
            </a:r>
            <a:r>
              <a:rPr lang="en-US" sz="900" dirty="0" smtClean="0"/>
              <a:t>&gt;</a:t>
            </a:r>
          </a:p>
          <a:p>
            <a:pPr>
              <a:buNone/>
            </a:pPr>
            <a:r>
              <a:rPr lang="en-US" sz="900" dirty="0" smtClean="0"/>
              <a:t>        &lt;</a:t>
            </a:r>
            <a:r>
              <a:rPr lang="en-US" sz="900" dirty="0" err="1" smtClean="0"/>
              <a:t>th</a:t>
            </a:r>
            <a:r>
              <a:rPr lang="en-US" sz="900" dirty="0" smtClean="0"/>
              <a:t>&gt;Email&lt;/</a:t>
            </a:r>
            <a:r>
              <a:rPr lang="en-US" sz="900" dirty="0" err="1" smtClean="0"/>
              <a:t>th</a:t>
            </a:r>
            <a:r>
              <a:rPr lang="en-US" sz="900" dirty="0" smtClean="0"/>
              <a:t>&gt;</a:t>
            </a:r>
          </a:p>
          <a:p>
            <a:pPr>
              <a:buNone/>
            </a:pPr>
            <a:r>
              <a:rPr lang="en-US" sz="900" dirty="0" smtClean="0"/>
              <a:t>      &lt;/</a:t>
            </a:r>
            <a:r>
              <a:rPr lang="en-US" sz="900" dirty="0" err="1" smtClean="0"/>
              <a:t>tr</a:t>
            </a:r>
            <a:r>
              <a:rPr lang="en-US" sz="900" dirty="0" smtClean="0"/>
              <a:t>&gt;</a:t>
            </a:r>
          </a:p>
          <a:p>
            <a:pPr>
              <a:buNone/>
            </a:pPr>
            <a:r>
              <a:rPr lang="en-US" sz="900" dirty="0" smtClean="0"/>
              <a:t>    &lt;/</a:t>
            </a:r>
            <a:r>
              <a:rPr lang="en-US" sz="900" dirty="0" err="1" smtClean="0"/>
              <a:t>thead</a:t>
            </a:r>
            <a:r>
              <a:rPr lang="en-US" sz="900" dirty="0" smtClean="0"/>
              <a:t>&gt;    &lt;</a:t>
            </a:r>
            <a:r>
              <a:rPr lang="en-US" sz="900" dirty="0" err="1" smtClean="0"/>
              <a:t>tbody</a:t>
            </a:r>
            <a:r>
              <a:rPr lang="en-US" sz="900" dirty="0" smtClean="0"/>
              <a:t>&gt;</a:t>
            </a:r>
          </a:p>
          <a:p>
            <a:pPr>
              <a:buNone/>
            </a:pPr>
            <a:r>
              <a:rPr lang="en-US" sz="900" dirty="0" smtClean="0"/>
              <a:t>      &lt;</a:t>
            </a:r>
            <a:r>
              <a:rPr lang="en-US" sz="900" dirty="0" err="1" smtClean="0"/>
              <a:t>tr</a:t>
            </a:r>
            <a:r>
              <a:rPr lang="en-US" sz="900" dirty="0" smtClean="0"/>
              <a:t>&gt;         &lt;td&gt;</a:t>
            </a:r>
            <a:r>
              <a:rPr lang="en-US" sz="900" dirty="0" err="1" smtClean="0"/>
              <a:t>Bharadwaj</a:t>
            </a:r>
            <a:r>
              <a:rPr lang="en-US" sz="900" dirty="0" smtClean="0"/>
              <a:t>&lt;/td&gt;</a:t>
            </a:r>
          </a:p>
          <a:p>
            <a:pPr>
              <a:buNone/>
            </a:pPr>
            <a:r>
              <a:rPr lang="en-US" sz="900" dirty="0" smtClean="0"/>
              <a:t>        &lt;td&gt;VY&lt;/td&gt;         &lt;td&gt;vyb@example.com&lt;/td&gt;</a:t>
            </a:r>
          </a:p>
          <a:p>
            <a:pPr>
              <a:buNone/>
            </a:pPr>
            <a:r>
              <a:rPr lang="en-US" sz="900" dirty="0" smtClean="0"/>
              <a:t>      &lt;/</a:t>
            </a:r>
            <a:r>
              <a:rPr lang="en-US" sz="900" dirty="0" err="1" smtClean="0"/>
              <a:t>tr</a:t>
            </a:r>
            <a:r>
              <a:rPr lang="en-US" sz="900" dirty="0" smtClean="0"/>
              <a:t>&gt;       &lt;</a:t>
            </a:r>
            <a:r>
              <a:rPr lang="en-US" sz="900" dirty="0" err="1" smtClean="0"/>
              <a:t>tr</a:t>
            </a:r>
            <a:r>
              <a:rPr lang="en-US" sz="900" dirty="0" smtClean="0"/>
              <a:t>&gt;        &lt;td&gt;3&lt;/td&gt;</a:t>
            </a:r>
          </a:p>
          <a:p>
            <a:pPr>
              <a:buNone/>
            </a:pPr>
            <a:r>
              <a:rPr lang="en-US" sz="900" dirty="0" smtClean="0"/>
              <a:t>        &lt;td&gt;CSE&lt;/td&gt;         &lt;td&gt;3cse@example.com&lt;/td&gt;</a:t>
            </a:r>
          </a:p>
          <a:p>
            <a:pPr>
              <a:buNone/>
            </a:pPr>
            <a:r>
              <a:rPr lang="en-US" sz="900" dirty="0" smtClean="0"/>
              <a:t>      &lt;/</a:t>
            </a:r>
            <a:r>
              <a:rPr lang="en-US" sz="900" dirty="0" err="1" smtClean="0"/>
              <a:t>tr</a:t>
            </a:r>
            <a:r>
              <a:rPr lang="en-US" sz="900" dirty="0" smtClean="0"/>
              <a:t>&gt;       &lt;</a:t>
            </a:r>
            <a:r>
              <a:rPr lang="en-US" sz="900" dirty="0" err="1" smtClean="0"/>
              <a:t>tr</a:t>
            </a:r>
            <a:r>
              <a:rPr lang="en-US" sz="900" dirty="0" smtClean="0"/>
              <a:t>&gt;</a:t>
            </a:r>
          </a:p>
          <a:p>
            <a:pPr>
              <a:buNone/>
            </a:pPr>
            <a:r>
              <a:rPr lang="en-US" sz="900" dirty="0" smtClean="0"/>
              <a:t>        &lt;td&gt;IT&lt;/td&gt;         &lt;td&gt;CMR&lt;/td&gt;         &lt;td&gt;cmrit@example.com&lt;/td&gt;</a:t>
            </a:r>
          </a:p>
          <a:p>
            <a:pPr>
              <a:buNone/>
            </a:pPr>
            <a:r>
              <a:rPr lang="en-US" sz="900" dirty="0" smtClean="0"/>
              <a:t>      &lt;/</a:t>
            </a:r>
            <a:r>
              <a:rPr lang="en-US" sz="900" dirty="0" err="1" smtClean="0"/>
              <a:t>tr</a:t>
            </a:r>
            <a:r>
              <a:rPr lang="en-US" sz="900" dirty="0" smtClean="0"/>
              <a:t>&gt;     &lt;/</a:t>
            </a:r>
            <a:r>
              <a:rPr lang="en-US" sz="900" dirty="0" err="1" smtClean="0"/>
              <a:t>tbody</a:t>
            </a:r>
            <a:r>
              <a:rPr lang="en-US" sz="900" dirty="0" smtClean="0"/>
              <a:t>&gt;  &lt;/table&gt;</a:t>
            </a:r>
          </a:p>
          <a:p>
            <a:pPr>
              <a:buNone/>
            </a:pPr>
            <a:r>
              <a:rPr lang="en-US" sz="900" dirty="0" smtClean="0"/>
              <a:t>&lt;/div&gt;  &lt;/body&gt; &lt;/html&gt;</a:t>
            </a:r>
          </a:p>
          <a:p>
            <a:pPr>
              <a:buNone/>
            </a:pPr>
            <a:endParaRPr lang="en-US" sz="8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a:t>
            </a:r>
            <a:endParaRPr lang="en-US" dirty="0"/>
          </a:p>
        </p:txBody>
      </p:sp>
      <p:sp>
        <p:nvSpPr>
          <p:cNvPr id="3" name="Content Placeholder 2"/>
          <p:cNvSpPr>
            <a:spLocks noGrp="1"/>
          </p:cNvSpPr>
          <p:nvPr>
            <p:ph idx="1"/>
          </p:nvPr>
        </p:nvSpPr>
        <p:spPr/>
        <p:txBody>
          <a:bodyPr/>
          <a:lstStyle/>
          <a:p>
            <a:r>
              <a:rPr lang="en-US" dirty="0" smtClean="0"/>
              <a:t>Go through this link for some more programs </a:t>
            </a:r>
          </a:p>
          <a:p>
            <a:endParaRPr lang="en-US" dirty="0" smtClean="0"/>
          </a:p>
          <a:p>
            <a:r>
              <a:rPr lang="en-US" dirty="0" smtClean="0"/>
              <a:t>https://drive.google.com/drive/folders/1IHRPrTPDyMt2SYMf5VAKa9QLhtuxo3fE?usp=sharing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normAutofit/>
          </a:bodyPr>
          <a:lstStyle/>
          <a:p>
            <a:r>
              <a:rPr lang="en-US" dirty="0" smtClean="0"/>
              <a:t>HTML Video</a:t>
            </a:r>
            <a:endParaRPr lang="en-US" dirty="0"/>
          </a:p>
        </p:txBody>
      </p:sp>
      <p:sp>
        <p:nvSpPr>
          <p:cNvPr id="3" name="Content Placeholder 2"/>
          <p:cNvSpPr>
            <a:spLocks noGrp="1"/>
          </p:cNvSpPr>
          <p:nvPr>
            <p:ph idx="1"/>
          </p:nvPr>
        </p:nvSpPr>
        <p:spPr>
          <a:xfrm>
            <a:off x="1942415" y="1447800"/>
            <a:ext cx="6972985" cy="5181600"/>
          </a:xfrm>
        </p:spPr>
        <p:txBody>
          <a:bodyPr>
            <a:normAutofit/>
          </a:bodyPr>
          <a:lstStyle/>
          <a:p>
            <a:r>
              <a:rPr lang="en-US" sz="2000" dirty="0" smtClean="0"/>
              <a:t>The HTML &lt;video&gt; element is used to show a video on a web page.</a:t>
            </a:r>
          </a:p>
          <a:p>
            <a:pPr>
              <a:buNone/>
            </a:pPr>
            <a:r>
              <a:rPr lang="en-US" sz="2000" u="sng" dirty="0" smtClean="0">
                <a:solidFill>
                  <a:srgbClr val="C00000"/>
                </a:solidFill>
              </a:rPr>
              <a:t>Code:</a:t>
            </a:r>
          </a:p>
          <a:p>
            <a:pPr>
              <a:buNone/>
            </a:pPr>
            <a:r>
              <a:rPr lang="en-US" sz="2000" dirty="0" smtClean="0"/>
              <a:t>&lt;!DOCTYPE html&gt;</a:t>
            </a:r>
          </a:p>
          <a:p>
            <a:pPr>
              <a:buNone/>
            </a:pPr>
            <a:r>
              <a:rPr lang="en-US" sz="2000" dirty="0" smtClean="0"/>
              <a:t>&lt;html&gt;</a:t>
            </a:r>
          </a:p>
          <a:p>
            <a:pPr>
              <a:buNone/>
            </a:pPr>
            <a:r>
              <a:rPr lang="en-US" sz="2000" dirty="0" smtClean="0"/>
              <a:t>&lt;body&gt;</a:t>
            </a:r>
          </a:p>
          <a:p>
            <a:pPr>
              <a:buNone/>
            </a:pPr>
            <a:r>
              <a:rPr lang="en-US" sz="2000" dirty="0" smtClean="0"/>
              <a:t>&lt;video </a:t>
            </a:r>
            <a:r>
              <a:rPr lang="en-US" sz="2000" dirty="0" err="1" smtClean="0"/>
              <a:t>src</a:t>
            </a:r>
            <a:r>
              <a:rPr lang="en-US" sz="2000" dirty="0" smtClean="0"/>
              <a:t>=“movie.mp4” width="320" height="240" controls&gt;</a:t>
            </a:r>
          </a:p>
          <a:p>
            <a:pPr>
              <a:buNone/>
            </a:pPr>
            <a:r>
              <a:rPr lang="en-US" sz="2000" dirty="0" smtClean="0"/>
              <a:t>&lt;/video&gt;</a:t>
            </a:r>
          </a:p>
          <a:p>
            <a:pPr>
              <a:buNone/>
            </a:pPr>
            <a:r>
              <a:rPr lang="en-US" sz="2000" dirty="0" smtClean="0"/>
              <a:t>&lt;/body&gt;</a:t>
            </a:r>
          </a:p>
          <a:p>
            <a:pPr>
              <a:buNone/>
            </a:pPr>
            <a:r>
              <a:rPr lang="en-US" sz="2000" dirty="0" smtClean="0"/>
              <a:t>&lt;/html&gt;</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vid.png"/>
          <p:cNvPicPr>
            <a:picLocks noGrp="1" noChangeAspect="1"/>
          </p:cNvPicPr>
          <p:nvPr>
            <p:ph idx="1"/>
          </p:nvPr>
        </p:nvPicPr>
        <p:blipFill>
          <a:blip r:embed="rId2" cstate="print"/>
          <a:stretch>
            <a:fillRect/>
          </a:stretch>
        </p:blipFill>
        <p:spPr>
          <a:xfrm>
            <a:off x="609600" y="1905000"/>
            <a:ext cx="3219900" cy="2419688"/>
          </a:xfrm>
        </p:spPr>
      </p:pic>
      <p:sp>
        <p:nvSpPr>
          <p:cNvPr id="3" name="Rectangle 2"/>
          <p:cNvSpPr/>
          <p:nvPr/>
        </p:nvSpPr>
        <p:spPr>
          <a:xfrm>
            <a:off x="4419600" y="762000"/>
            <a:ext cx="4572000" cy="1571071"/>
          </a:xfrm>
          <a:prstGeom prst="rect">
            <a:avLst/>
          </a:prstGeom>
        </p:spPr>
        <p:txBody>
          <a:bodyPr>
            <a:spAutoFit/>
          </a:bodyPr>
          <a:lstStyle/>
          <a:p>
            <a:pPr algn="just">
              <a:lnSpc>
                <a:spcPct val="107000"/>
              </a:lnSpc>
              <a:spcAft>
                <a:spcPts val="800"/>
              </a:spcAft>
            </a:pPr>
            <a:r>
              <a:rPr lang="en-IN" b="1" dirty="0">
                <a:latin typeface="Maiandra GD" panose="020E0502030308020204" pitchFamily="34" charset="0"/>
                <a:ea typeface="Calibri" panose="020F0502020204030204" pitchFamily="34" charset="0"/>
                <a:cs typeface="Calibri" panose="020F0502020204030204" pitchFamily="34" charset="0"/>
              </a:rPr>
              <a:t>HTML Video file format</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Maiandra GD" panose="020E0502030308020204" pitchFamily="34" charset="0"/>
                <a:ea typeface="Calibri" panose="020F0502020204030204" pitchFamily="34" charset="0"/>
                <a:cs typeface="Calibri" panose="020F0502020204030204" pitchFamily="34" charset="0"/>
              </a:rPr>
              <a:t>MP4 –video/mp4			</a:t>
            </a:r>
            <a:endParaRPr lang="en-IN" dirty="0" smtClean="0">
              <a:latin typeface="Maiandra GD" panose="020E050203030802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dirty="0" err="1" smtClean="0">
                <a:latin typeface="Maiandra GD" panose="020E0502030308020204" pitchFamily="34" charset="0"/>
                <a:ea typeface="Calibri" panose="020F0502020204030204" pitchFamily="34" charset="0"/>
                <a:cs typeface="Calibri" panose="020F0502020204030204" pitchFamily="34" charset="0"/>
              </a:rPr>
              <a:t>Ogg</a:t>
            </a:r>
            <a:r>
              <a:rPr lang="en-IN" dirty="0" smtClean="0">
                <a:latin typeface="Maiandra GD" panose="020E0502030308020204" pitchFamily="34" charset="0"/>
                <a:ea typeface="Calibri" panose="020F0502020204030204" pitchFamily="34" charset="0"/>
                <a:cs typeface="Calibri" panose="020F0502020204030204" pitchFamily="34" charset="0"/>
              </a:rPr>
              <a:t>—video/</a:t>
            </a:r>
            <a:r>
              <a:rPr lang="en-IN" dirty="0" err="1" smtClean="0">
                <a:latin typeface="Maiandra GD" panose="020E0502030308020204" pitchFamily="34" charset="0"/>
                <a:ea typeface="Calibri" panose="020F0502020204030204" pitchFamily="34" charset="0"/>
                <a:cs typeface="Calibri" panose="020F0502020204030204" pitchFamily="34" charset="0"/>
              </a:rPr>
              <a:t>ogg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err="1">
                <a:latin typeface="Maiandra GD" panose="020E0502030308020204" pitchFamily="34" charset="0"/>
                <a:ea typeface="Calibri" panose="020F0502020204030204" pitchFamily="34" charset="0"/>
                <a:cs typeface="Calibri" panose="020F0502020204030204" pitchFamily="34" charset="0"/>
              </a:rPr>
              <a:t>WebM</a:t>
            </a:r>
            <a:r>
              <a:rPr lang="en-IN" dirty="0">
                <a:latin typeface="Maiandra GD" panose="020E0502030308020204" pitchFamily="34" charset="0"/>
                <a:ea typeface="Calibri" panose="020F0502020204030204" pitchFamily="34" charset="0"/>
                <a:cs typeface="Calibri" panose="020F0502020204030204" pitchFamily="34" charset="0"/>
              </a:rPr>
              <a:t>—video/</a:t>
            </a:r>
            <a:r>
              <a:rPr lang="en-IN" dirty="0" err="1">
                <a:latin typeface="Maiandra GD" panose="020E0502030308020204" pitchFamily="34" charset="0"/>
                <a:ea typeface="Calibri" panose="020F0502020204030204" pitchFamily="34" charset="0"/>
                <a:cs typeface="Calibri" panose="020F0502020204030204" pitchFamily="34" charset="0"/>
              </a:rPr>
              <a:t>webm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62897"/>
            <a:ext cx="8229600" cy="1143000"/>
          </a:xfrm>
        </p:spPr>
        <p:txBody>
          <a:bodyPr/>
          <a:lstStyle/>
          <a:p>
            <a:r>
              <a:rPr lang="en-US" dirty="0" smtClean="0"/>
              <a:t>HTML Video Attributes</a:t>
            </a:r>
            <a:endParaRPr lang="en-US" dirty="0"/>
          </a:p>
        </p:txBody>
      </p:sp>
      <p:sp>
        <p:nvSpPr>
          <p:cNvPr id="3" name="Content Placeholder 2"/>
          <p:cNvSpPr>
            <a:spLocks noGrp="1"/>
          </p:cNvSpPr>
          <p:nvPr>
            <p:ph idx="1"/>
          </p:nvPr>
        </p:nvSpPr>
        <p:spPr>
          <a:xfrm>
            <a:off x="457200" y="1676400"/>
            <a:ext cx="8229600" cy="4389120"/>
          </a:xfrm>
        </p:spPr>
        <p:txBody>
          <a:bodyPr>
            <a:normAutofit/>
          </a:bodyPr>
          <a:lstStyle/>
          <a:p>
            <a:r>
              <a:rPr lang="en-US" dirty="0" smtClean="0"/>
              <a:t>The </a:t>
            </a:r>
            <a:r>
              <a:rPr lang="en-US" dirty="0" smtClean="0">
                <a:solidFill>
                  <a:srgbClr val="C00000"/>
                </a:solidFill>
              </a:rPr>
              <a:t>controls</a:t>
            </a:r>
            <a:r>
              <a:rPr lang="en-US" dirty="0" smtClean="0"/>
              <a:t> attribute adds video controls, like play, pause, and volume.</a:t>
            </a:r>
          </a:p>
          <a:p>
            <a:r>
              <a:rPr lang="en-US" dirty="0" smtClean="0"/>
              <a:t>It is a good idea to always include width and height attributes.  If height and width are not set, the page might flicker while the video loads.</a:t>
            </a:r>
          </a:p>
          <a:p>
            <a:r>
              <a:rPr lang="en-US" dirty="0" smtClean="0"/>
              <a:t>The </a:t>
            </a:r>
            <a:r>
              <a:rPr lang="en-US" dirty="0" smtClean="0">
                <a:solidFill>
                  <a:srgbClr val="C00000"/>
                </a:solidFill>
              </a:rPr>
              <a:t>&lt;source&gt;</a:t>
            </a:r>
            <a:r>
              <a:rPr lang="en-US" dirty="0" smtClean="0"/>
              <a:t> element allows you to specify alternative video files which the browser may choose from. The browser will use the first recognized format.</a:t>
            </a:r>
          </a:p>
          <a:p>
            <a:r>
              <a:rPr lang="en-US" dirty="0" smtClean="0"/>
              <a:t>The text between the &lt;video&gt; and &lt;/video&gt; tags will only be displayed in browsers that do not support the &lt;video&gt; element.</a:t>
            </a:r>
          </a:p>
          <a:p>
            <a:r>
              <a:rPr lang="en-US" dirty="0" smtClean="0"/>
              <a:t>To start a video automatically, use the </a:t>
            </a:r>
            <a:r>
              <a:rPr lang="en-US" dirty="0" err="1" smtClean="0">
                <a:solidFill>
                  <a:srgbClr val="C00000"/>
                </a:solidFill>
              </a:rPr>
              <a:t>autoplay</a:t>
            </a:r>
            <a:r>
              <a:rPr lang="en-US" dirty="0" smtClean="0">
                <a:solidFill>
                  <a:srgbClr val="C00000"/>
                </a:solidFill>
              </a:rPr>
              <a:t> </a:t>
            </a:r>
            <a:r>
              <a:rPr lang="en-US" dirty="0" smtClean="0"/>
              <a:t>attribute: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8229600" cy="1143000"/>
          </a:xfrm>
        </p:spPr>
        <p:txBody>
          <a:bodyPr/>
          <a:lstStyle/>
          <a:p>
            <a:r>
              <a:rPr lang="en-US" dirty="0" err="1" smtClean="0"/>
              <a:t>Autoplay</a:t>
            </a:r>
            <a:r>
              <a:rPr lang="en-US" dirty="0" smtClean="0"/>
              <a:t> Attribute</a:t>
            </a:r>
            <a:endParaRPr lang="en-US" dirty="0"/>
          </a:p>
        </p:txBody>
      </p:sp>
      <p:sp>
        <p:nvSpPr>
          <p:cNvPr id="3" name="Content Placeholder 2"/>
          <p:cNvSpPr>
            <a:spLocks noGrp="1"/>
          </p:cNvSpPr>
          <p:nvPr>
            <p:ph idx="1"/>
          </p:nvPr>
        </p:nvSpPr>
        <p:spPr>
          <a:xfrm>
            <a:off x="457200" y="1752600"/>
            <a:ext cx="8229600" cy="4572000"/>
          </a:xfrm>
        </p:spPr>
        <p:txBody>
          <a:bodyPr>
            <a:normAutofit lnSpcReduction="10000"/>
          </a:bodyPr>
          <a:lstStyle/>
          <a:p>
            <a:r>
              <a:rPr lang="en-US" dirty="0" smtClean="0"/>
              <a:t>To start a video automatically, use the </a:t>
            </a:r>
            <a:r>
              <a:rPr lang="en-US" dirty="0" err="1" smtClean="0"/>
              <a:t>autoplay</a:t>
            </a:r>
            <a:r>
              <a:rPr lang="en-US" dirty="0" smtClean="0"/>
              <a:t> attribute:</a:t>
            </a:r>
          </a:p>
          <a:p>
            <a:pPr>
              <a:buNone/>
            </a:pPr>
            <a:r>
              <a:rPr lang="en-US" dirty="0" smtClean="0">
                <a:solidFill>
                  <a:srgbClr val="C00000"/>
                </a:solidFill>
              </a:rPr>
              <a:t>Example:</a:t>
            </a:r>
          </a:p>
          <a:p>
            <a:pPr>
              <a:buNone/>
            </a:pPr>
            <a:r>
              <a:rPr lang="en-US" dirty="0" smtClean="0"/>
              <a:t>&lt;video width="320" height="240" </a:t>
            </a:r>
            <a:r>
              <a:rPr lang="en-US" dirty="0" err="1" smtClean="0"/>
              <a:t>autoplay</a:t>
            </a:r>
            <a:r>
              <a:rPr lang="en-US" dirty="0" smtClean="0"/>
              <a:t>&gt;</a:t>
            </a:r>
          </a:p>
          <a:p>
            <a:pPr>
              <a:buNone/>
            </a:pPr>
            <a:r>
              <a:rPr lang="en-US" dirty="0" smtClean="0"/>
              <a:t>&lt;source </a:t>
            </a:r>
            <a:r>
              <a:rPr lang="en-US" dirty="0" err="1" smtClean="0"/>
              <a:t>src</a:t>
            </a:r>
            <a:r>
              <a:rPr lang="en-US" dirty="0" smtClean="0"/>
              <a:t>="movie.mp4" type="video/mp4"&gt; </a:t>
            </a:r>
          </a:p>
          <a:p>
            <a:pPr>
              <a:buNone/>
            </a:pPr>
            <a:r>
              <a:rPr lang="en-US" dirty="0" smtClean="0"/>
              <a:t>&lt;/video&gt;</a:t>
            </a:r>
          </a:p>
          <a:p>
            <a:pPr>
              <a:buNone/>
            </a:pPr>
            <a:endParaRPr lang="en-US" dirty="0" smtClean="0"/>
          </a:p>
          <a:p>
            <a:r>
              <a:rPr lang="en-US" dirty="0" smtClean="0"/>
              <a:t>Add muted after </a:t>
            </a:r>
            <a:r>
              <a:rPr lang="en-US" dirty="0" err="1" smtClean="0"/>
              <a:t>autoplay</a:t>
            </a:r>
            <a:r>
              <a:rPr lang="en-US" dirty="0" smtClean="0"/>
              <a:t> to let your video start playing automatically (but muted):</a:t>
            </a:r>
          </a:p>
          <a:p>
            <a:pPr>
              <a:buNone/>
            </a:pPr>
            <a:r>
              <a:rPr lang="en-US" dirty="0" smtClean="0">
                <a:solidFill>
                  <a:srgbClr val="C00000"/>
                </a:solidFill>
              </a:rPr>
              <a:t>Example:</a:t>
            </a:r>
          </a:p>
          <a:p>
            <a:pPr>
              <a:buNone/>
            </a:pPr>
            <a:r>
              <a:rPr lang="en-US" dirty="0" smtClean="0"/>
              <a:t>&lt;video width="320" height="240" </a:t>
            </a:r>
            <a:r>
              <a:rPr lang="en-US" dirty="0" err="1" smtClean="0"/>
              <a:t>autoplay</a:t>
            </a:r>
            <a:r>
              <a:rPr lang="en-US" dirty="0" smtClean="0"/>
              <a:t> muted&gt;</a:t>
            </a:r>
          </a:p>
          <a:p>
            <a:pPr>
              <a:buNone/>
            </a:pPr>
            <a:r>
              <a:rPr lang="en-US" dirty="0" smtClean="0"/>
              <a:t>&lt;source </a:t>
            </a:r>
            <a:r>
              <a:rPr lang="en-US" dirty="0" err="1" smtClean="0"/>
              <a:t>src</a:t>
            </a:r>
            <a:r>
              <a:rPr lang="en-US" dirty="0" smtClean="0"/>
              <a:t>="movie.mp4" type="video/mp4"&gt;</a:t>
            </a:r>
          </a:p>
          <a:p>
            <a:pPr>
              <a:buNone/>
            </a:pPr>
            <a:r>
              <a:rPr lang="en-US" dirty="0" smtClean="0"/>
              <a:t>&lt;/video&gt;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8229600" cy="1143000"/>
          </a:xfrm>
        </p:spPr>
        <p:txBody>
          <a:bodyPr/>
          <a:lstStyle/>
          <a:p>
            <a:r>
              <a:rPr lang="en-US" dirty="0" smtClean="0"/>
              <a:t>HTML Audio</a:t>
            </a:r>
            <a:endParaRPr lang="en-US" dirty="0"/>
          </a:p>
        </p:txBody>
      </p:sp>
      <p:sp>
        <p:nvSpPr>
          <p:cNvPr id="3" name="Content Placeholder 2"/>
          <p:cNvSpPr>
            <a:spLocks noGrp="1"/>
          </p:cNvSpPr>
          <p:nvPr>
            <p:ph idx="1"/>
          </p:nvPr>
        </p:nvSpPr>
        <p:spPr>
          <a:xfrm>
            <a:off x="1371600" y="1447799"/>
            <a:ext cx="8229600" cy="4876800"/>
          </a:xfrm>
        </p:spPr>
        <p:txBody>
          <a:bodyPr>
            <a:normAutofit/>
          </a:bodyPr>
          <a:lstStyle/>
          <a:p>
            <a:r>
              <a:rPr lang="en-US" dirty="0" smtClean="0"/>
              <a:t>To play an audio file in HTML, use the &lt;audio&gt; element</a:t>
            </a:r>
          </a:p>
          <a:p>
            <a:pPr>
              <a:buNone/>
            </a:pPr>
            <a:r>
              <a:rPr lang="en-US" u="sng" dirty="0" smtClean="0">
                <a:solidFill>
                  <a:srgbClr val="C00000"/>
                </a:solidFill>
              </a:rPr>
              <a:t>Code:</a:t>
            </a:r>
          </a:p>
          <a:p>
            <a:pPr>
              <a:buNone/>
            </a:pPr>
            <a:r>
              <a:rPr lang="en-US" sz="2100" dirty="0" smtClean="0"/>
              <a:t>&lt;!DOCTYPE html&gt;</a:t>
            </a:r>
          </a:p>
          <a:p>
            <a:pPr>
              <a:buNone/>
            </a:pPr>
            <a:r>
              <a:rPr lang="en-US" sz="2100" dirty="0" smtClean="0"/>
              <a:t>&lt;html&gt;</a:t>
            </a:r>
          </a:p>
          <a:p>
            <a:pPr>
              <a:buNone/>
            </a:pPr>
            <a:r>
              <a:rPr lang="en-US" sz="2100" dirty="0" smtClean="0"/>
              <a:t>&lt;body&gt;</a:t>
            </a:r>
          </a:p>
          <a:p>
            <a:pPr>
              <a:buNone/>
            </a:pPr>
            <a:r>
              <a:rPr lang="en-US" sz="2100" dirty="0" smtClean="0"/>
              <a:t>&lt;audio </a:t>
            </a:r>
            <a:r>
              <a:rPr lang="en-US" sz="2100" dirty="0" err="1" smtClean="0"/>
              <a:t>src</a:t>
            </a:r>
            <a:r>
              <a:rPr lang="en-US" sz="2100" dirty="0" smtClean="0"/>
              <a:t>=“flute.mp3” controls&gt;</a:t>
            </a:r>
          </a:p>
          <a:p>
            <a:pPr>
              <a:buNone/>
            </a:pPr>
            <a:r>
              <a:rPr lang="en-US" sz="2100" dirty="0" smtClean="0"/>
              <a:t>&lt;/audio&gt;</a:t>
            </a:r>
          </a:p>
          <a:p>
            <a:pPr>
              <a:buNone/>
            </a:pPr>
            <a:r>
              <a:rPr lang="en-US" sz="2100" dirty="0" smtClean="0"/>
              <a:t>&lt;/body&gt;</a:t>
            </a:r>
          </a:p>
          <a:p>
            <a:pPr>
              <a:buNone/>
            </a:pPr>
            <a:r>
              <a:rPr lang="en-US" sz="2100" dirty="0" smtClean="0"/>
              <a:t>&lt;/html&gt;</a:t>
            </a:r>
          </a:p>
          <a:p>
            <a:pPr>
              <a:buNone/>
            </a:pPr>
            <a:r>
              <a:rPr lang="en-US" sz="2100" u="sng" dirty="0" smtClean="0">
                <a:solidFill>
                  <a:srgbClr val="C00000"/>
                </a:solidFill>
              </a:rPr>
              <a:t>Output:</a:t>
            </a:r>
            <a:endParaRPr lang="en-US" sz="2100" u="sng" dirty="0">
              <a:solidFill>
                <a:srgbClr val="C00000"/>
              </a:solidFill>
            </a:endParaRPr>
          </a:p>
        </p:txBody>
      </p:sp>
      <p:pic>
        <p:nvPicPr>
          <p:cNvPr id="4" name="Picture 3" descr="aud.png"/>
          <p:cNvPicPr>
            <a:picLocks noChangeAspect="1"/>
          </p:cNvPicPr>
          <p:nvPr/>
        </p:nvPicPr>
        <p:blipFill>
          <a:blip r:embed="rId2" cstate="print"/>
          <a:stretch>
            <a:fillRect/>
          </a:stretch>
        </p:blipFill>
        <p:spPr>
          <a:xfrm>
            <a:off x="2828554" y="6134073"/>
            <a:ext cx="2657846" cy="381053"/>
          </a:xfrm>
          <a:prstGeom prst="rect">
            <a:avLst/>
          </a:prstGeom>
        </p:spPr>
      </p:pic>
      <p:sp>
        <p:nvSpPr>
          <p:cNvPr id="5" name="Rectangle 4"/>
          <p:cNvSpPr/>
          <p:nvPr/>
        </p:nvSpPr>
        <p:spPr>
          <a:xfrm>
            <a:off x="4419600" y="1981200"/>
            <a:ext cx="4572000" cy="1585562"/>
          </a:xfrm>
          <a:prstGeom prst="rect">
            <a:avLst/>
          </a:prstGeom>
        </p:spPr>
        <p:txBody>
          <a:bodyPr>
            <a:spAutoFit/>
          </a:bodyPr>
          <a:lstStyle/>
          <a:p>
            <a:pPr algn="just">
              <a:lnSpc>
                <a:spcPct val="107000"/>
              </a:lnSpc>
              <a:spcAft>
                <a:spcPts val="800"/>
              </a:spcAft>
            </a:pPr>
            <a:r>
              <a:rPr lang="en-IN" b="1" dirty="0">
                <a:latin typeface="Maiandra GD" panose="020E0502030308020204" pitchFamily="34" charset="0"/>
                <a:ea typeface="Calibri" panose="020F0502020204030204" pitchFamily="34" charset="0"/>
                <a:cs typeface="Calibri" panose="020F0502020204030204" pitchFamily="34" charset="0"/>
              </a:rPr>
              <a:t>Types of audio file formats in HTML</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dirty="0">
                <a:latin typeface="Maiandra GD" panose="020E0502030308020204" pitchFamily="34" charset="0"/>
                <a:ea typeface="Calibri" panose="020F0502020204030204" pitchFamily="34" charset="0"/>
                <a:cs typeface="Calibri" panose="020F0502020204030204" pitchFamily="34" charset="0"/>
              </a:rPr>
              <a:t>MP3--audio/mp3</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dirty="0" err="1">
                <a:latin typeface="Maiandra GD" panose="020E0502030308020204" pitchFamily="34" charset="0"/>
                <a:ea typeface="Calibri" panose="020F0502020204030204" pitchFamily="34" charset="0"/>
                <a:cs typeface="Calibri" panose="020F0502020204030204" pitchFamily="34" charset="0"/>
              </a:rPr>
              <a:t>Ogg</a:t>
            </a:r>
            <a:r>
              <a:rPr lang="en-IN" dirty="0">
                <a:latin typeface="Maiandra GD" panose="020E0502030308020204" pitchFamily="34" charset="0"/>
                <a:ea typeface="Calibri" panose="020F0502020204030204" pitchFamily="34" charset="0"/>
                <a:cs typeface="Calibri" panose="020F0502020204030204" pitchFamily="34" charset="0"/>
              </a:rPr>
              <a:t>—audio/</a:t>
            </a:r>
            <a:r>
              <a:rPr lang="en-IN" dirty="0" err="1">
                <a:latin typeface="Maiandra GD" panose="020E0502030308020204" pitchFamily="34" charset="0"/>
                <a:ea typeface="Calibri" panose="020F0502020204030204" pitchFamily="34" charset="0"/>
                <a:cs typeface="Calibri" panose="020F0502020204030204" pitchFamily="34" charset="0"/>
              </a:rPr>
              <a:t>ogg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dirty="0">
                <a:latin typeface="Maiandra GD" panose="020E0502030308020204" pitchFamily="34" charset="0"/>
                <a:ea typeface="Calibri" panose="020F0502020204030204" pitchFamily="34" charset="0"/>
                <a:cs typeface="Calibri" panose="020F0502020204030204" pitchFamily="34" charset="0"/>
              </a:rPr>
              <a:t>Wav—audio/wav</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48148"/>
            <a:ext cx="8229600" cy="1143000"/>
          </a:xfrm>
        </p:spPr>
        <p:txBody>
          <a:bodyPr/>
          <a:lstStyle/>
          <a:p>
            <a:r>
              <a:rPr lang="en-US" dirty="0" smtClean="0"/>
              <a:t>HTML Audio Attributes</a:t>
            </a:r>
            <a:endParaRPr lang="en-US" dirty="0"/>
          </a:p>
        </p:txBody>
      </p:sp>
      <p:sp>
        <p:nvSpPr>
          <p:cNvPr id="3" name="Content Placeholder 2"/>
          <p:cNvSpPr>
            <a:spLocks noGrp="1"/>
          </p:cNvSpPr>
          <p:nvPr>
            <p:ph idx="1"/>
          </p:nvPr>
        </p:nvSpPr>
        <p:spPr>
          <a:xfrm>
            <a:off x="457200" y="1676400"/>
            <a:ext cx="8229600" cy="4800600"/>
          </a:xfrm>
        </p:spPr>
        <p:txBody>
          <a:bodyPr>
            <a:normAutofit/>
          </a:bodyPr>
          <a:lstStyle/>
          <a:p>
            <a:r>
              <a:rPr lang="en-US" dirty="0" smtClean="0"/>
              <a:t>The </a:t>
            </a:r>
            <a:r>
              <a:rPr lang="en-US" dirty="0" smtClean="0">
                <a:solidFill>
                  <a:srgbClr val="C00000"/>
                </a:solidFill>
              </a:rPr>
              <a:t>controls</a:t>
            </a:r>
            <a:r>
              <a:rPr lang="en-US" dirty="0" smtClean="0"/>
              <a:t> attribute adds Audio controls, like play, pause, and volume.</a:t>
            </a:r>
          </a:p>
          <a:p>
            <a:r>
              <a:rPr lang="en-US" dirty="0" smtClean="0"/>
              <a:t>It is a good idea to always include width and height attributes.  If height and width are not set, the page might flicker while the video loads.</a:t>
            </a:r>
          </a:p>
          <a:p>
            <a:r>
              <a:rPr lang="en-US" dirty="0" smtClean="0"/>
              <a:t>The </a:t>
            </a:r>
            <a:r>
              <a:rPr lang="en-US" dirty="0" smtClean="0">
                <a:solidFill>
                  <a:srgbClr val="C00000"/>
                </a:solidFill>
              </a:rPr>
              <a:t>&lt;source&gt;</a:t>
            </a:r>
            <a:r>
              <a:rPr lang="en-US" dirty="0" smtClean="0"/>
              <a:t> element allows you to specify alternative video files which the browser may choose from. The browser will use the first recognized format.</a:t>
            </a:r>
          </a:p>
          <a:p>
            <a:r>
              <a:rPr lang="en-US" dirty="0" smtClean="0"/>
              <a:t>The text between the &lt;audio&gt; and &lt;/audio&gt; tags will only be displayed in browsers that do not support the &lt;audio&gt; element. To start a audio automatically, use the </a:t>
            </a:r>
            <a:r>
              <a:rPr lang="en-US" dirty="0" err="1" smtClean="0">
                <a:solidFill>
                  <a:srgbClr val="C00000"/>
                </a:solidFill>
              </a:rPr>
              <a:t>autoplay</a:t>
            </a:r>
            <a:r>
              <a:rPr lang="en-US" dirty="0" smtClean="0">
                <a:solidFill>
                  <a:srgbClr val="C00000"/>
                </a:solidFill>
              </a:rPr>
              <a:t> </a:t>
            </a:r>
            <a:r>
              <a:rPr lang="en-US" dirty="0" smtClean="0"/>
              <a:t>attribute: these attributes works similar in video and audio tags.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976" y="624110"/>
            <a:ext cx="6589199" cy="1280890"/>
          </a:xfrm>
        </p:spPr>
        <p:txBody>
          <a:bodyPr>
            <a:normAutofit/>
          </a:bodyPr>
          <a:lstStyle/>
          <a:p>
            <a:r>
              <a:rPr lang="en-US" dirty="0" smtClean="0"/>
              <a:t>HTML Canvas </a:t>
            </a:r>
            <a:endParaRPr lang="en-US" dirty="0"/>
          </a:p>
        </p:txBody>
      </p:sp>
      <p:sp>
        <p:nvSpPr>
          <p:cNvPr id="3" name="Content Placeholder 2"/>
          <p:cNvSpPr>
            <a:spLocks noGrp="1"/>
          </p:cNvSpPr>
          <p:nvPr>
            <p:ph idx="1"/>
          </p:nvPr>
        </p:nvSpPr>
        <p:spPr>
          <a:xfrm>
            <a:off x="1830573" y="1905000"/>
            <a:ext cx="7345382" cy="5181600"/>
          </a:xfrm>
        </p:spPr>
        <p:txBody>
          <a:bodyPr>
            <a:noAutofit/>
          </a:bodyPr>
          <a:lstStyle/>
          <a:p>
            <a:pPr>
              <a:buNone/>
            </a:pPr>
            <a:endParaRPr lang="en-US" sz="2000" b="1" dirty="0" smtClean="0"/>
          </a:p>
          <a:p>
            <a:r>
              <a:rPr lang="en-US" sz="2000" dirty="0" smtClean="0"/>
              <a:t>The HTML &lt;canvas&gt; element is used to draw graphics, on the fly, via JavaScript.</a:t>
            </a:r>
          </a:p>
          <a:p>
            <a:r>
              <a:rPr lang="en-US" sz="2000" dirty="0" smtClean="0"/>
              <a:t>The &lt;canvas&gt; element is only a container for graphics. You must use JavaScript to draw the graphics.</a:t>
            </a:r>
          </a:p>
          <a:p>
            <a:r>
              <a:rPr lang="en-US" sz="2000" dirty="0" smtClean="0"/>
              <a:t>Canvas has several methods for drawing paths, boxes, circles, text, and adding images.</a:t>
            </a:r>
          </a:p>
          <a:p>
            <a:pPr marL="0" indent="0">
              <a:buNone/>
            </a:pPr>
            <a:r>
              <a:rPr lang="en-IN" dirty="0">
                <a:solidFill>
                  <a:srgbClr val="FF0000"/>
                </a:solidFill>
              </a:rPr>
              <a:t>&lt;canvas id=”</a:t>
            </a:r>
            <a:r>
              <a:rPr lang="en-IN" dirty="0" err="1">
                <a:solidFill>
                  <a:srgbClr val="FF0000"/>
                </a:solidFill>
              </a:rPr>
              <a:t>myRect</a:t>
            </a:r>
            <a:r>
              <a:rPr lang="en-IN" dirty="0">
                <a:solidFill>
                  <a:srgbClr val="FF0000"/>
                </a:solidFill>
              </a:rPr>
              <a:t>” width=”200” height=”100”&gt;&lt;/canvas&gt;</a:t>
            </a:r>
          </a:p>
          <a:p>
            <a:r>
              <a:rPr lang="en-US" sz="2000" dirty="0" smtClean="0"/>
              <a:t>Note: Always specify an id attribute (to be referred to in a script), and a width and height attribute to define the size of the canvas. To add a border, use the style attribute.</a:t>
            </a:r>
          </a:p>
          <a:p>
            <a:pPr>
              <a:buNone/>
            </a:pPr>
            <a:r>
              <a:rPr lang="en-US" sz="2000" dirty="0" smtClean="0"/>
              <a:t/>
            </a:r>
            <a:br>
              <a:rPr lang="en-US" sz="2000" dirty="0" smtClean="0"/>
            </a:br>
            <a:endParaRPr lang="en-US" sz="2000" dirty="0"/>
          </a:p>
        </p:txBody>
      </p:sp>
      <p:pic>
        <p:nvPicPr>
          <p:cNvPr id="4" name="Picture 3"/>
          <p:cNvPicPr>
            <a:picLocks noChangeAspect="1"/>
          </p:cNvPicPr>
          <p:nvPr/>
        </p:nvPicPr>
        <p:blipFill>
          <a:blip r:embed="rId3"/>
          <a:stretch>
            <a:fillRect/>
          </a:stretch>
        </p:blipFill>
        <p:spPr>
          <a:xfrm>
            <a:off x="5216068" y="140604"/>
            <a:ext cx="3851732" cy="214539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8229600" cy="838200"/>
          </a:xfrm>
        </p:spPr>
        <p:txBody>
          <a:bodyPr>
            <a:normAutofit/>
          </a:bodyPr>
          <a:lstStyle/>
          <a:p>
            <a:r>
              <a:rPr lang="en-US" dirty="0" smtClean="0"/>
              <a:t>Canvas Example</a:t>
            </a:r>
            <a:endParaRPr lang="en-US" dirty="0"/>
          </a:p>
        </p:txBody>
      </p:sp>
      <p:sp>
        <p:nvSpPr>
          <p:cNvPr id="3" name="Content Placeholder 2"/>
          <p:cNvSpPr>
            <a:spLocks noGrp="1"/>
          </p:cNvSpPr>
          <p:nvPr>
            <p:ph idx="1"/>
          </p:nvPr>
        </p:nvSpPr>
        <p:spPr>
          <a:xfrm>
            <a:off x="457200" y="1447800"/>
            <a:ext cx="8229600" cy="5410200"/>
          </a:xfrm>
        </p:spPr>
        <p:txBody>
          <a:bodyPr>
            <a:normAutofit/>
          </a:bodyPr>
          <a:lstStyle/>
          <a:p>
            <a:r>
              <a:rPr lang="en-US" dirty="0" smtClean="0"/>
              <a:t>A canvas is a rectangular area on an HTML page. By default, a canvas has no border and no content.</a:t>
            </a:r>
          </a:p>
          <a:p>
            <a:pPr>
              <a:buNone/>
            </a:pPr>
            <a:r>
              <a:rPr lang="en-US" sz="1900" u="sng" dirty="0" smtClean="0">
                <a:solidFill>
                  <a:srgbClr val="C00000"/>
                </a:solidFill>
              </a:rPr>
              <a:t>Code:</a:t>
            </a:r>
          </a:p>
          <a:p>
            <a:pPr>
              <a:buNone/>
            </a:pPr>
            <a:r>
              <a:rPr lang="en-US" sz="1900" dirty="0" smtClean="0"/>
              <a:t>&lt;!DOCTYPE html&gt;</a:t>
            </a:r>
          </a:p>
          <a:p>
            <a:pPr>
              <a:buNone/>
            </a:pPr>
            <a:r>
              <a:rPr lang="en-US" sz="1900" dirty="0" smtClean="0"/>
              <a:t>&lt;html&gt;</a:t>
            </a:r>
          </a:p>
          <a:p>
            <a:pPr>
              <a:buNone/>
            </a:pPr>
            <a:r>
              <a:rPr lang="en-US" sz="1900" dirty="0" smtClean="0"/>
              <a:t>&lt;body&gt;</a:t>
            </a:r>
          </a:p>
          <a:p>
            <a:pPr>
              <a:buNone/>
            </a:pPr>
            <a:r>
              <a:rPr lang="en-US" sz="1900" dirty="0" smtClean="0"/>
              <a:t>&lt;canvas id="</a:t>
            </a:r>
            <a:r>
              <a:rPr lang="en-US" sz="1900" dirty="0" err="1" smtClean="0"/>
              <a:t>myCanvas</a:t>
            </a:r>
            <a:r>
              <a:rPr lang="en-US" sz="1900" dirty="0" smtClean="0"/>
              <a:t>" width="200" height="100" style="border:3px solid #000000;"&gt;</a:t>
            </a:r>
          </a:p>
          <a:p>
            <a:pPr>
              <a:buNone/>
            </a:pPr>
            <a:r>
              <a:rPr lang="en-US" sz="1900" dirty="0" smtClean="0"/>
              <a:t>&lt;/canvas&gt;</a:t>
            </a:r>
          </a:p>
          <a:p>
            <a:pPr>
              <a:buNone/>
            </a:pPr>
            <a:r>
              <a:rPr lang="en-US" sz="1900" dirty="0" smtClean="0"/>
              <a:t>&lt;/body&gt;</a:t>
            </a:r>
          </a:p>
          <a:p>
            <a:pPr>
              <a:buNone/>
            </a:pPr>
            <a:r>
              <a:rPr lang="en-US" sz="1900" dirty="0" smtClean="0"/>
              <a:t>&lt;/html&gt;</a:t>
            </a:r>
          </a:p>
          <a:p>
            <a:pPr>
              <a:buNone/>
            </a:pPr>
            <a:r>
              <a:rPr lang="en-US" sz="1900" u="sng" dirty="0" smtClean="0">
                <a:solidFill>
                  <a:srgbClr val="C00000"/>
                </a:solidFill>
              </a:rPr>
              <a:t>Output:</a:t>
            </a:r>
          </a:p>
        </p:txBody>
      </p:sp>
      <p:pic>
        <p:nvPicPr>
          <p:cNvPr id="4" name="Picture 3" descr="canvas op.png"/>
          <p:cNvPicPr>
            <a:picLocks noChangeAspect="1"/>
          </p:cNvPicPr>
          <p:nvPr/>
        </p:nvPicPr>
        <p:blipFill>
          <a:blip r:embed="rId2" cstate="print"/>
          <a:stretch>
            <a:fillRect/>
          </a:stretch>
        </p:blipFill>
        <p:spPr>
          <a:xfrm>
            <a:off x="2362200" y="5676900"/>
            <a:ext cx="1905000" cy="952500"/>
          </a:xfrm>
          <a:prstGeom prst="rect">
            <a:avLst/>
          </a:prstGeom>
          <a:ln w="38100">
            <a:solidFill>
              <a:schemeClr val="tx1"/>
            </a:solid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8229600" cy="1008888"/>
          </a:xfrm>
        </p:spPr>
        <p:txBody>
          <a:bodyPr>
            <a:normAutofit/>
          </a:bodyPr>
          <a:lstStyle/>
          <a:p>
            <a:r>
              <a:rPr lang="en-US" dirty="0" smtClean="0"/>
              <a:t>Add a JavaScript</a:t>
            </a:r>
            <a:endParaRPr lang="en-US" dirty="0"/>
          </a:p>
        </p:txBody>
      </p:sp>
      <p:sp>
        <p:nvSpPr>
          <p:cNvPr id="3" name="Content Placeholder 2"/>
          <p:cNvSpPr>
            <a:spLocks noGrp="1"/>
          </p:cNvSpPr>
          <p:nvPr>
            <p:ph idx="1"/>
          </p:nvPr>
        </p:nvSpPr>
        <p:spPr>
          <a:xfrm>
            <a:off x="1334729" y="762000"/>
            <a:ext cx="7733071" cy="6096000"/>
          </a:xfrm>
        </p:spPr>
        <p:txBody>
          <a:bodyPr>
            <a:normAutofit fontScale="77500" lnSpcReduction="20000"/>
          </a:bodyPr>
          <a:lstStyle/>
          <a:p>
            <a:r>
              <a:rPr lang="en-US" sz="3400" dirty="0" smtClean="0"/>
              <a:t>After creating the rectangular canvas area, add a JavaScript to do the drawing.</a:t>
            </a:r>
          </a:p>
          <a:p>
            <a:pPr>
              <a:buNone/>
            </a:pPr>
            <a:r>
              <a:rPr lang="en-US" sz="3400" u="sng" dirty="0" smtClean="0">
                <a:solidFill>
                  <a:srgbClr val="C00000"/>
                </a:solidFill>
              </a:rPr>
              <a:t>Code for Draw a line:</a:t>
            </a:r>
          </a:p>
          <a:p>
            <a:pPr>
              <a:buNone/>
            </a:pPr>
            <a:r>
              <a:rPr lang="en-US" sz="2100" dirty="0" smtClean="0"/>
              <a:t>&lt;!DOCTYPE html&gt;</a:t>
            </a:r>
          </a:p>
          <a:p>
            <a:pPr>
              <a:buNone/>
            </a:pPr>
            <a:r>
              <a:rPr lang="en-US" sz="2100" dirty="0" smtClean="0"/>
              <a:t>&lt;html&gt;</a:t>
            </a:r>
          </a:p>
          <a:p>
            <a:pPr>
              <a:buNone/>
            </a:pPr>
            <a:r>
              <a:rPr lang="en-US" sz="2100" dirty="0" smtClean="0"/>
              <a:t>&lt;body&gt;</a:t>
            </a:r>
          </a:p>
          <a:p>
            <a:pPr>
              <a:buNone/>
            </a:pPr>
            <a:r>
              <a:rPr lang="en-US" sz="2100" dirty="0" smtClean="0"/>
              <a:t>&lt;canvas id="</a:t>
            </a:r>
            <a:r>
              <a:rPr lang="en-US" sz="2100" dirty="0" err="1" smtClean="0"/>
              <a:t>myCanvas</a:t>
            </a:r>
            <a:r>
              <a:rPr lang="en-US" sz="2100" dirty="0" smtClean="0"/>
              <a:t>" width="200" height="100" style="border:1px solid #d3d3d3;"&gt;</a:t>
            </a:r>
          </a:p>
          <a:p>
            <a:pPr>
              <a:buNone/>
            </a:pPr>
            <a:r>
              <a:rPr lang="en-US" sz="2100" dirty="0" smtClean="0"/>
              <a:t>&lt;/canvas&gt;</a:t>
            </a:r>
          </a:p>
          <a:p>
            <a:pPr>
              <a:buNone/>
            </a:pPr>
            <a:r>
              <a:rPr lang="en-US" sz="2100" dirty="0" smtClean="0"/>
              <a:t>&lt;script&gt;</a:t>
            </a:r>
          </a:p>
          <a:p>
            <a:pPr>
              <a:buNone/>
            </a:pPr>
            <a:r>
              <a:rPr lang="en-US" sz="2100" dirty="0" err="1" smtClean="0"/>
              <a:t>var</a:t>
            </a:r>
            <a:r>
              <a:rPr lang="en-US" sz="2100" dirty="0" smtClean="0"/>
              <a:t> c = </a:t>
            </a:r>
            <a:r>
              <a:rPr lang="en-US" sz="2100" dirty="0" err="1" smtClean="0"/>
              <a:t>document.getElementById</a:t>
            </a:r>
            <a:r>
              <a:rPr lang="en-US" sz="2100" dirty="0" smtClean="0"/>
              <a:t>("</a:t>
            </a:r>
            <a:r>
              <a:rPr lang="en-US" sz="2100" dirty="0" err="1" smtClean="0"/>
              <a:t>myCanvas</a:t>
            </a:r>
            <a:r>
              <a:rPr lang="en-US" sz="2100" dirty="0" smtClean="0"/>
              <a:t>");</a:t>
            </a:r>
          </a:p>
          <a:p>
            <a:pPr>
              <a:buNone/>
            </a:pPr>
            <a:r>
              <a:rPr lang="en-US" sz="2100" dirty="0" err="1" smtClean="0"/>
              <a:t>var</a:t>
            </a:r>
            <a:r>
              <a:rPr lang="en-US" sz="2100" dirty="0" smtClean="0"/>
              <a:t> </a:t>
            </a:r>
            <a:r>
              <a:rPr lang="en-US" sz="2100" dirty="0" err="1" smtClean="0"/>
              <a:t>ctx</a:t>
            </a:r>
            <a:r>
              <a:rPr lang="en-US" sz="2100" dirty="0" smtClean="0"/>
              <a:t> = </a:t>
            </a:r>
            <a:r>
              <a:rPr lang="en-US" sz="2100" dirty="0" err="1" smtClean="0"/>
              <a:t>c.getContext</a:t>
            </a:r>
            <a:r>
              <a:rPr lang="en-US" sz="2100" dirty="0" smtClean="0"/>
              <a:t>("2d");</a:t>
            </a:r>
          </a:p>
          <a:p>
            <a:pPr>
              <a:buNone/>
            </a:pPr>
            <a:r>
              <a:rPr lang="en-US" sz="2100" dirty="0" err="1" smtClean="0"/>
              <a:t>ctx.moveTo</a:t>
            </a:r>
            <a:r>
              <a:rPr lang="en-US" sz="2100" dirty="0" smtClean="0"/>
              <a:t>(0,0);</a:t>
            </a:r>
          </a:p>
          <a:p>
            <a:pPr>
              <a:buNone/>
            </a:pPr>
            <a:r>
              <a:rPr lang="en-US" sz="2100" dirty="0" err="1" smtClean="0"/>
              <a:t>ctx.lineTo</a:t>
            </a:r>
            <a:r>
              <a:rPr lang="en-US" sz="2100" dirty="0" smtClean="0"/>
              <a:t>(200,100);</a:t>
            </a:r>
          </a:p>
          <a:p>
            <a:pPr>
              <a:buNone/>
            </a:pPr>
            <a:r>
              <a:rPr lang="en-US" sz="2100" dirty="0" err="1" smtClean="0"/>
              <a:t>ctx.stroke</a:t>
            </a:r>
            <a:r>
              <a:rPr lang="en-US" sz="2100" dirty="0" smtClean="0"/>
              <a:t>();</a:t>
            </a:r>
          </a:p>
          <a:p>
            <a:pPr>
              <a:buNone/>
            </a:pPr>
            <a:r>
              <a:rPr lang="en-US" sz="2100" dirty="0" smtClean="0"/>
              <a:t>&lt;/script&gt;</a:t>
            </a:r>
          </a:p>
          <a:p>
            <a:pPr>
              <a:buNone/>
            </a:pPr>
            <a:r>
              <a:rPr lang="en-US" sz="2100" dirty="0" smtClean="0"/>
              <a:t>&lt;/body&gt;</a:t>
            </a:r>
          </a:p>
          <a:p>
            <a:pPr>
              <a:buNone/>
            </a:pPr>
            <a:r>
              <a:rPr lang="en-US" sz="2100" dirty="0" smtClean="0"/>
              <a:t>&lt;/html&gt;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534400" cy="4572000"/>
          </a:xfrm>
        </p:spPr>
        <p:txBody>
          <a:bodyPr>
            <a:normAutofit/>
          </a:bodyPr>
          <a:lstStyle/>
          <a:p>
            <a:pPr marL="0" indent="0" algn="just">
              <a:buNone/>
            </a:pPr>
            <a:r>
              <a:rPr lang="en-IN" b="1" dirty="0"/>
              <a:t>What does a Full-Stack Web Developer Does?</a:t>
            </a:r>
            <a:endParaRPr lang="en-IN" dirty="0"/>
          </a:p>
          <a:p>
            <a:pPr algn="just"/>
            <a:r>
              <a:rPr lang="en-IN" dirty="0"/>
              <a:t>A Full Stack Web Developer is a person who can develop both client and server software.</a:t>
            </a:r>
          </a:p>
          <a:p>
            <a:pPr algn="just"/>
            <a:r>
              <a:rPr lang="en-IN" dirty="0"/>
              <a:t>Client software—referred as Front End </a:t>
            </a:r>
          </a:p>
          <a:p>
            <a:pPr marL="0" indent="0" algn="just">
              <a:buNone/>
            </a:pPr>
            <a:r>
              <a:rPr lang="en-IN" dirty="0"/>
              <a:t>	Everything on a web page from logo, buttons, search bar and user interaction etc..</a:t>
            </a:r>
          </a:p>
          <a:p>
            <a:pPr algn="just"/>
            <a:r>
              <a:rPr lang="en-IN" dirty="0"/>
              <a:t>Server Software—referred as Back End – a part of application which a user cannot see. It focuses on logic of the site, creating the servers, working with databases, and API’s –Application Program Interface. </a:t>
            </a:r>
          </a:p>
          <a:p>
            <a:pPr marL="0" indent="0" algn="just">
              <a:buNone/>
            </a:pPr>
            <a:r>
              <a:rPr lang="en-IN" dirty="0" smtClean="0"/>
              <a:t>	A </a:t>
            </a:r>
            <a:r>
              <a:rPr lang="en-IN" dirty="0"/>
              <a:t>Web API is an application programming interface for the Web. </a:t>
            </a:r>
            <a:r>
              <a:rPr lang="en-IN" dirty="0" smtClean="0"/>
              <a:t> </a:t>
            </a:r>
          </a:p>
          <a:p>
            <a:pPr marL="0" indent="0" algn="just">
              <a:buNone/>
            </a:pPr>
            <a:r>
              <a:rPr lang="en-IN" dirty="0" smtClean="0"/>
              <a:t>	A </a:t>
            </a:r>
            <a:r>
              <a:rPr lang="en-IN" dirty="0"/>
              <a:t>Browser API can extend the functionality of a web </a:t>
            </a:r>
            <a:r>
              <a:rPr lang="en-IN" dirty="0" smtClean="0"/>
              <a:t>browser. </a:t>
            </a:r>
          </a:p>
          <a:p>
            <a:pPr marL="0" indent="0" algn="just">
              <a:buNone/>
            </a:pPr>
            <a:r>
              <a:rPr lang="en-IN" dirty="0" smtClean="0"/>
              <a:t>	A </a:t>
            </a:r>
            <a:r>
              <a:rPr lang="en-IN" dirty="0"/>
              <a:t>Server API can extend the functionality of a web server.</a:t>
            </a:r>
          </a:p>
          <a:p>
            <a:pPr marL="0" indent="0" algn="just">
              <a:buNone/>
            </a:pPr>
            <a:endParaRPr lang="en-IN" dirty="0"/>
          </a:p>
        </p:txBody>
      </p:sp>
    </p:spTree>
    <p:extLst>
      <p:ext uri="{BB962C8B-B14F-4D97-AF65-F5344CB8AC3E}">
        <p14:creationId xmlns:p14="http://schemas.microsoft.com/office/powerpoint/2010/main" val="2743834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8229600" cy="4389120"/>
          </a:xfrm>
        </p:spPr>
        <p:txBody>
          <a:bodyPr/>
          <a:lstStyle/>
          <a:p>
            <a:pPr>
              <a:buNone/>
            </a:pPr>
            <a:r>
              <a:rPr lang="en-US" u="sng" dirty="0" smtClean="0">
                <a:solidFill>
                  <a:srgbClr val="C00000"/>
                </a:solidFill>
              </a:rPr>
              <a:t>Output:</a:t>
            </a: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a:solidFill>
                <a:srgbClr val="C00000"/>
              </a:solidFill>
            </a:endParaRPr>
          </a:p>
        </p:txBody>
      </p:sp>
      <p:pic>
        <p:nvPicPr>
          <p:cNvPr id="4" name="Picture 3" descr="canvas op2.png"/>
          <p:cNvPicPr>
            <a:picLocks noChangeAspect="1"/>
          </p:cNvPicPr>
          <p:nvPr/>
        </p:nvPicPr>
        <p:blipFill>
          <a:blip r:embed="rId2" cstate="print"/>
          <a:stretch>
            <a:fillRect/>
          </a:stretch>
        </p:blipFill>
        <p:spPr>
          <a:xfrm>
            <a:off x="2971800" y="1091504"/>
            <a:ext cx="2781300" cy="1390650"/>
          </a:xfrm>
          <a:prstGeom prst="rect">
            <a:avLst/>
          </a:prstGeom>
          <a:ln w="38100">
            <a:solidFill>
              <a:schemeClr val="tx1"/>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9665"/>
            <a:ext cx="7086600" cy="780415"/>
          </a:xfrm>
        </p:spPr>
        <p:txBody>
          <a:bodyPr>
            <a:normAutofit/>
          </a:bodyPr>
          <a:lstStyle/>
          <a:p>
            <a:r>
              <a:rPr lang="en-US" dirty="0" smtClean="0"/>
              <a:t>Draw a Circle:</a:t>
            </a:r>
            <a:endParaRPr lang="en-US" dirty="0"/>
          </a:p>
        </p:txBody>
      </p:sp>
      <p:sp>
        <p:nvSpPr>
          <p:cNvPr id="3" name="Content Placeholder 2"/>
          <p:cNvSpPr>
            <a:spLocks noGrp="1"/>
          </p:cNvSpPr>
          <p:nvPr>
            <p:ph idx="1"/>
          </p:nvPr>
        </p:nvSpPr>
        <p:spPr>
          <a:xfrm>
            <a:off x="1447800" y="800080"/>
            <a:ext cx="7696200" cy="6057920"/>
          </a:xfrm>
        </p:spPr>
        <p:txBody>
          <a:bodyPr>
            <a:noAutofit/>
          </a:bodyPr>
          <a:lstStyle/>
          <a:p>
            <a:pPr>
              <a:buNone/>
            </a:pPr>
            <a:r>
              <a:rPr lang="en-US" sz="1600" u="sng" dirty="0" smtClean="0">
                <a:solidFill>
                  <a:srgbClr val="C00000"/>
                </a:solidFill>
              </a:rPr>
              <a:t>Code:</a:t>
            </a:r>
            <a:endParaRPr lang="en-US" sz="1600" dirty="0" smtClean="0">
              <a:solidFill>
                <a:srgbClr val="C00000"/>
              </a:solidFill>
            </a:endParaRPr>
          </a:p>
          <a:p>
            <a:pPr>
              <a:buNone/>
            </a:pPr>
            <a:r>
              <a:rPr lang="en-US" sz="1600" dirty="0" smtClean="0"/>
              <a:t>&lt;!DOCTYPE html&gt;</a:t>
            </a:r>
          </a:p>
          <a:p>
            <a:pPr>
              <a:buNone/>
            </a:pPr>
            <a:r>
              <a:rPr lang="en-US" sz="1600" dirty="0" smtClean="0"/>
              <a:t>&lt;html&gt;</a:t>
            </a:r>
          </a:p>
          <a:p>
            <a:pPr>
              <a:buNone/>
            </a:pPr>
            <a:r>
              <a:rPr lang="en-US" sz="1600" dirty="0" smtClean="0"/>
              <a:t>&lt;body&gt;</a:t>
            </a:r>
          </a:p>
          <a:p>
            <a:pPr>
              <a:buNone/>
            </a:pPr>
            <a:r>
              <a:rPr lang="en-US" sz="1600" dirty="0" smtClean="0"/>
              <a:t>&lt;canvas id="</a:t>
            </a:r>
            <a:r>
              <a:rPr lang="en-US" sz="1600" dirty="0" err="1" smtClean="0"/>
              <a:t>myCanvas</a:t>
            </a:r>
            <a:r>
              <a:rPr lang="en-US" sz="1600" dirty="0" smtClean="0"/>
              <a:t>" width="200" height="100" style="border:1px solid #d3d3d3;"&gt;</a:t>
            </a:r>
          </a:p>
          <a:p>
            <a:pPr>
              <a:buNone/>
            </a:pPr>
            <a:r>
              <a:rPr lang="en-US" sz="1600" dirty="0" smtClean="0"/>
              <a:t>&lt;/canvas&gt;</a:t>
            </a:r>
          </a:p>
          <a:p>
            <a:pPr>
              <a:buNone/>
            </a:pPr>
            <a:r>
              <a:rPr lang="en-US" sz="1600" dirty="0" smtClean="0"/>
              <a:t>&lt;script&gt;</a:t>
            </a:r>
          </a:p>
          <a:p>
            <a:pPr>
              <a:buNone/>
            </a:pPr>
            <a:r>
              <a:rPr lang="en-US" sz="1600" dirty="0" err="1" smtClean="0"/>
              <a:t>var</a:t>
            </a:r>
            <a:r>
              <a:rPr lang="en-US" sz="1600" dirty="0" smtClean="0"/>
              <a:t> c = </a:t>
            </a:r>
            <a:r>
              <a:rPr lang="en-US" sz="1600" dirty="0" err="1" smtClean="0"/>
              <a:t>document.getElementById</a:t>
            </a:r>
            <a:r>
              <a:rPr lang="en-US" sz="1600" dirty="0" smtClean="0"/>
              <a:t>("</a:t>
            </a:r>
            <a:r>
              <a:rPr lang="en-US" sz="1600" dirty="0" err="1" smtClean="0"/>
              <a:t>myCanvas</a:t>
            </a:r>
            <a:r>
              <a:rPr lang="en-US" sz="1600" dirty="0" smtClean="0"/>
              <a:t>");</a:t>
            </a:r>
          </a:p>
          <a:p>
            <a:pPr>
              <a:buNone/>
            </a:pPr>
            <a:r>
              <a:rPr lang="en-US" sz="1600" dirty="0" err="1" smtClean="0"/>
              <a:t>var</a:t>
            </a:r>
            <a:r>
              <a:rPr lang="en-US" sz="1600" dirty="0" smtClean="0"/>
              <a:t> </a:t>
            </a:r>
            <a:r>
              <a:rPr lang="en-US" sz="1600" dirty="0" err="1" smtClean="0"/>
              <a:t>ctx</a:t>
            </a:r>
            <a:r>
              <a:rPr lang="en-US" sz="1600" dirty="0" smtClean="0"/>
              <a:t> = </a:t>
            </a:r>
            <a:r>
              <a:rPr lang="en-US" sz="1600" dirty="0" err="1" smtClean="0"/>
              <a:t>c.getContext</a:t>
            </a:r>
            <a:r>
              <a:rPr lang="en-US" sz="1600" dirty="0" smtClean="0"/>
              <a:t>("2d");</a:t>
            </a:r>
          </a:p>
          <a:p>
            <a:pPr>
              <a:buNone/>
            </a:pPr>
            <a:r>
              <a:rPr lang="en-US" sz="1600" dirty="0" err="1" smtClean="0"/>
              <a:t>ctx.beginPath</a:t>
            </a:r>
            <a:r>
              <a:rPr lang="en-US" sz="1600" dirty="0" smtClean="0"/>
              <a:t>();</a:t>
            </a:r>
          </a:p>
          <a:p>
            <a:pPr>
              <a:buNone/>
            </a:pPr>
            <a:r>
              <a:rPr lang="en-US" sz="1600" dirty="0" smtClean="0"/>
              <a:t>ctx.arc(95,50,40,0,2*</a:t>
            </a:r>
            <a:r>
              <a:rPr lang="en-US" sz="1600" dirty="0" err="1" smtClean="0"/>
              <a:t>Math.PI</a:t>
            </a:r>
            <a:r>
              <a:rPr lang="en-US" sz="1600" dirty="0" smtClean="0"/>
              <a:t>);</a:t>
            </a:r>
          </a:p>
          <a:p>
            <a:pPr>
              <a:buNone/>
            </a:pPr>
            <a:r>
              <a:rPr lang="en-US" sz="1600" dirty="0" err="1" smtClean="0"/>
              <a:t>ctx.stroke</a:t>
            </a:r>
            <a:r>
              <a:rPr lang="en-US" sz="1600" dirty="0" smtClean="0"/>
              <a:t>();</a:t>
            </a:r>
          </a:p>
          <a:p>
            <a:pPr>
              <a:buNone/>
            </a:pPr>
            <a:r>
              <a:rPr lang="en-US" sz="1600" dirty="0" smtClean="0"/>
              <a:t>&lt;/script&gt; </a:t>
            </a:r>
          </a:p>
          <a:p>
            <a:pPr>
              <a:buNone/>
            </a:pPr>
            <a:r>
              <a:rPr lang="en-US" sz="1600" dirty="0" smtClean="0"/>
              <a:t>&lt;/body&gt;</a:t>
            </a:r>
          </a:p>
          <a:p>
            <a:pPr>
              <a:buNone/>
            </a:pPr>
            <a:r>
              <a:rPr lang="en-US" sz="1600" dirty="0" smtClean="0"/>
              <a:t>&lt;/html&gt;</a:t>
            </a:r>
          </a:p>
          <a:p>
            <a:endParaRPr lang="en-US" sz="1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685800"/>
            <a:ext cx="6591985" cy="3777622"/>
          </a:xfrm>
        </p:spPr>
        <p:txBody>
          <a:bodyPr/>
          <a:lstStyle/>
          <a:p>
            <a:pPr>
              <a:buNone/>
            </a:pPr>
            <a:r>
              <a:rPr lang="en-US" u="sng" dirty="0" smtClean="0">
                <a:solidFill>
                  <a:srgbClr val="C00000"/>
                </a:solidFill>
              </a:rPr>
              <a:t>Output:</a:t>
            </a:r>
          </a:p>
          <a:p>
            <a:pPr>
              <a:buNone/>
            </a:pPr>
            <a:endParaRPr lang="en-US" u="sng" dirty="0">
              <a:solidFill>
                <a:srgbClr val="C00000"/>
              </a:solidFill>
            </a:endParaRPr>
          </a:p>
        </p:txBody>
      </p:sp>
      <p:sp>
        <p:nvSpPr>
          <p:cNvPr id="5" name="Oval 4"/>
          <p:cNvSpPr/>
          <p:nvPr/>
        </p:nvSpPr>
        <p:spPr>
          <a:xfrm>
            <a:off x="2895600" y="1431611"/>
            <a:ext cx="2438400" cy="2286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78755"/>
            <a:ext cx="6589199" cy="1280890"/>
          </a:xfrm>
        </p:spPr>
        <p:txBody>
          <a:bodyPr>
            <a:normAutofit/>
          </a:bodyPr>
          <a:lstStyle/>
          <a:p>
            <a:r>
              <a:rPr lang="en-US" dirty="0" smtClean="0"/>
              <a:t>Draw a Text</a:t>
            </a:r>
            <a:endParaRPr lang="en-US" dirty="0"/>
          </a:p>
        </p:txBody>
      </p:sp>
      <p:sp>
        <p:nvSpPr>
          <p:cNvPr id="3" name="Content Placeholder 2"/>
          <p:cNvSpPr>
            <a:spLocks noGrp="1"/>
          </p:cNvSpPr>
          <p:nvPr>
            <p:ph idx="1"/>
          </p:nvPr>
        </p:nvSpPr>
        <p:spPr>
          <a:xfrm>
            <a:off x="1945201" y="1219200"/>
            <a:ext cx="7198799" cy="5638800"/>
          </a:xfrm>
        </p:spPr>
        <p:txBody>
          <a:bodyPr>
            <a:normAutofit fontScale="92500" lnSpcReduction="10000"/>
          </a:bodyPr>
          <a:lstStyle/>
          <a:p>
            <a:pPr>
              <a:buNone/>
            </a:pPr>
            <a:r>
              <a:rPr lang="en-US" sz="3800" u="sng" dirty="0" smtClean="0">
                <a:solidFill>
                  <a:srgbClr val="C00000"/>
                </a:solidFill>
              </a:rPr>
              <a:t>Code:</a:t>
            </a:r>
          </a:p>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&lt;canvas id="</a:t>
            </a:r>
            <a:r>
              <a:rPr lang="en-US" dirty="0" err="1" smtClean="0"/>
              <a:t>myCanvas</a:t>
            </a:r>
            <a:r>
              <a:rPr lang="en-US" dirty="0" smtClean="0"/>
              <a:t>" width="200" height="100" style="border:1px solid #d3d3d3;"&gt;</a:t>
            </a:r>
          </a:p>
          <a:p>
            <a:pPr>
              <a:buNone/>
            </a:pPr>
            <a:r>
              <a:rPr lang="en-US" dirty="0" smtClean="0"/>
              <a:t>&lt;/canvas&gt;</a:t>
            </a:r>
          </a:p>
          <a:p>
            <a:pPr>
              <a:buNone/>
            </a:pPr>
            <a:r>
              <a:rPr lang="en-US" dirty="0" smtClean="0"/>
              <a:t>&lt;script&gt;</a:t>
            </a:r>
          </a:p>
          <a:p>
            <a:pPr>
              <a:buNone/>
            </a:pPr>
            <a:r>
              <a:rPr lang="en-US" dirty="0" err="1" smtClean="0"/>
              <a:t>var</a:t>
            </a:r>
            <a:r>
              <a:rPr lang="en-US" dirty="0" smtClean="0"/>
              <a:t> c = </a:t>
            </a:r>
            <a:r>
              <a:rPr lang="en-US" dirty="0" err="1" smtClean="0"/>
              <a:t>document.getElementById</a:t>
            </a:r>
            <a:r>
              <a:rPr lang="en-US" dirty="0" smtClean="0"/>
              <a:t>("</a:t>
            </a:r>
            <a:r>
              <a:rPr lang="en-US" dirty="0" err="1" smtClean="0"/>
              <a:t>myCanvas</a:t>
            </a:r>
            <a:r>
              <a:rPr lang="en-US" dirty="0" smtClean="0"/>
              <a:t>");</a:t>
            </a:r>
          </a:p>
          <a:p>
            <a:pPr>
              <a:buNone/>
            </a:pPr>
            <a:r>
              <a:rPr lang="en-US" dirty="0" err="1" smtClean="0"/>
              <a:t>var</a:t>
            </a:r>
            <a:r>
              <a:rPr lang="en-US" dirty="0" smtClean="0"/>
              <a:t> </a:t>
            </a:r>
            <a:r>
              <a:rPr lang="en-US" dirty="0" err="1" smtClean="0"/>
              <a:t>ctx</a:t>
            </a:r>
            <a:r>
              <a:rPr lang="en-US" dirty="0" smtClean="0"/>
              <a:t> = </a:t>
            </a:r>
            <a:r>
              <a:rPr lang="en-US" dirty="0" err="1" smtClean="0"/>
              <a:t>c.getContext</a:t>
            </a:r>
            <a:r>
              <a:rPr lang="en-US" dirty="0" smtClean="0"/>
              <a:t>("2d");</a:t>
            </a:r>
          </a:p>
          <a:p>
            <a:pPr>
              <a:buNone/>
            </a:pPr>
            <a:r>
              <a:rPr lang="en-US" dirty="0" err="1" smtClean="0"/>
              <a:t>ctx.font</a:t>
            </a:r>
            <a:r>
              <a:rPr lang="en-US" dirty="0" smtClean="0"/>
              <a:t> = "30px Arial";</a:t>
            </a:r>
          </a:p>
          <a:p>
            <a:pPr>
              <a:buNone/>
            </a:pPr>
            <a:r>
              <a:rPr lang="en-US" dirty="0" err="1" smtClean="0"/>
              <a:t>ctx.fillText</a:t>
            </a:r>
            <a:r>
              <a:rPr lang="en-US" dirty="0" smtClean="0"/>
              <a:t>("Hello World",10,50);</a:t>
            </a:r>
          </a:p>
          <a:p>
            <a:pPr>
              <a:buNone/>
            </a:pPr>
            <a:r>
              <a:rPr lang="en-US" dirty="0" smtClean="0"/>
              <a:t>&lt;/script&gt;</a:t>
            </a:r>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solidFill>
                  <a:srgbClr val="C00000"/>
                </a:solidFill>
              </a:rPr>
              <a:t>OUTPUT:</a:t>
            </a:r>
            <a:endParaRPr lang="en-US" sz="4000" u="sng" dirty="0">
              <a:solidFill>
                <a:srgbClr val="C00000"/>
              </a:solidFill>
            </a:endParaRPr>
          </a:p>
        </p:txBody>
      </p:sp>
      <p:sp>
        <p:nvSpPr>
          <p:cNvPr id="5" name="TextBox 4"/>
          <p:cNvSpPr txBox="1"/>
          <p:nvPr/>
        </p:nvSpPr>
        <p:spPr>
          <a:xfrm>
            <a:off x="3048000" y="1912374"/>
            <a:ext cx="2819400" cy="1477328"/>
          </a:xfrm>
          <a:prstGeom prst="rect">
            <a:avLst/>
          </a:prstGeom>
          <a:noFill/>
          <a:ln w="38100">
            <a:solidFill>
              <a:schemeClr val="tx1"/>
            </a:solidFill>
          </a:ln>
        </p:spPr>
        <p:txBody>
          <a:bodyPr wrap="square" rtlCol="0">
            <a:spAutoFit/>
          </a:bodyPr>
          <a:lstStyle/>
          <a:p>
            <a:pPr algn="ctr"/>
            <a:endParaRPr lang="en-US" b="1" dirty="0" smtClean="0"/>
          </a:p>
          <a:p>
            <a:pPr algn="ctr"/>
            <a:endParaRPr lang="en-US" b="1" dirty="0"/>
          </a:p>
          <a:p>
            <a:pPr algn="ctr"/>
            <a:r>
              <a:rPr lang="en-US" b="1" dirty="0" smtClean="0"/>
              <a:t>HELLO WORLD</a:t>
            </a:r>
          </a:p>
          <a:p>
            <a:pPr algn="ctr"/>
            <a:endParaRPr lang="en-US" b="1" dirty="0"/>
          </a:p>
          <a:p>
            <a:pPr algn="ctr"/>
            <a:endParaRPr 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SVG Graphics</a:t>
            </a:r>
            <a:endParaRPr lang="en-US" dirty="0"/>
          </a:p>
        </p:txBody>
      </p:sp>
      <p:sp>
        <p:nvSpPr>
          <p:cNvPr id="3" name="Content Placeholder 2"/>
          <p:cNvSpPr>
            <a:spLocks noGrp="1"/>
          </p:cNvSpPr>
          <p:nvPr>
            <p:ph idx="1"/>
          </p:nvPr>
        </p:nvSpPr>
        <p:spPr>
          <a:xfrm>
            <a:off x="1942415" y="1371600"/>
            <a:ext cx="7049185" cy="5486400"/>
          </a:xfrm>
        </p:spPr>
        <p:txBody>
          <a:bodyPr>
            <a:normAutofit/>
          </a:bodyPr>
          <a:lstStyle/>
          <a:p>
            <a:endParaRPr lang="en-US" sz="2000" dirty="0" smtClean="0"/>
          </a:p>
          <a:p>
            <a:r>
              <a:rPr lang="en-US" sz="2000" dirty="0" smtClean="0"/>
              <a:t>SVG stands for Scalable Vector Graphics</a:t>
            </a:r>
          </a:p>
          <a:p>
            <a:r>
              <a:rPr lang="en-US" sz="2000" dirty="0" smtClean="0"/>
              <a:t>SVG is used to define graphics for the Web</a:t>
            </a:r>
          </a:p>
          <a:p>
            <a:r>
              <a:rPr lang="en-US" sz="2000" dirty="0" smtClean="0"/>
              <a:t>SVG is a W3C recommendation</a:t>
            </a:r>
          </a:p>
          <a:p>
            <a:pPr>
              <a:buNone/>
            </a:pPr>
            <a:endParaRPr lang="en-US" sz="2000" dirty="0" smtClean="0"/>
          </a:p>
          <a:p>
            <a:pPr>
              <a:buNone/>
            </a:pPr>
            <a:r>
              <a:rPr lang="en-US" sz="2000" dirty="0" smtClean="0">
                <a:solidFill>
                  <a:srgbClr val="C00000"/>
                </a:solidFill>
              </a:rPr>
              <a:t>&lt;</a:t>
            </a:r>
            <a:r>
              <a:rPr lang="en-US" sz="2000" dirty="0" err="1" smtClean="0">
                <a:solidFill>
                  <a:srgbClr val="C00000"/>
                </a:solidFill>
              </a:rPr>
              <a:t>svg</a:t>
            </a:r>
            <a:r>
              <a:rPr lang="en-US" sz="2000" dirty="0" smtClean="0">
                <a:solidFill>
                  <a:srgbClr val="C00000"/>
                </a:solidFill>
              </a:rPr>
              <a:t>&gt; Element</a:t>
            </a:r>
          </a:p>
          <a:p>
            <a:endParaRPr lang="en-US" sz="2000" dirty="0" smtClean="0"/>
          </a:p>
          <a:p>
            <a:r>
              <a:rPr lang="en-US" sz="2000" dirty="0" smtClean="0"/>
              <a:t>The HTML &lt;</a:t>
            </a:r>
            <a:r>
              <a:rPr lang="en-US" sz="2000" dirty="0" err="1" smtClean="0"/>
              <a:t>svg</a:t>
            </a:r>
            <a:r>
              <a:rPr lang="en-US" sz="2000" dirty="0" smtClean="0"/>
              <a:t>&gt; element is a container for SVG graphics.</a:t>
            </a:r>
          </a:p>
          <a:p>
            <a:r>
              <a:rPr lang="en-US" sz="2000" dirty="0" smtClean="0"/>
              <a:t>SVG has several methods for drawing paths, boxes, circles, text, and graphic images.</a:t>
            </a:r>
          </a:p>
          <a:p>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8229600" cy="1143000"/>
          </a:xfrm>
        </p:spPr>
        <p:txBody>
          <a:bodyPr>
            <a:normAutofit/>
          </a:bodyPr>
          <a:lstStyle/>
          <a:p>
            <a:r>
              <a:rPr lang="en-US" dirty="0" smtClean="0"/>
              <a:t>SVG Circle</a:t>
            </a:r>
            <a:endParaRPr lang="en-US" dirty="0"/>
          </a:p>
        </p:txBody>
      </p:sp>
      <p:sp>
        <p:nvSpPr>
          <p:cNvPr id="3" name="Content Placeholder 2"/>
          <p:cNvSpPr>
            <a:spLocks noGrp="1"/>
          </p:cNvSpPr>
          <p:nvPr>
            <p:ph idx="1"/>
          </p:nvPr>
        </p:nvSpPr>
        <p:spPr>
          <a:xfrm>
            <a:off x="1295400" y="723900"/>
            <a:ext cx="8229600" cy="5334000"/>
          </a:xfrm>
        </p:spPr>
        <p:txBody>
          <a:bodyPr>
            <a:normAutofit/>
          </a:bodyPr>
          <a:lstStyle/>
          <a:p>
            <a:pPr>
              <a:buNone/>
            </a:pPr>
            <a:r>
              <a:rPr lang="en-US" u="sng" dirty="0" smtClean="0">
                <a:solidFill>
                  <a:srgbClr val="C00000"/>
                </a:solidFill>
              </a:rPr>
              <a:t>Example:</a:t>
            </a:r>
          </a:p>
          <a:p>
            <a:pPr>
              <a:buNone/>
            </a:pPr>
            <a:r>
              <a:rPr lang="en-US" sz="2200" dirty="0" smtClean="0"/>
              <a:t>&lt;!DOCTYPE html&gt;</a:t>
            </a:r>
          </a:p>
          <a:p>
            <a:pPr>
              <a:buNone/>
            </a:pPr>
            <a:r>
              <a:rPr lang="en-US" sz="2200" dirty="0" smtClean="0"/>
              <a:t>&lt;html&gt;</a:t>
            </a:r>
          </a:p>
          <a:p>
            <a:pPr>
              <a:buNone/>
            </a:pPr>
            <a:r>
              <a:rPr lang="en-US" sz="2200" dirty="0" smtClean="0"/>
              <a:t>&lt;body&gt;</a:t>
            </a:r>
          </a:p>
          <a:p>
            <a:pPr>
              <a:buNone/>
            </a:pPr>
            <a:r>
              <a:rPr lang="en-US" sz="2200" dirty="0" smtClean="0"/>
              <a:t>&lt;</a:t>
            </a:r>
            <a:r>
              <a:rPr lang="en-US" sz="2200" dirty="0" err="1" smtClean="0"/>
              <a:t>svg</a:t>
            </a:r>
            <a:r>
              <a:rPr lang="en-US" sz="2200" dirty="0" smtClean="0"/>
              <a:t> width="100" height="100"&gt;</a:t>
            </a:r>
          </a:p>
          <a:p>
            <a:pPr>
              <a:buNone/>
            </a:pPr>
            <a:r>
              <a:rPr lang="en-US" sz="2200" dirty="0" smtClean="0"/>
              <a:t>  &lt;circle </a:t>
            </a:r>
            <a:r>
              <a:rPr lang="en-US" sz="2200" dirty="0" err="1" smtClean="0"/>
              <a:t>cx</a:t>
            </a:r>
            <a:r>
              <a:rPr lang="en-US" sz="2200" dirty="0" smtClean="0"/>
              <a:t>="50" cy="50" r="40"</a:t>
            </a:r>
          </a:p>
          <a:p>
            <a:pPr>
              <a:buNone/>
            </a:pPr>
            <a:r>
              <a:rPr lang="en-US" sz="2200" dirty="0" smtClean="0"/>
              <a:t>  stroke="green" stroke-width="4" fill="yellow" /&gt;</a:t>
            </a:r>
          </a:p>
          <a:p>
            <a:pPr>
              <a:buNone/>
            </a:pPr>
            <a:r>
              <a:rPr lang="en-US" sz="2200" dirty="0" smtClean="0"/>
              <a:t>&lt;/</a:t>
            </a:r>
            <a:r>
              <a:rPr lang="en-US" sz="2200" dirty="0" err="1" smtClean="0"/>
              <a:t>svg</a:t>
            </a:r>
            <a:r>
              <a:rPr lang="en-US" sz="2200" dirty="0" smtClean="0"/>
              <a:t>&gt;</a:t>
            </a:r>
          </a:p>
          <a:p>
            <a:pPr>
              <a:buNone/>
            </a:pPr>
            <a:r>
              <a:rPr lang="en-US" sz="2200" dirty="0" smtClean="0"/>
              <a:t> &lt;/body&gt;</a:t>
            </a:r>
          </a:p>
          <a:p>
            <a:pPr>
              <a:buNone/>
            </a:pPr>
            <a:r>
              <a:rPr lang="en-US" sz="2200" dirty="0" smtClean="0"/>
              <a:t>&lt;/html&gt;</a:t>
            </a:r>
          </a:p>
          <a:p>
            <a:pPr>
              <a:buNone/>
            </a:pPr>
            <a:r>
              <a:rPr lang="en-US" u="sng" dirty="0" smtClean="0">
                <a:solidFill>
                  <a:srgbClr val="C00000"/>
                </a:solidFill>
              </a:rPr>
              <a:t>Output:</a:t>
            </a:r>
          </a:p>
          <a:p>
            <a:pPr>
              <a:buNone/>
            </a:pPr>
            <a:endParaRPr lang="en-US" u="sng" dirty="0">
              <a:solidFill>
                <a:srgbClr val="C00000"/>
              </a:solidFill>
            </a:endParaRPr>
          </a:p>
        </p:txBody>
      </p:sp>
      <p:sp>
        <p:nvSpPr>
          <p:cNvPr id="4" name="Oval 3"/>
          <p:cNvSpPr/>
          <p:nvPr/>
        </p:nvSpPr>
        <p:spPr>
          <a:xfrm>
            <a:off x="2209800" y="5334000"/>
            <a:ext cx="1447800" cy="1447800"/>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6589199" cy="1280890"/>
          </a:xfrm>
        </p:spPr>
        <p:txBody>
          <a:bodyPr/>
          <a:lstStyle/>
          <a:p>
            <a:r>
              <a:rPr lang="en-US" dirty="0" smtClean="0"/>
              <a:t>SVG Rectangle</a:t>
            </a:r>
            <a:endParaRPr lang="en-US" dirty="0"/>
          </a:p>
        </p:txBody>
      </p:sp>
      <p:sp>
        <p:nvSpPr>
          <p:cNvPr id="3" name="Content Placeholder 2"/>
          <p:cNvSpPr>
            <a:spLocks noGrp="1"/>
          </p:cNvSpPr>
          <p:nvPr>
            <p:ph idx="1"/>
          </p:nvPr>
        </p:nvSpPr>
        <p:spPr>
          <a:xfrm>
            <a:off x="1504607" y="945245"/>
            <a:ext cx="7334593" cy="4922155"/>
          </a:xfrm>
        </p:spPr>
        <p:txBody>
          <a:bodyPr>
            <a:normAutofit/>
          </a:bodyPr>
          <a:lstStyle/>
          <a:p>
            <a:pPr>
              <a:buNone/>
            </a:pPr>
            <a:r>
              <a:rPr lang="en-US" dirty="0" smtClean="0">
                <a:solidFill>
                  <a:srgbClr val="C00000"/>
                </a:solidFill>
              </a:rPr>
              <a:t>Example:</a:t>
            </a:r>
          </a:p>
          <a:p>
            <a:pPr>
              <a:buNone/>
            </a:pPr>
            <a:r>
              <a:rPr lang="en-US" sz="2200" dirty="0" smtClean="0"/>
              <a:t>&lt;html&gt;</a:t>
            </a:r>
          </a:p>
          <a:p>
            <a:pPr>
              <a:buNone/>
            </a:pPr>
            <a:r>
              <a:rPr lang="en-US" sz="2200" dirty="0" smtClean="0"/>
              <a:t>&lt;body&gt;</a:t>
            </a:r>
          </a:p>
          <a:p>
            <a:pPr>
              <a:buNone/>
            </a:pPr>
            <a:r>
              <a:rPr lang="en-US" sz="2200" dirty="0" smtClean="0"/>
              <a:t>&lt;</a:t>
            </a:r>
            <a:r>
              <a:rPr lang="en-US" sz="2200" dirty="0" err="1" smtClean="0"/>
              <a:t>svg</a:t>
            </a:r>
            <a:r>
              <a:rPr lang="en-US" sz="2200" dirty="0" smtClean="0"/>
              <a:t> width="400" height="100"&gt;</a:t>
            </a:r>
          </a:p>
          <a:p>
            <a:pPr>
              <a:buNone/>
            </a:pPr>
            <a:r>
              <a:rPr lang="en-US" sz="2200" dirty="0" smtClean="0"/>
              <a:t>  &lt;</a:t>
            </a:r>
            <a:r>
              <a:rPr lang="en-US" sz="2200" dirty="0" err="1" smtClean="0"/>
              <a:t>rect</a:t>
            </a:r>
            <a:r>
              <a:rPr lang="en-US" sz="2200" dirty="0" smtClean="0"/>
              <a:t> width="400" height="100" </a:t>
            </a:r>
          </a:p>
          <a:p>
            <a:pPr>
              <a:buNone/>
            </a:pPr>
            <a:r>
              <a:rPr lang="en-US" sz="2200" dirty="0" smtClean="0"/>
              <a:t>  style="</a:t>
            </a:r>
            <a:r>
              <a:rPr lang="en-US" sz="2200" dirty="0" err="1" smtClean="0"/>
              <a:t>fill:rgb</a:t>
            </a:r>
            <a:r>
              <a:rPr lang="en-US" sz="2200" dirty="0" smtClean="0"/>
              <a:t>(0,0,255);stroke-width:10;stroke:rgb(0,0,0)" /&gt;</a:t>
            </a:r>
          </a:p>
          <a:p>
            <a:pPr>
              <a:buNone/>
            </a:pPr>
            <a:r>
              <a:rPr lang="en-US" sz="2200" dirty="0" smtClean="0"/>
              <a:t>&lt;/</a:t>
            </a:r>
            <a:r>
              <a:rPr lang="en-US" sz="2200" dirty="0" err="1" smtClean="0"/>
              <a:t>svg</a:t>
            </a:r>
            <a:r>
              <a:rPr lang="en-US" sz="2200" dirty="0" smtClean="0"/>
              <a:t>&gt;</a:t>
            </a:r>
          </a:p>
          <a:p>
            <a:pPr>
              <a:buNone/>
            </a:pPr>
            <a:r>
              <a:rPr lang="en-US" sz="2200" dirty="0" smtClean="0"/>
              <a:t> &lt;/body&gt;</a:t>
            </a:r>
          </a:p>
          <a:p>
            <a:pPr>
              <a:buNone/>
            </a:pPr>
            <a:r>
              <a:rPr lang="en-US" sz="2200" dirty="0" smtClean="0"/>
              <a:t>&lt;/html&gt;</a:t>
            </a:r>
          </a:p>
          <a:p>
            <a:pPr>
              <a:buNone/>
            </a:pPr>
            <a:r>
              <a:rPr lang="en-US" sz="2200" dirty="0" smtClean="0">
                <a:solidFill>
                  <a:srgbClr val="C00000"/>
                </a:solidFill>
              </a:rPr>
              <a:t>Output:</a:t>
            </a:r>
          </a:p>
          <a:p>
            <a:pPr>
              <a:buNone/>
            </a:pPr>
            <a:endParaRPr lang="en-US" sz="2200" dirty="0" smtClean="0">
              <a:solidFill>
                <a:srgbClr val="C00000"/>
              </a:solidFill>
            </a:endParaRPr>
          </a:p>
          <a:p>
            <a:pPr>
              <a:buNone/>
            </a:pPr>
            <a:endParaRPr lang="en-US" sz="2200" dirty="0">
              <a:solidFill>
                <a:srgbClr val="C00000"/>
              </a:solidFill>
            </a:endParaRPr>
          </a:p>
        </p:txBody>
      </p:sp>
      <p:sp>
        <p:nvSpPr>
          <p:cNvPr id="4" name="Rectangle 3"/>
          <p:cNvSpPr/>
          <p:nvPr/>
        </p:nvSpPr>
        <p:spPr>
          <a:xfrm>
            <a:off x="1752600" y="5867400"/>
            <a:ext cx="3048000" cy="838200"/>
          </a:xfrm>
          <a:prstGeom prst="rect">
            <a:avLst/>
          </a:prstGeom>
          <a:solidFill>
            <a:schemeClr val="accent1"/>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SVG Rounded Rectangle</a:t>
            </a:r>
            <a:endParaRPr lang="en-US" dirty="0"/>
          </a:p>
        </p:txBody>
      </p:sp>
      <p:sp>
        <p:nvSpPr>
          <p:cNvPr id="3" name="Content Placeholder 2"/>
          <p:cNvSpPr>
            <a:spLocks noGrp="1"/>
          </p:cNvSpPr>
          <p:nvPr>
            <p:ph idx="1"/>
          </p:nvPr>
        </p:nvSpPr>
        <p:spPr>
          <a:xfrm>
            <a:off x="1942415" y="1371600"/>
            <a:ext cx="6591985" cy="5334000"/>
          </a:xfrm>
        </p:spPr>
        <p:txBody>
          <a:bodyPr>
            <a:normAutofit fontScale="92500" lnSpcReduction="10000"/>
          </a:bodyPr>
          <a:lstStyle/>
          <a:p>
            <a:pPr>
              <a:buNone/>
            </a:pPr>
            <a:r>
              <a:rPr lang="en-US" dirty="0" smtClean="0">
                <a:solidFill>
                  <a:srgbClr val="C00000"/>
                </a:solidFill>
              </a:rPr>
              <a:t>Example:</a:t>
            </a:r>
          </a:p>
          <a:p>
            <a:pPr>
              <a:buNone/>
            </a:pPr>
            <a:r>
              <a:rPr lang="en-US" sz="2400" dirty="0" smtClean="0"/>
              <a:t>&lt;!DOCTYPE html&gt;</a:t>
            </a:r>
          </a:p>
          <a:p>
            <a:pPr>
              <a:buNone/>
            </a:pPr>
            <a:r>
              <a:rPr lang="en-US" sz="2400" dirty="0" smtClean="0"/>
              <a:t>&lt;html&gt;</a:t>
            </a:r>
          </a:p>
          <a:p>
            <a:pPr>
              <a:buNone/>
            </a:pPr>
            <a:r>
              <a:rPr lang="en-US" sz="2400" dirty="0" smtClean="0"/>
              <a:t>&lt;body&gt;</a:t>
            </a:r>
          </a:p>
          <a:p>
            <a:pPr>
              <a:buNone/>
            </a:pPr>
            <a:r>
              <a:rPr lang="en-US" sz="2400" dirty="0" smtClean="0"/>
              <a:t>&lt;</a:t>
            </a:r>
            <a:r>
              <a:rPr lang="en-US" sz="2400" dirty="0" err="1" smtClean="0"/>
              <a:t>svg</a:t>
            </a:r>
            <a:r>
              <a:rPr lang="en-US" sz="2400" dirty="0" smtClean="0"/>
              <a:t> width="400" height="180"&gt;</a:t>
            </a:r>
          </a:p>
          <a:p>
            <a:pPr>
              <a:buNone/>
            </a:pPr>
            <a:r>
              <a:rPr lang="en-US" sz="2400" dirty="0" smtClean="0"/>
              <a:t>  &lt;</a:t>
            </a:r>
            <a:r>
              <a:rPr lang="en-US" sz="2400" dirty="0" err="1" smtClean="0"/>
              <a:t>rect</a:t>
            </a:r>
            <a:r>
              <a:rPr lang="en-US" sz="2400" dirty="0" smtClean="0"/>
              <a:t> x="50" y="20" </a:t>
            </a:r>
            <a:r>
              <a:rPr lang="en-US" sz="2400" dirty="0" err="1" smtClean="0"/>
              <a:t>rx</a:t>
            </a:r>
            <a:r>
              <a:rPr lang="en-US" sz="2400" dirty="0" smtClean="0"/>
              <a:t>="20" </a:t>
            </a:r>
            <a:r>
              <a:rPr lang="en-US" sz="2400" dirty="0" err="1" smtClean="0"/>
              <a:t>ry</a:t>
            </a:r>
            <a:r>
              <a:rPr lang="en-US" sz="2400" dirty="0" smtClean="0"/>
              <a:t>="20" width="150" height="150"</a:t>
            </a:r>
          </a:p>
          <a:p>
            <a:pPr>
              <a:buNone/>
            </a:pPr>
            <a:r>
              <a:rPr lang="en-US" sz="2400" dirty="0" smtClean="0"/>
              <a:t>  style="fill:red;stroke:black;stroke-width:5;opacity:0.5" /&gt;</a:t>
            </a:r>
          </a:p>
          <a:p>
            <a:pPr>
              <a:buNone/>
            </a:pPr>
            <a:r>
              <a:rPr lang="en-US" sz="2400" dirty="0" smtClean="0"/>
              <a:t>&lt;/</a:t>
            </a:r>
            <a:r>
              <a:rPr lang="en-US" sz="2400" dirty="0" err="1" smtClean="0"/>
              <a:t>svg</a:t>
            </a:r>
            <a:r>
              <a:rPr lang="en-US" sz="2400" dirty="0" smtClean="0"/>
              <a:t>&gt;</a:t>
            </a:r>
          </a:p>
          <a:p>
            <a:pPr>
              <a:buNone/>
            </a:pPr>
            <a:r>
              <a:rPr lang="en-US" sz="2400" dirty="0" smtClean="0"/>
              <a:t>&lt;/body&gt;</a:t>
            </a:r>
          </a:p>
          <a:p>
            <a:pPr>
              <a:buNone/>
            </a:pPr>
            <a:r>
              <a:rPr lang="en-US" sz="2400" dirty="0" smtClean="0"/>
              <a:t>&lt;/html&gt;</a:t>
            </a:r>
          </a:p>
          <a:p>
            <a:pPr>
              <a:buNone/>
            </a:pPr>
            <a:r>
              <a:rPr lang="en-US" dirty="0" smtClean="0">
                <a:solidFill>
                  <a:srgbClr val="C00000"/>
                </a:solidFill>
              </a:rPr>
              <a:t>Output:</a:t>
            </a:r>
          </a:p>
          <a:p>
            <a:pPr>
              <a:buNone/>
            </a:pPr>
            <a:endParaRPr lang="en-US" dirty="0">
              <a:solidFill>
                <a:srgbClr val="C00000"/>
              </a:solidFill>
            </a:endParaRPr>
          </a:p>
        </p:txBody>
      </p:sp>
      <p:sp>
        <p:nvSpPr>
          <p:cNvPr id="4" name="Rounded Rectangle 3"/>
          <p:cNvSpPr/>
          <p:nvPr/>
        </p:nvSpPr>
        <p:spPr>
          <a:xfrm>
            <a:off x="7162800" y="4343400"/>
            <a:ext cx="1676400" cy="1219200"/>
          </a:xfrm>
          <a:prstGeom prst="roundRect">
            <a:avLst/>
          </a:prstGeom>
          <a:solidFill>
            <a:srgbClr val="FF33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039"/>
            <a:ext cx="8229600" cy="1143000"/>
          </a:xfrm>
        </p:spPr>
        <p:txBody>
          <a:bodyPr/>
          <a:lstStyle/>
          <a:p>
            <a:r>
              <a:rPr lang="en-US" dirty="0" smtClean="0"/>
              <a:t>SVG Star</a:t>
            </a:r>
            <a:endParaRPr lang="en-US" dirty="0"/>
          </a:p>
        </p:txBody>
      </p:sp>
      <p:sp>
        <p:nvSpPr>
          <p:cNvPr id="3" name="Content Placeholder 2"/>
          <p:cNvSpPr>
            <a:spLocks noGrp="1"/>
          </p:cNvSpPr>
          <p:nvPr>
            <p:ph idx="1"/>
          </p:nvPr>
        </p:nvSpPr>
        <p:spPr>
          <a:xfrm>
            <a:off x="1447800" y="914400"/>
            <a:ext cx="8229600" cy="5334000"/>
          </a:xfrm>
        </p:spPr>
        <p:txBody>
          <a:bodyPr>
            <a:normAutofit/>
          </a:bodyPr>
          <a:lstStyle/>
          <a:p>
            <a:pPr>
              <a:buNone/>
            </a:pPr>
            <a:r>
              <a:rPr lang="en-US" dirty="0" smtClean="0">
                <a:solidFill>
                  <a:srgbClr val="C00000"/>
                </a:solidFill>
              </a:rPr>
              <a:t>Example</a:t>
            </a:r>
          </a:p>
          <a:p>
            <a:pPr>
              <a:buNone/>
            </a:pPr>
            <a:r>
              <a:rPr lang="en-US" sz="2200" dirty="0" smtClean="0"/>
              <a:t>&lt;!DOCTYPE html&gt;</a:t>
            </a:r>
          </a:p>
          <a:p>
            <a:pPr>
              <a:buNone/>
            </a:pPr>
            <a:r>
              <a:rPr lang="en-US" sz="2200" dirty="0" smtClean="0"/>
              <a:t>&lt;html&gt;</a:t>
            </a:r>
          </a:p>
          <a:p>
            <a:pPr>
              <a:buNone/>
            </a:pPr>
            <a:r>
              <a:rPr lang="en-US" sz="2200" dirty="0" smtClean="0"/>
              <a:t>&lt;body&gt;</a:t>
            </a:r>
          </a:p>
          <a:p>
            <a:pPr>
              <a:buNone/>
            </a:pPr>
            <a:r>
              <a:rPr lang="en-US" sz="2200" dirty="0" smtClean="0"/>
              <a:t>&lt;</a:t>
            </a:r>
            <a:r>
              <a:rPr lang="en-US" sz="2200" dirty="0" err="1" smtClean="0"/>
              <a:t>svg</a:t>
            </a:r>
            <a:r>
              <a:rPr lang="en-US" sz="2200" dirty="0" smtClean="0"/>
              <a:t> width="300" height="200"&gt;</a:t>
            </a:r>
          </a:p>
          <a:p>
            <a:pPr>
              <a:buNone/>
            </a:pPr>
            <a:r>
              <a:rPr lang="en-US" sz="2200" dirty="0" smtClean="0"/>
              <a:t>  &lt;polygon points="100,10 40,198 190,78 10,78 160,198"</a:t>
            </a:r>
          </a:p>
          <a:p>
            <a:pPr>
              <a:buNone/>
            </a:pPr>
            <a:r>
              <a:rPr lang="en-US" sz="2200" dirty="0" smtClean="0"/>
              <a:t>  style="fill:lime;stroke:purple;stroke-width:5;fill-rule:evenodd;" /&gt;</a:t>
            </a:r>
          </a:p>
          <a:p>
            <a:pPr>
              <a:buNone/>
            </a:pPr>
            <a:r>
              <a:rPr lang="en-US" sz="2200" dirty="0" smtClean="0"/>
              <a:t>&lt;/</a:t>
            </a:r>
            <a:r>
              <a:rPr lang="en-US" sz="2200" dirty="0" err="1" smtClean="0"/>
              <a:t>svg</a:t>
            </a:r>
            <a:r>
              <a:rPr lang="en-US" sz="2200" dirty="0" smtClean="0"/>
              <a:t>&gt;</a:t>
            </a:r>
          </a:p>
          <a:p>
            <a:pPr>
              <a:buNone/>
            </a:pPr>
            <a:r>
              <a:rPr lang="en-US" sz="2200" dirty="0" smtClean="0"/>
              <a:t> &lt;/body&gt;</a:t>
            </a:r>
          </a:p>
          <a:p>
            <a:pPr>
              <a:buNone/>
            </a:pPr>
            <a:r>
              <a:rPr lang="en-US" sz="2200" dirty="0" smtClean="0"/>
              <a:t>&lt;/html&gt;</a:t>
            </a:r>
          </a:p>
          <a:p>
            <a:pPr>
              <a:buNone/>
            </a:pPr>
            <a:r>
              <a:rPr lang="en-US" sz="2200" dirty="0" smtClean="0">
                <a:solidFill>
                  <a:srgbClr val="C00000"/>
                </a:solidFill>
              </a:rPr>
              <a:t>Output:</a:t>
            </a:r>
          </a:p>
          <a:p>
            <a:pPr>
              <a:buNone/>
            </a:pPr>
            <a:endParaRPr lang="en-US" sz="2200" dirty="0" smtClean="0"/>
          </a:p>
          <a:p>
            <a:pPr>
              <a:buNone/>
            </a:pPr>
            <a:endParaRPr lang="en-US" dirty="0"/>
          </a:p>
        </p:txBody>
      </p:sp>
      <p:pic>
        <p:nvPicPr>
          <p:cNvPr id="4" name="Picture 3" descr="star.png"/>
          <p:cNvPicPr>
            <a:picLocks noChangeAspect="1"/>
          </p:cNvPicPr>
          <p:nvPr/>
        </p:nvPicPr>
        <p:blipFill>
          <a:blip r:embed="rId2" cstate="print"/>
          <a:stretch>
            <a:fillRect/>
          </a:stretch>
        </p:blipFill>
        <p:spPr>
          <a:xfrm>
            <a:off x="6553200" y="4419600"/>
            <a:ext cx="1933845" cy="195289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858000"/>
          </a:xfrm>
        </p:spPr>
        <p:txBody>
          <a:bodyPr>
            <a:normAutofit fontScale="92500" lnSpcReduction="20000"/>
          </a:bodyPr>
          <a:lstStyle/>
          <a:p>
            <a:pPr marL="0" indent="0">
              <a:buNone/>
            </a:pPr>
            <a:r>
              <a:rPr lang="en-IN" sz="3000" b="1" dirty="0"/>
              <a:t>Skills required for Full-Stack Web </a:t>
            </a:r>
            <a:r>
              <a:rPr lang="en-IN" sz="3000" b="1" dirty="0" smtClean="0"/>
              <a:t>Development</a:t>
            </a:r>
            <a:endParaRPr lang="en-IN" sz="3000" dirty="0"/>
          </a:p>
          <a:p>
            <a:r>
              <a:rPr lang="en-IN" b="1" dirty="0"/>
              <a:t>HTML</a:t>
            </a:r>
            <a:r>
              <a:rPr lang="en-IN" dirty="0"/>
              <a:t>—Hyper Text </a:t>
            </a:r>
            <a:r>
              <a:rPr lang="en-IN" dirty="0" err="1"/>
              <a:t>Markup</a:t>
            </a:r>
            <a:r>
              <a:rPr lang="en-IN" dirty="0"/>
              <a:t> Language</a:t>
            </a:r>
          </a:p>
          <a:p>
            <a:r>
              <a:rPr lang="en-IN" b="1" dirty="0"/>
              <a:t>CSS</a:t>
            </a:r>
            <a:r>
              <a:rPr lang="en-IN" dirty="0"/>
              <a:t>—Cascading Style Sheets – responsible for style of web site by </a:t>
            </a:r>
            <a:r>
              <a:rPr lang="en-IN" dirty="0" err="1"/>
              <a:t>color</a:t>
            </a:r>
            <a:r>
              <a:rPr lang="en-IN" dirty="0"/>
              <a:t>, layout and animations.</a:t>
            </a:r>
          </a:p>
          <a:p>
            <a:r>
              <a:rPr lang="en-IN" dirty="0"/>
              <a:t>CSS frameworks, libraries and pre-processors such as </a:t>
            </a:r>
            <a:r>
              <a:rPr lang="en-IN" b="1" dirty="0"/>
              <a:t>BOOTSTRAP</a:t>
            </a:r>
            <a:endParaRPr lang="en-IN" dirty="0"/>
          </a:p>
          <a:p>
            <a:r>
              <a:rPr lang="en-IN" b="1" dirty="0"/>
              <a:t>JavaScript</a:t>
            </a:r>
            <a:r>
              <a:rPr lang="en-IN" dirty="0"/>
              <a:t>—Use JavaScript with HTML and CSS to create dynamic and interactive web pages and mobile applications</a:t>
            </a:r>
          </a:p>
          <a:p>
            <a:r>
              <a:rPr lang="en-IN" dirty="0"/>
              <a:t>JavaScript libraries and frameworks such as </a:t>
            </a:r>
            <a:r>
              <a:rPr lang="en-IN" b="1" dirty="0" smtClean="0"/>
              <a:t>REACT, jQuery, View</a:t>
            </a:r>
            <a:r>
              <a:rPr lang="en-IN" dirty="0" smtClean="0"/>
              <a:t> </a:t>
            </a:r>
            <a:r>
              <a:rPr lang="en-IN" dirty="0"/>
              <a:t>and </a:t>
            </a:r>
            <a:r>
              <a:rPr lang="en-IN" b="1" dirty="0"/>
              <a:t>ANGULAR</a:t>
            </a:r>
            <a:endParaRPr lang="en-IN" dirty="0"/>
          </a:p>
          <a:p>
            <a:r>
              <a:rPr lang="en-IN" b="1" dirty="0"/>
              <a:t>Database: </a:t>
            </a:r>
            <a:r>
              <a:rPr lang="en-IN" dirty="0"/>
              <a:t>A Database in web application is a place to store and organize the data.</a:t>
            </a:r>
          </a:p>
          <a:p>
            <a:r>
              <a:rPr lang="en-IN" dirty="0"/>
              <a:t>Types of Databases to be learned are </a:t>
            </a:r>
            <a:r>
              <a:rPr lang="en-IN" b="1" dirty="0"/>
              <a:t>SQL, MySQL</a:t>
            </a:r>
            <a:r>
              <a:rPr lang="en-IN" dirty="0"/>
              <a:t>, </a:t>
            </a:r>
            <a:r>
              <a:rPr lang="en-IN" b="1" dirty="0"/>
              <a:t>POSTGERSQL, MongoDB</a:t>
            </a:r>
            <a:endParaRPr lang="en-IN" dirty="0"/>
          </a:p>
          <a:p>
            <a:r>
              <a:rPr lang="en-IN" b="1" dirty="0"/>
              <a:t>Back End Languages</a:t>
            </a:r>
            <a:endParaRPr lang="en-IN" dirty="0"/>
          </a:p>
          <a:p>
            <a:r>
              <a:rPr lang="en-IN" dirty="0"/>
              <a:t>Languages used to develop back end is JAVA, </a:t>
            </a:r>
            <a:r>
              <a:rPr lang="en-IN" dirty="0" smtClean="0"/>
              <a:t>Python(</a:t>
            </a:r>
            <a:r>
              <a:rPr lang="en-IN" dirty="0" err="1" smtClean="0"/>
              <a:t>Django,Flask</a:t>
            </a:r>
            <a:r>
              <a:rPr lang="en-IN" dirty="0" smtClean="0"/>
              <a:t>), </a:t>
            </a:r>
            <a:r>
              <a:rPr lang="en-IN" dirty="0"/>
              <a:t>Node </a:t>
            </a:r>
            <a:r>
              <a:rPr lang="en-IN" dirty="0" smtClean="0"/>
              <a:t>,Perl, Ruby and </a:t>
            </a:r>
            <a:r>
              <a:rPr lang="en-IN" dirty="0"/>
              <a:t>PHP.</a:t>
            </a:r>
          </a:p>
          <a:p>
            <a:r>
              <a:rPr lang="en-IN" dirty="0"/>
              <a:t>There are few tech stacks used for both frontend and back end </a:t>
            </a:r>
          </a:p>
          <a:p>
            <a:r>
              <a:rPr lang="en-IN" dirty="0"/>
              <a:t>MEAN STACK(MongoDB, Express, Angular and Node)</a:t>
            </a:r>
          </a:p>
          <a:p>
            <a:r>
              <a:rPr lang="en-IN" dirty="0"/>
              <a:t>MERN STACK(MongoDB, Express, React and Node)</a:t>
            </a:r>
          </a:p>
          <a:p>
            <a:r>
              <a:rPr lang="en-IN" dirty="0"/>
              <a:t>NODEJS</a:t>
            </a:r>
          </a:p>
          <a:p>
            <a:r>
              <a:rPr lang="en-IN" dirty="0"/>
              <a:t>LAMP STACK(Linux, Apache, MySQL, and PHP)</a:t>
            </a:r>
          </a:p>
          <a:p>
            <a:pPr marL="0" indent="0">
              <a:buNone/>
            </a:pPr>
            <a:endParaRPr lang="en-IN" dirty="0"/>
          </a:p>
        </p:txBody>
      </p:sp>
    </p:spTree>
    <p:extLst>
      <p:ext uri="{BB962C8B-B14F-4D97-AF65-F5344CB8AC3E}">
        <p14:creationId xmlns:p14="http://schemas.microsoft.com/office/powerpoint/2010/main" val="39242041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8229600" cy="723265"/>
          </a:xfrm>
        </p:spPr>
        <p:txBody>
          <a:bodyPr>
            <a:normAutofit/>
          </a:bodyPr>
          <a:lstStyle/>
          <a:p>
            <a:r>
              <a:rPr lang="en-US" dirty="0" smtClean="0"/>
              <a:t>SVG Logo</a:t>
            </a:r>
            <a:endParaRPr lang="en-US" dirty="0"/>
          </a:p>
        </p:txBody>
      </p:sp>
      <p:sp>
        <p:nvSpPr>
          <p:cNvPr id="3" name="Content Placeholder 2"/>
          <p:cNvSpPr>
            <a:spLocks noGrp="1"/>
          </p:cNvSpPr>
          <p:nvPr>
            <p:ph idx="1"/>
          </p:nvPr>
        </p:nvSpPr>
        <p:spPr>
          <a:xfrm>
            <a:off x="1371600" y="725805"/>
            <a:ext cx="8229600" cy="6132195"/>
          </a:xfrm>
        </p:spPr>
        <p:txBody>
          <a:bodyPr>
            <a:normAutofit fontScale="55000" lnSpcReduction="20000"/>
          </a:bodyPr>
          <a:lstStyle/>
          <a:p>
            <a:pPr>
              <a:buNone/>
            </a:pPr>
            <a:r>
              <a:rPr lang="en-US" dirty="0" smtClean="0">
                <a:solidFill>
                  <a:srgbClr val="C00000"/>
                </a:solidFill>
              </a:rPr>
              <a:t>Example:</a:t>
            </a:r>
          </a:p>
          <a:p>
            <a:pPr>
              <a:buNone/>
            </a:pPr>
            <a:r>
              <a:rPr lang="en-US" sz="2725" dirty="0" smtClean="0"/>
              <a:t>&lt;!DOCTYPE html&gt;</a:t>
            </a:r>
          </a:p>
          <a:p>
            <a:pPr>
              <a:buNone/>
            </a:pPr>
            <a:r>
              <a:rPr lang="en-US" sz="2725" dirty="0" smtClean="0"/>
              <a:t>&lt;html&gt;</a:t>
            </a:r>
          </a:p>
          <a:p>
            <a:pPr>
              <a:buNone/>
            </a:pPr>
            <a:r>
              <a:rPr lang="en-US" sz="2725" dirty="0" smtClean="0"/>
              <a:t>&lt;body&gt;</a:t>
            </a:r>
          </a:p>
          <a:p>
            <a:pPr>
              <a:buNone/>
            </a:pPr>
            <a:r>
              <a:rPr lang="en-US" sz="2725" dirty="0" smtClean="0"/>
              <a:t>&lt;</a:t>
            </a:r>
            <a:r>
              <a:rPr lang="en-US" sz="2725" dirty="0" err="1" smtClean="0"/>
              <a:t>svg</a:t>
            </a:r>
            <a:r>
              <a:rPr lang="en-US" sz="2725" dirty="0" smtClean="0"/>
              <a:t> height="130" width="500"&gt;</a:t>
            </a:r>
          </a:p>
          <a:p>
            <a:pPr>
              <a:buNone/>
            </a:pPr>
            <a:r>
              <a:rPr lang="en-US" sz="2725" dirty="0" smtClean="0"/>
              <a:t>  &lt;</a:t>
            </a:r>
            <a:r>
              <a:rPr lang="en-US" sz="2725" dirty="0" err="1" smtClean="0"/>
              <a:t>defs</a:t>
            </a:r>
            <a:r>
              <a:rPr lang="en-US" sz="2725" dirty="0" smtClean="0"/>
              <a:t>&gt;</a:t>
            </a:r>
          </a:p>
          <a:p>
            <a:pPr>
              <a:buNone/>
            </a:pPr>
            <a:r>
              <a:rPr lang="en-US" sz="2725" dirty="0" smtClean="0"/>
              <a:t>    &lt;</a:t>
            </a:r>
            <a:r>
              <a:rPr lang="en-US" sz="2725" dirty="0" err="1" smtClean="0"/>
              <a:t>linearGradient</a:t>
            </a:r>
            <a:r>
              <a:rPr lang="en-US" sz="2725" dirty="0" smtClean="0"/>
              <a:t> id="grad1" x1="0%" y1="0%" x2="100%" y2="0%"&gt;</a:t>
            </a:r>
          </a:p>
          <a:p>
            <a:pPr>
              <a:buNone/>
            </a:pPr>
            <a:r>
              <a:rPr lang="en-US" sz="2725" dirty="0" smtClean="0"/>
              <a:t>      &lt;stop offset="0%"</a:t>
            </a:r>
          </a:p>
          <a:p>
            <a:pPr>
              <a:buNone/>
            </a:pPr>
            <a:r>
              <a:rPr lang="en-US" sz="2725" dirty="0" smtClean="0"/>
              <a:t>      style="stop-</a:t>
            </a:r>
            <a:r>
              <a:rPr lang="en-US" sz="2725" dirty="0" err="1" smtClean="0"/>
              <a:t>color:rgb</a:t>
            </a:r>
            <a:r>
              <a:rPr lang="en-US" sz="2725" dirty="0" smtClean="0"/>
              <a:t>(255,255,0);stop-opacity:1" /&gt;</a:t>
            </a:r>
          </a:p>
          <a:p>
            <a:pPr>
              <a:buNone/>
            </a:pPr>
            <a:r>
              <a:rPr lang="en-US" sz="2725" dirty="0" smtClean="0"/>
              <a:t>      &lt;stop offset="100%"</a:t>
            </a:r>
          </a:p>
          <a:p>
            <a:pPr>
              <a:buNone/>
            </a:pPr>
            <a:r>
              <a:rPr lang="en-US" sz="2725" dirty="0" smtClean="0"/>
              <a:t>      style="stop-</a:t>
            </a:r>
            <a:r>
              <a:rPr lang="en-US" sz="2725" dirty="0" err="1" smtClean="0"/>
              <a:t>color:rgb</a:t>
            </a:r>
            <a:r>
              <a:rPr lang="en-US" sz="2725" dirty="0" smtClean="0"/>
              <a:t>(255,0,0);stop-opacity:1" /&gt;</a:t>
            </a:r>
          </a:p>
          <a:p>
            <a:pPr>
              <a:buNone/>
            </a:pPr>
            <a:r>
              <a:rPr lang="en-US" sz="2725" dirty="0" smtClean="0"/>
              <a:t>    &lt;/</a:t>
            </a:r>
            <a:r>
              <a:rPr lang="en-US" sz="2725" dirty="0" err="1" smtClean="0"/>
              <a:t>linearGradient</a:t>
            </a:r>
            <a:r>
              <a:rPr lang="en-US" sz="2725" dirty="0" smtClean="0"/>
              <a:t>&gt;</a:t>
            </a:r>
          </a:p>
          <a:p>
            <a:pPr>
              <a:buNone/>
            </a:pPr>
            <a:r>
              <a:rPr lang="en-US" sz="2725" dirty="0" smtClean="0"/>
              <a:t>  &lt;/</a:t>
            </a:r>
            <a:r>
              <a:rPr lang="en-US" sz="2725" dirty="0" err="1" smtClean="0"/>
              <a:t>defs</a:t>
            </a:r>
            <a:r>
              <a:rPr lang="en-US" sz="2725" dirty="0" smtClean="0"/>
              <a:t>&gt;</a:t>
            </a:r>
          </a:p>
          <a:p>
            <a:pPr>
              <a:buNone/>
            </a:pPr>
            <a:r>
              <a:rPr lang="en-US" sz="2725" dirty="0" smtClean="0"/>
              <a:t>  &lt;ellipse </a:t>
            </a:r>
            <a:r>
              <a:rPr lang="en-US" sz="2725" dirty="0" err="1" smtClean="0"/>
              <a:t>cx</a:t>
            </a:r>
            <a:r>
              <a:rPr lang="en-US" sz="2725" dirty="0" smtClean="0"/>
              <a:t>="100" cy="70" </a:t>
            </a:r>
            <a:r>
              <a:rPr lang="en-US" sz="2725" dirty="0" err="1" smtClean="0"/>
              <a:t>rx</a:t>
            </a:r>
            <a:r>
              <a:rPr lang="en-US" sz="2725" dirty="0" smtClean="0"/>
              <a:t>="85" </a:t>
            </a:r>
            <a:r>
              <a:rPr lang="en-US" sz="2725" dirty="0" err="1" smtClean="0"/>
              <a:t>ry</a:t>
            </a:r>
            <a:r>
              <a:rPr lang="en-US" sz="2725" dirty="0" smtClean="0"/>
              <a:t>="55" fill="</a:t>
            </a:r>
            <a:r>
              <a:rPr lang="en-US" sz="2725" dirty="0" err="1" smtClean="0"/>
              <a:t>url</a:t>
            </a:r>
            <a:r>
              <a:rPr lang="en-US" sz="2725" dirty="0" smtClean="0"/>
              <a:t>(#grad1)" /&gt;</a:t>
            </a:r>
          </a:p>
          <a:p>
            <a:pPr>
              <a:buNone/>
            </a:pPr>
            <a:r>
              <a:rPr lang="en-US" sz="2725" dirty="0" smtClean="0"/>
              <a:t>  &lt;text fill="#</a:t>
            </a:r>
            <a:r>
              <a:rPr lang="en-US" sz="2725" dirty="0" err="1" smtClean="0"/>
              <a:t>ffffff</a:t>
            </a:r>
            <a:r>
              <a:rPr lang="en-US" sz="2725" dirty="0" smtClean="0"/>
              <a:t>" font-size="45" font-family="Verdana"</a:t>
            </a:r>
          </a:p>
          <a:p>
            <a:pPr>
              <a:buNone/>
            </a:pPr>
            <a:r>
              <a:rPr lang="en-US" sz="2725" dirty="0" smtClean="0"/>
              <a:t>  x="50" y="86"&gt;SVG&lt;/text&gt;</a:t>
            </a:r>
          </a:p>
          <a:p>
            <a:pPr>
              <a:buNone/>
            </a:pPr>
            <a:r>
              <a:rPr lang="en-US" sz="2725" dirty="0" smtClean="0"/>
              <a:t>&lt;/</a:t>
            </a:r>
            <a:r>
              <a:rPr lang="en-US" sz="2725" dirty="0" err="1" smtClean="0"/>
              <a:t>svg</a:t>
            </a:r>
            <a:r>
              <a:rPr lang="en-US" sz="2725" dirty="0" smtClean="0"/>
              <a:t>&gt;</a:t>
            </a:r>
          </a:p>
          <a:p>
            <a:pPr>
              <a:buNone/>
            </a:pPr>
            <a:r>
              <a:rPr lang="en-US" sz="2725" dirty="0" smtClean="0"/>
              <a:t>&lt;/body&gt;</a:t>
            </a:r>
          </a:p>
          <a:p>
            <a:pPr>
              <a:buNone/>
            </a:pPr>
            <a:r>
              <a:rPr lang="en-US" sz="2725" dirty="0" smtClean="0"/>
              <a:t>&lt;/html&gt;</a:t>
            </a:r>
          </a:p>
          <a:p>
            <a:pPr>
              <a:buNone/>
            </a:pPr>
            <a:r>
              <a:rPr lang="en-US" dirty="0" smtClean="0">
                <a:solidFill>
                  <a:srgbClr val="C00000"/>
                </a:solidFill>
              </a:rPr>
              <a:t>Output:</a:t>
            </a:r>
          </a:p>
          <a:p>
            <a:pPr>
              <a:buNone/>
            </a:pPr>
            <a:endParaRPr lang="en-US" dirty="0">
              <a:solidFill>
                <a:srgbClr val="C00000"/>
              </a:solidFill>
            </a:endParaRPr>
          </a:p>
        </p:txBody>
      </p:sp>
      <p:pic>
        <p:nvPicPr>
          <p:cNvPr id="4" name="Picture 3" descr="svg.png"/>
          <p:cNvPicPr>
            <a:picLocks noChangeAspect="1"/>
          </p:cNvPicPr>
          <p:nvPr/>
        </p:nvPicPr>
        <p:blipFill>
          <a:blip r:embed="rId2" cstate="print"/>
          <a:stretch>
            <a:fillRect/>
          </a:stretch>
        </p:blipFill>
        <p:spPr>
          <a:xfrm>
            <a:off x="4953000" y="5562600"/>
            <a:ext cx="1781424" cy="113363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8229600" cy="1143000"/>
          </a:xfrm>
        </p:spPr>
        <p:txBody>
          <a:bodyPr>
            <a:normAutofit fontScale="90000"/>
          </a:bodyPr>
          <a:lstStyle/>
          <a:p>
            <a:r>
              <a:rPr lang="en-US" dirty="0" smtClean="0"/>
              <a:t>Differences Between Canvas and SVG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7434547"/>
              </p:ext>
            </p:extLst>
          </p:nvPr>
        </p:nvGraphicFramePr>
        <p:xfrm>
          <a:off x="914400" y="1752600"/>
          <a:ext cx="8229600" cy="3205480"/>
        </p:xfrm>
        <a:graphic>
          <a:graphicData uri="http://schemas.openxmlformats.org/drawingml/2006/table">
            <a:tbl>
              <a:tblPr firstRow="1" bandRow="1">
                <a:tableStyleId>{F5AB1C69-6EDB-4FF4-983F-18BD219EF322}</a:tableStyleId>
              </a:tblPr>
              <a:tblGrid>
                <a:gridCol w="40386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algn="ctr"/>
                      <a:r>
                        <a:rPr kumimoji="0" lang="en-US" b="1" i="0" kern="1200" dirty="0" smtClean="0">
                          <a:solidFill>
                            <a:schemeClr val="lt1"/>
                          </a:solidFill>
                          <a:latin typeface="+mn-lt"/>
                          <a:ea typeface="+mn-ea"/>
                          <a:cs typeface="+mn-cs"/>
                        </a:rPr>
                        <a:t>Canvas</a:t>
                      </a:r>
                      <a:endParaRPr lang="en-US" dirty="0"/>
                    </a:p>
                  </a:txBody>
                  <a:tcPr/>
                </a:tc>
                <a:tc>
                  <a:txBody>
                    <a:bodyPr/>
                    <a:lstStyle/>
                    <a:p>
                      <a:pPr algn="ctr"/>
                      <a:r>
                        <a:rPr kumimoji="0" lang="en-US" b="1" i="0" kern="1200" dirty="0" smtClean="0">
                          <a:solidFill>
                            <a:schemeClr val="lt1"/>
                          </a:solidFill>
                          <a:latin typeface="+mn-lt"/>
                          <a:ea typeface="+mn-ea"/>
                          <a:cs typeface="+mn-cs"/>
                        </a:rPr>
                        <a:t>SVG</a:t>
                      </a:r>
                      <a:endParaRPr lang="en-US" dirty="0"/>
                    </a:p>
                  </a:txBody>
                  <a:tcPr/>
                </a:tc>
                <a:extLst>
                  <a:ext uri="{0D108BD9-81ED-4DB2-BD59-A6C34878D82A}">
                    <a16:rowId xmlns:a16="http://schemas.microsoft.com/office/drawing/2014/main" val="10000"/>
                  </a:ext>
                </a:extLst>
              </a:tr>
              <a:tr h="370840">
                <a:tc>
                  <a:txBody>
                    <a:bodyPr/>
                    <a:lstStyle/>
                    <a:p>
                      <a:pPr>
                        <a:buFont typeface="Arial" panose="020B0604020202020204" pitchFamily="34" charset="0"/>
                        <a:buChar char="•"/>
                      </a:pPr>
                      <a:r>
                        <a:rPr kumimoji="0" lang="en-US" b="0" i="0" kern="1200" dirty="0" smtClean="0">
                          <a:solidFill>
                            <a:schemeClr val="dk1"/>
                          </a:solidFill>
                          <a:latin typeface="+mn-lt"/>
                          <a:ea typeface="+mn-ea"/>
                          <a:cs typeface="+mn-cs"/>
                        </a:rPr>
                        <a:t>Resolution dependent</a:t>
                      </a:r>
                    </a:p>
                    <a:p>
                      <a:pPr>
                        <a:buFont typeface="Arial" panose="020B0604020202020204" pitchFamily="34" charset="0"/>
                        <a:buChar char="•"/>
                      </a:pPr>
                      <a:r>
                        <a:rPr kumimoji="0" lang="en-US" b="0" i="0" kern="1200" dirty="0" smtClean="0">
                          <a:solidFill>
                            <a:schemeClr val="dk1"/>
                          </a:solidFill>
                          <a:latin typeface="+mn-lt"/>
                          <a:ea typeface="+mn-ea"/>
                          <a:cs typeface="+mn-cs"/>
                        </a:rPr>
                        <a:t>No support for event handlers</a:t>
                      </a:r>
                    </a:p>
                    <a:p>
                      <a:pPr>
                        <a:buFont typeface="Arial" panose="020B0604020202020204" pitchFamily="34" charset="0"/>
                        <a:buChar char="•"/>
                      </a:pPr>
                      <a:r>
                        <a:rPr kumimoji="0" lang="en-US" b="0" i="0" kern="1200" dirty="0" smtClean="0">
                          <a:solidFill>
                            <a:schemeClr val="dk1"/>
                          </a:solidFill>
                          <a:latin typeface="+mn-lt"/>
                          <a:ea typeface="+mn-ea"/>
                          <a:cs typeface="+mn-cs"/>
                        </a:rPr>
                        <a:t>Poor text rendering capabilities</a:t>
                      </a:r>
                    </a:p>
                    <a:p>
                      <a:pPr>
                        <a:buFont typeface="Arial" panose="020B0604020202020204" pitchFamily="34" charset="0"/>
                        <a:buChar char="•"/>
                      </a:pPr>
                      <a:r>
                        <a:rPr kumimoji="0" lang="en-US" b="0" i="0" kern="1200" dirty="0" smtClean="0">
                          <a:solidFill>
                            <a:schemeClr val="dk1"/>
                          </a:solidFill>
                          <a:latin typeface="+mn-lt"/>
                          <a:ea typeface="+mn-ea"/>
                          <a:cs typeface="+mn-cs"/>
                        </a:rPr>
                        <a:t>You can save the resulting image as .</a:t>
                      </a:r>
                      <a:r>
                        <a:rPr kumimoji="0" lang="en-US" b="0" i="0" kern="1200" dirty="0" err="1" smtClean="0">
                          <a:solidFill>
                            <a:schemeClr val="dk1"/>
                          </a:solidFill>
                          <a:latin typeface="+mn-lt"/>
                          <a:ea typeface="+mn-ea"/>
                          <a:cs typeface="+mn-cs"/>
                        </a:rPr>
                        <a:t>png</a:t>
                      </a:r>
                      <a:r>
                        <a:rPr kumimoji="0" lang="en-US" b="0" i="0" kern="1200" dirty="0" smtClean="0">
                          <a:solidFill>
                            <a:schemeClr val="dk1"/>
                          </a:solidFill>
                          <a:latin typeface="+mn-lt"/>
                          <a:ea typeface="+mn-ea"/>
                          <a:cs typeface="+mn-cs"/>
                        </a:rPr>
                        <a:t> or .jpg</a:t>
                      </a:r>
                    </a:p>
                    <a:p>
                      <a:pPr>
                        <a:buFont typeface="Arial" panose="020B0604020202020204" pitchFamily="34" charset="0"/>
                        <a:buChar char="•"/>
                      </a:pPr>
                      <a:r>
                        <a:rPr kumimoji="0" lang="en-US" b="0" i="0" kern="1200" dirty="0" smtClean="0">
                          <a:solidFill>
                            <a:schemeClr val="dk1"/>
                          </a:solidFill>
                          <a:latin typeface="+mn-lt"/>
                          <a:ea typeface="+mn-ea"/>
                          <a:cs typeface="+mn-cs"/>
                        </a:rPr>
                        <a:t>Well suited for graphic-intensive games</a:t>
                      </a:r>
                    </a:p>
                    <a:p>
                      <a:endParaRPr lang="en-US" dirty="0"/>
                    </a:p>
                  </a:txBody>
                  <a:tcPr/>
                </a:tc>
                <a:tc>
                  <a:txBody>
                    <a:bodyPr/>
                    <a:lstStyle/>
                    <a:p>
                      <a:pPr>
                        <a:buFont typeface="Arial" panose="020B0604020202020204" pitchFamily="34" charset="0"/>
                        <a:buChar char="•"/>
                      </a:pPr>
                      <a:r>
                        <a:rPr kumimoji="0" lang="en-US" b="0" i="0" kern="1200" dirty="0" smtClean="0">
                          <a:solidFill>
                            <a:schemeClr val="dk1"/>
                          </a:solidFill>
                          <a:latin typeface="+mn-lt"/>
                          <a:ea typeface="+mn-ea"/>
                          <a:cs typeface="+mn-cs"/>
                        </a:rPr>
                        <a:t>Resolution independent</a:t>
                      </a:r>
                    </a:p>
                    <a:p>
                      <a:pPr>
                        <a:buFont typeface="Arial" panose="020B0604020202020204" pitchFamily="34" charset="0"/>
                        <a:buChar char="•"/>
                      </a:pPr>
                      <a:r>
                        <a:rPr kumimoji="0" lang="en-US" b="0" i="0" kern="1200" dirty="0" smtClean="0">
                          <a:solidFill>
                            <a:schemeClr val="dk1"/>
                          </a:solidFill>
                          <a:latin typeface="+mn-lt"/>
                          <a:ea typeface="+mn-ea"/>
                          <a:cs typeface="+mn-cs"/>
                        </a:rPr>
                        <a:t>Support for event handlers</a:t>
                      </a:r>
                    </a:p>
                    <a:p>
                      <a:pPr>
                        <a:buFont typeface="Arial" panose="020B0604020202020204" pitchFamily="34" charset="0"/>
                        <a:buChar char="•"/>
                      </a:pPr>
                      <a:r>
                        <a:rPr kumimoji="0" lang="en-US" b="0" i="0" kern="1200" dirty="0" smtClean="0">
                          <a:solidFill>
                            <a:schemeClr val="dk1"/>
                          </a:solidFill>
                          <a:latin typeface="+mn-lt"/>
                          <a:ea typeface="+mn-ea"/>
                          <a:cs typeface="+mn-cs"/>
                        </a:rPr>
                        <a:t>Best suited for applications with large rendering areas (Google Maps)</a:t>
                      </a:r>
                    </a:p>
                    <a:p>
                      <a:pPr>
                        <a:buFont typeface="Arial" panose="020B0604020202020204" pitchFamily="34" charset="0"/>
                        <a:buChar char="•"/>
                      </a:pPr>
                      <a:r>
                        <a:rPr kumimoji="0" lang="en-US" b="0" i="0" kern="1200" dirty="0" smtClean="0">
                          <a:solidFill>
                            <a:schemeClr val="dk1"/>
                          </a:solidFill>
                          <a:latin typeface="+mn-lt"/>
                          <a:ea typeface="+mn-ea"/>
                          <a:cs typeface="+mn-cs"/>
                        </a:rPr>
                        <a:t>Slow rendering if complex (anything that uses the DOM a lot will be slow)</a:t>
                      </a:r>
                    </a:p>
                    <a:p>
                      <a:pPr>
                        <a:buFont typeface="Arial" panose="020B0604020202020204" pitchFamily="34" charset="0"/>
                        <a:buChar char="•"/>
                      </a:pPr>
                      <a:r>
                        <a:rPr kumimoji="0" lang="en-US" b="0" i="0" kern="1200" dirty="0" smtClean="0">
                          <a:solidFill>
                            <a:schemeClr val="dk1"/>
                          </a:solidFill>
                          <a:latin typeface="+mn-lt"/>
                          <a:ea typeface="+mn-ea"/>
                          <a:cs typeface="+mn-cs"/>
                        </a:rPr>
                        <a:t>Not suited for game applications</a:t>
                      </a:r>
                    </a:p>
                    <a:p>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Storage</a:t>
            </a:r>
          </a:p>
        </p:txBody>
      </p:sp>
      <p:sp>
        <p:nvSpPr>
          <p:cNvPr id="3" name="Content Placeholder 2"/>
          <p:cNvSpPr>
            <a:spLocks noGrp="1"/>
          </p:cNvSpPr>
          <p:nvPr>
            <p:ph idx="1"/>
          </p:nvPr>
        </p:nvSpPr>
        <p:spPr>
          <a:xfrm>
            <a:off x="1639007" y="2057400"/>
            <a:ext cx="7201585" cy="5638800"/>
          </a:xfrm>
        </p:spPr>
        <p:txBody>
          <a:bodyPr>
            <a:normAutofit fontScale="97500"/>
          </a:bodyPr>
          <a:lstStyle/>
          <a:p>
            <a:pPr algn="just"/>
            <a:r>
              <a:rPr lang="en-US" dirty="0"/>
              <a:t>With web storage, web applications can store data locally within the user's browser.</a:t>
            </a:r>
          </a:p>
          <a:p>
            <a:pPr algn="just"/>
            <a:r>
              <a:rPr lang="en-US" dirty="0" smtClean="0"/>
              <a:t>Before </a:t>
            </a:r>
            <a:r>
              <a:rPr lang="en-US" dirty="0"/>
              <a:t>HTML5, application data had to be stored in cookies, included in every server request. Web storage is more secure, and large amounts of data can be stored locally, without affecting website performance.</a:t>
            </a:r>
          </a:p>
          <a:p>
            <a:pPr algn="just"/>
            <a:r>
              <a:rPr lang="en-US" dirty="0" smtClean="0"/>
              <a:t>Unlike </a:t>
            </a:r>
            <a:r>
              <a:rPr lang="en-US" dirty="0"/>
              <a:t>cookies, the storage limit is far larger (at least 5MB) and information is never transferred to the server.</a:t>
            </a:r>
          </a:p>
          <a:p>
            <a:pPr algn="just"/>
            <a:r>
              <a:rPr lang="en-US" dirty="0" smtClean="0"/>
              <a:t>Web </a:t>
            </a:r>
            <a:r>
              <a:rPr lang="en-US" dirty="0"/>
              <a:t>storage is per origin (per domain and protocol). All pages, from one origin, can store and access the same data.</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Web Storage Objects</a:t>
            </a:r>
          </a:p>
        </p:txBody>
      </p:sp>
      <p:sp>
        <p:nvSpPr>
          <p:cNvPr id="3" name="Content Placeholder 2"/>
          <p:cNvSpPr>
            <a:spLocks noGrp="1"/>
          </p:cNvSpPr>
          <p:nvPr>
            <p:ph idx="1"/>
          </p:nvPr>
        </p:nvSpPr>
        <p:spPr>
          <a:xfrm>
            <a:off x="1942415" y="1524000"/>
            <a:ext cx="6591985" cy="4387222"/>
          </a:xfrm>
        </p:spPr>
        <p:txBody>
          <a:bodyPr/>
          <a:lstStyle/>
          <a:p>
            <a:r>
              <a:rPr lang="en-US"/>
              <a:t>HTML web storage provides two objects for storing data on the client:</a:t>
            </a:r>
          </a:p>
          <a:p>
            <a:endParaRPr lang="en-US"/>
          </a:p>
          <a:p>
            <a:r>
              <a:rPr lang="en-US"/>
              <a:t>window.localStorage - stores data with no expiration date</a:t>
            </a:r>
          </a:p>
          <a:p>
            <a:r>
              <a:rPr lang="en-US"/>
              <a:t>window.sessionStorage - stores data for one session (data is lost when the browser tab is closed)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localStorage Object</a:t>
            </a:r>
          </a:p>
        </p:txBody>
      </p:sp>
      <p:sp>
        <p:nvSpPr>
          <p:cNvPr id="3" name="Content Placeholder 2"/>
          <p:cNvSpPr>
            <a:spLocks noGrp="1"/>
          </p:cNvSpPr>
          <p:nvPr>
            <p:ph idx="1"/>
          </p:nvPr>
        </p:nvSpPr>
        <p:spPr>
          <a:xfrm>
            <a:off x="1910788" y="1600200"/>
            <a:ext cx="6591985" cy="4191000"/>
          </a:xfrm>
        </p:spPr>
        <p:txBody>
          <a:bodyPr/>
          <a:lstStyle/>
          <a:p>
            <a:pPr algn="just"/>
            <a:r>
              <a:rPr lang="en-US" dirty="0"/>
              <a:t>The </a:t>
            </a:r>
            <a:r>
              <a:rPr lang="en-US" dirty="0" err="1"/>
              <a:t>localStorage</a:t>
            </a:r>
            <a:r>
              <a:rPr lang="en-US" dirty="0"/>
              <a:t> object stores the data with no expiration date. The data will not be deleted when the browser is closed, and will be available forever or till the user removes it.</a:t>
            </a:r>
          </a:p>
          <a:p>
            <a:pPr algn="just"/>
            <a:r>
              <a:rPr lang="en-US" dirty="0"/>
              <a:t>Execute the following program in any IDE to </a:t>
            </a:r>
            <a:r>
              <a:rPr lang="en-US" dirty="0" smtClean="0"/>
              <a:t>observe </a:t>
            </a:r>
            <a:r>
              <a:rPr lang="en-US" dirty="0"/>
              <a:t>how can key and values can be stored in the local storage.</a:t>
            </a:r>
          </a:p>
          <a:p>
            <a:pPr marL="0" indent="0" algn="just">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0"/>
            <a:ext cx="8229600" cy="5789295"/>
          </a:xfrm>
        </p:spPr>
        <p:txBody>
          <a:bodyPr>
            <a:noAutofit/>
          </a:bodyPr>
          <a:lstStyle/>
          <a:p>
            <a:pPr marL="0" indent="0">
              <a:buNone/>
            </a:pPr>
            <a:r>
              <a:rPr lang="en-US" sz="1600" dirty="0"/>
              <a:t>&lt;!DOCTYPE html&gt;</a:t>
            </a:r>
          </a:p>
          <a:p>
            <a:pPr marL="0" indent="0">
              <a:buNone/>
            </a:pPr>
            <a:r>
              <a:rPr lang="en-US" sz="1600" dirty="0"/>
              <a:t>&lt;html&gt;</a:t>
            </a:r>
          </a:p>
          <a:p>
            <a:pPr marL="0" indent="0">
              <a:buNone/>
            </a:pPr>
            <a:r>
              <a:rPr lang="en-US" sz="1600" dirty="0"/>
              <a:t>&lt;body&gt;</a:t>
            </a:r>
          </a:p>
          <a:p>
            <a:pPr marL="0" indent="0">
              <a:buNone/>
            </a:pPr>
            <a:r>
              <a:rPr lang="en-US" sz="1600" dirty="0" smtClean="0"/>
              <a:t>&lt;</a:t>
            </a:r>
            <a:r>
              <a:rPr lang="en-US" sz="1600" dirty="0"/>
              <a:t>div id="result"&gt;&lt;/div&gt;</a:t>
            </a:r>
          </a:p>
          <a:p>
            <a:pPr marL="0" indent="0">
              <a:buNone/>
            </a:pPr>
            <a:r>
              <a:rPr lang="en-US" sz="1600" dirty="0"/>
              <a:t>&lt;script&gt;</a:t>
            </a:r>
          </a:p>
          <a:p>
            <a:pPr marL="0" indent="0">
              <a:buNone/>
            </a:pPr>
            <a:r>
              <a:rPr lang="en-US" sz="1600" dirty="0"/>
              <a:t>// Check browser support</a:t>
            </a:r>
          </a:p>
          <a:p>
            <a:pPr marL="0" indent="0">
              <a:buNone/>
            </a:pPr>
            <a:r>
              <a:rPr lang="en-US" sz="1600" dirty="0"/>
              <a:t>if (</a:t>
            </a:r>
            <a:r>
              <a:rPr lang="en-US" sz="1600" dirty="0" err="1"/>
              <a:t>typeof</a:t>
            </a:r>
            <a:r>
              <a:rPr lang="en-US" sz="1600" dirty="0"/>
              <a:t>(Storage) !== "undefined") {</a:t>
            </a:r>
          </a:p>
          <a:p>
            <a:pPr marL="0" indent="0">
              <a:buNone/>
            </a:pPr>
            <a:r>
              <a:rPr lang="en-US" sz="1600" dirty="0"/>
              <a:t>  // Store</a:t>
            </a:r>
          </a:p>
          <a:p>
            <a:pPr marL="0" indent="0">
              <a:buNone/>
            </a:pPr>
            <a:r>
              <a:rPr lang="en-US" sz="1600" dirty="0"/>
              <a:t>  </a:t>
            </a:r>
            <a:r>
              <a:rPr lang="en-US" sz="1600" dirty="0" err="1"/>
              <a:t>localStorage.setItem</a:t>
            </a:r>
            <a:r>
              <a:rPr lang="en-US" sz="1600" dirty="0"/>
              <a:t>("</a:t>
            </a:r>
            <a:r>
              <a:rPr lang="en-US" sz="1600" dirty="0" err="1" smtClean="0"/>
              <a:t>FirstName</a:t>
            </a:r>
            <a:r>
              <a:rPr lang="en-US" sz="1600" dirty="0" smtClean="0"/>
              <a:t>", </a:t>
            </a:r>
            <a:r>
              <a:rPr lang="en-US" sz="1600" dirty="0"/>
              <a:t>"CMRIT");</a:t>
            </a:r>
          </a:p>
          <a:p>
            <a:pPr marL="0" indent="0">
              <a:buNone/>
            </a:pPr>
            <a:r>
              <a:rPr lang="en-US" sz="1600" dirty="0"/>
              <a:t>  // Retrieve</a:t>
            </a:r>
          </a:p>
          <a:p>
            <a:pPr marL="0" indent="0">
              <a:buNone/>
            </a:pPr>
            <a:r>
              <a:rPr lang="en-US" sz="1600" dirty="0"/>
              <a:t>  </a:t>
            </a:r>
            <a:r>
              <a:rPr lang="en-US" sz="1600" dirty="0" err="1"/>
              <a:t>document.getElementById</a:t>
            </a:r>
            <a:r>
              <a:rPr lang="en-US" sz="1600" dirty="0"/>
              <a:t>("result").</a:t>
            </a:r>
            <a:r>
              <a:rPr lang="en-US" sz="1600" dirty="0" err="1"/>
              <a:t>innerHTML</a:t>
            </a:r>
            <a:r>
              <a:rPr lang="en-US" sz="1600" dirty="0"/>
              <a:t> = </a:t>
            </a:r>
            <a:r>
              <a:rPr lang="en-US" sz="1600" dirty="0" err="1"/>
              <a:t>localStorage.getItem</a:t>
            </a:r>
            <a:r>
              <a:rPr lang="en-US" sz="1600" dirty="0"/>
              <a:t>("</a:t>
            </a:r>
            <a:r>
              <a:rPr lang="en-US" sz="1600" dirty="0" err="1"/>
              <a:t>lastname</a:t>
            </a:r>
            <a:r>
              <a:rPr lang="en-US" sz="1600" dirty="0"/>
              <a:t>");</a:t>
            </a:r>
          </a:p>
          <a:p>
            <a:pPr marL="0" indent="0">
              <a:buNone/>
            </a:pPr>
            <a:r>
              <a:rPr lang="en-US" sz="1600" dirty="0"/>
              <a:t>} else {</a:t>
            </a:r>
          </a:p>
          <a:p>
            <a:pPr marL="0" indent="0">
              <a:buNone/>
            </a:pPr>
            <a:r>
              <a:rPr lang="en-US" sz="1600" dirty="0"/>
              <a:t>  </a:t>
            </a:r>
            <a:r>
              <a:rPr lang="en-US" sz="1600" dirty="0" err="1"/>
              <a:t>document.getElementById</a:t>
            </a:r>
            <a:r>
              <a:rPr lang="en-US" sz="1600" dirty="0"/>
              <a:t>("result").</a:t>
            </a:r>
            <a:r>
              <a:rPr lang="en-US" sz="1600" dirty="0" err="1"/>
              <a:t>innerHTML</a:t>
            </a:r>
            <a:r>
              <a:rPr lang="en-US" sz="1600" dirty="0"/>
              <a:t> = "Sorry, your browser does not support Web Storage...";</a:t>
            </a:r>
          </a:p>
          <a:p>
            <a:pPr marL="0" indent="0">
              <a:buNone/>
            </a:pPr>
            <a:r>
              <a:rPr lang="en-US" sz="1600" dirty="0"/>
              <a:t>}</a:t>
            </a:r>
          </a:p>
          <a:p>
            <a:pPr marL="0" indent="0">
              <a:buNone/>
            </a:pPr>
            <a:r>
              <a:rPr lang="en-US" sz="1600" dirty="0"/>
              <a:t>&lt;/script&gt;</a:t>
            </a:r>
          </a:p>
          <a:p>
            <a:pPr marL="0" indent="0">
              <a:buNone/>
            </a:pPr>
            <a:r>
              <a:rPr lang="en-US" sz="1600" dirty="0" smtClean="0"/>
              <a:t>&lt;/</a:t>
            </a:r>
            <a:r>
              <a:rPr lang="en-US" sz="1600" dirty="0"/>
              <a:t>body&gt;</a:t>
            </a:r>
          </a:p>
          <a:p>
            <a:pPr marL="0" indent="0">
              <a:buNone/>
            </a:pPr>
            <a:r>
              <a:rPr lang="en-US" sz="1600" dirty="0"/>
              <a:t>&lt;/html&gt;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sessionStorage Object</a:t>
            </a:r>
          </a:p>
        </p:txBody>
      </p:sp>
      <p:sp>
        <p:nvSpPr>
          <p:cNvPr id="3" name="Content Placeholder 2"/>
          <p:cNvSpPr>
            <a:spLocks noGrp="1"/>
          </p:cNvSpPr>
          <p:nvPr>
            <p:ph idx="1"/>
          </p:nvPr>
        </p:nvSpPr>
        <p:spPr/>
        <p:txBody>
          <a:bodyPr/>
          <a:lstStyle/>
          <a:p>
            <a:r>
              <a:rPr lang="en-US"/>
              <a:t>The sessionStorage object is equal to the localStorage object, except that it stores the data for only one session. The data is deleted when the user closes the specific browser tab.</a:t>
            </a:r>
          </a:p>
          <a:p>
            <a:endParaRPr lang="en-US"/>
          </a:p>
          <a:p>
            <a:r>
              <a:rPr lang="en-US"/>
              <a:t>The following example counts the number of times a user has clicked a button, in the current session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0"/>
            <a:ext cx="8229600" cy="7086600"/>
          </a:xfrm>
        </p:spPr>
        <p:txBody>
          <a:bodyPr>
            <a:noAutofit/>
          </a:bodyPr>
          <a:lstStyle/>
          <a:p>
            <a:pPr marL="0" indent="0">
              <a:buNone/>
            </a:pPr>
            <a:r>
              <a:rPr lang="en-US" sz="1350" dirty="0"/>
              <a:t>&lt;!DOCTYPE html&gt;</a:t>
            </a:r>
          </a:p>
          <a:p>
            <a:pPr marL="0" indent="0">
              <a:buNone/>
            </a:pPr>
            <a:r>
              <a:rPr lang="en-US" sz="1350" dirty="0"/>
              <a:t>&lt;html&gt;</a:t>
            </a:r>
          </a:p>
          <a:p>
            <a:pPr marL="0" indent="0">
              <a:buNone/>
            </a:pPr>
            <a:r>
              <a:rPr lang="en-US" sz="1350" dirty="0"/>
              <a:t>&lt;head</a:t>
            </a:r>
            <a:r>
              <a:rPr lang="en-US" sz="1350" dirty="0" smtClean="0"/>
              <a:t>&gt; &lt;</a:t>
            </a:r>
            <a:r>
              <a:rPr lang="en-US" sz="1350" dirty="0"/>
              <a:t>script&gt;</a:t>
            </a:r>
          </a:p>
          <a:p>
            <a:pPr marL="0" indent="0">
              <a:buNone/>
            </a:pPr>
            <a:r>
              <a:rPr lang="en-US" sz="1350" dirty="0"/>
              <a:t>function </a:t>
            </a:r>
            <a:r>
              <a:rPr lang="en-US" sz="1350" dirty="0" err="1"/>
              <a:t>clickCounter</a:t>
            </a:r>
            <a:r>
              <a:rPr lang="en-US" sz="1350" dirty="0"/>
              <a:t>() {</a:t>
            </a:r>
          </a:p>
          <a:p>
            <a:pPr marL="0" indent="0">
              <a:buNone/>
            </a:pPr>
            <a:r>
              <a:rPr lang="en-US" sz="1350" dirty="0"/>
              <a:t>  if (</a:t>
            </a:r>
            <a:r>
              <a:rPr lang="en-US" sz="1350" dirty="0" err="1"/>
              <a:t>typeof</a:t>
            </a:r>
            <a:r>
              <a:rPr lang="en-US" sz="1350" dirty="0"/>
              <a:t>(Storage) !== "undefined") {</a:t>
            </a:r>
          </a:p>
          <a:p>
            <a:pPr marL="0" indent="0">
              <a:buNone/>
            </a:pPr>
            <a:r>
              <a:rPr lang="en-US" sz="1350" dirty="0"/>
              <a:t>    if (</a:t>
            </a:r>
            <a:r>
              <a:rPr lang="en-US" sz="1350" dirty="0" err="1"/>
              <a:t>sessionStorage.clickcount</a:t>
            </a:r>
            <a:r>
              <a:rPr lang="en-US" sz="1350" dirty="0"/>
              <a:t>) {</a:t>
            </a:r>
          </a:p>
          <a:p>
            <a:pPr marL="0" indent="0">
              <a:buNone/>
            </a:pPr>
            <a:r>
              <a:rPr lang="en-US" sz="1350" dirty="0"/>
              <a:t>      </a:t>
            </a:r>
            <a:r>
              <a:rPr lang="en-US" sz="1350" dirty="0" err="1"/>
              <a:t>sessionStorage.clickcount</a:t>
            </a:r>
            <a:r>
              <a:rPr lang="en-US" sz="1350" dirty="0"/>
              <a:t> = Number(</a:t>
            </a:r>
            <a:r>
              <a:rPr lang="en-US" sz="1350" dirty="0" err="1"/>
              <a:t>sessionStorage.clickcount</a:t>
            </a:r>
            <a:r>
              <a:rPr lang="en-US" sz="1350" dirty="0"/>
              <a:t>)+1;</a:t>
            </a:r>
          </a:p>
          <a:p>
            <a:pPr marL="0" indent="0">
              <a:buNone/>
            </a:pPr>
            <a:r>
              <a:rPr lang="en-US" sz="1350" dirty="0"/>
              <a:t>    } else {</a:t>
            </a:r>
          </a:p>
          <a:p>
            <a:pPr marL="0" indent="0">
              <a:buNone/>
            </a:pPr>
            <a:r>
              <a:rPr lang="en-US" sz="1350" dirty="0"/>
              <a:t>      </a:t>
            </a:r>
            <a:r>
              <a:rPr lang="en-US" sz="1350" dirty="0" err="1"/>
              <a:t>sessionStorage.clickcount</a:t>
            </a:r>
            <a:r>
              <a:rPr lang="en-US" sz="1350" dirty="0"/>
              <a:t> = 1;</a:t>
            </a:r>
          </a:p>
          <a:p>
            <a:pPr marL="0" indent="0">
              <a:buNone/>
            </a:pPr>
            <a:r>
              <a:rPr lang="en-US" sz="1350" dirty="0"/>
              <a:t>    }</a:t>
            </a:r>
          </a:p>
          <a:p>
            <a:pPr marL="0" indent="0">
              <a:buNone/>
            </a:pPr>
            <a:r>
              <a:rPr lang="en-US" sz="1350" dirty="0"/>
              <a:t>    </a:t>
            </a:r>
            <a:r>
              <a:rPr lang="en-US" sz="1350" dirty="0" err="1"/>
              <a:t>document.getElementById</a:t>
            </a:r>
            <a:r>
              <a:rPr lang="en-US" sz="1350" dirty="0"/>
              <a:t>("result").</a:t>
            </a:r>
            <a:r>
              <a:rPr lang="en-US" sz="1350" dirty="0" err="1"/>
              <a:t>innerHTML</a:t>
            </a:r>
            <a:r>
              <a:rPr lang="en-US" sz="1350" dirty="0"/>
              <a:t> = "You have clicked the button " + </a:t>
            </a:r>
            <a:r>
              <a:rPr lang="en-US" sz="1350" dirty="0" err="1"/>
              <a:t>sessionStorage.clickcount</a:t>
            </a:r>
            <a:r>
              <a:rPr lang="en-US" sz="1350" dirty="0"/>
              <a:t> + " time(s) in this session.";</a:t>
            </a:r>
          </a:p>
          <a:p>
            <a:pPr marL="0" indent="0">
              <a:buNone/>
            </a:pPr>
            <a:r>
              <a:rPr lang="en-US" sz="1350" dirty="0"/>
              <a:t>  } else {</a:t>
            </a:r>
          </a:p>
          <a:p>
            <a:pPr marL="0" indent="0">
              <a:buNone/>
            </a:pPr>
            <a:r>
              <a:rPr lang="en-US" sz="1350" dirty="0"/>
              <a:t>    </a:t>
            </a:r>
            <a:r>
              <a:rPr lang="en-US" sz="1350" dirty="0" err="1"/>
              <a:t>document.getElementById</a:t>
            </a:r>
            <a:r>
              <a:rPr lang="en-US" sz="1350" dirty="0"/>
              <a:t>("result").</a:t>
            </a:r>
            <a:r>
              <a:rPr lang="en-US" sz="1350" dirty="0" err="1"/>
              <a:t>innerHTML</a:t>
            </a:r>
            <a:r>
              <a:rPr lang="en-US" sz="1350" dirty="0"/>
              <a:t> = "Your browser does not support web storage";</a:t>
            </a:r>
          </a:p>
          <a:p>
            <a:pPr marL="0" indent="0">
              <a:buNone/>
            </a:pPr>
            <a:r>
              <a:rPr lang="en-US" sz="1350" dirty="0"/>
              <a:t>  </a:t>
            </a:r>
            <a:r>
              <a:rPr lang="en-US" sz="1350" dirty="0" smtClean="0"/>
              <a:t>} }</a:t>
            </a:r>
            <a:endParaRPr lang="en-US" sz="1350" dirty="0"/>
          </a:p>
          <a:p>
            <a:pPr marL="0" indent="0">
              <a:buNone/>
            </a:pPr>
            <a:r>
              <a:rPr lang="en-US" sz="1350" dirty="0"/>
              <a:t>&lt;/script</a:t>
            </a:r>
            <a:r>
              <a:rPr lang="en-US" sz="1350" dirty="0" smtClean="0"/>
              <a:t>&gt; &lt;/</a:t>
            </a:r>
            <a:r>
              <a:rPr lang="en-US" sz="1350" dirty="0"/>
              <a:t>head</a:t>
            </a:r>
            <a:r>
              <a:rPr lang="en-US" sz="1350" dirty="0" smtClean="0"/>
              <a:t>&gt;&lt;</a:t>
            </a:r>
            <a:r>
              <a:rPr lang="en-US" sz="1350" dirty="0"/>
              <a:t>body&gt;</a:t>
            </a:r>
          </a:p>
          <a:p>
            <a:pPr marL="0" indent="0">
              <a:buNone/>
            </a:pPr>
            <a:r>
              <a:rPr lang="en-US" sz="1350" dirty="0"/>
              <a:t>&lt;p&gt;&lt;button </a:t>
            </a:r>
            <a:r>
              <a:rPr lang="en-US" sz="1350" dirty="0" err="1"/>
              <a:t>onclick</a:t>
            </a:r>
            <a:r>
              <a:rPr lang="en-US" sz="1350" dirty="0"/>
              <a:t>="</a:t>
            </a:r>
            <a:r>
              <a:rPr lang="en-US" sz="1350" dirty="0" err="1"/>
              <a:t>clickCounter</a:t>
            </a:r>
            <a:r>
              <a:rPr lang="en-US" sz="1350" dirty="0"/>
              <a:t>()" type="button"&gt;Click me!&lt;/button&gt;&lt;/p&gt;</a:t>
            </a:r>
          </a:p>
          <a:p>
            <a:pPr marL="0" indent="0">
              <a:buNone/>
            </a:pPr>
            <a:r>
              <a:rPr lang="en-US" sz="1350" dirty="0"/>
              <a:t>&lt;div id="result"&gt;&lt;/div&gt;</a:t>
            </a:r>
          </a:p>
          <a:p>
            <a:pPr marL="0" indent="0">
              <a:buNone/>
            </a:pPr>
            <a:r>
              <a:rPr lang="en-US" sz="1350" dirty="0"/>
              <a:t>&lt;p&gt;Click the button to see the counter increase.&lt;/p&gt;</a:t>
            </a:r>
          </a:p>
          <a:p>
            <a:pPr marL="0" indent="0">
              <a:buNone/>
            </a:pPr>
            <a:r>
              <a:rPr lang="en-US" sz="1350" dirty="0"/>
              <a:t>&lt;p&gt;Close the browser tab (or window), and try again, and the counter is reset.&lt;/p&gt;</a:t>
            </a:r>
          </a:p>
          <a:p>
            <a:pPr marL="0" indent="0">
              <a:buNone/>
            </a:pPr>
            <a:r>
              <a:rPr lang="en-US" sz="1350" dirty="0"/>
              <a:t>&lt;/body</a:t>
            </a:r>
            <a:r>
              <a:rPr lang="en-US" sz="1350" dirty="0" smtClean="0"/>
              <a:t>&gt; &lt;/</a:t>
            </a:r>
            <a:r>
              <a:rPr lang="en-US" sz="1350" dirty="0"/>
              <a:t>html&gt;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696200" cy="1143000"/>
          </a:xfrm>
        </p:spPr>
        <p:txBody>
          <a:bodyPr>
            <a:normAutofit fontScale="90000"/>
          </a:bodyPr>
          <a:lstStyle/>
          <a:p>
            <a:r>
              <a:rPr lang="en-US" dirty="0"/>
              <a:t>Checking Local and Session Storages in Browser</a:t>
            </a:r>
          </a:p>
        </p:txBody>
      </p:sp>
      <p:sp>
        <p:nvSpPr>
          <p:cNvPr id="3" name="Content Placeholder 2"/>
          <p:cNvSpPr>
            <a:spLocks noGrp="1"/>
          </p:cNvSpPr>
          <p:nvPr>
            <p:ph idx="1"/>
          </p:nvPr>
        </p:nvSpPr>
        <p:spPr>
          <a:xfrm>
            <a:off x="457200" y="1295400"/>
            <a:ext cx="8686800" cy="5410200"/>
          </a:xfrm>
        </p:spPr>
        <p:txBody>
          <a:bodyPr/>
          <a:lstStyle/>
          <a:p>
            <a:r>
              <a:rPr lang="en-US"/>
              <a:t>Inspect the browser (Chrome) by right click on it choosing inspect option</a:t>
            </a:r>
          </a:p>
          <a:p>
            <a:r>
              <a:rPr lang="en-US"/>
              <a:t>Choose Applications Tab</a:t>
            </a:r>
          </a:p>
          <a:p>
            <a:r>
              <a:rPr lang="en-US"/>
              <a:t>Under storage find Local Storage and Session Storage</a:t>
            </a:r>
          </a:p>
          <a:p>
            <a:r>
              <a:rPr lang="en-US"/>
              <a:t>Explore the Key and Value which are stored</a:t>
            </a:r>
          </a:p>
          <a:p>
            <a:r>
              <a:rPr lang="en-US"/>
              <a:t>Note: Options might vary depends on browser </a:t>
            </a:r>
          </a:p>
          <a:p>
            <a:r>
              <a:rPr lang="en-US"/>
              <a:t>In the Edge browser it will available under Debugger Tab</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894715"/>
          </a:xfrm>
        </p:spPr>
        <p:txBody>
          <a:bodyPr/>
          <a:lstStyle/>
          <a:p>
            <a:r>
              <a:rPr lang="en-US" dirty="0"/>
              <a:t>Delete Web Storage</a:t>
            </a:r>
          </a:p>
        </p:txBody>
      </p:sp>
      <p:sp>
        <p:nvSpPr>
          <p:cNvPr id="3" name="Content Placeholder 2"/>
          <p:cNvSpPr>
            <a:spLocks noGrp="1"/>
          </p:cNvSpPr>
          <p:nvPr>
            <p:ph idx="1"/>
          </p:nvPr>
        </p:nvSpPr>
        <p:spPr>
          <a:xfrm>
            <a:off x="457200" y="1143000"/>
            <a:ext cx="8534400" cy="5486400"/>
          </a:xfrm>
        </p:spPr>
        <p:txBody>
          <a:bodyPr>
            <a:noAutofit/>
          </a:bodyPr>
          <a:lstStyle/>
          <a:p>
            <a:r>
              <a:rPr lang="en-US" sz="2000" dirty="0"/>
              <a:t>Storing sensitive data on local machine could be dangerous and could rise a security issue</a:t>
            </a:r>
            <a:r>
              <a:rPr lang="en-US" sz="2000" dirty="0" smtClean="0"/>
              <a:t>.</a:t>
            </a:r>
            <a:endParaRPr lang="en-US" sz="2000" dirty="0"/>
          </a:p>
          <a:p>
            <a:r>
              <a:rPr lang="en-US" sz="2000" dirty="0"/>
              <a:t>The Session Storage Data would be deleted by the browsers immediately after the session gets terminated</a:t>
            </a:r>
            <a:r>
              <a:rPr lang="en-US" sz="2000" dirty="0" smtClean="0"/>
              <a:t>.</a:t>
            </a:r>
            <a:endParaRPr lang="en-US" sz="2000" dirty="0"/>
          </a:p>
          <a:p>
            <a:r>
              <a:rPr lang="en-US" sz="2000" dirty="0"/>
              <a:t>To clear web storage open Browser, inspect element and choose console then execute the following method</a:t>
            </a:r>
            <a:r>
              <a:rPr lang="en-US" sz="2000" dirty="0" smtClean="0"/>
              <a:t>.</a:t>
            </a:r>
            <a:endParaRPr lang="en-US" sz="2000" dirty="0"/>
          </a:p>
          <a:p>
            <a:r>
              <a:rPr lang="en-US" sz="2000" dirty="0">
                <a:sym typeface="+mn-ea"/>
              </a:rPr>
              <a:t>To clear a local storage setting you would need to call </a:t>
            </a:r>
            <a:r>
              <a:rPr lang="en-US" sz="2000" dirty="0" err="1">
                <a:sym typeface="+mn-ea"/>
              </a:rPr>
              <a:t>localStorage.remove</a:t>
            </a:r>
            <a:r>
              <a:rPr lang="en-US" sz="2000" dirty="0">
                <a:sym typeface="+mn-ea"/>
              </a:rPr>
              <a:t>('key'); where 'key' is the key of the value you want to remove. If you want to clear all settings, you need to call </a:t>
            </a:r>
            <a:r>
              <a:rPr lang="en-US" sz="2000" dirty="0" err="1">
                <a:sym typeface="+mn-ea"/>
              </a:rPr>
              <a:t>localStorage.clear</a:t>
            </a:r>
            <a:r>
              <a:rPr lang="en-US" sz="2000" dirty="0">
                <a:sym typeface="+mn-ea"/>
              </a:rPr>
              <a:t>() method.</a:t>
            </a:r>
          </a:p>
          <a:p>
            <a:r>
              <a:rPr lang="en-US" sz="2000" dirty="0" smtClean="0"/>
              <a:t>Then </a:t>
            </a:r>
            <a:r>
              <a:rPr lang="en-US" sz="2000" dirty="0"/>
              <a:t>observe the changes under </a:t>
            </a:r>
            <a:r>
              <a:rPr lang="en-US" sz="2000" dirty="0" smtClean="0"/>
              <a:t>application </a:t>
            </a:r>
            <a:r>
              <a:rPr lang="en-US" sz="2000" dirty="0"/>
              <a:t>tab local storage.</a:t>
            </a:r>
          </a:p>
          <a:p>
            <a:pPr marL="0" indent="0">
              <a:buNone/>
            </a:pP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305800" cy="1143000"/>
          </a:xfrm>
        </p:spPr>
        <p:txBody>
          <a:bodyPr/>
          <a:lstStyle/>
          <a:p>
            <a:pPr algn="ctr"/>
            <a:r>
              <a:rPr lang="en-IN" dirty="0" smtClean="0">
                <a:ln w="0"/>
                <a:solidFill>
                  <a:schemeClr val="accent1"/>
                </a:solidFill>
                <a:effectLst>
                  <a:outerShdw blurRad="38100" dist="25400" dir="5400000" algn="ctr" rotWithShape="0">
                    <a:srgbClr val="6E747A">
                      <a:alpha val="43000"/>
                    </a:srgbClr>
                  </a:outerShdw>
                </a:effectLst>
              </a:rPr>
              <a:t>INTRODUCTION</a:t>
            </a:r>
            <a:endParaRPr lang="en-IN"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850094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Drag and Drop</a:t>
            </a:r>
          </a:p>
        </p:txBody>
      </p:sp>
      <p:sp>
        <p:nvSpPr>
          <p:cNvPr id="3" name="Content Placeholder 2"/>
          <p:cNvSpPr>
            <a:spLocks noGrp="1"/>
          </p:cNvSpPr>
          <p:nvPr>
            <p:ph idx="1"/>
          </p:nvPr>
        </p:nvSpPr>
        <p:spPr/>
        <p:txBody>
          <a:bodyPr/>
          <a:lstStyle/>
          <a:p>
            <a:r>
              <a:rPr lang="en-US"/>
              <a:t>Drag and drop is a very common feature. It is when you "grab" an object and drag it to a different location.</a:t>
            </a:r>
          </a:p>
          <a:p>
            <a:r>
              <a:rPr lang="en-US"/>
              <a:t>The following program allows drag and drop of an image in the web page.</a:t>
            </a:r>
          </a:p>
          <a:p>
            <a:r>
              <a:rPr lang="en-US"/>
              <a:t>Note: Make sure that image is available with same name or modify image name in code. Both image and source code file should be in same folder.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0"/>
            <a:ext cx="8229600" cy="6858000"/>
          </a:xfrm>
        </p:spPr>
        <p:txBody>
          <a:bodyPr>
            <a:noAutofit/>
          </a:bodyPr>
          <a:lstStyle/>
          <a:p>
            <a:pPr marL="0" indent="0">
              <a:buNone/>
            </a:pPr>
            <a:r>
              <a:rPr lang="en-US" sz="1300" dirty="0"/>
              <a:t>&lt;!DOCTYPE HTML&gt;</a:t>
            </a:r>
          </a:p>
          <a:p>
            <a:pPr marL="0" indent="0">
              <a:buNone/>
            </a:pPr>
            <a:r>
              <a:rPr lang="en-US" sz="1300" dirty="0"/>
              <a:t>&lt;html</a:t>
            </a:r>
            <a:r>
              <a:rPr lang="en-US" sz="1300" dirty="0" smtClean="0"/>
              <a:t>&gt;&lt;</a:t>
            </a:r>
            <a:r>
              <a:rPr lang="en-US" sz="1300" dirty="0"/>
              <a:t>head</a:t>
            </a:r>
            <a:r>
              <a:rPr lang="en-US" sz="1300" dirty="0" smtClean="0"/>
              <a:t>&gt;&lt;</a:t>
            </a:r>
            <a:r>
              <a:rPr lang="en-US" sz="1300" dirty="0"/>
              <a:t>style&gt;</a:t>
            </a:r>
          </a:p>
          <a:p>
            <a:pPr marL="0" indent="0">
              <a:buNone/>
            </a:pPr>
            <a:r>
              <a:rPr lang="en-US" sz="1300" dirty="0"/>
              <a:t>#div1 {</a:t>
            </a:r>
          </a:p>
          <a:p>
            <a:pPr marL="0" indent="0">
              <a:buNone/>
            </a:pPr>
            <a:r>
              <a:rPr lang="en-US" sz="1300" dirty="0"/>
              <a:t>  width: 350px;</a:t>
            </a:r>
          </a:p>
          <a:p>
            <a:pPr marL="0" indent="0">
              <a:buNone/>
            </a:pPr>
            <a:r>
              <a:rPr lang="en-US" sz="1300" dirty="0"/>
              <a:t>  height: 300px;</a:t>
            </a:r>
          </a:p>
          <a:p>
            <a:pPr marL="0" indent="0">
              <a:buNone/>
            </a:pPr>
            <a:r>
              <a:rPr lang="en-US" sz="1300" dirty="0"/>
              <a:t>  padding: 20px;</a:t>
            </a:r>
          </a:p>
          <a:p>
            <a:pPr marL="0" indent="0">
              <a:buNone/>
            </a:pPr>
            <a:r>
              <a:rPr lang="en-US" sz="1300" dirty="0"/>
              <a:t>  border: 1px solid #</a:t>
            </a:r>
            <a:r>
              <a:rPr lang="en-US" sz="1300" dirty="0" err="1"/>
              <a:t>aaaaaa</a:t>
            </a:r>
            <a:r>
              <a:rPr lang="en-US" sz="1300" dirty="0"/>
              <a:t>;</a:t>
            </a:r>
          </a:p>
          <a:p>
            <a:pPr marL="0" indent="0">
              <a:buNone/>
            </a:pPr>
            <a:r>
              <a:rPr lang="en-US" sz="1300" dirty="0"/>
              <a:t>}     &lt;/style</a:t>
            </a:r>
            <a:r>
              <a:rPr lang="en-US" sz="1300" dirty="0" smtClean="0"/>
              <a:t>&gt;&lt;</a:t>
            </a:r>
            <a:r>
              <a:rPr lang="en-US" sz="1300" dirty="0"/>
              <a:t>script&gt;</a:t>
            </a:r>
          </a:p>
          <a:p>
            <a:pPr marL="0" indent="0">
              <a:buNone/>
            </a:pPr>
            <a:r>
              <a:rPr lang="en-US" sz="1300" dirty="0"/>
              <a:t>function </a:t>
            </a:r>
            <a:r>
              <a:rPr lang="en-US" sz="1300" dirty="0" err="1"/>
              <a:t>allowDrop</a:t>
            </a:r>
            <a:r>
              <a:rPr lang="en-US" sz="1300" dirty="0"/>
              <a:t>(</a:t>
            </a:r>
            <a:r>
              <a:rPr lang="en-US" sz="1300" dirty="0" err="1"/>
              <a:t>ev</a:t>
            </a:r>
            <a:r>
              <a:rPr lang="en-US" sz="1300" dirty="0"/>
              <a:t>) {</a:t>
            </a:r>
          </a:p>
          <a:p>
            <a:pPr marL="0" indent="0">
              <a:buNone/>
            </a:pPr>
            <a:r>
              <a:rPr lang="en-US" sz="1300" dirty="0"/>
              <a:t>  </a:t>
            </a:r>
            <a:r>
              <a:rPr lang="en-US" sz="1300" dirty="0" err="1"/>
              <a:t>ev.preventDefault</a:t>
            </a:r>
            <a:r>
              <a:rPr lang="en-US" sz="1300" dirty="0"/>
              <a:t>();</a:t>
            </a:r>
          </a:p>
          <a:p>
            <a:pPr marL="0" indent="0">
              <a:buNone/>
            </a:pPr>
            <a:r>
              <a:rPr lang="en-US" sz="1300" dirty="0"/>
              <a:t>}     function drag(</a:t>
            </a:r>
            <a:r>
              <a:rPr lang="en-US" sz="1300" dirty="0" err="1"/>
              <a:t>ev</a:t>
            </a:r>
            <a:r>
              <a:rPr lang="en-US" sz="1300" dirty="0"/>
              <a:t>) {</a:t>
            </a:r>
          </a:p>
          <a:p>
            <a:pPr marL="0" indent="0">
              <a:buNone/>
            </a:pPr>
            <a:r>
              <a:rPr lang="en-US" sz="1300" dirty="0"/>
              <a:t>  </a:t>
            </a:r>
            <a:r>
              <a:rPr lang="en-US" sz="1300" dirty="0" err="1"/>
              <a:t>ev.dataTransfer.setData</a:t>
            </a:r>
            <a:r>
              <a:rPr lang="en-US" sz="1300" dirty="0"/>
              <a:t>("text", ev.target.id);</a:t>
            </a:r>
          </a:p>
          <a:p>
            <a:pPr marL="0" indent="0">
              <a:buNone/>
            </a:pPr>
            <a:r>
              <a:rPr lang="en-US" sz="1300" dirty="0"/>
              <a:t>}    function drop(</a:t>
            </a:r>
            <a:r>
              <a:rPr lang="en-US" sz="1300" dirty="0" err="1"/>
              <a:t>ev</a:t>
            </a:r>
            <a:r>
              <a:rPr lang="en-US" sz="1300" dirty="0"/>
              <a:t>) {</a:t>
            </a:r>
          </a:p>
          <a:p>
            <a:pPr marL="0" indent="0">
              <a:buNone/>
            </a:pPr>
            <a:r>
              <a:rPr lang="en-US" sz="1300" dirty="0"/>
              <a:t>  </a:t>
            </a:r>
            <a:r>
              <a:rPr lang="en-US" sz="1300" dirty="0" err="1"/>
              <a:t>ev.preventDefault</a:t>
            </a:r>
            <a:r>
              <a:rPr lang="en-US" sz="1300" dirty="0"/>
              <a:t>();</a:t>
            </a:r>
          </a:p>
          <a:p>
            <a:pPr marL="0" indent="0">
              <a:buNone/>
            </a:pPr>
            <a:r>
              <a:rPr lang="en-US" sz="1300" dirty="0"/>
              <a:t>  </a:t>
            </a:r>
            <a:r>
              <a:rPr lang="en-US" sz="1300" dirty="0" err="1"/>
              <a:t>var</a:t>
            </a:r>
            <a:r>
              <a:rPr lang="en-US" sz="1300" dirty="0"/>
              <a:t> data = </a:t>
            </a:r>
            <a:r>
              <a:rPr lang="en-US" sz="1300" dirty="0" err="1"/>
              <a:t>ev.dataTransfer.getData</a:t>
            </a:r>
            <a:r>
              <a:rPr lang="en-US" sz="1300" dirty="0"/>
              <a:t>("text");</a:t>
            </a:r>
          </a:p>
          <a:p>
            <a:pPr marL="0" indent="0">
              <a:buNone/>
            </a:pPr>
            <a:r>
              <a:rPr lang="en-US" sz="1300" dirty="0"/>
              <a:t>  </a:t>
            </a:r>
            <a:r>
              <a:rPr lang="en-US" sz="1300" dirty="0" err="1"/>
              <a:t>ev.target.appendChild</a:t>
            </a:r>
            <a:r>
              <a:rPr lang="en-US" sz="1300" dirty="0"/>
              <a:t>(</a:t>
            </a:r>
            <a:r>
              <a:rPr lang="en-US" sz="1300" dirty="0" err="1"/>
              <a:t>document.getElementById</a:t>
            </a:r>
            <a:r>
              <a:rPr lang="en-US" sz="1300" dirty="0"/>
              <a:t>(data));</a:t>
            </a:r>
          </a:p>
          <a:p>
            <a:pPr marL="0" indent="0">
              <a:buNone/>
            </a:pPr>
            <a:r>
              <a:rPr lang="en-US" sz="1300" dirty="0"/>
              <a:t>}    &lt;/script</a:t>
            </a:r>
            <a:r>
              <a:rPr lang="en-US" sz="1300" dirty="0" smtClean="0"/>
              <a:t>&gt; &lt;/</a:t>
            </a:r>
            <a:r>
              <a:rPr lang="en-US" sz="1300" dirty="0"/>
              <a:t>head</a:t>
            </a:r>
            <a:r>
              <a:rPr lang="en-US" sz="1300" dirty="0" smtClean="0"/>
              <a:t>&gt; &lt;</a:t>
            </a:r>
            <a:r>
              <a:rPr lang="en-US" sz="1300" dirty="0"/>
              <a:t>body&gt;</a:t>
            </a:r>
          </a:p>
          <a:p>
            <a:pPr marL="0" indent="0">
              <a:buNone/>
            </a:pPr>
            <a:r>
              <a:rPr lang="en-US" sz="1300" dirty="0"/>
              <a:t>&lt;p&gt;Drag the image into the rectangle:&lt;/p&gt;</a:t>
            </a:r>
          </a:p>
          <a:p>
            <a:pPr marL="0" indent="0">
              <a:buNone/>
            </a:pPr>
            <a:r>
              <a:rPr lang="en-US" sz="1300" dirty="0"/>
              <a:t>&lt;div id="div1" </a:t>
            </a:r>
            <a:r>
              <a:rPr lang="en-US" sz="1300" dirty="0" err="1"/>
              <a:t>ondrop</a:t>
            </a:r>
            <a:r>
              <a:rPr lang="en-US" sz="1300" dirty="0"/>
              <a:t>="drop(event)" </a:t>
            </a:r>
            <a:r>
              <a:rPr lang="en-US" sz="1300" dirty="0" err="1"/>
              <a:t>ondragover</a:t>
            </a:r>
            <a:r>
              <a:rPr lang="en-US" sz="1300" dirty="0"/>
              <a:t>="</a:t>
            </a:r>
            <a:r>
              <a:rPr lang="en-US" sz="1300" dirty="0" err="1"/>
              <a:t>allowDrop</a:t>
            </a:r>
            <a:r>
              <a:rPr lang="en-US" sz="1300" dirty="0"/>
              <a:t>(event)"&gt;&lt;/div</a:t>
            </a:r>
            <a:r>
              <a:rPr lang="en-US" sz="1300" dirty="0" smtClean="0"/>
              <a:t>&gt; &lt;</a:t>
            </a:r>
            <a:r>
              <a:rPr lang="en-US" sz="1300" dirty="0" err="1"/>
              <a:t>br</a:t>
            </a:r>
            <a:r>
              <a:rPr lang="en-US" sz="1300" dirty="0"/>
              <a:t>&gt;</a:t>
            </a:r>
          </a:p>
          <a:p>
            <a:pPr marL="0" indent="0">
              <a:buNone/>
            </a:pPr>
            <a:r>
              <a:rPr lang="en-US" sz="1300" dirty="0"/>
              <a:t>&lt;</a:t>
            </a:r>
            <a:r>
              <a:rPr lang="en-US" sz="1300" dirty="0" err="1"/>
              <a:t>img</a:t>
            </a:r>
            <a:r>
              <a:rPr lang="en-US" sz="1300" dirty="0"/>
              <a:t> id="drag1" </a:t>
            </a:r>
            <a:r>
              <a:rPr lang="en-US" sz="1300" dirty="0" err="1"/>
              <a:t>src</a:t>
            </a:r>
            <a:r>
              <a:rPr lang="en-US" sz="1300" dirty="0"/>
              <a:t>="vyb.jpeg" </a:t>
            </a:r>
            <a:r>
              <a:rPr lang="en-US" sz="1300" dirty="0" err="1"/>
              <a:t>draggable</a:t>
            </a:r>
            <a:r>
              <a:rPr lang="en-US" sz="1300" dirty="0"/>
              <a:t>="true" </a:t>
            </a:r>
            <a:r>
              <a:rPr lang="en-US" sz="1300" dirty="0" err="1"/>
              <a:t>ondragstart</a:t>
            </a:r>
            <a:r>
              <a:rPr lang="en-US" sz="1300" dirty="0"/>
              <a:t>="drag(event)" width="300" height="250</a:t>
            </a:r>
            <a:r>
              <a:rPr lang="en-US" sz="1300" dirty="0" smtClean="0"/>
              <a:t>"&gt; &lt;/</a:t>
            </a:r>
            <a:r>
              <a:rPr lang="en-US" sz="1300" dirty="0"/>
              <a:t>body</a:t>
            </a:r>
            <a:r>
              <a:rPr lang="en-US" sz="1300" dirty="0" smtClean="0"/>
              <a:t>&gt;&lt;/</a:t>
            </a:r>
            <a:r>
              <a:rPr lang="en-US" sz="1300" dirty="0"/>
              <a:t>html&gt;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Explanation</a:t>
            </a:r>
          </a:p>
        </p:txBody>
      </p:sp>
      <p:sp>
        <p:nvSpPr>
          <p:cNvPr id="3" name="Content Placeholder 2"/>
          <p:cNvSpPr>
            <a:spLocks noGrp="1"/>
          </p:cNvSpPr>
          <p:nvPr>
            <p:ph idx="1"/>
          </p:nvPr>
        </p:nvSpPr>
        <p:spPr/>
        <p:txBody>
          <a:bodyPr>
            <a:normAutofit/>
          </a:bodyPr>
          <a:lstStyle/>
          <a:p>
            <a:r>
              <a:rPr lang="en-US" sz="2000" dirty="0"/>
              <a:t>First of all: To make an element </a:t>
            </a:r>
            <a:r>
              <a:rPr lang="en-US" sz="2000" dirty="0" err="1"/>
              <a:t>draggable</a:t>
            </a:r>
            <a:r>
              <a:rPr lang="en-US" sz="2000" dirty="0"/>
              <a:t>, set the </a:t>
            </a:r>
            <a:r>
              <a:rPr lang="en-US" sz="2000" dirty="0" err="1"/>
              <a:t>draggable</a:t>
            </a:r>
            <a:r>
              <a:rPr lang="en-US" sz="2000" dirty="0"/>
              <a:t> attribute to true:  &lt;</a:t>
            </a:r>
            <a:r>
              <a:rPr lang="en-US" sz="2000" dirty="0" err="1"/>
              <a:t>img</a:t>
            </a:r>
            <a:r>
              <a:rPr lang="en-US" sz="2000" dirty="0"/>
              <a:t> </a:t>
            </a:r>
            <a:r>
              <a:rPr lang="en-US" sz="2000" dirty="0" err="1"/>
              <a:t>draggable</a:t>
            </a:r>
            <a:r>
              <a:rPr lang="en-US" sz="2000" dirty="0"/>
              <a:t>="true"&gt;</a:t>
            </a:r>
          </a:p>
          <a:p>
            <a:r>
              <a:rPr lang="en-US" sz="2000" dirty="0"/>
              <a:t>Then, specify what should happen when the element is dragged.</a:t>
            </a:r>
          </a:p>
          <a:p>
            <a:pPr marL="457200" lvl="1" indent="0">
              <a:buNone/>
            </a:pPr>
            <a:r>
              <a:rPr lang="en-US" sz="1800" dirty="0"/>
              <a:t>In the example above, the </a:t>
            </a:r>
            <a:r>
              <a:rPr lang="en-US" sz="1800" dirty="0" err="1">
                <a:solidFill>
                  <a:srgbClr val="C00000"/>
                </a:solidFill>
              </a:rPr>
              <a:t>ondragstart</a:t>
            </a:r>
            <a:r>
              <a:rPr lang="en-US" sz="1800" dirty="0">
                <a:solidFill>
                  <a:srgbClr val="C00000"/>
                </a:solidFill>
              </a:rPr>
              <a:t> attribute </a:t>
            </a:r>
            <a:r>
              <a:rPr lang="en-US" sz="1800" dirty="0"/>
              <a:t>calls a function, drag(event), that specifies what data to be dragged.</a:t>
            </a:r>
          </a:p>
          <a:p>
            <a:pPr marL="457200" lvl="1" indent="0">
              <a:buNone/>
            </a:pPr>
            <a:r>
              <a:rPr lang="en-US" sz="1800" dirty="0"/>
              <a:t>The </a:t>
            </a:r>
            <a:r>
              <a:rPr lang="en-US" sz="1800" dirty="0" err="1">
                <a:solidFill>
                  <a:srgbClr val="C00000"/>
                </a:solidFill>
              </a:rPr>
              <a:t>dataTransfer.setData</a:t>
            </a:r>
            <a:r>
              <a:rPr lang="en-US" sz="1800" dirty="0">
                <a:solidFill>
                  <a:srgbClr val="C00000"/>
                </a:solidFill>
              </a:rPr>
              <a:t>() </a:t>
            </a:r>
            <a:r>
              <a:rPr lang="en-US" sz="1800" dirty="0"/>
              <a:t>method sets the data type and the value of the dragged data:</a:t>
            </a:r>
          </a:p>
          <a:p>
            <a:pPr marL="457200" lvl="1" indent="0">
              <a:buNone/>
            </a:pPr>
            <a:endParaRPr lang="en-US" sz="1800" dirty="0"/>
          </a:p>
          <a:p>
            <a:endParaRPr lang="en-US"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Code Explanation</a:t>
            </a:r>
            <a:endParaRPr lang="en-US"/>
          </a:p>
        </p:txBody>
      </p:sp>
      <p:sp>
        <p:nvSpPr>
          <p:cNvPr id="3" name="Content Placeholder 2"/>
          <p:cNvSpPr>
            <a:spLocks noGrp="1"/>
          </p:cNvSpPr>
          <p:nvPr>
            <p:ph idx="1"/>
          </p:nvPr>
        </p:nvSpPr>
        <p:spPr>
          <a:xfrm>
            <a:off x="1925209" y="1447800"/>
            <a:ext cx="6591985" cy="3777622"/>
          </a:xfrm>
        </p:spPr>
        <p:txBody>
          <a:bodyPr>
            <a:noAutofit/>
          </a:bodyPr>
          <a:lstStyle/>
          <a:p>
            <a:r>
              <a:rPr lang="en-US" sz="2400" dirty="0"/>
              <a:t>The </a:t>
            </a:r>
            <a:r>
              <a:rPr lang="en-US" sz="2400" dirty="0" err="1">
                <a:solidFill>
                  <a:srgbClr val="C00000"/>
                </a:solidFill>
              </a:rPr>
              <a:t>ondragover</a:t>
            </a:r>
            <a:r>
              <a:rPr lang="en-US" sz="2400" dirty="0">
                <a:solidFill>
                  <a:srgbClr val="C00000"/>
                </a:solidFill>
              </a:rPr>
              <a:t> </a:t>
            </a:r>
            <a:r>
              <a:rPr lang="en-US" sz="2400" dirty="0"/>
              <a:t>event specifies where the dragged data can be dropped</a:t>
            </a:r>
            <a:r>
              <a:rPr lang="en-US" sz="2400" dirty="0" smtClean="0"/>
              <a:t>.</a:t>
            </a:r>
            <a:endParaRPr lang="en-US" sz="2400" dirty="0"/>
          </a:p>
          <a:p>
            <a:r>
              <a:rPr lang="en-US" sz="2400" dirty="0"/>
              <a:t>By default, data/elements cannot be dropped in other elements. To allow a drop, we must prevent the default handling of the element</a:t>
            </a:r>
            <a:r>
              <a:rPr lang="en-US" sz="2400" dirty="0" smtClean="0"/>
              <a:t>.</a:t>
            </a:r>
            <a:endParaRPr lang="en-US" sz="2400" dirty="0"/>
          </a:p>
          <a:p>
            <a:r>
              <a:rPr lang="en-US" sz="2400" dirty="0"/>
              <a:t>This is done by calling the </a:t>
            </a:r>
            <a:r>
              <a:rPr lang="en-US" sz="2400" dirty="0" err="1">
                <a:solidFill>
                  <a:srgbClr val="C00000"/>
                </a:solidFill>
              </a:rPr>
              <a:t>event.preventDefault</a:t>
            </a:r>
            <a:r>
              <a:rPr lang="en-US" sz="2400" dirty="0">
                <a:solidFill>
                  <a:srgbClr val="C00000"/>
                </a:solidFill>
              </a:rPr>
              <a:t>() </a:t>
            </a:r>
            <a:r>
              <a:rPr lang="en-US" sz="2400" dirty="0"/>
              <a:t>method for the </a:t>
            </a:r>
            <a:r>
              <a:rPr lang="en-US" sz="2400" dirty="0" err="1"/>
              <a:t>ondragover</a:t>
            </a:r>
            <a:r>
              <a:rPr lang="en-US" sz="2400" dirty="0"/>
              <a:t> event</a:t>
            </a:r>
            <a:r>
              <a:rPr lang="en-US" sz="2400" dirty="0" smtClean="0"/>
              <a:t>:</a:t>
            </a:r>
            <a:endParaRPr lang="en-US" sz="2400" dirty="0"/>
          </a:p>
          <a:p>
            <a:r>
              <a:rPr lang="en-US" sz="2400" dirty="0"/>
              <a:t>When the dragged data is dropped, a drop event occurs.</a:t>
            </a:r>
          </a:p>
          <a:p>
            <a:r>
              <a:rPr lang="en-US" sz="2400" dirty="0"/>
              <a:t>In the example above, the </a:t>
            </a:r>
            <a:r>
              <a:rPr lang="en-US" sz="2400" dirty="0" err="1"/>
              <a:t>ondrop</a:t>
            </a:r>
            <a:r>
              <a:rPr lang="en-US" sz="2400" dirty="0"/>
              <a:t> attribute calls a function, drop(event):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Code Explanation</a:t>
            </a:r>
            <a:endParaRPr lang="en-US"/>
          </a:p>
        </p:txBody>
      </p:sp>
      <p:sp>
        <p:nvSpPr>
          <p:cNvPr id="3" name="Content Placeholder 2"/>
          <p:cNvSpPr>
            <a:spLocks noGrp="1"/>
          </p:cNvSpPr>
          <p:nvPr>
            <p:ph idx="1"/>
          </p:nvPr>
        </p:nvSpPr>
        <p:spPr/>
        <p:txBody>
          <a:bodyPr>
            <a:normAutofit/>
          </a:bodyPr>
          <a:lstStyle/>
          <a:p>
            <a:r>
              <a:rPr lang="en-US"/>
              <a:t>Call </a:t>
            </a:r>
            <a:r>
              <a:rPr lang="en-US">
                <a:solidFill>
                  <a:srgbClr val="C00000"/>
                </a:solidFill>
              </a:rPr>
              <a:t>preventDefault() </a:t>
            </a:r>
            <a:r>
              <a:rPr lang="en-US"/>
              <a:t>to prevent the browser default handling of the data (default is open as link on drop)</a:t>
            </a:r>
          </a:p>
          <a:p>
            <a:r>
              <a:rPr lang="en-US"/>
              <a:t>Get the dragged data with the</a:t>
            </a:r>
            <a:r>
              <a:rPr lang="en-US">
                <a:solidFill>
                  <a:srgbClr val="C00000"/>
                </a:solidFill>
              </a:rPr>
              <a:t> dataTransfer.getData() </a:t>
            </a:r>
            <a:r>
              <a:rPr lang="en-US"/>
              <a:t>method. This method will return any data that was set to the same type in the </a:t>
            </a:r>
            <a:r>
              <a:rPr lang="en-US">
                <a:solidFill>
                  <a:srgbClr val="C00000"/>
                </a:solidFill>
              </a:rPr>
              <a:t>setData() </a:t>
            </a:r>
            <a:r>
              <a:rPr lang="en-US"/>
              <a:t>method</a:t>
            </a:r>
          </a:p>
          <a:p>
            <a:r>
              <a:rPr lang="en-US"/>
              <a:t>The dragged data is the id of the dragged element ("drag1")</a:t>
            </a:r>
          </a:p>
          <a:p>
            <a:r>
              <a:rPr lang="en-US"/>
              <a:t>Append the dragged element into the drop element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GeoLocation</a:t>
            </a:r>
          </a:p>
        </p:txBody>
      </p:sp>
      <p:sp>
        <p:nvSpPr>
          <p:cNvPr id="3" name="Content Placeholder 2"/>
          <p:cNvSpPr>
            <a:spLocks noGrp="1"/>
          </p:cNvSpPr>
          <p:nvPr>
            <p:ph idx="1"/>
          </p:nvPr>
        </p:nvSpPr>
        <p:spPr>
          <a:xfrm>
            <a:off x="1828800" y="1676400"/>
            <a:ext cx="6591985" cy="3777622"/>
          </a:xfrm>
        </p:spPr>
        <p:txBody>
          <a:bodyPr>
            <a:noAutofit/>
          </a:bodyPr>
          <a:lstStyle/>
          <a:p>
            <a:r>
              <a:rPr lang="en-US" sz="2400" dirty="0"/>
              <a:t>The HTML Geolocation API is used to locate a user's position.</a:t>
            </a:r>
          </a:p>
          <a:p>
            <a:r>
              <a:rPr lang="en-US" sz="2400" dirty="0"/>
              <a:t>Since this can compromise privacy, the position is not available unless the user approves it.</a:t>
            </a:r>
          </a:p>
          <a:p>
            <a:r>
              <a:rPr lang="en-US" sz="2400" dirty="0"/>
              <a:t>The </a:t>
            </a:r>
            <a:r>
              <a:rPr lang="en-US" sz="2400" dirty="0" err="1">
                <a:solidFill>
                  <a:srgbClr val="C00000"/>
                </a:solidFill>
              </a:rPr>
              <a:t>getCurrentPosition</a:t>
            </a:r>
            <a:r>
              <a:rPr lang="en-US" sz="2400" dirty="0">
                <a:solidFill>
                  <a:srgbClr val="C00000"/>
                </a:solidFill>
              </a:rPr>
              <a:t>()</a:t>
            </a:r>
            <a:r>
              <a:rPr lang="en-US" sz="2400" dirty="0"/>
              <a:t> method is used to return the user's position.</a:t>
            </a:r>
          </a:p>
          <a:p>
            <a:endParaRPr lang="en-US" sz="2400" dirty="0"/>
          </a:p>
          <a:p>
            <a:r>
              <a:rPr lang="en-US" sz="2400" dirty="0"/>
              <a:t>The example below returns the latitude and longitude of the user's position: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8229600" cy="5878195"/>
          </a:xfrm>
        </p:spPr>
        <p:txBody>
          <a:bodyPr>
            <a:noAutofit/>
          </a:bodyPr>
          <a:lstStyle/>
          <a:p>
            <a:pPr marL="0" indent="0">
              <a:buNone/>
            </a:pPr>
            <a:r>
              <a:rPr lang="en-US" sz="1300" dirty="0"/>
              <a:t>&lt;!DOCTYPE html&gt;</a:t>
            </a:r>
          </a:p>
          <a:p>
            <a:pPr marL="0" indent="0">
              <a:buNone/>
            </a:pPr>
            <a:r>
              <a:rPr lang="en-US" sz="1300" dirty="0"/>
              <a:t>&lt;html</a:t>
            </a:r>
            <a:r>
              <a:rPr lang="en-US" sz="1300" dirty="0" smtClean="0"/>
              <a:t>&gt; &lt;</a:t>
            </a:r>
            <a:r>
              <a:rPr lang="en-US" sz="1300" dirty="0"/>
              <a:t>body&gt;</a:t>
            </a:r>
          </a:p>
          <a:p>
            <a:pPr marL="0" indent="0">
              <a:buNone/>
            </a:pPr>
            <a:r>
              <a:rPr lang="en-US" sz="1300" dirty="0"/>
              <a:t>&lt;p&gt;Click the button to get your coordinates.&lt;/p&gt;</a:t>
            </a:r>
          </a:p>
          <a:p>
            <a:pPr marL="0" indent="0">
              <a:buNone/>
            </a:pPr>
            <a:r>
              <a:rPr lang="en-US" sz="1300" dirty="0"/>
              <a:t>&lt;button </a:t>
            </a:r>
            <a:r>
              <a:rPr lang="en-US" sz="1300" dirty="0" err="1"/>
              <a:t>onclick</a:t>
            </a:r>
            <a:r>
              <a:rPr lang="en-US" sz="1300" dirty="0"/>
              <a:t>="</a:t>
            </a:r>
            <a:r>
              <a:rPr lang="en-US" sz="1300" dirty="0" err="1"/>
              <a:t>getLocation</a:t>
            </a:r>
            <a:r>
              <a:rPr lang="en-US" sz="1300" dirty="0"/>
              <a:t>()"&gt;Try It&lt;/button&gt;</a:t>
            </a:r>
          </a:p>
          <a:p>
            <a:pPr marL="0" indent="0">
              <a:buNone/>
            </a:pPr>
            <a:r>
              <a:rPr lang="en-US" sz="1300" dirty="0"/>
              <a:t>&lt;p id="demo"&gt;&lt;/p&gt;</a:t>
            </a:r>
          </a:p>
          <a:p>
            <a:pPr marL="0" indent="0">
              <a:buNone/>
            </a:pPr>
            <a:r>
              <a:rPr lang="en-US" sz="1300" dirty="0"/>
              <a:t>&lt;script&gt;</a:t>
            </a:r>
          </a:p>
          <a:p>
            <a:pPr marL="0" indent="0">
              <a:buNone/>
            </a:pPr>
            <a:r>
              <a:rPr lang="en-US" sz="1300" dirty="0" err="1"/>
              <a:t>var</a:t>
            </a:r>
            <a:r>
              <a:rPr lang="en-US" sz="1300" dirty="0"/>
              <a:t> x = </a:t>
            </a:r>
            <a:r>
              <a:rPr lang="en-US" sz="1300" dirty="0" err="1"/>
              <a:t>document.getElementById</a:t>
            </a:r>
            <a:r>
              <a:rPr lang="en-US" sz="1300" dirty="0"/>
              <a:t>("demo");</a:t>
            </a:r>
          </a:p>
          <a:p>
            <a:pPr marL="0" indent="0">
              <a:buNone/>
            </a:pPr>
            <a:r>
              <a:rPr lang="en-US" sz="1300" dirty="0"/>
              <a:t>function </a:t>
            </a:r>
            <a:r>
              <a:rPr lang="en-US" sz="1300" dirty="0" err="1"/>
              <a:t>getLocation</a:t>
            </a:r>
            <a:r>
              <a:rPr lang="en-US" sz="1300" dirty="0"/>
              <a:t>() {</a:t>
            </a:r>
          </a:p>
          <a:p>
            <a:pPr marL="0" indent="0">
              <a:buNone/>
            </a:pPr>
            <a:r>
              <a:rPr lang="en-US" sz="1300" dirty="0"/>
              <a:t>  if (</a:t>
            </a:r>
            <a:r>
              <a:rPr lang="en-US" sz="1300" dirty="0" err="1"/>
              <a:t>navigator.geolocation</a:t>
            </a:r>
            <a:r>
              <a:rPr lang="en-US" sz="1300" dirty="0"/>
              <a:t>) {</a:t>
            </a:r>
          </a:p>
          <a:p>
            <a:pPr marL="0" indent="0">
              <a:buNone/>
            </a:pPr>
            <a:r>
              <a:rPr lang="en-US" sz="1300" dirty="0"/>
              <a:t>    </a:t>
            </a:r>
            <a:r>
              <a:rPr lang="en-US" sz="1300" dirty="0" err="1"/>
              <a:t>navigator.geolocation.getCurrentPosition</a:t>
            </a:r>
            <a:r>
              <a:rPr lang="en-US" sz="1300" dirty="0"/>
              <a:t>(</a:t>
            </a:r>
            <a:r>
              <a:rPr lang="en-US" sz="1300" dirty="0" err="1"/>
              <a:t>showPosition</a:t>
            </a:r>
            <a:r>
              <a:rPr lang="en-US" sz="1300" dirty="0"/>
              <a:t>);</a:t>
            </a:r>
          </a:p>
          <a:p>
            <a:pPr marL="0" indent="0">
              <a:buNone/>
            </a:pPr>
            <a:r>
              <a:rPr lang="en-US" sz="1300" dirty="0"/>
              <a:t>  } else { </a:t>
            </a:r>
          </a:p>
          <a:p>
            <a:pPr marL="0" indent="0">
              <a:buNone/>
            </a:pPr>
            <a:r>
              <a:rPr lang="en-US" sz="1300" dirty="0"/>
              <a:t>    </a:t>
            </a:r>
            <a:r>
              <a:rPr lang="en-US" sz="1300" dirty="0" err="1"/>
              <a:t>x.innerHTML</a:t>
            </a:r>
            <a:r>
              <a:rPr lang="en-US" sz="1300" dirty="0"/>
              <a:t> = "Geolocation is not supported by this browser.";</a:t>
            </a:r>
          </a:p>
          <a:p>
            <a:pPr marL="0" indent="0">
              <a:buNone/>
            </a:pPr>
            <a:r>
              <a:rPr lang="en-US" sz="1300" dirty="0"/>
              <a:t>  }</a:t>
            </a:r>
          </a:p>
          <a:p>
            <a:pPr marL="0" indent="0">
              <a:buNone/>
            </a:pPr>
            <a:r>
              <a:rPr lang="en-US" sz="1300" dirty="0"/>
              <a:t>}</a:t>
            </a:r>
          </a:p>
          <a:p>
            <a:pPr marL="0" indent="0">
              <a:buNone/>
            </a:pPr>
            <a:r>
              <a:rPr lang="en-US" sz="1300" dirty="0" smtClean="0"/>
              <a:t>function </a:t>
            </a:r>
            <a:r>
              <a:rPr lang="en-US" sz="1300" dirty="0" err="1"/>
              <a:t>showPosition</a:t>
            </a:r>
            <a:r>
              <a:rPr lang="en-US" sz="1300" dirty="0"/>
              <a:t>(position) {</a:t>
            </a:r>
          </a:p>
          <a:p>
            <a:pPr marL="0" indent="0">
              <a:buNone/>
            </a:pPr>
            <a:r>
              <a:rPr lang="en-US" sz="1300" dirty="0"/>
              <a:t>  </a:t>
            </a:r>
            <a:r>
              <a:rPr lang="en-US" sz="1300" dirty="0" err="1"/>
              <a:t>x.innerHTML</a:t>
            </a:r>
            <a:r>
              <a:rPr lang="en-US" sz="1300" dirty="0"/>
              <a:t> = "Latitude: " + </a:t>
            </a:r>
            <a:r>
              <a:rPr lang="en-US" sz="1300" dirty="0" err="1"/>
              <a:t>position.coords.latitude</a:t>
            </a:r>
            <a:r>
              <a:rPr lang="en-US" sz="1300" dirty="0"/>
              <a:t> + </a:t>
            </a:r>
          </a:p>
          <a:p>
            <a:pPr marL="0" indent="0">
              <a:buNone/>
            </a:pPr>
            <a:r>
              <a:rPr lang="en-US" sz="1300" dirty="0"/>
              <a:t>  "&lt;</a:t>
            </a:r>
            <a:r>
              <a:rPr lang="en-US" sz="1300" dirty="0" err="1"/>
              <a:t>br</a:t>
            </a:r>
            <a:r>
              <a:rPr lang="en-US" sz="1300" dirty="0"/>
              <a:t>&gt;Longitude: " + </a:t>
            </a:r>
            <a:r>
              <a:rPr lang="en-US" sz="1300" dirty="0" err="1"/>
              <a:t>position.coords.longitude</a:t>
            </a:r>
            <a:r>
              <a:rPr lang="en-US" sz="1300" dirty="0"/>
              <a:t>;</a:t>
            </a:r>
          </a:p>
          <a:p>
            <a:pPr marL="0" indent="0">
              <a:buNone/>
            </a:pPr>
            <a:r>
              <a:rPr lang="en-US" sz="1300" dirty="0"/>
              <a:t>}</a:t>
            </a:r>
          </a:p>
          <a:p>
            <a:pPr marL="0" indent="0">
              <a:buNone/>
            </a:pPr>
            <a:r>
              <a:rPr lang="en-US" sz="1300" dirty="0"/>
              <a:t>&lt;/script</a:t>
            </a:r>
            <a:r>
              <a:rPr lang="en-US" sz="1300" dirty="0" smtClean="0"/>
              <a:t>&gt; &lt;/</a:t>
            </a:r>
            <a:r>
              <a:rPr lang="en-US" sz="1300" dirty="0"/>
              <a:t>body&gt;</a:t>
            </a:r>
          </a:p>
          <a:p>
            <a:pPr marL="0" indent="0">
              <a:buNone/>
            </a:pPr>
            <a:r>
              <a:rPr lang="en-US" sz="1300" dirty="0"/>
              <a:t>&lt;/html&gt;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Code Explanation</a:t>
            </a:r>
            <a:endParaRPr lang="en-US"/>
          </a:p>
        </p:txBody>
      </p:sp>
      <p:sp>
        <p:nvSpPr>
          <p:cNvPr id="3" name="Content Placeholder 2"/>
          <p:cNvSpPr>
            <a:spLocks noGrp="1"/>
          </p:cNvSpPr>
          <p:nvPr>
            <p:ph idx="1"/>
          </p:nvPr>
        </p:nvSpPr>
        <p:spPr/>
        <p:txBody>
          <a:bodyPr>
            <a:normAutofit/>
          </a:bodyPr>
          <a:lstStyle/>
          <a:p>
            <a:r>
              <a:rPr lang="en-US"/>
              <a:t>Check if Geolocation is supported</a:t>
            </a:r>
          </a:p>
          <a:p>
            <a:r>
              <a:rPr lang="en-US"/>
              <a:t>If supported, run the getCurrentPosition() method. If not, display a message to the user</a:t>
            </a:r>
          </a:p>
          <a:p>
            <a:r>
              <a:rPr lang="en-US"/>
              <a:t>If the getCurrentPosition() method is successful, it returns a coordinates object to the function specified in the parameter (showPosition)</a:t>
            </a:r>
          </a:p>
          <a:p>
            <a:r>
              <a:rPr lang="en-US"/>
              <a:t>The showPosition() function outputs the Latitude and Longitude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normAutofit/>
          </a:bodyPr>
          <a:lstStyle/>
          <a:p>
            <a:r>
              <a:rPr lang="en-US" dirty="0" smtClean="0"/>
              <a:t>CSS stands for Cascading Style Sheets</a:t>
            </a:r>
          </a:p>
          <a:p>
            <a:r>
              <a:rPr lang="en-US" dirty="0" smtClean="0"/>
              <a:t>CSS describes how HTML elements are to be displayed on screen, paper, or in other media</a:t>
            </a:r>
          </a:p>
          <a:p>
            <a:r>
              <a:rPr lang="en-US" dirty="0" smtClean="0"/>
              <a:t>CSS saves a lot of work. It can control the layout of multiple web pages all at once</a:t>
            </a:r>
          </a:p>
          <a:p>
            <a:r>
              <a:rPr lang="en-US" dirty="0" smtClean="0"/>
              <a:t>External style sheets are stored in CSS files</a:t>
            </a:r>
          </a:p>
          <a:p>
            <a:r>
              <a:rPr lang="en-US" dirty="0" smtClean="0"/>
              <a:t>CSS is used to define styles for your web pages, including the design, layout and variations in display for different devices and screen sizes.</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0837"/>
            <a:ext cx="8229600" cy="856488"/>
          </a:xfrm>
        </p:spPr>
        <p:txBody>
          <a:bodyPr>
            <a:normAutofit/>
          </a:bodyPr>
          <a:lstStyle/>
          <a:p>
            <a:r>
              <a:rPr lang="en-US" dirty="0" smtClean="0"/>
              <a:t>CSS Syntax</a:t>
            </a:r>
            <a:endParaRPr lang="en-US" dirty="0"/>
          </a:p>
        </p:txBody>
      </p:sp>
      <p:sp>
        <p:nvSpPr>
          <p:cNvPr id="3" name="Content Placeholder 2"/>
          <p:cNvSpPr>
            <a:spLocks noGrp="1"/>
          </p:cNvSpPr>
          <p:nvPr>
            <p:ph idx="1"/>
          </p:nvPr>
        </p:nvSpPr>
        <p:spPr>
          <a:xfrm>
            <a:off x="1066800" y="2819400"/>
            <a:ext cx="7924800" cy="4038600"/>
          </a:xfrm>
        </p:spPr>
        <p:txBody>
          <a:bodyPr>
            <a:normAutofit/>
          </a:bodyPr>
          <a:lstStyle/>
          <a:p>
            <a:pPr algn="just"/>
            <a:r>
              <a:rPr lang="en-US" dirty="0" smtClean="0"/>
              <a:t>The selector points to the HTML element you want to style.</a:t>
            </a:r>
          </a:p>
          <a:p>
            <a:pPr algn="just"/>
            <a:r>
              <a:rPr lang="en-US" dirty="0" smtClean="0"/>
              <a:t>The declaration block contains one or more declarations separated by semicolons.</a:t>
            </a:r>
          </a:p>
          <a:p>
            <a:pPr algn="just"/>
            <a:r>
              <a:rPr lang="en-US" dirty="0" smtClean="0"/>
              <a:t>Each declaration includes a CSS property name and a value, separated by a colon.</a:t>
            </a:r>
          </a:p>
          <a:p>
            <a:pPr algn="just"/>
            <a:r>
              <a:rPr lang="en-US" dirty="0" smtClean="0"/>
              <a:t>Multiple CSS declarations are separated with semicolons, and declaration blocks are surrounded by curly braces.</a:t>
            </a:r>
          </a:p>
          <a:p>
            <a:pPr algn="just"/>
            <a:endParaRPr lang="en-US" dirty="0"/>
          </a:p>
        </p:txBody>
      </p:sp>
      <p:pic>
        <p:nvPicPr>
          <p:cNvPr id="4" name="Picture 3" descr="selector.gif"/>
          <p:cNvPicPr>
            <a:picLocks noChangeAspect="1"/>
          </p:cNvPicPr>
          <p:nvPr/>
        </p:nvPicPr>
        <p:blipFill>
          <a:blip r:embed="rId2"/>
          <a:stretch>
            <a:fillRect/>
          </a:stretch>
        </p:blipFill>
        <p:spPr>
          <a:xfrm>
            <a:off x="1600200" y="1457325"/>
            <a:ext cx="5419725" cy="11334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8229600" cy="1143000"/>
          </a:xfrm>
        </p:spPr>
        <p:txBody>
          <a:bodyPr>
            <a:normAutofit/>
          </a:bodyPr>
          <a:lstStyle/>
          <a:p>
            <a:r>
              <a:rPr lang="en-US" dirty="0" smtClean="0"/>
              <a:t>Getting Started with HTML5</a:t>
            </a:r>
            <a:endParaRPr lang="en-US" dirty="0"/>
          </a:p>
        </p:txBody>
      </p:sp>
      <p:sp>
        <p:nvSpPr>
          <p:cNvPr id="3" name="Content Placeholder 2"/>
          <p:cNvSpPr>
            <a:spLocks noGrp="1"/>
          </p:cNvSpPr>
          <p:nvPr>
            <p:ph idx="1"/>
          </p:nvPr>
        </p:nvSpPr>
        <p:spPr>
          <a:xfrm>
            <a:off x="1524001" y="1600200"/>
            <a:ext cx="7162800" cy="4724400"/>
          </a:xfrm>
        </p:spPr>
        <p:txBody>
          <a:bodyPr>
            <a:normAutofit fontScale="92500" lnSpcReduction="10000"/>
          </a:bodyPr>
          <a:lstStyle/>
          <a:p>
            <a:pPr algn="just"/>
            <a:r>
              <a:rPr lang="en-US" sz="2000" b="1" dirty="0" smtClean="0"/>
              <a:t>HTML</a:t>
            </a:r>
            <a:r>
              <a:rPr lang="en-US" sz="2000" dirty="0" smtClean="0"/>
              <a:t> stands for </a:t>
            </a:r>
            <a:r>
              <a:rPr lang="en-US" sz="2000" i="1" dirty="0" smtClean="0"/>
              <a:t>Hyper Text Markup Language</a:t>
            </a:r>
            <a:r>
              <a:rPr lang="en-US" sz="2000" dirty="0" smtClean="0"/>
              <a:t>. It is used for structuring and presenting content on the World Wide Web(W3 consortium).</a:t>
            </a:r>
          </a:p>
          <a:p>
            <a:pPr algn="just"/>
            <a:r>
              <a:rPr lang="en-US" sz="2000" dirty="0" smtClean="0"/>
              <a:t>Hyper Text defines the link between the web pages.</a:t>
            </a:r>
          </a:p>
          <a:p>
            <a:pPr algn="just"/>
            <a:r>
              <a:rPr lang="en-US" sz="2000" dirty="0" smtClean="0"/>
              <a:t>Markup language is used to define the text document within tag which defines the structure of web pages.</a:t>
            </a:r>
          </a:p>
          <a:p>
            <a:pPr algn="just"/>
            <a:r>
              <a:rPr lang="en-US" sz="2000" dirty="0" smtClean="0"/>
              <a:t>HTML5 is the latest version of HTML.</a:t>
            </a:r>
          </a:p>
          <a:p>
            <a:pPr algn="just"/>
            <a:r>
              <a:rPr lang="en-US" sz="2000" dirty="0" smtClean="0"/>
              <a:t>HTML5 comes with a lot of flexibility and it supports the following features −</a:t>
            </a:r>
          </a:p>
          <a:p>
            <a:pPr algn="just"/>
            <a:r>
              <a:rPr lang="en-US" sz="2000" dirty="0" smtClean="0"/>
              <a:t>Uppercase tag names.</a:t>
            </a:r>
          </a:p>
          <a:p>
            <a:pPr algn="just"/>
            <a:r>
              <a:rPr lang="en-US" sz="2000" dirty="0" smtClean="0"/>
              <a:t>Quotes are optional for attributes.</a:t>
            </a:r>
          </a:p>
          <a:p>
            <a:pPr algn="just"/>
            <a:r>
              <a:rPr lang="en-US" sz="2000" dirty="0" smtClean="0"/>
              <a:t>Attribute values are optional.</a:t>
            </a:r>
          </a:p>
          <a:p>
            <a:pPr algn="just"/>
            <a:r>
              <a:rPr lang="en-US" sz="2000" dirty="0" smtClean="0"/>
              <a:t>Closing empty elements are optional.</a:t>
            </a:r>
          </a:p>
          <a:p>
            <a:pPr algn="just"/>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6871"/>
            <a:ext cx="6589199" cy="1280890"/>
          </a:xfrm>
        </p:spPr>
        <p:txBody>
          <a:bodyPr/>
          <a:lstStyle/>
          <a:p>
            <a:r>
              <a:rPr lang="en-IN" dirty="0" smtClean="0"/>
              <a:t>CSS Selectors</a:t>
            </a:r>
            <a:endParaRPr lang="en-IN" dirty="0"/>
          </a:p>
        </p:txBody>
      </p:sp>
      <p:sp>
        <p:nvSpPr>
          <p:cNvPr id="3" name="Content Placeholder 2"/>
          <p:cNvSpPr>
            <a:spLocks noGrp="1"/>
          </p:cNvSpPr>
          <p:nvPr>
            <p:ph idx="1"/>
          </p:nvPr>
        </p:nvSpPr>
        <p:spPr>
          <a:xfrm>
            <a:off x="1524000" y="838200"/>
            <a:ext cx="7619999" cy="6019800"/>
          </a:xfrm>
        </p:spPr>
        <p:txBody>
          <a:bodyPr/>
          <a:lstStyle/>
          <a:p>
            <a:r>
              <a:rPr lang="en-IN" dirty="0"/>
              <a:t>CSS selectors are used to "find" (or select) the HTML elements you want to style</a:t>
            </a:r>
            <a:r>
              <a:rPr lang="en-IN" dirty="0" smtClean="0"/>
              <a:t>.</a:t>
            </a:r>
          </a:p>
          <a:p>
            <a:r>
              <a:rPr lang="en-IN" dirty="0"/>
              <a:t>CSS selectors </a:t>
            </a:r>
            <a:r>
              <a:rPr lang="en-IN" dirty="0" smtClean="0"/>
              <a:t>are divided into </a:t>
            </a:r>
            <a:r>
              <a:rPr lang="en-IN" dirty="0"/>
              <a:t>five </a:t>
            </a:r>
            <a:r>
              <a:rPr lang="en-IN" dirty="0" smtClean="0"/>
              <a:t>categories</a:t>
            </a:r>
          </a:p>
          <a:p>
            <a:pPr lvl="1"/>
            <a:r>
              <a:rPr lang="en-IN" dirty="0"/>
              <a:t>CSS element </a:t>
            </a:r>
            <a:r>
              <a:rPr lang="en-IN" dirty="0" smtClean="0"/>
              <a:t>Selector : </a:t>
            </a:r>
            <a:r>
              <a:rPr lang="en-IN" dirty="0"/>
              <a:t>The element selector selects HTML elements based on the element name</a:t>
            </a:r>
          </a:p>
          <a:p>
            <a:pPr lvl="1"/>
            <a:r>
              <a:rPr lang="en-IN" dirty="0"/>
              <a:t>CSS id </a:t>
            </a:r>
            <a:r>
              <a:rPr lang="en-IN" dirty="0" smtClean="0"/>
              <a:t>Selector : </a:t>
            </a:r>
            <a:r>
              <a:rPr lang="en-IN" dirty="0"/>
              <a:t>The id selector uses the id attribute of an HTML element to select a specific element</a:t>
            </a:r>
            <a:r>
              <a:rPr lang="en-IN" dirty="0" smtClean="0"/>
              <a:t>. </a:t>
            </a:r>
            <a:r>
              <a:rPr lang="en-IN" dirty="0"/>
              <a:t>The id of an element is unique within a page, so the id selector is used to select one unique element</a:t>
            </a:r>
            <a:r>
              <a:rPr lang="en-IN" dirty="0" smtClean="0"/>
              <a:t>! </a:t>
            </a:r>
            <a:r>
              <a:rPr lang="en-IN" dirty="0"/>
              <a:t>To select an element with a specific id, write a hash (#) character, followed by the id of the element.</a:t>
            </a:r>
          </a:p>
          <a:p>
            <a:pPr lvl="1"/>
            <a:r>
              <a:rPr lang="en-IN" dirty="0"/>
              <a:t>CSS class </a:t>
            </a:r>
            <a:r>
              <a:rPr lang="en-IN" dirty="0" smtClean="0"/>
              <a:t>Selector : </a:t>
            </a:r>
            <a:r>
              <a:rPr lang="en-IN" dirty="0"/>
              <a:t>The class selector selects HTML elements with a specific class attribute</a:t>
            </a:r>
            <a:r>
              <a:rPr lang="en-IN" dirty="0" smtClean="0"/>
              <a:t>. </a:t>
            </a:r>
            <a:r>
              <a:rPr lang="en-IN" dirty="0"/>
              <a:t>To select elements with a specific class, write a period (.) character, followed by the class name</a:t>
            </a:r>
            <a:r>
              <a:rPr lang="en-IN" dirty="0" smtClean="0"/>
              <a:t>. </a:t>
            </a:r>
            <a:endParaRPr lang="en-IN" dirty="0"/>
          </a:p>
          <a:p>
            <a:pPr lvl="1"/>
            <a:r>
              <a:rPr lang="en-IN" dirty="0"/>
              <a:t>CSS Universal </a:t>
            </a:r>
            <a:r>
              <a:rPr lang="en-IN" dirty="0" smtClean="0"/>
              <a:t>Selector: </a:t>
            </a:r>
            <a:r>
              <a:rPr lang="en-IN" dirty="0"/>
              <a:t>The universal selector (*) selects all HTML elements on the page.</a:t>
            </a:r>
          </a:p>
          <a:p>
            <a:pPr lvl="1"/>
            <a:r>
              <a:rPr lang="en-IN" dirty="0"/>
              <a:t>CSS Grouping </a:t>
            </a:r>
            <a:r>
              <a:rPr lang="en-IN" dirty="0" smtClean="0"/>
              <a:t>Selector: </a:t>
            </a:r>
            <a:r>
              <a:rPr lang="en-IN" dirty="0"/>
              <a:t>The grouping selector selects all the HTML elements with the same style definitions</a:t>
            </a:r>
            <a:r>
              <a:rPr lang="en-IN" dirty="0" smtClean="0"/>
              <a:t>. </a:t>
            </a:r>
            <a:r>
              <a:rPr lang="en-IN" dirty="0"/>
              <a:t>the h1, h2, and p elements have the same style </a:t>
            </a:r>
            <a:r>
              <a:rPr lang="en-IN" dirty="0" smtClean="0"/>
              <a:t>definitions.</a:t>
            </a:r>
            <a:endParaRPr lang="en-IN" dirty="0"/>
          </a:p>
          <a:p>
            <a:pPr marL="457200" lvl="1" indent="0">
              <a:buNone/>
            </a:pPr>
            <a:endParaRPr lang="en-IN" dirty="0"/>
          </a:p>
        </p:txBody>
      </p:sp>
    </p:spTree>
    <p:extLst>
      <p:ext uri="{BB962C8B-B14F-4D97-AF65-F5344CB8AC3E}">
        <p14:creationId xmlns:p14="http://schemas.microsoft.com/office/powerpoint/2010/main" val="2874346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374"/>
            <a:ext cx="8915400" cy="7294305"/>
          </a:xfrm>
          <a:prstGeom prst="rect">
            <a:avLst/>
          </a:prstGeom>
        </p:spPr>
        <p:txBody>
          <a:bodyPr wrap="square">
            <a:spAutoFit/>
          </a:bodyPr>
          <a:lstStyle/>
          <a:p>
            <a:r>
              <a:rPr lang="en-IN" dirty="0">
                <a:solidFill>
                  <a:srgbClr val="800000"/>
                </a:solidFill>
                <a:latin typeface="Consolas" panose="020B0609020204030204" pitchFamily="49" charset="0"/>
              </a:rPr>
              <a:t>&lt;!DOCTYPE</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html</a:t>
            </a:r>
            <a:r>
              <a:rPr lang="en-IN" dirty="0">
                <a:solidFill>
                  <a:srgbClr val="800000"/>
                </a:solidFill>
                <a:latin typeface="Consolas" panose="020B0609020204030204" pitchFamily="49" charset="0"/>
              </a:rPr>
              <a:t>&gt;</a:t>
            </a:r>
            <a:endParaRPr lang="en-IN" dirty="0">
              <a:solidFill>
                <a:srgbClr val="000000"/>
              </a:solidFill>
              <a:latin typeface="Consolas" panose="020B0609020204030204" pitchFamily="49" charset="0"/>
            </a:endParaRPr>
          </a:p>
          <a:p>
            <a:r>
              <a:rPr lang="en-IN" dirty="0" smtClean="0">
                <a:solidFill>
                  <a:srgbClr val="000000"/>
                </a:solidFill>
                <a:latin typeface="Consolas" panose="020B0609020204030204" pitchFamily="49" charset="0"/>
              </a:rPr>
              <a:t>&lt;html&gt;&lt;head&gt; </a:t>
            </a:r>
            <a:r>
              <a:rPr lang="en-IN" dirty="0">
                <a:solidFill>
                  <a:srgbClr val="800000"/>
                </a:solidFill>
                <a:latin typeface="Consolas" panose="020B0609020204030204" pitchFamily="49" charset="0"/>
              </a:rPr>
              <a:t>&lt;style&gt;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h1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blue</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border</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4px</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dashed</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a:t>
            </a:r>
            <a:r>
              <a:rPr lang="en-IN" dirty="0" err="1">
                <a:solidFill>
                  <a:srgbClr val="800000"/>
                </a:solidFill>
                <a:latin typeface="Consolas" panose="020B0609020204030204" pitchFamily="49" charset="0"/>
              </a:rPr>
              <a:t>myId</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aqua</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border</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6px</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dotted</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a:t>
            </a:r>
            <a:r>
              <a:rPr lang="en-IN" dirty="0" err="1">
                <a:solidFill>
                  <a:srgbClr val="800000"/>
                </a:solidFill>
                <a:latin typeface="Consolas" panose="020B0609020204030204" pitchFamily="49" charset="0"/>
              </a:rPr>
              <a:t>myClass</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rebeccapurple</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text-align</a:t>
            </a:r>
            <a:r>
              <a:rPr lang="en-IN" dirty="0">
                <a:solidFill>
                  <a:srgbClr val="000000"/>
                </a:solidFill>
                <a:latin typeface="Consolas" panose="020B0609020204030204" pitchFamily="49" charset="0"/>
              </a:rPr>
              <a:t>: </a:t>
            </a:r>
            <a:r>
              <a:rPr lang="en-IN" dirty="0" err="1">
                <a:solidFill>
                  <a:srgbClr val="0451A5"/>
                </a:solidFill>
                <a:latin typeface="Consolas" panose="020B0609020204030204" pitchFamily="49" charset="0"/>
              </a:rPr>
              <a:t>center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smtClean="0">
                <a:solidFill>
                  <a:srgbClr val="000000"/>
                </a:solidFill>
                <a:latin typeface="Consolas" panose="020B0609020204030204" pitchFamily="49" charset="0"/>
              </a:rPr>
              <a:t>} &lt;!--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text-align</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left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magenta</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}--&gt;</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h4</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h5</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text-align</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right</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margin</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500px</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&lt;/style</a:t>
            </a:r>
            <a:r>
              <a:rPr lang="en-IN" dirty="0" smtClean="0">
                <a:solidFill>
                  <a:srgbClr val="800000"/>
                </a:solidFill>
                <a:latin typeface="Consolas" panose="020B0609020204030204" pitchFamily="49" charset="0"/>
              </a:rPr>
              <a:t>&gt; &lt;/</a:t>
            </a:r>
            <a:r>
              <a:rPr lang="en-IN" dirty="0">
                <a:solidFill>
                  <a:srgbClr val="800000"/>
                </a:solidFill>
                <a:latin typeface="Consolas" panose="020B0609020204030204" pitchFamily="49" charset="0"/>
              </a:rPr>
              <a:t>head</a:t>
            </a:r>
            <a:r>
              <a:rPr lang="en-IN" dirty="0" smtClean="0">
                <a:solidFill>
                  <a:srgbClr val="800000"/>
                </a:solidFill>
                <a:latin typeface="Consolas" panose="020B0609020204030204" pitchFamily="49" charset="0"/>
              </a:rPr>
              <a:t>&gt; &lt;</a:t>
            </a:r>
            <a:r>
              <a:rPr lang="en-IN" dirty="0">
                <a:solidFill>
                  <a:srgbClr val="800000"/>
                </a:solidFill>
                <a:latin typeface="Consolas" panose="020B0609020204030204" pitchFamily="49" charset="0"/>
              </a:rPr>
              <a:t>body</a:t>
            </a:r>
            <a:r>
              <a:rPr lang="en-IN" dirty="0" smtClean="0">
                <a:solidFill>
                  <a:srgbClr val="800000"/>
                </a:solidFill>
                <a:latin typeface="Consolas" panose="020B0609020204030204" pitchFamily="49" charset="0"/>
              </a:rPr>
              <a:t>&gt;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&lt;h1</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&gt;</a:t>
            </a:r>
            <a:r>
              <a:rPr lang="en-IN" dirty="0">
                <a:solidFill>
                  <a:srgbClr val="000000"/>
                </a:solidFill>
                <a:latin typeface="Consolas" panose="020B0609020204030204" pitchFamily="49" charset="0"/>
              </a:rPr>
              <a:t>CSS Element Selector</a:t>
            </a:r>
            <a:r>
              <a:rPr lang="en-IN" dirty="0">
                <a:solidFill>
                  <a:srgbClr val="800000"/>
                </a:solidFill>
                <a:latin typeface="Consolas" panose="020B0609020204030204" pitchFamily="49" charset="0"/>
              </a:rPr>
              <a:t>&lt;/h1</a:t>
            </a:r>
            <a:r>
              <a:rPr lang="en-IN" dirty="0" smtClean="0">
                <a:solidFill>
                  <a:srgbClr val="800000"/>
                </a:solidFill>
                <a:latin typeface="Consolas" panose="020B0609020204030204" pitchFamily="49" charset="0"/>
              </a:rPr>
              <a:t>&gt;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&lt;h2</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id</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myId</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r>
              <a:rPr lang="en-IN" dirty="0">
                <a:solidFill>
                  <a:srgbClr val="000000"/>
                </a:solidFill>
                <a:latin typeface="Consolas" panose="020B0609020204030204" pitchFamily="49" charset="0"/>
              </a:rPr>
              <a:t>CSS ID Selector</a:t>
            </a:r>
            <a:r>
              <a:rPr lang="en-IN" dirty="0">
                <a:solidFill>
                  <a:srgbClr val="800000"/>
                </a:solidFill>
                <a:latin typeface="Consolas" panose="020B0609020204030204" pitchFamily="49" charset="0"/>
              </a:rPr>
              <a:t>&lt;/h2</a:t>
            </a:r>
            <a:r>
              <a:rPr lang="en-IN" dirty="0" smtClean="0">
                <a:solidFill>
                  <a:srgbClr val="800000"/>
                </a:solidFill>
                <a:latin typeface="Consolas" panose="020B0609020204030204" pitchFamily="49" charset="0"/>
              </a:rPr>
              <a:t>&gt;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&lt;h3&gt;</a:t>
            </a:r>
            <a:r>
              <a:rPr lang="en-IN" dirty="0">
                <a:solidFill>
                  <a:srgbClr val="000000"/>
                </a:solidFill>
                <a:latin typeface="Consolas" panose="020B0609020204030204" pitchFamily="49" charset="0"/>
              </a:rPr>
              <a:t>CSS class Selector</a:t>
            </a:r>
            <a:r>
              <a:rPr lang="en-IN" dirty="0">
                <a:solidFill>
                  <a:srgbClr val="800000"/>
                </a:solidFill>
                <a:latin typeface="Consolas" panose="020B0609020204030204" pitchFamily="49" charset="0"/>
              </a:rPr>
              <a:t>&lt;/h3</a:t>
            </a:r>
            <a:r>
              <a:rPr lang="en-IN" dirty="0" smtClean="0">
                <a:solidFill>
                  <a:srgbClr val="800000"/>
                </a:solidFill>
                <a:latin typeface="Consolas" panose="020B0609020204030204" pitchFamily="49" charset="0"/>
              </a:rPr>
              <a:t>&gt; </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&lt;p</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class</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myClass</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r>
              <a:rPr lang="en-IN" dirty="0">
                <a:solidFill>
                  <a:srgbClr val="000000"/>
                </a:solidFill>
                <a:latin typeface="Consolas" panose="020B0609020204030204" pitchFamily="49" charset="0"/>
              </a:rPr>
              <a:t>This is an example of CSS Class Selector</a:t>
            </a:r>
            <a:r>
              <a:rPr lang="en-IN" dirty="0">
                <a:solidFill>
                  <a:srgbClr val="800000"/>
                </a:solidFill>
                <a:latin typeface="Consolas" panose="020B0609020204030204" pitchFamily="49" charset="0"/>
              </a:rPr>
              <a:t>&lt;/p&gt;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&lt;h4&gt;</a:t>
            </a:r>
            <a:r>
              <a:rPr lang="en-IN" dirty="0">
                <a:solidFill>
                  <a:srgbClr val="000000"/>
                </a:solidFill>
                <a:latin typeface="Consolas" panose="020B0609020204030204" pitchFamily="49" charset="0"/>
              </a:rPr>
              <a:t>CSS Universal Selector</a:t>
            </a:r>
            <a:r>
              <a:rPr lang="en-IN" dirty="0">
                <a:solidFill>
                  <a:srgbClr val="800000"/>
                </a:solidFill>
                <a:latin typeface="Consolas" panose="020B0609020204030204" pitchFamily="49" charset="0"/>
              </a:rPr>
              <a:t>&lt;/h4</a:t>
            </a:r>
            <a:r>
              <a:rPr lang="en-IN" dirty="0" smtClean="0">
                <a:solidFill>
                  <a:srgbClr val="800000"/>
                </a:solidFill>
                <a:latin typeface="Consolas" panose="020B0609020204030204" pitchFamily="49" charset="0"/>
              </a:rPr>
              <a:t>&gt;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&lt;h5&gt;</a:t>
            </a:r>
            <a:r>
              <a:rPr lang="en-IN" dirty="0">
                <a:solidFill>
                  <a:srgbClr val="000000"/>
                </a:solidFill>
                <a:latin typeface="Consolas" panose="020B0609020204030204" pitchFamily="49" charset="0"/>
              </a:rPr>
              <a:t>CSS Group Selector</a:t>
            </a:r>
            <a:r>
              <a:rPr lang="en-IN" dirty="0">
                <a:solidFill>
                  <a:srgbClr val="800000"/>
                </a:solidFill>
                <a:latin typeface="Consolas" panose="020B0609020204030204" pitchFamily="49" charset="0"/>
              </a:rPr>
              <a:t>&lt;/h5&gt;</a:t>
            </a:r>
            <a:endParaRPr lang="en-IN" dirty="0">
              <a:solidFill>
                <a:srgbClr val="000000"/>
              </a:solidFill>
              <a:latin typeface="Consolas" panose="020B0609020204030204" pitchFamily="49" charset="0"/>
            </a:endParaRPr>
          </a:p>
          <a:p>
            <a:r>
              <a:rPr lang="en-IN" dirty="0">
                <a:solidFill>
                  <a:srgbClr val="800000"/>
                </a:solidFill>
                <a:latin typeface="Consolas" panose="020B0609020204030204" pitchFamily="49" charset="0"/>
              </a:rPr>
              <a:t>&lt;/body</a:t>
            </a:r>
            <a:r>
              <a:rPr lang="en-IN" dirty="0" smtClean="0">
                <a:solidFill>
                  <a:srgbClr val="800000"/>
                </a:solidFill>
                <a:latin typeface="Consolas" panose="020B0609020204030204" pitchFamily="49" charset="0"/>
              </a:rPr>
              <a:t>&gt; &lt;/</a:t>
            </a:r>
            <a:r>
              <a:rPr lang="en-IN" dirty="0">
                <a:solidFill>
                  <a:srgbClr val="800000"/>
                </a:solidFill>
                <a:latin typeface="Consolas" panose="020B0609020204030204" pitchFamily="49" charset="0"/>
              </a:rPr>
              <a:t>html&gt;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83558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CSS</a:t>
            </a:r>
            <a:endParaRPr lang="en-US" dirty="0"/>
          </a:p>
        </p:txBody>
      </p:sp>
      <p:sp>
        <p:nvSpPr>
          <p:cNvPr id="3" name="Content Placeholder 2"/>
          <p:cNvSpPr>
            <a:spLocks noGrp="1"/>
          </p:cNvSpPr>
          <p:nvPr>
            <p:ph idx="1"/>
          </p:nvPr>
        </p:nvSpPr>
        <p:spPr/>
        <p:txBody>
          <a:bodyPr>
            <a:normAutofit/>
          </a:bodyPr>
          <a:lstStyle/>
          <a:p>
            <a:r>
              <a:rPr lang="en-US" dirty="0" smtClean="0"/>
              <a:t>CSS can be added to HTML documents in 3 ways:</a:t>
            </a:r>
          </a:p>
          <a:p>
            <a:r>
              <a:rPr lang="en-US" b="1" dirty="0" smtClean="0"/>
              <a:t>Inline</a:t>
            </a:r>
            <a:r>
              <a:rPr lang="en-US" dirty="0" smtClean="0"/>
              <a:t> - by using the style attribute inside HTML elements</a:t>
            </a:r>
          </a:p>
          <a:p>
            <a:r>
              <a:rPr lang="en-US" b="1" dirty="0" smtClean="0"/>
              <a:t>Internal</a:t>
            </a:r>
            <a:r>
              <a:rPr lang="en-US" dirty="0" smtClean="0"/>
              <a:t> - by using a &lt;style&gt; element in the &lt;head&gt; section</a:t>
            </a:r>
          </a:p>
          <a:p>
            <a:r>
              <a:rPr lang="en-US" b="1" dirty="0" smtClean="0"/>
              <a:t>External</a:t>
            </a:r>
            <a:r>
              <a:rPr lang="en-US" dirty="0" smtClean="0"/>
              <a:t> - by using a &lt;link&gt; element to link to an external CSS file</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67512"/>
            <a:ext cx="8229600" cy="780288"/>
          </a:xfrm>
        </p:spPr>
        <p:txBody>
          <a:bodyPr>
            <a:normAutofit/>
          </a:bodyPr>
          <a:lstStyle/>
          <a:p>
            <a:r>
              <a:rPr lang="en-US" dirty="0" smtClean="0"/>
              <a:t>Inline CSS</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r>
              <a:rPr lang="en-US" dirty="0" smtClean="0"/>
              <a:t>An inline CSS is used to apply a unique style to a single HTML element.</a:t>
            </a:r>
          </a:p>
          <a:p>
            <a:r>
              <a:rPr lang="en-US" dirty="0" smtClean="0"/>
              <a:t>An inline CSS uses the style attribute of an HTML element.</a:t>
            </a:r>
          </a:p>
          <a:p>
            <a:r>
              <a:rPr lang="en-US" dirty="0" smtClean="0"/>
              <a:t>The following example sets the text color of the &lt;h1&gt; element to blue, and the text color of the &lt;p&gt; element to green:</a:t>
            </a:r>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&lt;h1 style="</a:t>
            </a:r>
            <a:r>
              <a:rPr lang="en-US" dirty="0" err="1" smtClean="0"/>
              <a:t>color:blue</a:t>
            </a:r>
            <a:r>
              <a:rPr lang="en-US" dirty="0" smtClean="0"/>
              <a:t>;"&gt;A Blue Heading&lt;/h1&gt;</a:t>
            </a:r>
          </a:p>
          <a:p>
            <a:pPr>
              <a:buNone/>
            </a:pPr>
            <a:r>
              <a:rPr lang="en-US" dirty="0" smtClean="0"/>
              <a:t>&lt;p style="</a:t>
            </a:r>
            <a:r>
              <a:rPr lang="en-US" dirty="0" err="1" smtClean="0"/>
              <a:t>color:green</a:t>
            </a:r>
            <a:r>
              <a:rPr lang="en-US" dirty="0" smtClean="0"/>
              <a:t>;"&gt;A green paragraph&lt;/p&gt;</a:t>
            </a:r>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Internal CSS</a:t>
            </a:r>
            <a:endParaRPr lang="en-US" dirty="0"/>
          </a:p>
        </p:txBody>
      </p:sp>
      <p:sp>
        <p:nvSpPr>
          <p:cNvPr id="3" name="Content Placeholder 2"/>
          <p:cNvSpPr>
            <a:spLocks noGrp="1"/>
          </p:cNvSpPr>
          <p:nvPr>
            <p:ph idx="1"/>
          </p:nvPr>
        </p:nvSpPr>
        <p:spPr/>
        <p:txBody>
          <a:bodyPr>
            <a:normAutofit/>
          </a:bodyPr>
          <a:lstStyle/>
          <a:p>
            <a:r>
              <a:rPr lang="en-US" dirty="0" smtClean="0"/>
              <a:t>An internal CSS is used to define a style for a single HTML page.</a:t>
            </a:r>
          </a:p>
          <a:p>
            <a:r>
              <a:rPr lang="en-US" dirty="0" smtClean="0"/>
              <a:t>An internal CSS is defined in the &lt;head&gt; section of an HTML page, within a &lt;style&gt; element.</a:t>
            </a:r>
          </a:p>
          <a:p>
            <a:r>
              <a:rPr lang="en-US" dirty="0" smtClean="0"/>
              <a:t>The following example sets the text color of ALL the &lt;h1&gt; elements (on that page) to blue, and the text color of ALL the &lt;p&gt; elements to red. In addition, the page will be displayed with a "</a:t>
            </a:r>
            <a:r>
              <a:rPr lang="en-US" dirty="0" err="1" smtClean="0"/>
              <a:t>powderblue</a:t>
            </a:r>
            <a:r>
              <a:rPr lang="en-US" dirty="0" smtClean="0"/>
              <a:t>" background color:</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33400"/>
            <a:ext cx="8229600" cy="856488"/>
          </a:xfrm>
        </p:spPr>
        <p:txBody>
          <a:bodyPr/>
          <a:lstStyle/>
          <a:p>
            <a:r>
              <a:rPr lang="en-US" dirty="0" smtClean="0"/>
              <a:t>Internal CSS Program</a:t>
            </a:r>
            <a:endParaRPr lang="en-US" dirty="0"/>
          </a:p>
        </p:txBody>
      </p:sp>
      <p:sp>
        <p:nvSpPr>
          <p:cNvPr id="3" name="Content Placeholder 2"/>
          <p:cNvSpPr>
            <a:spLocks noGrp="1"/>
          </p:cNvSpPr>
          <p:nvPr>
            <p:ph idx="1"/>
          </p:nvPr>
        </p:nvSpPr>
        <p:spPr>
          <a:xfrm>
            <a:off x="1828800" y="1389888"/>
            <a:ext cx="8229600" cy="4953000"/>
          </a:xfrm>
        </p:spPr>
        <p:txBody>
          <a:bodyPr>
            <a:noAutofit/>
          </a:bodyPr>
          <a:lstStyle/>
          <a:p>
            <a:pPr>
              <a:buNone/>
            </a:pPr>
            <a:r>
              <a:rPr lang="en-US" sz="1800" dirty="0" smtClean="0"/>
              <a:t>&lt;!DOCTYPE html&gt;</a:t>
            </a:r>
          </a:p>
          <a:p>
            <a:pPr>
              <a:buNone/>
            </a:pPr>
            <a:r>
              <a:rPr lang="en-US" sz="1800" dirty="0" smtClean="0"/>
              <a:t>&lt;html&gt; &lt;head&gt;</a:t>
            </a:r>
          </a:p>
          <a:p>
            <a:pPr>
              <a:buNone/>
            </a:pPr>
            <a:r>
              <a:rPr lang="en-US" sz="1800" dirty="0" smtClean="0"/>
              <a:t>&lt;style&gt;</a:t>
            </a:r>
          </a:p>
          <a:p>
            <a:pPr>
              <a:buNone/>
            </a:pPr>
            <a:r>
              <a:rPr lang="en-US" sz="1800" dirty="0" smtClean="0"/>
              <a:t>body {background-color: </a:t>
            </a:r>
            <a:r>
              <a:rPr lang="en-US" sz="1800" dirty="0" err="1" smtClean="0"/>
              <a:t>powderblue</a:t>
            </a:r>
            <a:r>
              <a:rPr lang="en-US" sz="1800" dirty="0" smtClean="0"/>
              <a:t>;}</a:t>
            </a:r>
          </a:p>
          <a:p>
            <a:pPr>
              <a:buNone/>
            </a:pPr>
            <a:r>
              <a:rPr lang="en-US" sz="1800" dirty="0" smtClean="0"/>
              <a:t>h1   {color: blue;}</a:t>
            </a:r>
          </a:p>
          <a:p>
            <a:pPr>
              <a:buNone/>
            </a:pPr>
            <a:r>
              <a:rPr lang="en-US" sz="1800" dirty="0" smtClean="0"/>
              <a:t>p    {color: red;}</a:t>
            </a:r>
          </a:p>
          <a:p>
            <a:pPr>
              <a:buNone/>
            </a:pPr>
            <a:r>
              <a:rPr lang="en-US" sz="1800" dirty="0" smtClean="0"/>
              <a:t>&lt;/style&gt;</a:t>
            </a:r>
          </a:p>
          <a:p>
            <a:pPr>
              <a:buNone/>
            </a:pPr>
            <a:r>
              <a:rPr lang="en-US" sz="1800" dirty="0" smtClean="0"/>
              <a:t>&lt;/head&gt;</a:t>
            </a:r>
          </a:p>
          <a:p>
            <a:pPr>
              <a:buNone/>
            </a:pPr>
            <a:r>
              <a:rPr lang="en-US" sz="1800" dirty="0" smtClean="0"/>
              <a:t>&lt;body&gt;</a:t>
            </a:r>
          </a:p>
          <a:p>
            <a:pPr>
              <a:buNone/>
            </a:pPr>
            <a:r>
              <a:rPr lang="en-US" sz="1800" dirty="0" smtClean="0"/>
              <a:t>&lt;h1&gt;This is a heading&lt;/h1&gt;</a:t>
            </a:r>
          </a:p>
          <a:p>
            <a:pPr>
              <a:buNone/>
            </a:pPr>
            <a:r>
              <a:rPr lang="en-US" sz="1800" dirty="0" smtClean="0"/>
              <a:t>&lt;p&gt;This is a paragraph.&lt;/p&gt;</a:t>
            </a:r>
          </a:p>
          <a:p>
            <a:pPr>
              <a:buNone/>
            </a:pPr>
            <a:r>
              <a:rPr lang="en-US" sz="1800" dirty="0" smtClean="0"/>
              <a:t>&lt;/body&gt;</a:t>
            </a:r>
          </a:p>
          <a:p>
            <a:pPr>
              <a:buNone/>
            </a:pPr>
            <a:r>
              <a:rPr lang="en-US" sz="1800" dirty="0" smtClean="0"/>
              <a:t>&lt;/html&gt;</a:t>
            </a:r>
            <a:endParaRPr lang="en-US" sz="1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15112"/>
          </a:xfrm>
        </p:spPr>
        <p:txBody>
          <a:bodyPr>
            <a:normAutofit fontScale="90000"/>
          </a:bodyPr>
          <a:lstStyle/>
          <a:p>
            <a:r>
              <a:rPr lang="en-US" dirty="0" smtClean="0"/>
              <a:t>External CSS</a:t>
            </a:r>
            <a:endParaRPr lang="en-US" dirty="0"/>
          </a:p>
        </p:txBody>
      </p:sp>
      <p:sp>
        <p:nvSpPr>
          <p:cNvPr id="3" name="Content Placeholder 2"/>
          <p:cNvSpPr>
            <a:spLocks noGrp="1"/>
          </p:cNvSpPr>
          <p:nvPr>
            <p:ph idx="1"/>
          </p:nvPr>
        </p:nvSpPr>
        <p:spPr>
          <a:xfrm>
            <a:off x="457200" y="1447800"/>
            <a:ext cx="8229600" cy="5105400"/>
          </a:xfrm>
        </p:spPr>
        <p:txBody>
          <a:bodyPr>
            <a:normAutofit fontScale="92500" lnSpcReduction="10000"/>
          </a:bodyPr>
          <a:lstStyle/>
          <a:p>
            <a:r>
              <a:rPr lang="en-US" dirty="0" smtClean="0"/>
              <a:t>An external style sheet is used to define the style for many HTML pages.</a:t>
            </a:r>
          </a:p>
          <a:p>
            <a:r>
              <a:rPr lang="en-US" dirty="0" smtClean="0"/>
              <a:t>To use an external style sheet, add a link to it in the &lt;head&gt; section of each HTML page:</a:t>
            </a:r>
          </a:p>
          <a:p>
            <a:pPr>
              <a:buNone/>
            </a:pPr>
            <a:endParaRPr lang="en-US" dirty="0" smtClean="0"/>
          </a:p>
          <a:p>
            <a:pPr>
              <a:buNone/>
            </a:pPr>
            <a:r>
              <a:rPr lang="en-US" dirty="0" smtClean="0"/>
              <a:t>	&lt;!DOCTYPE html&gt;</a:t>
            </a:r>
          </a:p>
          <a:p>
            <a:pPr>
              <a:buNone/>
            </a:pPr>
            <a:r>
              <a:rPr lang="en-US" dirty="0" smtClean="0"/>
              <a:t>	&lt;html&gt;</a:t>
            </a:r>
          </a:p>
          <a:p>
            <a:pPr>
              <a:buNone/>
            </a:pPr>
            <a:r>
              <a:rPr lang="en-US" dirty="0" smtClean="0"/>
              <a:t>	&lt;head&gt;</a:t>
            </a:r>
          </a:p>
          <a:p>
            <a:pPr>
              <a:buNone/>
            </a:pPr>
            <a:r>
              <a:rPr lang="en-US" dirty="0" smtClean="0"/>
              <a:t>	&lt;link </a:t>
            </a:r>
            <a:r>
              <a:rPr lang="en-US" dirty="0" err="1" smtClean="0"/>
              <a:t>rel</a:t>
            </a:r>
            <a:r>
              <a:rPr lang="en-US" dirty="0" smtClean="0"/>
              <a:t>="stylesheet" </a:t>
            </a:r>
            <a:r>
              <a:rPr lang="en-US" dirty="0" err="1" smtClean="0"/>
              <a:t>href</a:t>
            </a:r>
            <a:r>
              <a:rPr lang="en-US" dirty="0" smtClean="0"/>
              <a:t>="styles.css"&gt;</a:t>
            </a:r>
          </a:p>
          <a:p>
            <a:pPr>
              <a:buNone/>
            </a:pPr>
            <a:r>
              <a:rPr lang="en-US" dirty="0" smtClean="0"/>
              <a:t>	&lt;/head&gt;</a:t>
            </a:r>
          </a:p>
          <a:p>
            <a:pPr>
              <a:buNone/>
            </a:pPr>
            <a:r>
              <a:rPr lang="en-US" dirty="0" smtClean="0"/>
              <a:t>	&lt;body&gt;</a:t>
            </a:r>
          </a:p>
          <a:p>
            <a:pPr>
              <a:buNone/>
            </a:pPr>
            <a:r>
              <a:rPr lang="en-US" dirty="0" smtClean="0"/>
              <a:t>	&lt;h1&gt;This is a heading&lt;/h1&gt;</a:t>
            </a:r>
          </a:p>
          <a:p>
            <a:pPr>
              <a:buNone/>
            </a:pPr>
            <a:r>
              <a:rPr lang="en-US" dirty="0" smtClean="0"/>
              <a:t>	&lt;p&gt;This is a paragraph.&lt;/p&gt;</a:t>
            </a:r>
          </a:p>
          <a:p>
            <a:pPr>
              <a:buNone/>
            </a:pPr>
            <a:r>
              <a:rPr lang="en-US" dirty="0" smtClean="0"/>
              <a:t>	&lt;/body&gt;</a:t>
            </a:r>
          </a:p>
          <a:p>
            <a:pPr>
              <a:buNone/>
            </a:pPr>
            <a:r>
              <a:rPr lang="en-US" dirty="0" smtClean="0"/>
              <a:t>	&lt;/html&gt;</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styles.css:</a:t>
            </a:r>
            <a:endParaRPr lang="en-US" dirty="0"/>
          </a:p>
        </p:txBody>
      </p:sp>
      <p:sp>
        <p:nvSpPr>
          <p:cNvPr id="3" name="Content Placeholder 2"/>
          <p:cNvSpPr>
            <a:spLocks noGrp="1"/>
          </p:cNvSpPr>
          <p:nvPr>
            <p:ph idx="1"/>
          </p:nvPr>
        </p:nvSpPr>
        <p:spPr/>
        <p:txBody>
          <a:bodyPr/>
          <a:lstStyle/>
          <a:p>
            <a:pPr>
              <a:buNone/>
            </a:pPr>
            <a:r>
              <a:rPr lang="en-US" dirty="0" smtClean="0"/>
              <a:t>body {</a:t>
            </a:r>
            <a:br>
              <a:rPr lang="en-US" dirty="0" smtClean="0"/>
            </a:br>
            <a:r>
              <a:rPr lang="en-US" dirty="0" smtClean="0"/>
              <a:t>  background-color: </a:t>
            </a:r>
            <a:r>
              <a:rPr lang="en-US" dirty="0" err="1" smtClean="0"/>
              <a:t>powderblue</a:t>
            </a:r>
            <a:r>
              <a:rPr lang="en-US" dirty="0" smtClean="0"/>
              <a:t>;</a:t>
            </a:r>
            <a:br>
              <a:rPr lang="en-US" dirty="0" smtClean="0"/>
            </a:br>
            <a:r>
              <a:rPr lang="en-US" dirty="0" smtClean="0"/>
              <a:t>}</a:t>
            </a:r>
            <a:br>
              <a:rPr lang="en-US" dirty="0" smtClean="0"/>
            </a:br>
            <a:r>
              <a:rPr lang="en-US" dirty="0" smtClean="0"/>
              <a:t>h1 {</a:t>
            </a:r>
            <a:br>
              <a:rPr lang="en-US" dirty="0" smtClean="0"/>
            </a:br>
            <a:r>
              <a:rPr lang="en-US" dirty="0" smtClean="0"/>
              <a:t>  color: blue;</a:t>
            </a:r>
            <a:br>
              <a:rPr lang="en-US" dirty="0" smtClean="0"/>
            </a:br>
            <a:r>
              <a:rPr lang="en-US" dirty="0" smtClean="0"/>
              <a:t>}</a:t>
            </a:r>
            <a:br>
              <a:rPr lang="en-US" dirty="0" smtClean="0"/>
            </a:br>
            <a:r>
              <a:rPr lang="en-US" dirty="0" smtClean="0"/>
              <a:t>p {</a:t>
            </a:r>
            <a:br>
              <a:rPr lang="en-US" dirty="0" smtClean="0"/>
            </a:br>
            <a:r>
              <a:rPr lang="en-US" dirty="0" smtClean="0"/>
              <a:t>  color: red;</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51688"/>
          </a:xfrm>
        </p:spPr>
        <p:txBody>
          <a:bodyPr>
            <a:normAutofit fontScale="90000"/>
          </a:bodyPr>
          <a:lstStyle/>
          <a:p>
            <a:r>
              <a:rPr lang="en-US" dirty="0" smtClean="0"/>
              <a:t>CSS Layout - The position Property</a:t>
            </a:r>
            <a:endParaRPr lang="en-US" dirty="0"/>
          </a:p>
        </p:txBody>
      </p:sp>
      <p:sp>
        <p:nvSpPr>
          <p:cNvPr id="3" name="Content Placeholder 2"/>
          <p:cNvSpPr>
            <a:spLocks noGrp="1"/>
          </p:cNvSpPr>
          <p:nvPr>
            <p:ph idx="1"/>
          </p:nvPr>
        </p:nvSpPr>
        <p:spPr>
          <a:xfrm>
            <a:off x="1295401" y="838200"/>
            <a:ext cx="7467600" cy="5486400"/>
          </a:xfrm>
        </p:spPr>
        <p:txBody>
          <a:bodyPr>
            <a:normAutofit/>
          </a:bodyPr>
          <a:lstStyle/>
          <a:p>
            <a:pPr>
              <a:buNone/>
            </a:pPr>
            <a:r>
              <a:rPr lang="en-US" sz="2000" dirty="0" smtClean="0"/>
              <a:t>The position property specifies the type of positioning method used for an element.</a:t>
            </a:r>
          </a:p>
          <a:p>
            <a:pPr>
              <a:buNone/>
            </a:pPr>
            <a:r>
              <a:rPr lang="en-US" sz="2000" dirty="0" smtClean="0"/>
              <a:t>There are five different position values:</a:t>
            </a:r>
          </a:p>
          <a:p>
            <a:r>
              <a:rPr lang="en-US" sz="2000" dirty="0" smtClean="0"/>
              <a:t>static</a:t>
            </a:r>
          </a:p>
          <a:p>
            <a:r>
              <a:rPr lang="en-US" sz="2000" dirty="0" smtClean="0"/>
              <a:t>relative</a:t>
            </a:r>
          </a:p>
          <a:p>
            <a:r>
              <a:rPr lang="en-US" sz="2000" dirty="0" smtClean="0"/>
              <a:t>fixed</a:t>
            </a:r>
          </a:p>
          <a:p>
            <a:r>
              <a:rPr lang="en-US" sz="2000" dirty="0" smtClean="0"/>
              <a:t>absolute</a:t>
            </a:r>
          </a:p>
          <a:p>
            <a:r>
              <a:rPr lang="en-US" sz="2000" dirty="0" smtClean="0"/>
              <a:t>Sticky</a:t>
            </a:r>
          </a:p>
          <a:p>
            <a:pPr>
              <a:buNone/>
            </a:pPr>
            <a:r>
              <a:rPr lang="en-US" sz="2000" dirty="0" smtClean="0"/>
              <a:t>      Elements are then positioned using the top, bottom, left, and right properties. However, these properties will not work unless the position property is set first. They also work differently depending on the position value.</a:t>
            </a:r>
          </a:p>
          <a:p>
            <a:endParaRPr lang="en-US" sz="2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static</a:t>
            </a:r>
            <a:endParaRPr lang="en-US" dirty="0"/>
          </a:p>
        </p:txBody>
      </p:sp>
      <p:sp>
        <p:nvSpPr>
          <p:cNvPr id="3" name="Content Placeholder 2"/>
          <p:cNvSpPr>
            <a:spLocks noGrp="1"/>
          </p:cNvSpPr>
          <p:nvPr>
            <p:ph idx="1"/>
          </p:nvPr>
        </p:nvSpPr>
        <p:spPr/>
        <p:txBody>
          <a:bodyPr/>
          <a:lstStyle/>
          <a:p>
            <a:r>
              <a:rPr lang="en-US" dirty="0" smtClean="0"/>
              <a:t>HTML elements are positioned static by default.</a:t>
            </a:r>
          </a:p>
          <a:p>
            <a:r>
              <a:rPr lang="en-US" dirty="0" smtClean="0"/>
              <a:t>Static positioned elements are not affected by the top, bottom, left, and right properties.</a:t>
            </a:r>
          </a:p>
          <a:p>
            <a:r>
              <a:rPr lang="en-US" dirty="0" smtClean="0"/>
              <a:t>An element with position: static; is not positioned in any special way; it is always positioned according to the normal flow of the page:</a:t>
            </a:r>
          </a:p>
          <a:p>
            <a:r>
              <a:rPr lang="en-US" dirty="0" smtClean="0"/>
              <a:t>The following &lt;div&gt; element has position: static;</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589199" cy="595090"/>
          </a:xfrm>
        </p:spPr>
        <p:txBody>
          <a:bodyPr>
            <a:normAutofit fontScale="90000"/>
          </a:bodyPr>
          <a:lstStyle/>
          <a:p>
            <a:r>
              <a:rPr lang="en-IN" dirty="0" smtClean="0"/>
              <a:t>Features of HTML5</a:t>
            </a:r>
            <a:endParaRPr lang="en-IN" dirty="0"/>
          </a:p>
        </p:txBody>
      </p:sp>
      <p:sp>
        <p:nvSpPr>
          <p:cNvPr id="3" name="Content Placeholder 2"/>
          <p:cNvSpPr>
            <a:spLocks noGrp="1"/>
          </p:cNvSpPr>
          <p:nvPr>
            <p:ph idx="1"/>
          </p:nvPr>
        </p:nvSpPr>
        <p:spPr>
          <a:xfrm>
            <a:off x="1371600" y="823690"/>
            <a:ext cx="7696200" cy="6034310"/>
          </a:xfrm>
        </p:spPr>
        <p:txBody>
          <a:bodyPr>
            <a:normAutofit/>
          </a:bodyPr>
          <a:lstStyle/>
          <a:p>
            <a:pPr algn="just" fontAlgn="base"/>
            <a:r>
              <a:rPr lang="en-IN" dirty="0"/>
              <a:t>It has introduced new multimedia features which supports audio and video controls by using &lt;audio&gt; and &lt;video&gt; tags.</a:t>
            </a:r>
          </a:p>
          <a:p>
            <a:pPr algn="just" fontAlgn="base"/>
            <a:r>
              <a:rPr lang="en-IN" dirty="0"/>
              <a:t>There are new graphics elements including vector graphics and tags.</a:t>
            </a:r>
          </a:p>
          <a:p>
            <a:pPr algn="just" fontAlgn="base"/>
            <a:r>
              <a:rPr lang="en-IN" dirty="0"/>
              <a:t>Enrich semantic content by including &lt;header&gt; &lt;footer&gt;, &lt;article&gt;, &lt;section&gt; and &lt;figure&gt; are added.</a:t>
            </a:r>
          </a:p>
          <a:p>
            <a:pPr algn="just" fontAlgn="base"/>
            <a:r>
              <a:rPr lang="en-IN" dirty="0"/>
              <a:t>Drag and Drop- The user can grab an object and drag it further dropping it on a new location.</a:t>
            </a:r>
          </a:p>
          <a:p>
            <a:pPr algn="just" fontAlgn="base"/>
            <a:r>
              <a:rPr lang="en-IN" dirty="0"/>
              <a:t>Geo-location services- It helps to locate the geographical location of a client.</a:t>
            </a:r>
          </a:p>
          <a:p>
            <a:pPr algn="just" fontAlgn="base"/>
            <a:r>
              <a:rPr lang="en-IN" dirty="0"/>
              <a:t>Web storage facility which provides web application methods to store data on web browser.</a:t>
            </a:r>
          </a:p>
          <a:p>
            <a:pPr algn="just" fontAlgn="base"/>
            <a:r>
              <a:rPr lang="en-IN" dirty="0"/>
              <a:t>Uses SQL database to store data offline.</a:t>
            </a:r>
          </a:p>
          <a:p>
            <a:pPr algn="just" fontAlgn="base"/>
            <a:r>
              <a:rPr lang="en-IN" dirty="0"/>
              <a:t>Allows to draw various shapes like triangle, rectangle, circle, etc.</a:t>
            </a:r>
          </a:p>
          <a:p>
            <a:pPr algn="just" fontAlgn="base"/>
            <a:r>
              <a:rPr lang="en-IN" dirty="0"/>
              <a:t>Capable of handling incorrect syntax.</a:t>
            </a:r>
          </a:p>
          <a:p>
            <a:pPr algn="just" fontAlgn="base"/>
            <a:r>
              <a:rPr lang="en-IN" dirty="0"/>
              <a:t>Easy DOCTYPE declaration i.e. &lt;!</a:t>
            </a:r>
            <a:r>
              <a:rPr lang="en-IN" dirty="0" err="1"/>
              <a:t>doctype</a:t>
            </a:r>
            <a:r>
              <a:rPr lang="en-IN" dirty="0"/>
              <a:t> html&gt;</a:t>
            </a:r>
          </a:p>
          <a:p>
            <a:pPr algn="just" fontAlgn="base"/>
            <a:r>
              <a:rPr lang="en-IN" dirty="0"/>
              <a:t>Easy character encoding i.e. &lt;meta charset=”UTF-8″&gt;</a:t>
            </a:r>
          </a:p>
          <a:p>
            <a:pPr marL="0" indent="0" algn="just">
              <a:buNone/>
            </a:pPr>
            <a:endParaRPr lang="en-IN" dirty="0"/>
          </a:p>
        </p:txBody>
      </p:sp>
    </p:spTree>
    <p:extLst>
      <p:ext uri="{BB962C8B-B14F-4D97-AF65-F5344CB8AC3E}">
        <p14:creationId xmlns:p14="http://schemas.microsoft.com/office/powerpoint/2010/main" val="8150340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0"/>
            <a:ext cx="8229600" cy="5486400"/>
          </a:xfrm>
        </p:spPr>
        <p:txBody>
          <a:bodyPr>
            <a:noAutofit/>
          </a:bodyPr>
          <a:lstStyle/>
          <a:p>
            <a:pPr>
              <a:buNone/>
            </a:pPr>
            <a:r>
              <a:rPr lang="en-US" sz="1600" dirty="0" smtClean="0"/>
              <a:t>&lt;!DOCTYPE html&gt;</a:t>
            </a:r>
          </a:p>
          <a:p>
            <a:pPr>
              <a:buNone/>
            </a:pPr>
            <a:r>
              <a:rPr lang="en-US" sz="1600" dirty="0" smtClean="0"/>
              <a:t>&lt;html&gt;</a:t>
            </a:r>
          </a:p>
          <a:p>
            <a:pPr>
              <a:buNone/>
            </a:pPr>
            <a:r>
              <a:rPr lang="en-US" sz="1600" dirty="0" smtClean="0"/>
              <a:t>&lt;head&gt;</a:t>
            </a:r>
          </a:p>
          <a:p>
            <a:pPr>
              <a:buNone/>
            </a:pPr>
            <a:r>
              <a:rPr lang="en-US" sz="1600" dirty="0" smtClean="0"/>
              <a:t>&lt;style&gt;</a:t>
            </a:r>
          </a:p>
          <a:p>
            <a:pPr>
              <a:buNone/>
            </a:pPr>
            <a:r>
              <a:rPr lang="en-US" sz="1600" dirty="0" err="1" smtClean="0"/>
              <a:t>div.static</a:t>
            </a:r>
            <a:r>
              <a:rPr lang="en-US" sz="1600" dirty="0" smtClean="0"/>
              <a:t> {</a:t>
            </a:r>
          </a:p>
          <a:p>
            <a:pPr>
              <a:buNone/>
            </a:pPr>
            <a:r>
              <a:rPr lang="en-US" sz="1600" dirty="0" smtClean="0"/>
              <a:t>  position: static;</a:t>
            </a:r>
          </a:p>
          <a:p>
            <a:pPr>
              <a:buNone/>
            </a:pPr>
            <a:r>
              <a:rPr lang="en-US" sz="1600" dirty="0" smtClean="0"/>
              <a:t>  border: 3px solid #73AD21;</a:t>
            </a:r>
          </a:p>
          <a:p>
            <a:pPr>
              <a:buNone/>
            </a:pPr>
            <a:r>
              <a:rPr lang="en-US" sz="1600" dirty="0" smtClean="0"/>
              <a:t>}</a:t>
            </a:r>
          </a:p>
          <a:p>
            <a:pPr>
              <a:buNone/>
            </a:pPr>
            <a:r>
              <a:rPr lang="en-US" sz="1600" dirty="0" smtClean="0"/>
              <a:t>&lt;/style&gt;</a:t>
            </a:r>
          </a:p>
          <a:p>
            <a:pPr>
              <a:buNone/>
            </a:pPr>
            <a:r>
              <a:rPr lang="en-US" sz="1600" dirty="0" smtClean="0"/>
              <a:t>&lt;/head&gt;</a:t>
            </a:r>
          </a:p>
          <a:p>
            <a:pPr>
              <a:buNone/>
            </a:pPr>
            <a:r>
              <a:rPr lang="en-US" sz="1600" dirty="0" smtClean="0"/>
              <a:t>&lt;body&gt;</a:t>
            </a:r>
          </a:p>
          <a:p>
            <a:pPr>
              <a:buNone/>
            </a:pPr>
            <a:r>
              <a:rPr lang="en-US" sz="1600" dirty="0" smtClean="0"/>
              <a:t>&lt;h2&gt;position: static;&lt;/h2&gt;</a:t>
            </a:r>
          </a:p>
          <a:p>
            <a:pPr>
              <a:buNone/>
            </a:pPr>
            <a:r>
              <a:rPr lang="en-US" sz="1600" dirty="0" smtClean="0"/>
              <a:t>&lt;p&gt;An element with position: static; is not positioned in any special way; it is </a:t>
            </a:r>
          </a:p>
          <a:p>
            <a:pPr>
              <a:buNone/>
            </a:pPr>
            <a:r>
              <a:rPr lang="en-US" sz="1600" dirty="0" smtClean="0"/>
              <a:t>always positioned according to the normal flow of the page:&lt;/p&gt;</a:t>
            </a:r>
          </a:p>
          <a:p>
            <a:pPr>
              <a:buNone/>
            </a:pPr>
            <a:r>
              <a:rPr lang="en-US" sz="1600" dirty="0" smtClean="0"/>
              <a:t>&lt;div class="static"&gt;</a:t>
            </a:r>
          </a:p>
          <a:p>
            <a:pPr>
              <a:buNone/>
            </a:pPr>
            <a:r>
              <a:rPr lang="en-US" sz="1600" dirty="0" smtClean="0"/>
              <a:t>  This div element has position: static;</a:t>
            </a:r>
          </a:p>
          <a:p>
            <a:pPr>
              <a:buNone/>
            </a:pPr>
            <a:r>
              <a:rPr lang="en-US" sz="1600" dirty="0" smtClean="0"/>
              <a:t>&lt;/div&gt; &lt;/body&gt;</a:t>
            </a:r>
          </a:p>
          <a:p>
            <a:pPr>
              <a:buNone/>
            </a:pPr>
            <a:r>
              <a:rPr lang="en-US" sz="1600" dirty="0" smtClean="0"/>
              <a:t>&lt;/html&gt;</a:t>
            </a:r>
            <a:endParaRPr lang="en-US" sz="16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relative</a:t>
            </a:r>
            <a:endParaRPr lang="en-US" dirty="0"/>
          </a:p>
        </p:txBody>
      </p:sp>
      <p:sp>
        <p:nvSpPr>
          <p:cNvPr id="3" name="Content Placeholder 2"/>
          <p:cNvSpPr>
            <a:spLocks noGrp="1"/>
          </p:cNvSpPr>
          <p:nvPr>
            <p:ph idx="1"/>
          </p:nvPr>
        </p:nvSpPr>
        <p:spPr/>
        <p:txBody>
          <a:bodyPr/>
          <a:lstStyle/>
          <a:p>
            <a:r>
              <a:rPr lang="en-US" dirty="0" smtClean="0"/>
              <a:t>An element with position: relative; is positioned relative to its normal position.</a:t>
            </a:r>
          </a:p>
          <a:p>
            <a:r>
              <a:rPr lang="en-US" dirty="0" smtClean="0"/>
              <a:t>Setting the top, right, bottom, and left properties of a relatively-positioned element will cause it to be adjusted away from its normal position. Other content will not be adjusted to fit into any gap left by the element.</a:t>
            </a:r>
          </a:p>
          <a:p>
            <a:r>
              <a:rPr lang="en-US" dirty="0" smtClean="0"/>
              <a:t>The following &lt;div&gt; element has position: relative;</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0"/>
            <a:ext cx="8229600" cy="5562600"/>
          </a:xfrm>
        </p:spPr>
        <p:txBody>
          <a:bodyPr>
            <a:normAutofit fontScale="25000" lnSpcReduction="20000"/>
          </a:bodyPr>
          <a:lstStyle/>
          <a:p>
            <a:pPr>
              <a:buNone/>
            </a:pPr>
            <a:r>
              <a:rPr lang="en-US" sz="6400" dirty="0" smtClean="0"/>
              <a:t>&lt;!DOCTYPE html&gt;</a:t>
            </a:r>
          </a:p>
          <a:p>
            <a:pPr>
              <a:buNone/>
            </a:pPr>
            <a:r>
              <a:rPr lang="en-US" sz="6400" dirty="0" smtClean="0"/>
              <a:t>&lt;html&gt;</a:t>
            </a:r>
          </a:p>
          <a:p>
            <a:pPr>
              <a:buNone/>
            </a:pPr>
            <a:r>
              <a:rPr lang="en-US" sz="6400" dirty="0" smtClean="0"/>
              <a:t>&lt;head&gt;</a:t>
            </a:r>
          </a:p>
          <a:p>
            <a:pPr>
              <a:buNone/>
            </a:pPr>
            <a:r>
              <a:rPr lang="en-US" sz="6400" dirty="0" smtClean="0"/>
              <a:t>&lt;style&gt;</a:t>
            </a:r>
          </a:p>
          <a:p>
            <a:pPr>
              <a:buNone/>
            </a:pPr>
            <a:r>
              <a:rPr lang="en-US" sz="6400" dirty="0" err="1" smtClean="0"/>
              <a:t>div.relative</a:t>
            </a:r>
            <a:r>
              <a:rPr lang="en-US" sz="6400" dirty="0" smtClean="0"/>
              <a:t> {</a:t>
            </a:r>
          </a:p>
          <a:p>
            <a:pPr>
              <a:buNone/>
            </a:pPr>
            <a:r>
              <a:rPr lang="en-US" sz="6400" dirty="0" smtClean="0"/>
              <a:t>  position: relative;</a:t>
            </a:r>
          </a:p>
          <a:p>
            <a:pPr>
              <a:buNone/>
            </a:pPr>
            <a:r>
              <a:rPr lang="en-US" sz="6400" dirty="0" smtClean="0"/>
              <a:t>  left: 30px;</a:t>
            </a:r>
          </a:p>
          <a:p>
            <a:pPr>
              <a:buNone/>
            </a:pPr>
            <a:r>
              <a:rPr lang="en-US" sz="6400" dirty="0" smtClean="0"/>
              <a:t>  border: 3px solid #73AD21;</a:t>
            </a:r>
          </a:p>
          <a:p>
            <a:pPr>
              <a:buNone/>
            </a:pPr>
            <a:r>
              <a:rPr lang="en-US" sz="6400" dirty="0" smtClean="0"/>
              <a:t>}</a:t>
            </a:r>
          </a:p>
          <a:p>
            <a:pPr>
              <a:buNone/>
            </a:pPr>
            <a:r>
              <a:rPr lang="en-US" sz="6400" dirty="0" smtClean="0"/>
              <a:t>&lt;/style&gt;</a:t>
            </a:r>
          </a:p>
          <a:p>
            <a:pPr>
              <a:buNone/>
            </a:pPr>
            <a:r>
              <a:rPr lang="en-US" sz="6400" dirty="0" smtClean="0"/>
              <a:t>&lt;/head&gt;</a:t>
            </a:r>
          </a:p>
          <a:p>
            <a:pPr>
              <a:buNone/>
            </a:pPr>
            <a:r>
              <a:rPr lang="en-US" sz="6400" dirty="0" smtClean="0"/>
              <a:t>&lt;body&gt;</a:t>
            </a:r>
          </a:p>
          <a:p>
            <a:pPr>
              <a:buNone/>
            </a:pPr>
            <a:r>
              <a:rPr lang="en-US" sz="6400" dirty="0" smtClean="0"/>
              <a:t>&lt;h2&gt;position: relative;&lt;/h2&gt;</a:t>
            </a:r>
          </a:p>
          <a:p>
            <a:pPr>
              <a:buNone/>
            </a:pPr>
            <a:r>
              <a:rPr lang="en-US" sz="6400" dirty="0" smtClean="0"/>
              <a:t>&lt;p&gt;An element with position: relative; is positioned relative to its normal position:&lt;/p&gt;</a:t>
            </a:r>
          </a:p>
          <a:p>
            <a:pPr>
              <a:buNone/>
            </a:pPr>
            <a:r>
              <a:rPr lang="en-US" sz="6400" dirty="0" smtClean="0"/>
              <a:t>&lt;div class="relative"&gt;</a:t>
            </a:r>
          </a:p>
          <a:p>
            <a:pPr>
              <a:buNone/>
            </a:pPr>
            <a:r>
              <a:rPr lang="en-US" sz="6400" dirty="0" smtClean="0"/>
              <a:t>This div element has position: relative;</a:t>
            </a:r>
          </a:p>
          <a:p>
            <a:pPr>
              <a:buNone/>
            </a:pPr>
            <a:r>
              <a:rPr lang="en-US" sz="6400" dirty="0" smtClean="0"/>
              <a:t>&lt;/div&gt;</a:t>
            </a:r>
          </a:p>
          <a:p>
            <a:pPr>
              <a:buNone/>
            </a:pPr>
            <a:r>
              <a:rPr lang="en-US" sz="6400" dirty="0" smtClean="0"/>
              <a:t>&lt;/body&gt;</a:t>
            </a:r>
          </a:p>
          <a:p>
            <a:pPr>
              <a:buNone/>
            </a:pPr>
            <a:r>
              <a:rPr lang="en-US" sz="6400" dirty="0" smtClean="0"/>
              <a:t>&lt;/html&gt;</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fixed</a:t>
            </a:r>
            <a:endParaRPr lang="en-US" dirty="0"/>
          </a:p>
        </p:txBody>
      </p:sp>
      <p:sp>
        <p:nvSpPr>
          <p:cNvPr id="3" name="Content Placeholder 2"/>
          <p:cNvSpPr>
            <a:spLocks noGrp="1"/>
          </p:cNvSpPr>
          <p:nvPr>
            <p:ph idx="1"/>
          </p:nvPr>
        </p:nvSpPr>
        <p:spPr/>
        <p:txBody>
          <a:bodyPr>
            <a:normAutofit/>
          </a:bodyPr>
          <a:lstStyle/>
          <a:p>
            <a:r>
              <a:rPr lang="en-US" dirty="0" smtClean="0"/>
              <a:t>An element with position: fixed; is positioned relative to the viewport, which means it always stays in the same place even if the page is scrolled. The top, right, bottom, and left properties are used to position the element.</a:t>
            </a:r>
          </a:p>
          <a:p>
            <a:r>
              <a:rPr lang="en-US" dirty="0" smtClean="0"/>
              <a:t>A fixed element does not leave a gap in the page where it would normally have been located.</a:t>
            </a:r>
          </a:p>
          <a:p>
            <a:r>
              <a:rPr lang="en-US" dirty="0" smtClean="0"/>
              <a:t>Notice the fixed element in the lower-right corner of the page. Here is the CSS that is used:</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52400"/>
            <a:ext cx="8229600" cy="6705600"/>
          </a:xfrm>
        </p:spPr>
        <p:txBody>
          <a:bodyPr>
            <a:normAutofit fontScale="77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err="1" smtClean="0"/>
              <a:t>div.fixed</a:t>
            </a:r>
            <a:r>
              <a:rPr lang="en-US" dirty="0" smtClean="0"/>
              <a:t> {</a:t>
            </a:r>
          </a:p>
          <a:p>
            <a:pPr>
              <a:buNone/>
            </a:pPr>
            <a:r>
              <a:rPr lang="en-US" dirty="0" smtClean="0"/>
              <a:t>  position: fixed;</a:t>
            </a:r>
          </a:p>
          <a:p>
            <a:pPr>
              <a:buNone/>
            </a:pPr>
            <a:r>
              <a:rPr lang="en-US" dirty="0" smtClean="0"/>
              <a:t>  bottom: 0;</a:t>
            </a:r>
          </a:p>
          <a:p>
            <a:pPr>
              <a:buNone/>
            </a:pPr>
            <a:r>
              <a:rPr lang="en-US" dirty="0" smtClean="0"/>
              <a:t>  right: 0;</a:t>
            </a:r>
          </a:p>
          <a:p>
            <a:pPr>
              <a:buNone/>
            </a:pPr>
            <a:r>
              <a:rPr lang="en-US" dirty="0" smtClean="0"/>
              <a:t>  width: 300px;</a:t>
            </a:r>
          </a:p>
          <a:p>
            <a:pPr>
              <a:buNone/>
            </a:pPr>
            <a:r>
              <a:rPr lang="en-US" dirty="0" smtClean="0"/>
              <a:t>  border: 3px solid #73AD21;</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r>
              <a:rPr lang="en-US" dirty="0" smtClean="0"/>
              <a:t>&lt;h2&gt;position: fixed;&lt;/h2&gt;</a:t>
            </a:r>
          </a:p>
          <a:p>
            <a:pPr>
              <a:buNone/>
            </a:pPr>
            <a:r>
              <a:rPr lang="en-US" dirty="0" smtClean="0"/>
              <a:t>&lt;p&gt;An element with position: fixed; is positioned relative to the viewport, </a:t>
            </a:r>
          </a:p>
          <a:p>
            <a:pPr>
              <a:buNone/>
            </a:pPr>
            <a:r>
              <a:rPr lang="en-US" dirty="0" smtClean="0"/>
              <a:t>which means it always stays in the same place even if the page is scrolled:&lt;/p&gt;</a:t>
            </a:r>
          </a:p>
          <a:p>
            <a:pPr>
              <a:buNone/>
            </a:pPr>
            <a:r>
              <a:rPr lang="en-US" dirty="0" smtClean="0"/>
              <a:t>&lt;div class="fixed"&gt;</a:t>
            </a:r>
          </a:p>
          <a:p>
            <a:pPr>
              <a:buNone/>
            </a:pPr>
            <a:r>
              <a:rPr lang="en-US" dirty="0" smtClean="0"/>
              <a:t>This div element has position: fixed;</a:t>
            </a:r>
          </a:p>
          <a:p>
            <a:pPr>
              <a:buNone/>
            </a:pPr>
            <a:r>
              <a:rPr lang="en-US" dirty="0" smtClean="0"/>
              <a:t>&lt;/div&gt;</a:t>
            </a:r>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absolute</a:t>
            </a:r>
            <a:endParaRPr lang="en-US" dirty="0"/>
          </a:p>
        </p:txBody>
      </p:sp>
      <p:sp>
        <p:nvSpPr>
          <p:cNvPr id="3" name="Content Placeholder 2"/>
          <p:cNvSpPr>
            <a:spLocks noGrp="1"/>
          </p:cNvSpPr>
          <p:nvPr>
            <p:ph idx="1"/>
          </p:nvPr>
        </p:nvSpPr>
        <p:spPr/>
        <p:txBody>
          <a:bodyPr/>
          <a:lstStyle/>
          <a:p>
            <a:r>
              <a:rPr lang="en-US" dirty="0" smtClean="0"/>
              <a:t>An element with position: absolute; is positioned relative to the nearest positioned ancestor (instead of positioned relative to the viewport, like fixed).</a:t>
            </a:r>
          </a:p>
          <a:p>
            <a:r>
              <a:rPr lang="en-US" dirty="0" smtClean="0"/>
              <a:t>However; if an absolute positioned element has no positioned ancestors, it uses the document body, and moves along with page scrolling.</a:t>
            </a:r>
          </a:p>
          <a:p>
            <a:r>
              <a:rPr lang="en-US" b="1" dirty="0" smtClean="0"/>
              <a:t>Note:</a:t>
            </a:r>
            <a:r>
              <a:rPr lang="en-US" dirty="0" smtClean="0"/>
              <a:t> A "positioned" element is one whose position is anything except static.</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0"/>
            <a:ext cx="8229600" cy="6477000"/>
          </a:xfrm>
        </p:spPr>
        <p:txBody>
          <a:bodyPr>
            <a:noAutofit/>
          </a:bodyPr>
          <a:lstStyle/>
          <a:p>
            <a:pPr>
              <a:buNone/>
            </a:pPr>
            <a:r>
              <a:rPr lang="en-US" sz="1200" dirty="0" smtClean="0"/>
              <a:t>&lt;!DOCTYPE html&gt;</a:t>
            </a:r>
          </a:p>
          <a:p>
            <a:pPr>
              <a:buNone/>
            </a:pPr>
            <a:r>
              <a:rPr lang="en-US" sz="1200" dirty="0" smtClean="0"/>
              <a:t>&lt;html&gt;&lt;head&gt; &lt;style&gt;</a:t>
            </a:r>
          </a:p>
          <a:p>
            <a:pPr>
              <a:buNone/>
            </a:pPr>
            <a:r>
              <a:rPr lang="en-US" sz="1200" dirty="0" err="1" smtClean="0"/>
              <a:t>div.relative</a:t>
            </a:r>
            <a:r>
              <a:rPr lang="en-US" sz="1200" dirty="0" smtClean="0"/>
              <a:t> {</a:t>
            </a:r>
          </a:p>
          <a:p>
            <a:pPr>
              <a:buNone/>
            </a:pPr>
            <a:r>
              <a:rPr lang="en-US" sz="1200" dirty="0" smtClean="0"/>
              <a:t>  position: relative;</a:t>
            </a:r>
          </a:p>
          <a:p>
            <a:pPr>
              <a:buNone/>
            </a:pPr>
            <a:r>
              <a:rPr lang="en-US" sz="1200" dirty="0" smtClean="0"/>
              <a:t>  width: 400px;</a:t>
            </a:r>
          </a:p>
          <a:p>
            <a:pPr>
              <a:buNone/>
            </a:pPr>
            <a:r>
              <a:rPr lang="en-US" sz="1200" dirty="0" smtClean="0"/>
              <a:t>  height: 200px;</a:t>
            </a:r>
          </a:p>
          <a:p>
            <a:pPr>
              <a:buNone/>
            </a:pPr>
            <a:r>
              <a:rPr lang="en-US" sz="1200" dirty="0" smtClean="0"/>
              <a:t>  border: 3px solid #73AD21;</a:t>
            </a:r>
          </a:p>
          <a:p>
            <a:pPr>
              <a:buNone/>
            </a:pPr>
            <a:r>
              <a:rPr lang="en-US" sz="1200" dirty="0" smtClean="0"/>
              <a:t>} </a:t>
            </a:r>
          </a:p>
          <a:p>
            <a:pPr>
              <a:buNone/>
            </a:pPr>
            <a:r>
              <a:rPr lang="en-US" sz="1200" dirty="0" err="1" smtClean="0"/>
              <a:t>div.absolute</a:t>
            </a:r>
            <a:r>
              <a:rPr lang="en-US" sz="1200" dirty="0" smtClean="0"/>
              <a:t> {</a:t>
            </a:r>
          </a:p>
          <a:p>
            <a:pPr>
              <a:buNone/>
            </a:pPr>
            <a:r>
              <a:rPr lang="en-US" sz="1200" dirty="0" smtClean="0"/>
              <a:t>  position: absolute;</a:t>
            </a:r>
          </a:p>
          <a:p>
            <a:pPr>
              <a:buNone/>
            </a:pPr>
            <a:r>
              <a:rPr lang="en-US" sz="1200" dirty="0" smtClean="0"/>
              <a:t>  top: 80px;</a:t>
            </a:r>
          </a:p>
          <a:p>
            <a:pPr>
              <a:buNone/>
            </a:pPr>
            <a:r>
              <a:rPr lang="en-US" sz="1200" dirty="0" smtClean="0"/>
              <a:t>  right: 0;</a:t>
            </a:r>
          </a:p>
          <a:p>
            <a:pPr>
              <a:buNone/>
            </a:pPr>
            <a:r>
              <a:rPr lang="en-US" sz="1200" dirty="0" smtClean="0"/>
              <a:t>  width: 200px;</a:t>
            </a:r>
          </a:p>
          <a:p>
            <a:pPr>
              <a:buNone/>
            </a:pPr>
            <a:r>
              <a:rPr lang="en-US" sz="1200" dirty="0" smtClean="0"/>
              <a:t>  height: 100px;</a:t>
            </a:r>
          </a:p>
          <a:p>
            <a:pPr>
              <a:buNone/>
            </a:pPr>
            <a:r>
              <a:rPr lang="en-US" sz="1200" dirty="0" smtClean="0"/>
              <a:t>  border: 3px solid #73AD21;</a:t>
            </a:r>
          </a:p>
          <a:p>
            <a:pPr>
              <a:buNone/>
            </a:pPr>
            <a:r>
              <a:rPr lang="en-US" sz="1200" dirty="0" smtClean="0"/>
              <a:t>}</a:t>
            </a:r>
          </a:p>
          <a:p>
            <a:pPr>
              <a:buNone/>
            </a:pPr>
            <a:r>
              <a:rPr lang="en-US" sz="1200" dirty="0" smtClean="0"/>
              <a:t>&lt;/style&gt;&lt;/head&gt;&lt;body&gt; &lt;h2&gt;position: absolute;&lt;/h2&gt;</a:t>
            </a:r>
          </a:p>
          <a:p>
            <a:pPr>
              <a:buNone/>
            </a:pPr>
            <a:r>
              <a:rPr lang="en-US" sz="1200" dirty="0" smtClean="0"/>
              <a:t>&lt;p&gt;An element with position: absolute; is positioned relative to the nearest positioned ancestor </a:t>
            </a:r>
          </a:p>
          <a:p>
            <a:pPr>
              <a:buNone/>
            </a:pPr>
            <a:r>
              <a:rPr lang="en-US" sz="1200" dirty="0" smtClean="0"/>
              <a:t>(instead of positioned relative to the viewport, like fixed):&lt;/p&gt;</a:t>
            </a:r>
          </a:p>
          <a:p>
            <a:pPr>
              <a:buNone/>
            </a:pPr>
            <a:r>
              <a:rPr lang="en-US" sz="1200" dirty="0" smtClean="0"/>
              <a:t>&lt;div class="relative"&gt;This div element has position: relative;</a:t>
            </a:r>
          </a:p>
          <a:p>
            <a:pPr>
              <a:buNone/>
            </a:pPr>
            <a:r>
              <a:rPr lang="en-US" sz="1200" dirty="0" smtClean="0"/>
              <a:t>  &lt;div class="absolute"&gt;This div element has position: absolute;&lt;/div&gt;</a:t>
            </a:r>
          </a:p>
          <a:p>
            <a:pPr>
              <a:buNone/>
            </a:pPr>
            <a:r>
              <a:rPr lang="en-US" sz="1200" dirty="0" smtClean="0"/>
              <a:t>&lt;/div&gt;&lt;/body&gt; &lt;/html&gt;</a:t>
            </a:r>
          </a:p>
          <a:p>
            <a:pPr>
              <a:buNone/>
            </a:pPr>
            <a:endParaRPr lang="en-US" sz="1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8229600" cy="856488"/>
          </a:xfrm>
        </p:spPr>
        <p:txBody>
          <a:bodyPr>
            <a:normAutofit/>
          </a:bodyPr>
          <a:lstStyle/>
          <a:p>
            <a:r>
              <a:rPr lang="en-US" dirty="0" smtClean="0"/>
              <a:t>Position-sticky</a:t>
            </a:r>
            <a:endParaRPr lang="en-US" dirty="0"/>
          </a:p>
        </p:txBody>
      </p:sp>
      <p:sp>
        <p:nvSpPr>
          <p:cNvPr id="3" name="Content Placeholder 2"/>
          <p:cNvSpPr>
            <a:spLocks noGrp="1"/>
          </p:cNvSpPr>
          <p:nvPr>
            <p:ph idx="1"/>
          </p:nvPr>
        </p:nvSpPr>
        <p:spPr>
          <a:xfrm>
            <a:off x="1828800" y="1676400"/>
            <a:ext cx="6858000" cy="4648200"/>
          </a:xfrm>
        </p:spPr>
        <p:txBody>
          <a:bodyPr/>
          <a:lstStyle/>
          <a:p>
            <a:r>
              <a:rPr lang="en-US" dirty="0" smtClean="0"/>
              <a:t>An element with position: sticky; is positioned based on the user's scroll position.</a:t>
            </a:r>
          </a:p>
          <a:p>
            <a:r>
              <a:rPr lang="en-US" dirty="0" smtClean="0"/>
              <a:t>A sticky element toggles between relative and fixed, depending on the scroll position. It is positioned relative until a given offset position is met in the viewport - then it "sticks" in place (like </a:t>
            </a:r>
            <a:r>
              <a:rPr lang="en-US" dirty="0" err="1" smtClean="0"/>
              <a:t>position:fixed</a:t>
            </a:r>
            <a:r>
              <a:rPr lang="en-US" dirty="0" smtClean="0"/>
              <a:t>).</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7374"/>
            <a:ext cx="7239000" cy="6865374"/>
          </a:xfrm>
        </p:spPr>
        <p:txBody>
          <a:bodyPr>
            <a:noAutofit/>
          </a:bodyPr>
          <a:lstStyle/>
          <a:p>
            <a:pPr>
              <a:buNone/>
            </a:pPr>
            <a:r>
              <a:rPr lang="en-US" sz="1400" dirty="0" smtClean="0"/>
              <a:t>&lt;!DOCTYPE html&gt;</a:t>
            </a:r>
          </a:p>
          <a:p>
            <a:pPr>
              <a:buNone/>
            </a:pPr>
            <a:r>
              <a:rPr lang="en-US" sz="1400" dirty="0" smtClean="0"/>
              <a:t>&lt;html&gt; &lt;head&gt;&lt;style&gt;</a:t>
            </a:r>
          </a:p>
          <a:p>
            <a:pPr>
              <a:buNone/>
            </a:pPr>
            <a:r>
              <a:rPr lang="en-US" sz="1400" dirty="0" err="1" smtClean="0"/>
              <a:t>div.sticky</a:t>
            </a:r>
            <a:r>
              <a:rPr lang="en-US" sz="1400" dirty="0" smtClean="0"/>
              <a:t> {</a:t>
            </a:r>
          </a:p>
          <a:p>
            <a:pPr>
              <a:buNone/>
            </a:pPr>
            <a:r>
              <a:rPr lang="en-US" sz="1400" dirty="0" smtClean="0"/>
              <a:t>  position: -</a:t>
            </a:r>
            <a:r>
              <a:rPr lang="en-US" sz="1400" dirty="0" err="1" smtClean="0"/>
              <a:t>webkit</a:t>
            </a:r>
            <a:r>
              <a:rPr lang="en-US" sz="1400" dirty="0" smtClean="0"/>
              <a:t>-sticky;</a:t>
            </a:r>
          </a:p>
          <a:p>
            <a:pPr>
              <a:buNone/>
            </a:pPr>
            <a:r>
              <a:rPr lang="en-US" sz="1400" dirty="0" smtClean="0"/>
              <a:t>  position: sticky;</a:t>
            </a:r>
          </a:p>
          <a:p>
            <a:pPr>
              <a:buNone/>
            </a:pPr>
            <a:r>
              <a:rPr lang="en-US" sz="1400" dirty="0" smtClean="0"/>
              <a:t>  top: 0;</a:t>
            </a:r>
          </a:p>
          <a:p>
            <a:pPr>
              <a:buNone/>
            </a:pPr>
            <a:r>
              <a:rPr lang="en-US" sz="1400" dirty="0" smtClean="0"/>
              <a:t>  padding: 5px;</a:t>
            </a:r>
          </a:p>
          <a:p>
            <a:pPr>
              <a:buNone/>
            </a:pPr>
            <a:r>
              <a:rPr lang="en-US" sz="1400" dirty="0" smtClean="0"/>
              <a:t>  background-color: #cae8ca;</a:t>
            </a:r>
          </a:p>
          <a:p>
            <a:pPr>
              <a:buNone/>
            </a:pPr>
            <a:r>
              <a:rPr lang="en-US" sz="1400" dirty="0" smtClean="0"/>
              <a:t>  border: 2px solid #4CAF50;</a:t>
            </a:r>
          </a:p>
          <a:p>
            <a:pPr>
              <a:buNone/>
            </a:pPr>
            <a:r>
              <a:rPr lang="en-US" sz="1400" dirty="0" smtClean="0"/>
              <a:t>}</a:t>
            </a:r>
          </a:p>
          <a:p>
            <a:pPr>
              <a:buNone/>
            </a:pPr>
            <a:r>
              <a:rPr lang="en-US" sz="1400" dirty="0" smtClean="0"/>
              <a:t>&lt;/style&gt;&lt;/head&gt;&lt;body&gt;</a:t>
            </a:r>
          </a:p>
          <a:p>
            <a:pPr>
              <a:buNone/>
            </a:pPr>
            <a:r>
              <a:rPr lang="en-US" sz="1400" dirty="0" smtClean="0"/>
              <a:t>&lt;p&gt;Try to &lt;b&gt;scroll&lt;/b&gt; inside this frame to understand how sticky positioning works.&lt;/p&gt;</a:t>
            </a:r>
          </a:p>
          <a:p>
            <a:pPr>
              <a:buNone/>
            </a:pPr>
            <a:r>
              <a:rPr lang="en-US" sz="1400" dirty="0" smtClean="0"/>
              <a:t>&lt;div class="sticky"&gt;I am sticky!&lt;/div&gt;</a:t>
            </a:r>
          </a:p>
          <a:p>
            <a:pPr>
              <a:buNone/>
            </a:pPr>
            <a:r>
              <a:rPr lang="en-US" sz="1400" dirty="0" smtClean="0"/>
              <a:t>&lt;div style="padding-bottom:2000px"&gt;</a:t>
            </a:r>
          </a:p>
          <a:p>
            <a:pPr>
              <a:buNone/>
            </a:pPr>
            <a:r>
              <a:rPr lang="en-US" sz="1400" dirty="0" smtClean="0"/>
              <a:t>  &lt;p&gt;In this example, the sticky element sticks to the top of the page (top: 0), when you reach its scroll position.&lt;/p&gt;</a:t>
            </a:r>
          </a:p>
          <a:p>
            <a:pPr>
              <a:buNone/>
            </a:pPr>
            <a:r>
              <a:rPr lang="en-US" sz="1400" dirty="0" smtClean="0"/>
              <a:t>  &lt;p&gt;Scroll back up to remove the </a:t>
            </a:r>
            <a:r>
              <a:rPr lang="en-US" sz="1400" dirty="0" err="1" smtClean="0"/>
              <a:t>stickyness</a:t>
            </a:r>
            <a:r>
              <a:rPr lang="en-US" sz="1400" dirty="0" smtClean="0"/>
              <a:t>.&lt;/p&gt;</a:t>
            </a:r>
          </a:p>
          <a:p>
            <a:pPr>
              <a:buNone/>
            </a:pPr>
            <a:r>
              <a:rPr lang="en-US" sz="1400" dirty="0" smtClean="0"/>
              <a:t>&lt;/div&gt;&lt;/body&gt;&lt;/html&gt;</a:t>
            </a:r>
            <a:endParaRPr lang="en-US" sz="14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Overlapping Elements</a:t>
            </a:r>
            <a:endParaRPr lang="en-US" dirty="0"/>
          </a:p>
        </p:txBody>
      </p:sp>
      <p:sp>
        <p:nvSpPr>
          <p:cNvPr id="3" name="Content Placeholder 2"/>
          <p:cNvSpPr>
            <a:spLocks noGrp="1"/>
          </p:cNvSpPr>
          <p:nvPr>
            <p:ph idx="1"/>
          </p:nvPr>
        </p:nvSpPr>
        <p:spPr/>
        <p:txBody>
          <a:bodyPr>
            <a:normAutofit lnSpcReduction="10000"/>
          </a:bodyPr>
          <a:lstStyle/>
          <a:p>
            <a:r>
              <a:rPr lang="en-US" dirty="0" smtClean="0"/>
              <a:t>When elements are positioned, they can overlap other elements.</a:t>
            </a:r>
          </a:p>
          <a:p>
            <a:r>
              <a:rPr lang="en-US" dirty="0" smtClean="0"/>
              <a:t>The z-index property specifies the stack order of an element (which element should be placed in front of, or behind, the others).</a:t>
            </a:r>
          </a:p>
          <a:p>
            <a:r>
              <a:rPr lang="en-US" dirty="0" smtClean="0"/>
              <a:t>An element can have a positive or negative stack order:</a:t>
            </a:r>
          </a:p>
          <a:p>
            <a:r>
              <a:rPr lang="en-US" dirty="0" smtClean="0"/>
              <a:t>An element with greater stack order is always in front of an element with a lower stack order.</a:t>
            </a:r>
          </a:p>
          <a:p>
            <a:r>
              <a:rPr lang="en-US" b="1" dirty="0" smtClean="0"/>
              <a:t>Note:</a:t>
            </a:r>
            <a:r>
              <a:rPr lang="en-US" dirty="0" smtClean="0"/>
              <a:t> If two positioned elements overlap without a z-index specified, the element positioned last in the HTML code will be shown on top.</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116" y="0"/>
            <a:ext cx="8229600" cy="1143000"/>
          </a:xfrm>
        </p:spPr>
        <p:txBody>
          <a:bodyPr/>
          <a:lstStyle/>
          <a:p>
            <a:pPr algn="ctr"/>
            <a:r>
              <a:rPr lang="en-US" dirty="0" smtClean="0"/>
              <a:t>HTML VS HTML 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730045"/>
              </p:ext>
            </p:extLst>
          </p:nvPr>
        </p:nvGraphicFramePr>
        <p:xfrm>
          <a:off x="462115" y="635000"/>
          <a:ext cx="8453284" cy="6223000"/>
        </p:xfrm>
        <a:graphic>
          <a:graphicData uri="http://schemas.openxmlformats.org/drawingml/2006/table">
            <a:tbl>
              <a:tblPr firstRow="1" bandRow="1">
                <a:tableStyleId>{5C22544A-7EE6-4342-B048-85BDC9FD1C3A}</a:tableStyleId>
              </a:tblPr>
              <a:tblGrid>
                <a:gridCol w="4226642">
                  <a:extLst>
                    <a:ext uri="{9D8B030D-6E8A-4147-A177-3AD203B41FA5}">
                      <a16:colId xmlns:a16="http://schemas.microsoft.com/office/drawing/2014/main" val="20000"/>
                    </a:ext>
                  </a:extLst>
                </a:gridCol>
                <a:gridCol w="4226642">
                  <a:extLst>
                    <a:ext uri="{9D8B030D-6E8A-4147-A177-3AD203B41FA5}">
                      <a16:colId xmlns:a16="http://schemas.microsoft.com/office/drawing/2014/main" val="20001"/>
                    </a:ext>
                  </a:extLst>
                </a:gridCol>
              </a:tblGrid>
              <a:tr h="370840">
                <a:tc>
                  <a:txBody>
                    <a:bodyPr/>
                    <a:lstStyle/>
                    <a:p>
                      <a:pPr algn="ctr"/>
                      <a:r>
                        <a:rPr lang="en-US" dirty="0" smtClean="0"/>
                        <a:t>HTML</a:t>
                      </a:r>
                      <a:endParaRPr lang="en-US" dirty="0"/>
                    </a:p>
                  </a:txBody>
                  <a:tcPr/>
                </a:tc>
                <a:tc>
                  <a:txBody>
                    <a:bodyPr/>
                    <a:lstStyle/>
                    <a:p>
                      <a:pPr algn="ctr"/>
                      <a:r>
                        <a:rPr lang="en-US" dirty="0" smtClean="0"/>
                        <a:t>HTML 5</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didn’t support audio and video without the use of flash player support.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supports audio and video controls with the use of &lt;audio&gt; and &lt;video&gt; tags.</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uses cookies to store temporary data.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uses SQL databases and application cache to store offline data.</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Does not allow JavaScript to run in browser.</a:t>
                      </a:r>
                    </a:p>
                  </a:txBody>
                  <a:tcPr/>
                </a:tc>
                <a:tc>
                  <a:txBody>
                    <a:bodyPr/>
                    <a:lstStyle/>
                    <a:p>
                      <a:r>
                        <a:rPr kumimoji="0" lang="en-US" b="0" i="0" kern="1200" dirty="0" smtClean="0">
                          <a:solidFill>
                            <a:schemeClr val="dk1"/>
                          </a:solidFill>
                          <a:latin typeface="+mn-lt"/>
                          <a:ea typeface="+mn-ea"/>
                          <a:cs typeface="+mn-cs"/>
                        </a:rPr>
                        <a:t>Allows JavaScript to run in background. This is possible due to JS Web worker API in HTML5.</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Vector graphics is possible in HTML with the help of various technologies such as VML, Silver-light, Flash, etc.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Vector graphics is additionally an integral a part of HTML5 like SVG and canvas.</a:t>
                      </a:r>
                      <a:endParaRPr lang="en-US" dirty="0" smtClean="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does not allow drag and drop effects.</a:t>
                      </a:r>
                    </a:p>
                  </a:txBody>
                  <a:tcPr/>
                </a:tc>
                <a:tc>
                  <a:txBody>
                    <a:bodyPr/>
                    <a:lstStyle/>
                    <a:p>
                      <a:r>
                        <a:rPr kumimoji="0" lang="en-US" b="0" i="0" kern="1200" dirty="0" smtClean="0">
                          <a:solidFill>
                            <a:schemeClr val="dk1"/>
                          </a:solidFill>
                          <a:latin typeface="+mn-lt"/>
                          <a:ea typeface="+mn-ea"/>
                          <a:cs typeface="+mn-cs"/>
                        </a:rPr>
                        <a:t>It allows drag and drop effects.</a:t>
                      </a:r>
                      <a:endParaRPr lang="en-US" dirty="0"/>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Not possible to draw shapes like circle, rectangle, triangle etc.</a:t>
                      </a:r>
                    </a:p>
                  </a:txBody>
                  <a:tcPr/>
                </a:tc>
                <a:tc>
                  <a:txBody>
                    <a:bodyPr/>
                    <a:lstStyle/>
                    <a:p>
                      <a:r>
                        <a:rPr kumimoji="0" lang="en-US" b="0" i="0" kern="1200" dirty="0" smtClean="0">
                          <a:solidFill>
                            <a:schemeClr val="dk1"/>
                          </a:solidFill>
                          <a:latin typeface="+mn-lt"/>
                          <a:ea typeface="+mn-ea"/>
                          <a:cs typeface="+mn-cs"/>
                        </a:rPr>
                        <a:t>HTML5 allows to draw shapes like circle, rectangle, triangle etc</a:t>
                      </a:r>
                      <a:endParaRPr lang="en-US" dirty="0"/>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Elements like </a:t>
                      </a:r>
                      <a:r>
                        <a:rPr kumimoji="0" lang="en-US" b="0" i="0" kern="1200" dirty="0" err="1" smtClean="0">
                          <a:solidFill>
                            <a:schemeClr val="dk1"/>
                          </a:solidFill>
                          <a:latin typeface="+mn-lt"/>
                          <a:ea typeface="+mn-ea"/>
                          <a:cs typeface="+mn-cs"/>
                        </a:rPr>
                        <a:t>nav</a:t>
                      </a:r>
                      <a:r>
                        <a:rPr kumimoji="0" lang="en-US" b="0" i="0" kern="1200" dirty="0" smtClean="0">
                          <a:solidFill>
                            <a:schemeClr val="dk1"/>
                          </a:solidFill>
                          <a:latin typeface="+mn-lt"/>
                          <a:ea typeface="+mn-ea"/>
                          <a:cs typeface="+mn-cs"/>
                        </a:rPr>
                        <a:t>, header were not present.</a:t>
                      </a:r>
                    </a:p>
                  </a:txBody>
                  <a:tcPr/>
                </a:tc>
                <a:tc>
                  <a:txBody>
                    <a:bodyPr/>
                    <a:lstStyle/>
                    <a:p>
                      <a:r>
                        <a:rPr kumimoji="0" lang="en-US" b="0" i="0" kern="1200" dirty="0" smtClean="0">
                          <a:solidFill>
                            <a:schemeClr val="dk1"/>
                          </a:solidFill>
                          <a:latin typeface="+mn-lt"/>
                          <a:ea typeface="+mn-ea"/>
                          <a:cs typeface="+mn-cs"/>
                        </a:rPr>
                        <a:t>New element for web structure like </a:t>
                      </a:r>
                      <a:r>
                        <a:rPr kumimoji="0" lang="en-US" b="0" i="0" kern="1200" dirty="0" err="1" smtClean="0">
                          <a:solidFill>
                            <a:schemeClr val="dk1"/>
                          </a:solidFill>
                          <a:latin typeface="+mn-lt"/>
                          <a:ea typeface="+mn-ea"/>
                          <a:cs typeface="+mn-cs"/>
                        </a:rPr>
                        <a:t>nav</a:t>
                      </a:r>
                      <a:r>
                        <a:rPr kumimoji="0" lang="en-US" b="0" i="0" kern="1200" dirty="0" smtClean="0">
                          <a:solidFill>
                            <a:schemeClr val="dk1"/>
                          </a:solidFill>
                          <a:latin typeface="+mn-lt"/>
                          <a:ea typeface="+mn-ea"/>
                          <a:cs typeface="+mn-cs"/>
                        </a:rPr>
                        <a:t>, header, footer etc.</a:t>
                      </a:r>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229600" cy="780288"/>
          </a:xfrm>
        </p:spPr>
        <p:txBody>
          <a:bodyPr>
            <a:normAutofit/>
          </a:bodyPr>
          <a:lstStyle/>
          <a:p>
            <a:r>
              <a:rPr lang="en-US" dirty="0" smtClean="0"/>
              <a:t>Overlapping Example</a:t>
            </a:r>
            <a:endParaRPr lang="en-US" dirty="0"/>
          </a:p>
        </p:txBody>
      </p:sp>
      <p:sp>
        <p:nvSpPr>
          <p:cNvPr id="3" name="Content Placeholder 2"/>
          <p:cNvSpPr>
            <a:spLocks noGrp="1"/>
          </p:cNvSpPr>
          <p:nvPr>
            <p:ph idx="1"/>
          </p:nvPr>
        </p:nvSpPr>
        <p:spPr>
          <a:xfrm>
            <a:off x="1447800" y="780288"/>
            <a:ext cx="8229600" cy="6077712"/>
          </a:xfrm>
        </p:spPr>
        <p:txBody>
          <a:bodyPr>
            <a:normAutofit fontScale="85000" lnSpcReduction="1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err="1" smtClean="0"/>
              <a:t>img</a:t>
            </a:r>
            <a:r>
              <a:rPr lang="en-US" dirty="0" smtClean="0"/>
              <a:t> {</a:t>
            </a:r>
          </a:p>
          <a:p>
            <a:pPr>
              <a:buNone/>
            </a:pPr>
            <a:r>
              <a:rPr lang="en-US" dirty="0" smtClean="0"/>
              <a:t>  position: absolute;</a:t>
            </a:r>
          </a:p>
          <a:p>
            <a:pPr>
              <a:buNone/>
            </a:pPr>
            <a:r>
              <a:rPr lang="en-US" dirty="0" smtClean="0"/>
              <a:t>  left: 0px;</a:t>
            </a:r>
          </a:p>
          <a:p>
            <a:pPr>
              <a:buNone/>
            </a:pPr>
            <a:r>
              <a:rPr lang="en-US" dirty="0" smtClean="0"/>
              <a:t>  top: 0px;</a:t>
            </a:r>
          </a:p>
          <a:p>
            <a:pPr>
              <a:buNone/>
            </a:pPr>
            <a:r>
              <a:rPr lang="en-US" dirty="0" smtClean="0"/>
              <a:t>  z-index: -1;</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r>
              <a:rPr lang="en-US" dirty="0" smtClean="0"/>
              <a:t>&lt;h1&gt;This is a heading&lt;/h1&gt;</a:t>
            </a:r>
          </a:p>
          <a:p>
            <a:pPr>
              <a:buNone/>
            </a:pPr>
            <a:r>
              <a:rPr lang="en-US" dirty="0" smtClean="0"/>
              <a:t>&lt;</a:t>
            </a:r>
            <a:r>
              <a:rPr lang="en-US" dirty="0" err="1" smtClean="0"/>
              <a:t>img</a:t>
            </a:r>
            <a:r>
              <a:rPr lang="en-US" dirty="0" smtClean="0"/>
              <a:t> </a:t>
            </a:r>
            <a:r>
              <a:rPr lang="en-US" dirty="0" err="1" smtClean="0"/>
              <a:t>src</a:t>
            </a:r>
            <a:r>
              <a:rPr lang="en-US" dirty="0" smtClean="0"/>
              <a:t>=“abc.gif" width="100" height="140"&gt;</a:t>
            </a:r>
          </a:p>
          <a:p>
            <a:pPr>
              <a:buNone/>
            </a:pPr>
            <a:r>
              <a:rPr lang="en-US" dirty="0" smtClean="0"/>
              <a:t>&lt;p&gt;Because the image has a z-index of -1, it will be placed behind the text.&lt;/p&gt;</a:t>
            </a:r>
          </a:p>
          <a:p>
            <a:pPr>
              <a:buNone/>
            </a:pPr>
            <a:r>
              <a:rPr lang="en-US" dirty="0" smtClean="0"/>
              <a:t>&lt;/body&gt;</a:t>
            </a:r>
          </a:p>
          <a:p>
            <a:pPr>
              <a:buNone/>
            </a:pPr>
            <a:r>
              <a:rPr lang="en-US" dirty="0" smtClean="0"/>
              <a:t>&lt;/html&gt;</a:t>
            </a:r>
          </a:p>
          <a:p>
            <a:pPr>
              <a:buNone/>
            </a:pP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6589199" cy="1280890"/>
          </a:xfrm>
        </p:spPr>
        <p:txBody>
          <a:bodyPr/>
          <a:lstStyle/>
          <a:p>
            <a:pPr algn="ctr"/>
            <a:r>
              <a:rPr lang="en-IN" dirty="0" smtClean="0"/>
              <a:t>CSS Background</a:t>
            </a:r>
            <a:endParaRPr lang="en-IN" dirty="0"/>
          </a:p>
        </p:txBody>
      </p:sp>
      <p:sp>
        <p:nvSpPr>
          <p:cNvPr id="3" name="Content Placeholder 2"/>
          <p:cNvSpPr>
            <a:spLocks noGrp="1"/>
          </p:cNvSpPr>
          <p:nvPr>
            <p:ph idx="1"/>
          </p:nvPr>
        </p:nvSpPr>
        <p:spPr>
          <a:xfrm>
            <a:off x="1524000" y="685800"/>
            <a:ext cx="7619999" cy="6172200"/>
          </a:xfrm>
        </p:spPr>
        <p:txBody>
          <a:bodyPr>
            <a:normAutofit/>
          </a:bodyPr>
          <a:lstStyle/>
          <a:p>
            <a:r>
              <a:rPr lang="en-IN" sz="2000" dirty="0"/>
              <a:t>The CSS background properties are used to add background effects for elements</a:t>
            </a:r>
            <a:r>
              <a:rPr lang="en-IN" sz="2000" dirty="0" smtClean="0"/>
              <a:t>.</a:t>
            </a:r>
          </a:p>
          <a:p>
            <a:pPr lvl="1"/>
            <a:r>
              <a:rPr lang="en-IN" sz="1800" dirty="0" smtClean="0"/>
              <a:t>Background-</a:t>
            </a:r>
            <a:r>
              <a:rPr lang="en-IN" sz="1800" dirty="0" err="1" smtClean="0"/>
              <a:t>color</a:t>
            </a:r>
            <a:endParaRPr lang="en-IN" sz="1800" dirty="0" smtClean="0"/>
          </a:p>
          <a:p>
            <a:pPr lvl="1"/>
            <a:r>
              <a:rPr lang="en-IN" sz="1800" dirty="0" smtClean="0"/>
              <a:t>Background-repeat</a:t>
            </a:r>
          </a:p>
          <a:p>
            <a:pPr lvl="1"/>
            <a:r>
              <a:rPr lang="en-IN" sz="1800" dirty="0" smtClean="0"/>
              <a:t>Background-image</a:t>
            </a:r>
          </a:p>
          <a:p>
            <a:pPr lvl="1"/>
            <a:r>
              <a:rPr lang="en-IN" sz="1800" dirty="0" smtClean="0"/>
              <a:t>Background-attachment</a:t>
            </a:r>
          </a:p>
          <a:p>
            <a:pPr lvl="1"/>
            <a:r>
              <a:rPr lang="en-IN" sz="1800" dirty="0" smtClean="0"/>
              <a:t>Background-position</a:t>
            </a:r>
          </a:p>
          <a:p>
            <a:pPr marL="457200" lvl="1" indent="0">
              <a:buNone/>
            </a:pPr>
            <a:endParaRPr lang="en-IN" sz="1800" dirty="0"/>
          </a:p>
        </p:txBody>
      </p:sp>
      <p:sp>
        <p:nvSpPr>
          <p:cNvPr id="6" name="Rectangle 5"/>
          <p:cNvSpPr/>
          <p:nvPr/>
        </p:nvSpPr>
        <p:spPr>
          <a:xfrm>
            <a:off x="889819" y="3771900"/>
            <a:ext cx="4533036" cy="1077218"/>
          </a:xfrm>
          <a:prstGeom prst="rect">
            <a:avLst/>
          </a:prstGeom>
        </p:spPr>
        <p:txBody>
          <a:bodyPr wrap="none">
            <a:spAutoFit/>
          </a:bodyPr>
          <a:lstStyle/>
          <a:p>
            <a:r>
              <a:rPr lang="en-IN" sz="3200" dirty="0" smtClean="0">
                <a:solidFill>
                  <a:srgbClr val="000000"/>
                </a:solidFill>
                <a:latin typeface="Segoe UI" panose="020B0502040204020203" pitchFamily="34" charset="0"/>
              </a:rPr>
              <a:t>Opacity</a:t>
            </a:r>
            <a:r>
              <a:rPr lang="en-IN" sz="3200" dirty="0"/>
              <a:t>/ Transparency</a:t>
            </a:r>
          </a:p>
          <a:p>
            <a:endParaRPr lang="en-IN" sz="3200" b="0" i="0" dirty="0">
              <a:solidFill>
                <a:srgbClr val="000000"/>
              </a:solidFill>
              <a:effectLst/>
              <a:latin typeface="Segoe UI" panose="020B0502040204020203" pitchFamily="34" charset="0"/>
            </a:endParaRPr>
          </a:p>
        </p:txBody>
      </p:sp>
      <p:sp>
        <p:nvSpPr>
          <p:cNvPr id="7" name="Rectangle 3"/>
          <p:cNvSpPr>
            <a:spLocks noChangeArrowheads="1"/>
          </p:cNvSpPr>
          <p:nvPr/>
        </p:nvSpPr>
        <p:spPr bwMode="auto">
          <a:xfrm>
            <a:off x="914400" y="4365367"/>
            <a:ext cx="85604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The </a:t>
            </a:r>
            <a:r>
              <a:rPr kumimoji="0" lang="en-US" altLang="en-US" b="0" i="0" u="none" strike="noStrike" cap="none" normalizeH="0" baseline="0" dirty="0" smtClean="0">
                <a:ln>
                  <a:noFill/>
                </a:ln>
                <a:solidFill>
                  <a:srgbClr val="DC143C"/>
                </a:solidFill>
                <a:effectLst/>
                <a:latin typeface="Consolas" panose="020B0609020204030204" pitchFamily="49" charset="0"/>
              </a:rPr>
              <a:t>opacity</a:t>
            </a:r>
            <a:r>
              <a:rPr kumimoji="0" lang="en-US" altLang="en-US" b="0" i="0" u="none" strike="noStrike" cap="none" normalizeH="0" baseline="0" dirty="0" smtClean="0">
                <a:ln>
                  <a:noFill/>
                </a:ln>
                <a:solidFill>
                  <a:srgbClr val="000000"/>
                </a:solidFill>
                <a:effectLst/>
                <a:latin typeface="Verdana" panose="020B0604030504040204" pitchFamily="34" charset="0"/>
              </a:rPr>
              <a:t> property specifies the opacity/transparency of an element.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It can take a value from 0.0 - 1.0.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 The lower value, the more transparent:</a:t>
            </a:r>
            <a:r>
              <a:rPr kumimoji="0" lang="en-US" altLang="en-US" sz="11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57890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72666056"/>
              </p:ext>
            </p:extLst>
          </p:nvPr>
        </p:nvGraphicFramePr>
        <p:xfrm>
          <a:off x="1447800" y="231430"/>
          <a:ext cx="7239000" cy="6599531"/>
        </p:xfrm>
        <a:graphic>
          <a:graphicData uri="http://schemas.openxmlformats.org/drawingml/2006/table">
            <a:tbl>
              <a:tblPr/>
              <a:tblGrid>
                <a:gridCol w="2169134">
                  <a:extLst>
                    <a:ext uri="{9D8B030D-6E8A-4147-A177-3AD203B41FA5}">
                      <a16:colId xmlns:a16="http://schemas.microsoft.com/office/drawing/2014/main" val="3152812053"/>
                    </a:ext>
                  </a:extLst>
                </a:gridCol>
                <a:gridCol w="5069866">
                  <a:extLst>
                    <a:ext uri="{9D8B030D-6E8A-4147-A177-3AD203B41FA5}">
                      <a16:colId xmlns:a16="http://schemas.microsoft.com/office/drawing/2014/main" val="3734769045"/>
                    </a:ext>
                  </a:extLst>
                </a:gridCol>
              </a:tblGrid>
              <a:tr h="436419">
                <a:tc>
                  <a:txBody>
                    <a:bodyPr/>
                    <a:lstStyle/>
                    <a:p>
                      <a:pPr algn="l" fontAlgn="t"/>
                      <a:r>
                        <a:rPr lang="en-IN" sz="1800" b="1" dirty="0">
                          <a:effectLst/>
                        </a:rPr>
                        <a:t>Property</a:t>
                      </a: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effectLst/>
                        </a:rPr>
                        <a:t>Description</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54027434"/>
                  </a:ext>
                </a:extLst>
              </a:tr>
              <a:tr h="716973">
                <a:tc>
                  <a:txBody>
                    <a:bodyPr/>
                    <a:lstStyle/>
                    <a:p>
                      <a:pPr algn="l" fontAlgn="t"/>
                      <a:r>
                        <a:rPr lang="en-IN" sz="1800">
                          <a:effectLst/>
                          <a:hlinkClick r:id="rId2"/>
                        </a:rPr>
                        <a:t>background</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Sets all the background properties in one declaration</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16603126"/>
                  </a:ext>
                </a:extLst>
              </a:tr>
              <a:tr h="716973">
                <a:tc>
                  <a:txBody>
                    <a:bodyPr/>
                    <a:lstStyle/>
                    <a:p>
                      <a:pPr algn="l" fontAlgn="t"/>
                      <a:r>
                        <a:rPr lang="en-IN" sz="1800">
                          <a:effectLst/>
                          <a:hlinkClick r:id="rId3"/>
                        </a:rPr>
                        <a:t>background-attachment</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Sets whether a background image is fixed or scrolls with the rest of the page</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85730942"/>
                  </a:ext>
                </a:extLst>
              </a:tr>
              <a:tr h="436419">
                <a:tc>
                  <a:txBody>
                    <a:bodyPr/>
                    <a:lstStyle/>
                    <a:p>
                      <a:pPr algn="l" fontAlgn="t"/>
                      <a:r>
                        <a:rPr lang="en-IN" sz="1800">
                          <a:effectLst/>
                          <a:hlinkClick r:id="rId4"/>
                        </a:rPr>
                        <a:t>background-clip</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Specifies the painting area of the background</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7291838"/>
                  </a:ext>
                </a:extLst>
              </a:tr>
              <a:tr h="436419">
                <a:tc>
                  <a:txBody>
                    <a:bodyPr/>
                    <a:lstStyle/>
                    <a:p>
                      <a:pPr algn="l" fontAlgn="t"/>
                      <a:r>
                        <a:rPr lang="en-IN" sz="1800">
                          <a:effectLst/>
                          <a:hlinkClick r:id="rId5"/>
                        </a:rPr>
                        <a:t>background-color</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Sets the background color of an element</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44211763"/>
                  </a:ext>
                </a:extLst>
              </a:tr>
              <a:tr h="436419">
                <a:tc>
                  <a:txBody>
                    <a:bodyPr/>
                    <a:lstStyle/>
                    <a:p>
                      <a:pPr algn="l" fontAlgn="t"/>
                      <a:r>
                        <a:rPr lang="en-IN" sz="1800">
                          <a:effectLst/>
                          <a:hlinkClick r:id="rId6"/>
                        </a:rPr>
                        <a:t>background-image</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Sets the background image for an element</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05063872"/>
                  </a:ext>
                </a:extLst>
              </a:tr>
              <a:tr h="716973">
                <a:tc>
                  <a:txBody>
                    <a:bodyPr/>
                    <a:lstStyle/>
                    <a:p>
                      <a:pPr algn="l" fontAlgn="t"/>
                      <a:r>
                        <a:rPr lang="en-IN" sz="1800">
                          <a:effectLst/>
                          <a:hlinkClick r:id="rId7"/>
                        </a:rPr>
                        <a:t>background-origin</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Specifies where the background image(s) is/are positioned</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3191772"/>
                  </a:ext>
                </a:extLst>
              </a:tr>
              <a:tr h="716973">
                <a:tc>
                  <a:txBody>
                    <a:bodyPr/>
                    <a:lstStyle/>
                    <a:p>
                      <a:pPr algn="l" fontAlgn="t"/>
                      <a:r>
                        <a:rPr lang="en-IN" sz="1800">
                          <a:effectLst/>
                          <a:hlinkClick r:id="rId8"/>
                        </a:rPr>
                        <a:t>background-position</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Sets the starting position of a background image</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59020357"/>
                  </a:ext>
                </a:extLst>
              </a:tr>
              <a:tr h="436419">
                <a:tc>
                  <a:txBody>
                    <a:bodyPr/>
                    <a:lstStyle/>
                    <a:p>
                      <a:pPr algn="l" fontAlgn="t"/>
                      <a:r>
                        <a:rPr lang="en-IN" sz="1800">
                          <a:effectLst/>
                          <a:hlinkClick r:id="rId9"/>
                        </a:rPr>
                        <a:t>background-repeat</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Sets how a background image will be repeated</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95708470"/>
                  </a:ext>
                </a:extLst>
              </a:tr>
              <a:tr h="436419">
                <a:tc>
                  <a:txBody>
                    <a:bodyPr/>
                    <a:lstStyle/>
                    <a:p>
                      <a:pPr algn="l" fontAlgn="t"/>
                      <a:r>
                        <a:rPr lang="en-IN" sz="1800">
                          <a:effectLst/>
                          <a:hlinkClick r:id="rId10"/>
                        </a:rPr>
                        <a:t>background-size</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dirty="0">
                          <a:effectLst/>
                        </a:rPr>
                        <a:t>Specifies the size of the background image(s)</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404863689"/>
                  </a:ext>
                </a:extLst>
              </a:tr>
            </a:tbl>
          </a:graphicData>
        </a:graphic>
      </p:graphicFrame>
    </p:spTree>
    <p:extLst>
      <p:ext uri="{BB962C8B-B14F-4D97-AF65-F5344CB8AC3E}">
        <p14:creationId xmlns:p14="http://schemas.microsoft.com/office/powerpoint/2010/main" val="11679073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8229600" cy="704088"/>
          </a:xfrm>
        </p:spPr>
        <p:txBody>
          <a:bodyPr>
            <a:normAutofit/>
          </a:bodyPr>
          <a:lstStyle/>
          <a:p>
            <a:r>
              <a:rPr lang="en-US" dirty="0" smtClean="0"/>
              <a:t>CSS Multiple Backgrounds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CSS allows you to add multiple background images for an element, through the background-image property.</a:t>
            </a:r>
          </a:p>
          <a:p>
            <a:r>
              <a:rPr lang="en-US" dirty="0" smtClean="0"/>
              <a:t>The different background images are separated by commas, and the images are stacked on top of each other, where the first image is closest to the viewer.</a:t>
            </a:r>
          </a:p>
          <a:p>
            <a:r>
              <a:rPr lang="en-US" dirty="0" smtClean="0"/>
              <a:t>The following example has two background images, the first image is a flower (aligned to the bottom and right) and the second image is a paper background (aligned to the top-left corner):</a:t>
            </a:r>
          </a:p>
          <a:p>
            <a:r>
              <a:rPr lang="en-US" b="1" dirty="0" smtClean="0"/>
              <a:t>Note: </a:t>
            </a:r>
            <a:r>
              <a:rPr lang="en-US" dirty="0" smtClean="0"/>
              <a:t>Download two images and rename the names as specified in the program then insert them into the same folder where code file in available in order to view output for the following program.</a:t>
            </a:r>
          </a:p>
          <a:p>
            <a:pPr>
              <a:buNone/>
            </a:pP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52400"/>
            <a:ext cx="8229600" cy="6705600"/>
          </a:xfrm>
        </p:spPr>
        <p:txBody>
          <a:bodyPr>
            <a:normAutofit fontScale="92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 </a:t>
            </a:r>
          </a:p>
          <a:p>
            <a:pPr>
              <a:buNone/>
            </a:pPr>
            <a:r>
              <a:rPr lang="en-US" dirty="0" smtClean="0"/>
              <a:t>#example1 {</a:t>
            </a:r>
          </a:p>
          <a:p>
            <a:pPr>
              <a:buNone/>
            </a:pPr>
            <a:r>
              <a:rPr lang="en-US" dirty="0" smtClean="0"/>
              <a:t>  background-image: </a:t>
            </a:r>
            <a:r>
              <a:rPr lang="en-US" dirty="0" err="1" smtClean="0"/>
              <a:t>url</a:t>
            </a:r>
            <a:r>
              <a:rPr lang="en-US" dirty="0" smtClean="0"/>
              <a:t>(flower.gif), </a:t>
            </a:r>
            <a:r>
              <a:rPr lang="en-US" dirty="0" err="1" smtClean="0"/>
              <a:t>url</a:t>
            </a:r>
            <a:r>
              <a:rPr lang="en-US" dirty="0" smtClean="0"/>
              <a:t>(paper.gif);</a:t>
            </a:r>
          </a:p>
          <a:p>
            <a:pPr>
              <a:buNone/>
            </a:pPr>
            <a:r>
              <a:rPr lang="en-US" dirty="0" smtClean="0"/>
              <a:t>  background-position: right bottom, left top;</a:t>
            </a:r>
          </a:p>
          <a:p>
            <a:pPr>
              <a:buNone/>
            </a:pPr>
            <a:r>
              <a:rPr lang="en-US" dirty="0" smtClean="0"/>
              <a:t>  background-repeat: no-repeat, repeat;</a:t>
            </a:r>
          </a:p>
          <a:p>
            <a:pPr>
              <a:buNone/>
            </a:pPr>
            <a:r>
              <a:rPr lang="en-US" dirty="0" smtClean="0"/>
              <a:t>  padding: 15px;</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r>
              <a:rPr lang="en-US" dirty="0" smtClean="0"/>
              <a:t>&lt;h1&gt;Multiple Backgrounds&lt;/h1&gt;</a:t>
            </a:r>
          </a:p>
          <a:p>
            <a:pPr>
              <a:buNone/>
            </a:pPr>
            <a:r>
              <a:rPr lang="en-US" dirty="0" smtClean="0"/>
              <a:t>&lt;p&gt;The following div element has two background images:&lt;/p&gt;</a:t>
            </a:r>
          </a:p>
          <a:p>
            <a:pPr>
              <a:buNone/>
            </a:pPr>
            <a:r>
              <a:rPr lang="en-US" dirty="0" smtClean="0"/>
              <a:t>&lt;div id="example1"&gt;</a:t>
            </a:r>
          </a:p>
          <a:p>
            <a:pPr>
              <a:buNone/>
            </a:pPr>
            <a:r>
              <a:rPr lang="en-US" dirty="0" smtClean="0"/>
              <a:t>&lt;/div&gt;</a:t>
            </a:r>
          </a:p>
          <a:p>
            <a:pPr>
              <a:buNone/>
            </a:pPr>
            <a:r>
              <a:rPr lang="en-US" dirty="0" smtClean="0"/>
              <a:t>&lt;p&gt; Write 5 lines text here &lt;/P&gt;</a:t>
            </a:r>
          </a:p>
          <a:p>
            <a:pPr>
              <a:buNone/>
            </a:pPr>
            <a:r>
              <a:rPr lang="en-US" dirty="0" smtClean="0"/>
              <a:t>&lt;/body&gt;</a:t>
            </a:r>
          </a:p>
          <a:p>
            <a:pPr>
              <a:buNone/>
            </a:pPr>
            <a:r>
              <a:rPr lang="en-US" dirty="0" smtClean="0"/>
              <a:t>&lt;/html&gt;</a:t>
            </a:r>
          </a:p>
          <a:p>
            <a:pPr>
              <a:buNone/>
            </a:pP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8229600" cy="762000"/>
          </a:xfrm>
        </p:spPr>
        <p:txBody>
          <a:bodyPr>
            <a:normAutofit/>
          </a:bodyPr>
          <a:lstStyle/>
          <a:p>
            <a:r>
              <a:rPr lang="en-US" dirty="0" smtClean="0"/>
              <a:t>CSS Background Size</a:t>
            </a: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smtClean="0"/>
              <a:t>The CSS background-size property allows you to specify the size of background images.</a:t>
            </a:r>
          </a:p>
          <a:p>
            <a:r>
              <a:rPr lang="en-US" dirty="0" smtClean="0"/>
              <a:t>The size can be specified in lengths, percentages, or by using one of the two keywords: contain or cover.</a:t>
            </a:r>
          </a:p>
          <a:p>
            <a:r>
              <a:rPr lang="en-US" dirty="0" smtClean="0"/>
              <a:t>The following example resizes a background image to much smaller than the original image (using pixels):</a:t>
            </a:r>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67512"/>
            <a:ext cx="8229600" cy="780288"/>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1981200" y="1295400"/>
            <a:ext cx="8229600" cy="4876800"/>
          </a:xfrm>
        </p:spPr>
        <p:txBody>
          <a:bodyPr>
            <a:noAutofit/>
          </a:bodyPr>
          <a:lstStyle/>
          <a:p>
            <a:pPr>
              <a:buNone/>
            </a:pPr>
            <a:r>
              <a:rPr lang="en-US" sz="1600" dirty="0" smtClean="0"/>
              <a:t>&lt;style&gt;</a:t>
            </a:r>
          </a:p>
          <a:p>
            <a:pPr>
              <a:buNone/>
            </a:pPr>
            <a:r>
              <a:rPr lang="en-US" sz="1600" dirty="0" smtClean="0"/>
              <a:t>#example1 {</a:t>
            </a:r>
          </a:p>
          <a:p>
            <a:pPr>
              <a:buNone/>
            </a:pPr>
            <a:r>
              <a:rPr lang="en-US" sz="1600" dirty="0" smtClean="0"/>
              <a:t>  border: 1px solid black;</a:t>
            </a:r>
          </a:p>
          <a:p>
            <a:pPr>
              <a:buNone/>
            </a:pPr>
            <a:r>
              <a:rPr lang="en-US" sz="1600" dirty="0" smtClean="0"/>
              <a:t>  background: </a:t>
            </a:r>
            <a:r>
              <a:rPr lang="en-US" sz="1600" dirty="0" err="1" smtClean="0"/>
              <a:t>url</a:t>
            </a:r>
            <a:r>
              <a:rPr lang="en-US" sz="1600" dirty="0" smtClean="0"/>
              <a:t>(img_flwr.gif);</a:t>
            </a:r>
          </a:p>
          <a:p>
            <a:pPr>
              <a:buNone/>
            </a:pPr>
            <a:r>
              <a:rPr lang="en-US" sz="1600" dirty="0" smtClean="0"/>
              <a:t>  background-size: 100px 80px;</a:t>
            </a:r>
          </a:p>
          <a:p>
            <a:pPr>
              <a:buNone/>
            </a:pPr>
            <a:r>
              <a:rPr lang="en-US" sz="1600" dirty="0" smtClean="0"/>
              <a:t>  background-repeat: no-repeat;</a:t>
            </a:r>
          </a:p>
          <a:p>
            <a:pPr>
              <a:buNone/>
            </a:pPr>
            <a:r>
              <a:rPr lang="en-US" sz="1600" dirty="0" smtClean="0"/>
              <a:t>  padding: 15px;</a:t>
            </a:r>
          </a:p>
          <a:p>
            <a:pPr>
              <a:buNone/>
            </a:pPr>
            <a:r>
              <a:rPr lang="en-US" sz="1600" dirty="0" smtClean="0"/>
              <a:t>}</a:t>
            </a:r>
          </a:p>
          <a:p>
            <a:pPr>
              <a:buNone/>
            </a:pPr>
            <a:r>
              <a:rPr lang="en-US" sz="1600" dirty="0" smtClean="0"/>
              <a:t>#example2 {</a:t>
            </a:r>
          </a:p>
          <a:p>
            <a:pPr>
              <a:buNone/>
            </a:pPr>
            <a:r>
              <a:rPr lang="en-US" sz="1600" dirty="0" smtClean="0"/>
              <a:t>  border: 1px solid black;</a:t>
            </a:r>
          </a:p>
          <a:p>
            <a:pPr>
              <a:buNone/>
            </a:pPr>
            <a:r>
              <a:rPr lang="en-US" sz="1600" dirty="0" smtClean="0"/>
              <a:t>  background: </a:t>
            </a:r>
            <a:r>
              <a:rPr lang="en-US" sz="1600" dirty="0" err="1" smtClean="0"/>
              <a:t>url</a:t>
            </a:r>
            <a:r>
              <a:rPr lang="en-US" sz="1600" dirty="0" smtClean="0"/>
              <a:t>(img_flwr.gif);</a:t>
            </a:r>
          </a:p>
          <a:p>
            <a:pPr>
              <a:buNone/>
            </a:pPr>
            <a:r>
              <a:rPr lang="en-US" sz="1600" dirty="0" smtClean="0"/>
              <a:t>  background-repeat: no-repeat;</a:t>
            </a:r>
          </a:p>
          <a:p>
            <a:pPr>
              <a:buNone/>
            </a:pPr>
            <a:r>
              <a:rPr lang="en-US" sz="1600" dirty="0" smtClean="0"/>
              <a:t>  padding: 15px;</a:t>
            </a:r>
          </a:p>
          <a:p>
            <a:pPr>
              <a:buNone/>
            </a:pPr>
            <a:r>
              <a:rPr lang="en-US" sz="1600" dirty="0" smtClean="0"/>
              <a:t>}</a:t>
            </a:r>
          </a:p>
          <a:p>
            <a:pPr>
              <a:buNone/>
            </a:pPr>
            <a:r>
              <a:rPr lang="en-US" sz="1600" dirty="0" smtClean="0"/>
              <a:t>&lt;/style&gt;</a:t>
            </a:r>
          </a:p>
          <a:p>
            <a:pPr>
              <a:buNone/>
            </a:pPr>
            <a:endParaRPr lang="en-US" sz="1600" dirty="0" smtClean="0"/>
          </a:p>
          <a:p>
            <a:pPr>
              <a:buNone/>
            </a:pPr>
            <a:r>
              <a:rPr lang="en-US" sz="1600" dirty="0" smtClean="0"/>
              <a:t>Note: Only Styles are explained write HTML by own and observe the output.</a:t>
            </a:r>
            <a:endParaRPr lang="en-US" sz="16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8229600" cy="856488"/>
          </a:xfrm>
        </p:spPr>
        <p:txBody>
          <a:bodyPr/>
          <a:lstStyle/>
          <a:p>
            <a:r>
              <a:rPr lang="en-US" dirty="0" smtClean="0"/>
              <a:t>Container and Cover</a:t>
            </a:r>
            <a:endParaRPr lang="en-US" dirty="0"/>
          </a:p>
        </p:txBody>
      </p:sp>
      <p:sp>
        <p:nvSpPr>
          <p:cNvPr id="3" name="Content Placeholder 2"/>
          <p:cNvSpPr>
            <a:spLocks noGrp="1"/>
          </p:cNvSpPr>
          <p:nvPr>
            <p:ph idx="1"/>
          </p:nvPr>
        </p:nvSpPr>
        <p:spPr>
          <a:xfrm>
            <a:off x="914400" y="1402178"/>
            <a:ext cx="8229600" cy="5029200"/>
          </a:xfrm>
        </p:spPr>
        <p:txBody>
          <a:bodyPr>
            <a:normAutofit/>
          </a:bodyPr>
          <a:lstStyle/>
          <a:p>
            <a:r>
              <a:rPr lang="en-US" dirty="0" smtClean="0"/>
              <a:t>The two other possible values for background-size are contain and cover.</a:t>
            </a:r>
          </a:p>
          <a:p>
            <a:r>
              <a:rPr lang="en-US" dirty="0" smtClean="0"/>
              <a:t>The contain keyword scales the background image to be as large as possible (but both its width and its height must fit inside the content area). As such, depending on the proportions of the background image and the background positioning area, there may be some areas of the background which are not covered by the background image.</a:t>
            </a:r>
          </a:p>
          <a:p>
            <a:r>
              <a:rPr lang="en-US" dirty="0" smtClean="0"/>
              <a:t>The cover keyword scales the background image so that the content area is completely covered by the background image (both its width and height are equal to or exceed the content area). As such, some parts of the background image may not be visible in the background positioning area.</a:t>
            </a:r>
          </a:p>
          <a:p>
            <a:r>
              <a:rPr lang="en-US" dirty="0" smtClean="0"/>
              <a:t>The following example illustrates the use of contain and cover:</a:t>
            </a:r>
          </a:p>
          <a:p>
            <a:r>
              <a:rPr lang="en-US" b="1" dirty="0" smtClean="0"/>
              <a:t>Note: </a:t>
            </a:r>
            <a:r>
              <a:rPr lang="en-US" dirty="0" smtClean="0"/>
              <a:t>Only CSS was written in the example include HTML and execute the following program.</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0"/>
            <a:ext cx="8229600" cy="7315200"/>
          </a:xfrm>
        </p:spPr>
        <p:txBody>
          <a:bodyPr>
            <a:noAutofit/>
          </a:bodyPr>
          <a:lstStyle/>
          <a:p>
            <a:pPr>
              <a:buNone/>
            </a:pPr>
            <a:r>
              <a:rPr lang="en-US" sz="1200" dirty="0" smtClean="0"/>
              <a:t>&lt;style&gt;</a:t>
            </a:r>
          </a:p>
          <a:p>
            <a:pPr>
              <a:buNone/>
            </a:pPr>
            <a:r>
              <a:rPr lang="en-US" sz="1200" dirty="0" smtClean="0"/>
              <a:t>.div1 {</a:t>
            </a:r>
          </a:p>
          <a:p>
            <a:pPr>
              <a:buNone/>
            </a:pPr>
            <a:r>
              <a:rPr lang="en-US" sz="1200" dirty="0" smtClean="0"/>
              <a:t>  border: 1px solid black;</a:t>
            </a:r>
          </a:p>
          <a:p>
            <a:pPr>
              <a:buNone/>
            </a:pPr>
            <a:r>
              <a:rPr lang="en-US" sz="1200" dirty="0" smtClean="0"/>
              <a:t>  height: 120px;</a:t>
            </a:r>
          </a:p>
          <a:p>
            <a:pPr>
              <a:buNone/>
            </a:pPr>
            <a:r>
              <a:rPr lang="en-US" sz="1200" dirty="0" smtClean="0"/>
              <a:t>  width: 150px;</a:t>
            </a:r>
          </a:p>
          <a:p>
            <a:pPr>
              <a:buNone/>
            </a:pPr>
            <a:r>
              <a:rPr lang="en-US" sz="1200" dirty="0" smtClean="0"/>
              <a:t>  background: </a:t>
            </a:r>
            <a:r>
              <a:rPr lang="en-US" sz="1200" dirty="0" err="1" smtClean="0"/>
              <a:t>url</a:t>
            </a:r>
            <a:r>
              <a:rPr lang="en-US" sz="1200" dirty="0" smtClean="0"/>
              <a:t>(img_flwr.gif);</a:t>
            </a:r>
          </a:p>
          <a:p>
            <a:pPr>
              <a:buNone/>
            </a:pPr>
            <a:r>
              <a:rPr lang="en-US" sz="1200" dirty="0" smtClean="0"/>
              <a:t>  background-repeat: no-repeat;</a:t>
            </a:r>
          </a:p>
          <a:p>
            <a:pPr>
              <a:buNone/>
            </a:pPr>
            <a:r>
              <a:rPr lang="en-US" sz="1200" dirty="0" smtClean="0"/>
              <a:t>  background-size: contain;</a:t>
            </a:r>
          </a:p>
          <a:p>
            <a:pPr>
              <a:buNone/>
            </a:pPr>
            <a:r>
              <a:rPr lang="en-US" sz="1200" dirty="0" smtClean="0"/>
              <a:t>}</a:t>
            </a:r>
          </a:p>
          <a:p>
            <a:pPr>
              <a:buNone/>
            </a:pPr>
            <a:r>
              <a:rPr lang="en-US" sz="1200" dirty="0" smtClean="0"/>
              <a:t>.div2 {</a:t>
            </a:r>
          </a:p>
          <a:p>
            <a:pPr>
              <a:buNone/>
            </a:pPr>
            <a:r>
              <a:rPr lang="en-US" sz="1200" dirty="0" smtClean="0"/>
              <a:t>  border: 1px solid black;</a:t>
            </a:r>
          </a:p>
          <a:p>
            <a:pPr>
              <a:buNone/>
            </a:pPr>
            <a:r>
              <a:rPr lang="en-US" sz="1200" dirty="0" smtClean="0"/>
              <a:t>  height: 120px;</a:t>
            </a:r>
          </a:p>
          <a:p>
            <a:pPr>
              <a:buNone/>
            </a:pPr>
            <a:r>
              <a:rPr lang="en-US" sz="1200" dirty="0" smtClean="0"/>
              <a:t>  width: 150px;</a:t>
            </a:r>
          </a:p>
          <a:p>
            <a:pPr>
              <a:buNone/>
            </a:pPr>
            <a:r>
              <a:rPr lang="en-US" sz="1200" dirty="0" smtClean="0"/>
              <a:t>  background: </a:t>
            </a:r>
            <a:r>
              <a:rPr lang="en-US" sz="1200" dirty="0" err="1" smtClean="0"/>
              <a:t>url</a:t>
            </a:r>
            <a:r>
              <a:rPr lang="en-US" sz="1200" dirty="0" smtClean="0"/>
              <a:t>(img_flwr.gif);</a:t>
            </a:r>
          </a:p>
          <a:p>
            <a:pPr>
              <a:buNone/>
            </a:pPr>
            <a:r>
              <a:rPr lang="en-US" sz="1200" dirty="0" smtClean="0"/>
              <a:t>  background-repeat: no-repeat;</a:t>
            </a:r>
          </a:p>
          <a:p>
            <a:pPr>
              <a:buNone/>
            </a:pPr>
            <a:r>
              <a:rPr lang="en-US" sz="1200" dirty="0" smtClean="0"/>
              <a:t>  background-size: cover</a:t>
            </a:r>
            <a:r>
              <a:rPr lang="en-US" sz="1200" dirty="0"/>
              <a:t> </a:t>
            </a:r>
            <a:r>
              <a:rPr lang="en-US" sz="1200" dirty="0" smtClean="0"/>
              <a:t>}</a:t>
            </a:r>
          </a:p>
          <a:p>
            <a:pPr>
              <a:buNone/>
            </a:pPr>
            <a:r>
              <a:rPr lang="en-US" sz="1200" dirty="0" smtClean="0"/>
              <a:t>.div3 {</a:t>
            </a:r>
          </a:p>
          <a:p>
            <a:pPr>
              <a:buNone/>
            </a:pPr>
            <a:r>
              <a:rPr lang="en-US" sz="1200" dirty="0" smtClean="0"/>
              <a:t>  border: 1px solid black;</a:t>
            </a:r>
          </a:p>
          <a:p>
            <a:pPr>
              <a:buNone/>
            </a:pPr>
            <a:r>
              <a:rPr lang="en-US" sz="1200" dirty="0" smtClean="0"/>
              <a:t>  height: 120px;</a:t>
            </a:r>
          </a:p>
          <a:p>
            <a:pPr>
              <a:buNone/>
            </a:pPr>
            <a:r>
              <a:rPr lang="en-US" sz="1200" dirty="0" smtClean="0"/>
              <a:t>  width: 150px;</a:t>
            </a:r>
          </a:p>
          <a:p>
            <a:pPr>
              <a:buNone/>
            </a:pPr>
            <a:r>
              <a:rPr lang="en-US" sz="1200" dirty="0" smtClean="0"/>
              <a:t>  background: </a:t>
            </a:r>
            <a:r>
              <a:rPr lang="en-US" sz="1200" dirty="0" err="1" smtClean="0"/>
              <a:t>url</a:t>
            </a:r>
            <a:r>
              <a:rPr lang="en-US" sz="1200" dirty="0" smtClean="0"/>
              <a:t>(img_flwr.gif);</a:t>
            </a:r>
          </a:p>
          <a:p>
            <a:pPr>
              <a:buNone/>
            </a:pPr>
            <a:r>
              <a:rPr lang="en-US" sz="1200" dirty="0" smtClean="0"/>
              <a:t>  background-repeat: no-repeat;}&lt;/style&gt;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sp>
        <p:nvSpPr>
          <p:cNvPr id="3" name="Content Placeholder 2"/>
          <p:cNvSpPr>
            <a:spLocks noGrp="1"/>
          </p:cNvSpPr>
          <p:nvPr>
            <p:ph idx="1"/>
          </p:nvPr>
        </p:nvSpPr>
        <p:spPr/>
        <p:txBody>
          <a:bodyPr/>
          <a:lstStyle/>
          <a:p>
            <a:r>
              <a:rPr lang="en-US" dirty="0" smtClean="0"/>
              <a:t>Bootstrap is a free front-end framework for faster and easier web development</a:t>
            </a:r>
          </a:p>
          <a:p>
            <a:r>
              <a:rPr lang="en-US" dirty="0" smtClean="0"/>
              <a:t>Bootstrap includes HTML and CSS based design templates for typography, forms, buttons, tables, navigation, modals, image carousels and many other, as well as optional JavaScript </a:t>
            </a:r>
            <a:r>
              <a:rPr lang="en-US" dirty="0" err="1" smtClean="0"/>
              <a:t>plugins</a:t>
            </a:r>
            <a:endParaRPr lang="en-US" dirty="0" smtClean="0"/>
          </a:p>
          <a:p>
            <a:r>
              <a:rPr lang="en-US" dirty="0" smtClean="0"/>
              <a:t>Bootstrap also gives you the ability to easily create </a:t>
            </a:r>
            <a:r>
              <a:rPr lang="en-US" b="1" dirty="0" smtClean="0"/>
              <a:t>responsive designs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66700"/>
            <a:ext cx="8229600" cy="5867400"/>
          </a:xfrm>
        </p:spPr>
        <p:txBody>
          <a:bodyPr>
            <a:normAutofit/>
          </a:bodyPr>
          <a:lstStyle/>
          <a:p>
            <a:pPr algn="just"/>
            <a:r>
              <a:rPr lang="en-US" sz="2000" dirty="0" smtClean="0"/>
              <a:t>Many new elements are added in HTML5 like </a:t>
            </a:r>
            <a:r>
              <a:rPr lang="en-US" sz="2000" dirty="0" err="1" smtClean="0"/>
              <a:t>nav</a:t>
            </a:r>
            <a:r>
              <a:rPr lang="en-US" sz="2000" dirty="0" smtClean="0"/>
              <a:t>, audio, </a:t>
            </a:r>
            <a:r>
              <a:rPr lang="en-US" sz="2000" dirty="0" err="1" smtClean="0"/>
              <a:t>figcaption</a:t>
            </a:r>
            <a:r>
              <a:rPr lang="en-US" sz="2000" dirty="0" smtClean="0"/>
              <a:t>, progress, command, time, </a:t>
            </a:r>
            <a:r>
              <a:rPr lang="en-US" sz="2000" dirty="0" err="1" smtClean="0"/>
              <a:t>datalist</a:t>
            </a:r>
            <a:r>
              <a:rPr lang="en-US" sz="2000" dirty="0" smtClean="0"/>
              <a:t>, video, figure, meter, data, section, time, aside, canvas, summary, </a:t>
            </a:r>
            <a:r>
              <a:rPr lang="en-US" sz="2000" dirty="0" err="1" smtClean="0"/>
              <a:t>rp</a:t>
            </a:r>
            <a:r>
              <a:rPr lang="en-US" sz="2000" dirty="0" smtClean="0"/>
              <a:t>, </a:t>
            </a:r>
            <a:r>
              <a:rPr lang="en-US" sz="2000" dirty="0" err="1" smtClean="0"/>
              <a:t>rt</a:t>
            </a:r>
            <a:r>
              <a:rPr lang="en-US" sz="2000" dirty="0" smtClean="0"/>
              <a:t>, details, </a:t>
            </a:r>
            <a:r>
              <a:rPr lang="en-US" sz="2000" dirty="0" err="1" smtClean="0"/>
              <a:t>wbr</a:t>
            </a:r>
            <a:r>
              <a:rPr lang="en-US" sz="2000" dirty="0" smtClean="0"/>
              <a:t>, header, footer, </a:t>
            </a:r>
            <a:r>
              <a:rPr lang="en-US" sz="2000" dirty="0" err="1" smtClean="0"/>
              <a:t>keygen</a:t>
            </a:r>
            <a:r>
              <a:rPr lang="en-US" sz="2000" dirty="0" smtClean="0"/>
              <a:t>, embed, article, </a:t>
            </a:r>
            <a:r>
              <a:rPr lang="en-US" sz="2000" dirty="0" err="1" smtClean="0"/>
              <a:t>hgroup</a:t>
            </a:r>
            <a:r>
              <a:rPr lang="en-US" sz="2000" dirty="0" smtClean="0"/>
              <a:t>, </a:t>
            </a:r>
            <a:r>
              <a:rPr lang="en-US" sz="2000" dirty="0" err="1" smtClean="0"/>
              <a:t>bdi</a:t>
            </a:r>
            <a:r>
              <a:rPr lang="en-US" sz="2000" dirty="0" smtClean="0"/>
              <a:t>, mark, output, source, track, section, ruby and many more.</a:t>
            </a:r>
          </a:p>
          <a:p>
            <a:pPr algn="just"/>
            <a:r>
              <a:rPr lang="en-US" sz="2000" dirty="0" smtClean="0"/>
              <a:t>There are many HTML elements which have been modified or removed from HTML5. Some of them are listed below:</a:t>
            </a:r>
          </a:p>
          <a:p>
            <a:pPr algn="just"/>
            <a:endParaRPr lang="en-US" sz="2000" dirty="0" smtClean="0"/>
          </a:p>
          <a:p>
            <a:pPr algn="just"/>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502335894"/>
              </p:ext>
            </p:extLst>
          </p:nvPr>
        </p:nvGraphicFramePr>
        <p:xfrm>
          <a:off x="1143000" y="2819403"/>
          <a:ext cx="7162800" cy="3616957"/>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414502">
                <a:tc>
                  <a:txBody>
                    <a:bodyPr/>
                    <a:lstStyle/>
                    <a:p>
                      <a:pPr algn="ctr"/>
                      <a:r>
                        <a:rPr kumimoji="0" lang="en-US" b="0" i="0" kern="1200" dirty="0" smtClean="0">
                          <a:solidFill>
                            <a:schemeClr val="lt1"/>
                          </a:solidFill>
                          <a:latin typeface="+mn-lt"/>
                          <a:ea typeface="+mn-ea"/>
                          <a:cs typeface="+mn-cs"/>
                        </a:rPr>
                        <a:t>Element</a:t>
                      </a:r>
                      <a:endParaRPr lang="en-US" dirty="0"/>
                    </a:p>
                  </a:txBody>
                  <a:tcPr/>
                </a:tc>
                <a:tc>
                  <a:txBody>
                    <a:bodyPr/>
                    <a:lstStyle/>
                    <a:p>
                      <a:pPr algn="ctr"/>
                      <a:r>
                        <a:rPr kumimoji="0" lang="en-US" b="0" i="0" kern="1200" dirty="0" smtClean="0">
                          <a:solidFill>
                            <a:schemeClr val="lt1"/>
                          </a:solidFill>
                          <a:latin typeface="+mn-lt"/>
                          <a:ea typeface="+mn-ea"/>
                          <a:cs typeface="+mn-cs"/>
                        </a:rPr>
                        <a:t>In HTML5</a:t>
                      </a:r>
                      <a:endParaRPr lang="en-US" dirty="0"/>
                    </a:p>
                  </a:txBody>
                  <a:tcPr/>
                </a:tc>
                <a:extLst>
                  <a:ext uri="{0D108BD9-81ED-4DB2-BD59-A6C34878D82A}">
                    <a16:rowId xmlns:a16="http://schemas.microsoft.com/office/drawing/2014/main" val="10000"/>
                  </a:ext>
                </a:extLst>
              </a:tr>
              <a:tr h="414502">
                <a:tc>
                  <a:txBody>
                    <a:bodyPr/>
                    <a:lstStyle/>
                    <a:p>
                      <a:r>
                        <a:rPr kumimoji="0" lang="en-US" b="0" i="0" kern="1200" dirty="0" smtClean="0">
                          <a:solidFill>
                            <a:schemeClr val="dk1"/>
                          </a:solidFill>
                          <a:latin typeface="+mn-lt"/>
                          <a:ea typeface="+mn-ea"/>
                          <a:cs typeface="+mn-cs"/>
                        </a:rPr>
                        <a:t>&lt;applet&gt;</a:t>
                      </a:r>
                      <a:endParaRPr lang="en-US" dirty="0"/>
                    </a:p>
                  </a:txBody>
                  <a:tcPr/>
                </a:tc>
                <a:tc>
                  <a:txBody>
                    <a:bodyPr/>
                    <a:lstStyle/>
                    <a:p>
                      <a:r>
                        <a:rPr kumimoji="0" lang="en-US" b="0" i="0" kern="1200" dirty="0" smtClean="0">
                          <a:solidFill>
                            <a:schemeClr val="dk1"/>
                          </a:solidFill>
                          <a:latin typeface="+mn-lt"/>
                          <a:ea typeface="+mn-ea"/>
                          <a:cs typeface="+mn-cs"/>
                        </a:rPr>
                        <a:t>Changed to &lt;object&gt;</a:t>
                      </a:r>
                      <a:endParaRPr lang="en-US" dirty="0"/>
                    </a:p>
                  </a:txBody>
                  <a:tcPr/>
                </a:tc>
                <a:extLst>
                  <a:ext uri="{0D108BD9-81ED-4DB2-BD59-A6C34878D82A}">
                    <a16:rowId xmlns:a16="http://schemas.microsoft.com/office/drawing/2014/main" val="10001"/>
                  </a:ext>
                </a:extLst>
              </a:tr>
              <a:tr h="414502">
                <a:tc>
                  <a:txBody>
                    <a:bodyPr/>
                    <a:lstStyle/>
                    <a:p>
                      <a:r>
                        <a:rPr kumimoji="0" lang="en-US" b="0" i="0" kern="1200" dirty="0" smtClean="0">
                          <a:solidFill>
                            <a:schemeClr val="dk1"/>
                          </a:solidFill>
                          <a:latin typeface="+mn-lt"/>
                          <a:ea typeface="+mn-ea"/>
                          <a:cs typeface="+mn-cs"/>
                        </a:rPr>
                        <a:t>&lt;acronym&gt;</a:t>
                      </a:r>
                      <a:endParaRPr lang="en-US" dirty="0"/>
                    </a:p>
                  </a:txBody>
                  <a:tcPr/>
                </a:tc>
                <a:tc>
                  <a:txBody>
                    <a:bodyPr/>
                    <a:lstStyle/>
                    <a:p>
                      <a:r>
                        <a:rPr kumimoji="0" lang="en-US" b="0" i="0" kern="1200" dirty="0" smtClean="0">
                          <a:solidFill>
                            <a:schemeClr val="dk1"/>
                          </a:solidFill>
                          <a:latin typeface="+mn-lt"/>
                          <a:ea typeface="+mn-ea"/>
                          <a:cs typeface="+mn-cs"/>
                        </a:rPr>
                        <a:t>Changed to &lt;</a:t>
                      </a:r>
                      <a:r>
                        <a:rPr kumimoji="0" lang="en-US" b="0" i="0" kern="1200" dirty="0" err="1" smtClean="0">
                          <a:solidFill>
                            <a:schemeClr val="dk1"/>
                          </a:solidFill>
                          <a:latin typeface="+mn-lt"/>
                          <a:ea typeface="+mn-ea"/>
                          <a:cs typeface="+mn-cs"/>
                        </a:rPr>
                        <a:t>abbr</a:t>
                      </a:r>
                      <a:r>
                        <a:rPr kumimoji="0" lang="en-US" b="0" i="0" kern="1200" dirty="0" smtClean="0">
                          <a:solidFill>
                            <a:schemeClr val="dk1"/>
                          </a:solidFill>
                          <a:latin typeface="+mn-lt"/>
                          <a:ea typeface="+mn-ea"/>
                          <a:cs typeface="+mn-cs"/>
                        </a:rPr>
                        <a:t>&gt;</a:t>
                      </a:r>
                      <a:endParaRPr lang="en-US" dirty="0"/>
                    </a:p>
                  </a:txBody>
                  <a:tcPr/>
                </a:tc>
                <a:extLst>
                  <a:ext uri="{0D108BD9-81ED-4DB2-BD59-A6C34878D82A}">
                    <a16:rowId xmlns:a16="http://schemas.microsoft.com/office/drawing/2014/main" val="10002"/>
                  </a:ext>
                </a:extLst>
              </a:tr>
              <a:tr h="414502">
                <a:tc>
                  <a:txBody>
                    <a:bodyPr/>
                    <a:lstStyle/>
                    <a:p>
                      <a:r>
                        <a:rPr kumimoji="0" lang="en-US" b="0" i="0" kern="1200" dirty="0" smtClean="0">
                          <a:solidFill>
                            <a:schemeClr val="dk1"/>
                          </a:solidFill>
                          <a:latin typeface="+mn-lt"/>
                          <a:ea typeface="+mn-ea"/>
                          <a:cs typeface="+mn-cs"/>
                        </a:rPr>
                        <a:t>&lt;dir&gt;</a:t>
                      </a:r>
                      <a:endParaRPr lang="en-US" dirty="0"/>
                    </a:p>
                  </a:txBody>
                  <a:tcPr/>
                </a:tc>
                <a:tc>
                  <a:txBody>
                    <a:bodyPr/>
                    <a:lstStyle/>
                    <a:p>
                      <a:r>
                        <a:rPr kumimoji="0" lang="en-US" b="0" i="0" kern="1200" dirty="0" smtClean="0">
                          <a:solidFill>
                            <a:schemeClr val="dk1"/>
                          </a:solidFill>
                          <a:latin typeface="+mn-lt"/>
                          <a:ea typeface="+mn-ea"/>
                          <a:cs typeface="+mn-cs"/>
                        </a:rPr>
                        <a:t>Changed to &lt;</a:t>
                      </a:r>
                      <a:r>
                        <a:rPr kumimoji="0" lang="en-US" b="0" i="0" kern="1200" dirty="0" err="1" smtClean="0">
                          <a:solidFill>
                            <a:schemeClr val="dk1"/>
                          </a:solidFill>
                          <a:latin typeface="+mn-lt"/>
                          <a:ea typeface="+mn-ea"/>
                          <a:cs typeface="+mn-cs"/>
                        </a:rPr>
                        <a:t>ul</a:t>
                      </a:r>
                      <a:r>
                        <a:rPr kumimoji="0" lang="en-US" b="0" i="0" kern="1200" dirty="0" smtClean="0">
                          <a:solidFill>
                            <a:schemeClr val="dk1"/>
                          </a:solidFill>
                          <a:latin typeface="+mn-lt"/>
                          <a:ea typeface="+mn-ea"/>
                          <a:cs typeface="+mn-cs"/>
                        </a:rPr>
                        <a:t>&gt;</a:t>
                      </a:r>
                      <a:endParaRPr lang="en-US" dirty="0"/>
                    </a:p>
                  </a:txBody>
                  <a:tcPr/>
                </a:tc>
                <a:extLst>
                  <a:ext uri="{0D108BD9-81ED-4DB2-BD59-A6C34878D82A}">
                    <a16:rowId xmlns:a16="http://schemas.microsoft.com/office/drawing/2014/main" val="10003"/>
                  </a:ext>
                </a:extLst>
              </a:tr>
              <a:tr h="414502">
                <a:tc>
                  <a:txBody>
                    <a:bodyPr/>
                    <a:lstStyle/>
                    <a:p>
                      <a:r>
                        <a:rPr kumimoji="0" lang="en-US" b="0" i="0" kern="1200" dirty="0" smtClean="0">
                          <a:solidFill>
                            <a:schemeClr val="dk1"/>
                          </a:solidFill>
                          <a:latin typeface="+mn-lt"/>
                          <a:ea typeface="+mn-ea"/>
                          <a:cs typeface="+mn-cs"/>
                        </a:rPr>
                        <a:t>&lt;frameset&gt;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extLst>
                  <a:ext uri="{0D108BD9-81ED-4DB2-BD59-A6C34878D82A}">
                    <a16:rowId xmlns:a16="http://schemas.microsoft.com/office/drawing/2014/main" val="10004"/>
                  </a:ext>
                </a:extLst>
              </a:tr>
              <a:tr h="414502">
                <a:tc>
                  <a:txBody>
                    <a:bodyPr/>
                    <a:lstStyle/>
                    <a:p>
                      <a:r>
                        <a:rPr kumimoji="0" lang="en-US" b="0" i="0" kern="1200" dirty="0" smtClean="0">
                          <a:solidFill>
                            <a:schemeClr val="dk1"/>
                          </a:solidFill>
                          <a:latin typeface="+mn-lt"/>
                          <a:ea typeface="+mn-ea"/>
                          <a:cs typeface="+mn-cs"/>
                        </a:rPr>
                        <a:t>&lt;frame&gt;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extLst>
                  <a:ext uri="{0D108BD9-81ED-4DB2-BD59-A6C34878D82A}">
                    <a16:rowId xmlns:a16="http://schemas.microsoft.com/office/drawing/2014/main" val="10005"/>
                  </a:ext>
                </a:extLst>
              </a:tr>
              <a:tr h="414502">
                <a:tc>
                  <a:txBody>
                    <a:bodyPr/>
                    <a:lstStyle/>
                    <a:p>
                      <a:r>
                        <a:rPr kumimoji="0" lang="en-US" b="0" i="0" kern="1200" dirty="0" smtClean="0">
                          <a:solidFill>
                            <a:schemeClr val="dk1"/>
                          </a:solidFill>
                          <a:latin typeface="+mn-lt"/>
                          <a:ea typeface="+mn-ea"/>
                          <a:cs typeface="+mn-cs"/>
                        </a:rPr>
                        <a:t>&lt;</a:t>
                      </a:r>
                      <a:r>
                        <a:rPr kumimoji="0" lang="en-US" b="0" i="0" kern="1200" dirty="0" err="1" smtClean="0">
                          <a:solidFill>
                            <a:schemeClr val="dk1"/>
                          </a:solidFill>
                          <a:latin typeface="+mn-lt"/>
                          <a:ea typeface="+mn-ea"/>
                          <a:cs typeface="+mn-cs"/>
                        </a:rPr>
                        <a:t>noframes</a:t>
                      </a:r>
                      <a:r>
                        <a:rPr kumimoji="0" lang="en-US" b="0" i="0" kern="1200" dirty="0" smtClean="0">
                          <a:solidFill>
                            <a:schemeClr val="dk1"/>
                          </a:solidFill>
                          <a:latin typeface="+mn-lt"/>
                          <a:ea typeface="+mn-ea"/>
                          <a:cs typeface="+mn-cs"/>
                        </a:rPr>
                        <a:t>&gt;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extLst>
                  <a:ext uri="{0D108BD9-81ED-4DB2-BD59-A6C34878D82A}">
                    <a16:rowId xmlns:a16="http://schemas.microsoft.com/office/drawing/2014/main" val="10006"/>
                  </a:ext>
                </a:extLst>
              </a:tr>
              <a:tr h="71544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&lt;strike&gt;, &lt;big&gt;, &lt;</a:t>
                      </a:r>
                      <a:r>
                        <a:rPr kumimoji="0" lang="en-US" b="0" i="0" kern="1200" dirty="0" err="1" smtClean="0">
                          <a:solidFill>
                            <a:schemeClr val="dk1"/>
                          </a:solidFill>
                          <a:latin typeface="+mn-lt"/>
                          <a:ea typeface="+mn-ea"/>
                          <a:cs typeface="+mn-cs"/>
                        </a:rPr>
                        <a:t>basefont</a:t>
                      </a:r>
                      <a:r>
                        <a:rPr kumimoji="0" lang="en-US" b="0" i="0" kern="1200" dirty="0" smtClean="0">
                          <a:solidFill>
                            <a:schemeClr val="dk1"/>
                          </a:solidFill>
                          <a:latin typeface="+mn-lt"/>
                          <a:ea typeface="+mn-ea"/>
                          <a:cs typeface="+mn-cs"/>
                        </a:rPr>
                        <a:t>&gt;, &lt;font&gt;, &lt;center&gt;, &lt;</a:t>
                      </a:r>
                      <a:r>
                        <a:rPr kumimoji="0" lang="en-US" b="0" i="0" kern="1200" dirty="0" err="1" smtClean="0">
                          <a:solidFill>
                            <a:schemeClr val="dk1"/>
                          </a:solidFill>
                          <a:latin typeface="+mn-lt"/>
                          <a:ea typeface="+mn-ea"/>
                          <a:cs typeface="+mn-cs"/>
                        </a:rPr>
                        <a:t>tt</a:t>
                      </a:r>
                      <a:r>
                        <a:rPr kumimoji="0" lang="en-US" b="0" i="0" kern="1200" dirty="0" smtClean="0">
                          <a:solidFill>
                            <a:schemeClr val="dk1"/>
                          </a:solidFill>
                          <a:latin typeface="+mn-lt"/>
                          <a:ea typeface="+mn-ea"/>
                          <a:cs typeface="+mn-cs"/>
                        </a:rPr>
                        <a:t>&gt;</a:t>
                      </a:r>
                      <a:endParaRPr lang="en-US" dirty="0" smtClean="0"/>
                    </a:p>
                  </a:txBody>
                  <a:tcPr/>
                </a:tc>
                <a:tc>
                  <a:txBody>
                    <a:bodyPr/>
                    <a:lstStyle/>
                    <a:p>
                      <a:r>
                        <a:rPr kumimoji="0" lang="en-US" b="0" i="0" kern="1200" dirty="0" smtClean="0">
                          <a:solidFill>
                            <a:schemeClr val="dk1"/>
                          </a:solidFill>
                          <a:latin typeface="+mn-lt"/>
                          <a:ea typeface="+mn-ea"/>
                          <a:cs typeface="+mn-cs"/>
                        </a:rPr>
                        <a:t>No new tag. CSS is used for this</a:t>
                      </a:r>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Responsive Web Design?</a:t>
            </a:r>
            <a:endParaRPr lang="en-US" dirty="0"/>
          </a:p>
        </p:txBody>
      </p:sp>
      <p:sp>
        <p:nvSpPr>
          <p:cNvPr id="3" name="Content Placeholder 2"/>
          <p:cNvSpPr>
            <a:spLocks noGrp="1"/>
          </p:cNvSpPr>
          <p:nvPr>
            <p:ph idx="1"/>
          </p:nvPr>
        </p:nvSpPr>
        <p:spPr/>
        <p:txBody>
          <a:bodyPr/>
          <a:lstStyle/>
          <a:p>
            <a:r>
              <a:rPr lang="en-US" dirty="0" smtClean="0"/>
              <a:t>Responsive web design is about creating web sites which automatically adjust themselves to look good on all devices, from small phones to large desktops.</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Bootstrap:</a:t>
            </a:r>
            <a:endParaRPr lang="en-US" dirty="0"/>
          </a:p>
        </p:txBody>
      </p:sp>
      <p:sp>
        <p:nvSpPr>
          <p:cNvPr id="3" name="Content Placeholder 2"/>
          <p:cNvSpPr>
            <a:spLocks noGrp="1"/>
          </p:cNvSpPr>
          <p:nvPr>
            <p:ph idx="1"/>
          </p:nvPr>
        </p:nvSpPr>
        <p:spPr/>
        <p:txBody>
          <a:bodyPr>
            <a:normAutofit/>
          </a:bodyPr>
          <a:lstStyle/>
          <a:p>
            <a:r>
              <a:rPr lang="en-US" b="1" dirty="0" smtClean="0"/>
              <a:t>Easy to use:</a:t>
            </a:r>
            <a:r>
              <a:rPr lang="en-US" dirty="0" smtClean="0"/>
              <a:t> Anybody with just basic knowledge of HTML and CSS can start using Bootstrap</a:t>
            </a:r>
          </a:p>
          <a:p>
            <a:r>
              <a:rPr lang="en-US" b="1" dirty="0" smtClean="0"/>
              <a:t>Responsive features:</a:t>
            </a:r>
            <a:r>
              <a:rPr lang="en-US" dirty="0" smtClean="0"/>
              <a:t> Bootstrap's responsive CSS adjusts to phones, tablets, and desktops</a:t>
            </a:r>
          </a:p>
          <a:p>
            <a:r>
              <a:rPr lang="en-US" b="1" dirty="0" smtClean="0"/>
              <a:t>Mobile-first approach:</a:t>
            </a:r>
            <a:r>
              <a:rPr lang="en-US" dirty="0" smtClean="0"/>
              <a:t> In Bootstrap 3, mobile-first styles are part of the core framework</a:t>
            </a:r>
          </a:p>
          <a:p>
            <a:r>
              <a:rPr lang="en-US" b="1" dirty="0" smtClean="0"/>
              <a:t>Browser compatibility:</a:t>
            </a:r>
            <a:r>
              <a:rPr lang="en-US" dirty="0" smtClean="0"/>
              <a:t> Bootstrap is compatible with all modern browsers (Chrome, Firefox, Internet Explorer, Edge, Safari, and Opera)</a:t>
            </a:r>
          </a:p>
          <a:p>
            <a:pPr>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History</a:t>
            </a:r>
            <a:endParaRPr lang="en-US" dirty="0"/>
          </a:p>
        </p:txBody>
      </p:sp>
      <p:sp>
        <p:nvSpPr>
          <p:cNvPr id="3" name="Content Placeholder 2"/>
          <p:cNvSpPr>
            <a:spLocks noGrp="1"/>
          </p:cNvSpPr>
          <p:nvPr>
            <p:ph idx="1"/>
          </p:nvPr>
        </p:nvSpPr>
        <p:spPr/>
        <p:txBody>
          <a:bodyPr/>
          <a:lstStyle/>
          <a:p>
            <a:r>
              <a:rPr lang="en-US" dirty="0" smtClean="0"/>
              <a:t>Bootstrap was developed by Mark Otto and Jacob Thornton at Twitter, and released as an open source product in August 2011 on </a:t>
            </a:r>
            <a:r>
              <a:rPr lang="en-US" dirty="0" err="1" smtClean="0"/>
              <a:t>GitHub</a:t>
            </a:r>
            <a:r>
              <a:rPr lang="en-US" dirty="0" smtClean="0"/>
              <a:t>.</a:t>
            </a:r>
          </a:p>
          <a:p>
            <a:r>
              <a:rPr lang="en-US" b="1" dirty="0" smtClean="0"/>
              <a:t>In June 2014 Bootstrap was the No.1 project on </a:t>
            </a:r>
            <a:r>
              <a:rPr lang="en-US" b="1" dirty="0" err="1" smtClean="0"/>
              <a:t>GitHub</a:t>
            </a:r>
            <a:r>
              <a:rPr lang="en-US" b="1" dirty="0" smtClean="0"/>
              <a:t>!</a:t>
            </a:r>
            <a:endParaRPr lang="en-US" dirty="0" smtClean="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to Get Bootstrap?</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two ways to start using Bootstrap on your own web site.</a:t>
            </a:r>
          </a:p>
          <a:p>
            <a:pPr>
              <a:buNone/>
            </a:pPr>
            <a:r>
              <a:rPr lang="en-US" dirty="0" smtClean="0"/>
              <a:t>You can:</a:t>
            </a:r>
          </a:p>
          <a:p>
            <a:r>
              <a:rPr lang="en-US" dirty="0" smtClean="0"/>
              <a:t>Download Bootstrap from getbootstrap.com</a:t>
            </a:r>
          </a:p>
          <a:p>
            <a:r>
              <a:rPr lang="en-US" dirty="0" smtClean="0"/>
              <a:t>Include Bootstrap from a CDN</a:t>
            </a:r>
          </a:p>
          <a:p>
            <a:pPr>
              <a:buNone/>
            </a:pPr>
            <a:endParaRPr lang="en-US" dirty="0" smtClean="0"/>
          </a:p>
          <a:p>
            <a:r>
              <a:rPr lang="en-US" dirty="0" smtClean="0"/>
              <a:t>If you don't want to download and host Bootstrap yourself, you can include it from a CDN (Content Delivery Network).</a:t>
            </a:r>
          </a:p>
          <a:p>
            <a:r>
              <a:rPr lang="en-US" dirty="0" err="1" smtClean="0"/>
              <a:t>MaxCDN</a:t>
            </a:r>
            <a:r>
              <a:rPr lang="en-US" dirty="0" smtClean="0"/>
              <a:t> provides CDN support for Bootstrap's CSS and JavaScript. You must also include </a:t>
            </a:r>
            <a:r>
              <a:rPr lang="en-US" dirty="0" err="1" smtClean="0"/>
              <a:t>jQuery</a:t>
            </a:r>
            <a:r>
              <a:rPr lang="en-US" dirty="0" smtClean="0"/>
              <a:t>:</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First Web Page With Bootstrap</a:t>
            </a:r>
            <a:endParaRPr lang="en-US" dirty="0"/>
          </a:p>
        </p:txBody>
      </p:sp>
      <p:sp>
        <p:nvSpPr>
          <p:cNvPr id="3" name="Content Placeholder 2"/>
          <p:cNvSpPr>
            <a:spLocks noGrp="1"/>
          </p:cNvSpPr>
          <p:nvPr>
            <p:ph idx="1"/>
          </p:nvPr>
        </p:nvSpPr>
        <p:spPr>
          <a:xfrm>
            <a:off x="1942415" y="1905000"/>
            <a:ext cx="7201585" cy="4953000"/>
          </a:xfrm>
        </p:spPr>
        <p:txBody>
          <a:bodyPr>
            <a:normAutofit fontScale="85000" lnSpcReduction="10000"/>
          </a:bodyPr>
          <a:lstStyle/>
          <a:p>
            <a:pPr>
              <a:buNone/>
            </a:pPr>
            <a:r>
              <a:rPr lang="en-US" b="1" dirty="0" smtClean="0"/>
              <a:t>1. Add the HTML5 </a:t>
            </a:r>
            <a:r>
              <a:rPr lang="en-US" b="1" dirty="0" err="1" smtClean="0"/>
              <a:t>doctype</a:t>
            </a:r>
            <a:endParaRPr lang="en-US" b="1" dirty="0" smtClean="0"/>
          </a:p>
          <a:p>
            <a:r>
              <a:rPr lang="en-US" dirty="0" smtClean="0"/>
              <a:t>Bootstrap uses HTML elements and CSS properties that require the HTML5 </a:t>
            </a:r>
            <a:r>
              <a:rPr lang="en-US" dirty="0" err="1" smtClean="0"/>
              <a:t>doctype</a:t>
            </a:r>
            <a:r>
              <a:rPr lang="en-US" dirty="0" smtClean="0"/>
              <a:t>.</a:t>
            </a:r>
          </a:p>
          <a:p>
            <a:r>
              <a:rPr lang="en-US" dirty="0" smtClean="0"/>
              <a:t>Always include the HTML5 </a:t>
            </a:r>
            <a:r>
              <a:rPr lang="en-US" dirty="0" err="1" smtClean="0"/>
              <a:t>doctype</a:t>
            </a:r>
            <a:r>
              <a:rPr lang="en-US" dirty="0" smtClean="0"/>
              <a:t> at the beginning of the page, along with the </a:t>
            </a:r>
            <a:r>
              <a:rPr lang="en-US" dirty="0" err="1" smtClean="0"/>
              <a:t>lang</a:t>
            </a:r>
            <a:r>
              <a:rPr lang="en-US" dirty="0" smtClean="0"/>
              <a:t> attribute and the correct character set:</a:t>
            </a:r>
          </a:p>
          <a:p>
            <a:pPr>
              <a:buNone/>
            </a:pPr>
            <a:r>
              <a:rPr lang="en-US" b="1" dirty="0" smtClean="0"/>
              <a:t>2. Bootstrap is mobile-first</a:t>
            </a:r>
          </a:p>
          <a:p>
            <a:r>
              <a:rPr lang="en-US" dirty="0" smtClean="0"/>
              <a:t>Bootstrap is designed to be responsive to mobile devices. Mobile-first styles are part of the core framework.</a:t>
            </a:r>
          </a:p>
          <a:p>
            <a:r>
              <a:rPr lang="en-US" dirty="0" smtClean="0"/>
              <a:t>To ensure proper rendering and touch zooming, add the following &lt;meta&gt; tag inside the &lt;head&gt; element:</a:t>
            </a:r>
          </a:p>
          <a:p>
            <a:pPr>
              <a:buNone/>
            </a:pPr>
            <a:r>
              <a:rPr lang="en-US" b="1" dirty="0" smtClean="0"/>
              <a:t>3. Containers</a:t>
            </a:r>
          </a:p>
          <a:p>
            <a:r>
              <a:rPr lang="en-US" dirty="0" smtClean="0"/>
              <a:t>Bootstrap also requires a containing element to wrap site contents.</a:t>
            </a:r>
          </a:p>
          <a:p>
            <a:r>
              <a:rPr lang="en-US" dirty="0" smtClean="0"/>
              <a:t>There are two container classes to choose from:</a:t>
            </a:r>
          </a:p>
          <a:p>
            <a:r>
              <a:rPr lang="en-US" dirty="0" smtClean="0"/>
              <a:t>The .container class provides a responsive </a:t>
            </a:r>
            <a:r>
              <a:rPr lang="en-US" b="1" dirty="0" smtClean="0"/>
              <a:t>fixed width container</a:t>
            </a:r>
            <a:endParaRPr lang="en-US" dirty="0" smtClean="0"/>
          </a:p>
          <a:p>
            <a:r>
              <a:rPr lang="en-US" dirty="0" smtClean="0"/>
              <a:t>The .container-fluid class provides a </a:t>
            </a:r>
            <a:r>
              <a:rPr lang="en-US" b="1" dirty="0" smtClean="0"/>
              <a:t>full width container</a:t>
            </a:r>
            <a:r>
              <a:rPr lang="en-US" dirty="0" smtClean="0"/>
              <a:t>, spanning the entire width of the viewport</a:t>
            </a:r>
          </a:p>
          <a:p>
            <a:pPr>
              <a:buNone/>
            </a:pP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Templates</a:t>
            </a:r>
            <a:endParaRPr lang="en-US" dirty="0"/>
          </a:p>
        </p:txBody>
      </p:sp>
      <p:sp>
        <p:nvSpPr>
          <p:cNvPr id="3" name="Content Placeholder 2"/>
          <p:cNvSpPr>
            <a:spLocks noGrp="1"/>
          </p:cNvSpPr>
          <p:nvPr>
            <p:ph idx="1"/>
          </p:nvPr>
        </p:nvSpPr>
        <p:spPr/>
        <p:txBody>
          <a:bodyPr/>
          <a:lstStyle/>
          <a:p>
            <a:r>
              <a:rPr lang="en-US" dirty="0" smtClean="0"/>
              <a:t>Bootstrap templates are predesigned WebPages, users can include the template and start editing the content of the webpage. </a:t>
            </a:r>
          </a:p>
          <a:p>
            <a:r>
              <a:rPr lang="en-US" dirty="0" smtClean="0"/>
              <a:t>Templates such as</a:t>
            </a:r>
          </a:p>
          <a:p>
            <a:pPr lvl="1"/>
            <a:r>
              <a:rPr lang="en-US" dirty="0" smtClean="0"/>
              <a:t>Blog--footer</a:t>
            </a:r>
          </a:p>
          <a:p>
            <a:pPr lvl="1"/>
            <a:r>
              <a:rPr lang="en-US" dirty="0" smtClean="0"/>
              <a:t>Online store, Portfolio—</a:t>
            </a:r>
            <a:r>
              <a:rPr lang="en-US" dirty="0" err="1" smtClean="0"/>
              <a:t>jumbotron</a:t>
            </a:r>
            <a:endParaRPr lang="en-US" dirty="0" smtClean="0"/>
          </a:p>
          <a:p>
            <a:pPr lvl="1"/>
            <a:r>
              <a:rPr lang="en-US" dirty="0" smtClean="0"/>
              <a:t>Social-- </a:t>
            </a:r>
            <a:r>
              <a:rPr lang="en-US" dirty="0" err="1" smtClean="0"/>
              <a:t>navbar</a:t>
            </a:r>
            <a:endParaRPr lang="en-US" dirty="0" smtClean="0"/>
          </a:p>
          <a:p>
            <a:pPr lvl="1"/>
            <a:r>
              <a:rPr lang="en-US" dirty="0" smtClean="0"/>
              <a:t>webpage</a:t>
            </a:r>
          </a:p>
          <a:p>
            <a:pPr lvl="1"/>
            <a:r>
              <a:rPr lang="en-US" dirty="0" smtClean="0"/>
              <a:t>Analytics, Marketing—carousel</a:t>
            </a:r>
          </a:p>
          <a:p>
            <a:pPr lvl="1"/>
            <a:endParaRPr lang="en-US" dirty="0"/>
          </a:p>
        </p:txBody>
      </p:sp>
    </p:spTree>
    <p:extLst>
      <p:ext uri="{BB962C8B-B14F-4D97-AF65-F5344CB8AC3E}">
        <p14:creationId xmlns:p14="http://schemas.microsoft.com/office/powerpoint/2010/main" val="39824199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26989" y="-52233"/>
            <a:ext cx="3398714" cy="2414433"/>
          </a:xfrm>
          <a:prstGeom prst="rect">
            <a:avLst/>
          </a:prstGeom>
        </p:spPr>
      </p:pic>
      <p:pic>
        <p:nvPicPr>
          <p:cNvPr id="3" name="Picture 2"/>
          <p:cNvPicPr>
            <a:picLocks noChangeAspect="1"/>
          </p:cNvPicPr>
          <p:nvPr/>
        </p:nvPicPr>
        <p:blipFill>
          <a:blip r:embed="rId3"/>
          <a:stretch>
            <a:fillRect/>
          </a:stretch>
        </p:blipFill>
        <p:spPr>
          <a:xfrm>
            <a:off x="27039" y="2915581"/>
            <a:ext cx="3485299" cy="2590799"/>
          </a:xfrm>
          <a:prstGeom prst="rect">
            <a:avLst/>
          </a:prstGeom>
        </p:spPr>
      </p:pic>
      <p:pic>
        <p:nvPicPr>
          <p:cNvPr id="4" name="Picture 3"/>
          <p:cNvPicPr>
            <a:picLocks noChangeAspect="1"/>
          </p:cNvPicPr>
          <p:nvPr/>
        </p:nvPicPr>
        <p:blipFill>
          <a:blip r:embed="rId4"/>
          <a:stretch>
            <a:fillRect/>
          </a:stretch>
        </p:blipFill>
        <p:spPr>
          <a:xfrm>
            <a:off x="27038" y="-64524"/>
            <a:ext cx="3803622" cy="2731523"/>
          </a:xfrm>
          <a:prstGeom prst="rect">
            <a:avLst/>
          </a:prstGeom>
        </p:spPr>
      </p:pic>
      <p:pic>
        <p:nvPicPr>
          <p:cNvPr id="5" name="Picture 4"/>
          <p:cNvPicPr>
            <a:picLocks noChangeAspect="1"/>
          </p:cNvPicPr>
          <p:nvPr/>
        </p:nvPicPr>
        <p:blipFill>
          <a:blip r:embed="rId5"/>
          <a:stretch>
            <a:fillRect/>
          </a:stretch>
        </p:blipFill>
        <p:spPr>
          <a:xfrm>
            <a:off x="3902408" y="2362200"/>
            <a:ext cx="3733800" cy="2234708"/>
          </a:xfrm>
          <a:prstGeom prst="rect">
            <a:avLst/>
          </a:prstGeom>
        </p:spPr>
      </p:pic>
      <p:pic>
        <p:nvPicPr>
          <p:cNvPr id="6" name="Picture 5"/>
          <p:cNvPicPr>
            <a:picLocks noChangeAspect="1"/>
          </p:cNvPicPr>
          <p:nvPr/>
        </p:nvPicPr>
        <p:blipFill>
          <a:blip r:embed="rId6"/>
          <a:stretch>
            <a:fillRect/>
          </a:stretch>
        </p:blipFill>
        <p:spPr>
          <a:xfrm>
            <a:off x="5187046" y="4478921"/>
            <a:ext cx="3956954" cy="2467874"/>
          </a:xfrm>
          <a:prstGeom prst="rect">
            <a:avLst/>
          </a:prstGeom>
        </p:spPr>
      </p:pic>
    </p:spTree>
    <p:extLst>
      <p:ext uri="{BB962C8B-B14F-4D97-AF65-F5344CB8AC3E}">
        <p14:creationId xmlns:p14="http://schemas.microsoft.com/office/powerpoint/2010/main" val="33620458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916"/>
            <a:ext cx="8229600" cy="780288"/>
          </a:xfrm>
        </p:spPr>
        <p:txBody>
          <a:bodyPr>
            <a:normAutofit/>
          </a:bodyPr>
          <a:lstStyle/>
          <a:p>
            <a:r>
              <a:rPr lang="en-US" dirty="0" smtClean="0"/>
              <a:t>Bootstrap Alerts &amp; Buttons</a:t>
            </a:r>
            <a:endParaRPr lang="en-US" dirty="0"/>
          </a:p>
        </p:txBody>
      </p:sp>
      <p:sp>
        <p:nvSpPr>
          <p:cNvPr id="3" name="Content Placeholder 2"/>
          <p:cNvSpPr>
            <a:spLocks noGrp="1"/>
          </p:cNvSpPr>
          <p:nvPr>
            <p:ph idx="1"/>
          </p:nvPr>
        </p:nvSpPr>
        <p:spPr>
          <a:xfrm>
            <a:off x="1447800" y="795037"/>
            <a:ext cx="7696200" cy="5910564"/>
          </a:xfrm>
        </p:spPr>
        <p:txBody>
          <a:bodyPr>
            <a:normAutofit fontScale="92500" lnSpcReduction="20000"/>
          </a:bodyPr>
          <a:lstStyle/>
          <a:p>
            <a:r>
              <a:rPr lang="en-US" dirty="0" smtClean="0"/>
              <a:t>Alerts are created with the .alert class, followed by one of the four contextual classes </a:t>
            </a:r>
          </a:p>
          <a:p>
            <a:pPr marL="0" indent="0">
              <a:buNone/>
            </a:pPr>
            <a:r>
              <a:rPr lang="en-US" dirty="0"/>
              <a:t>	</a:t>
            </a:r>
            <a:r>
              <a:rPr lang="en-US" sz="1900" dirty="0" smtClean="0">
                <a:solidFill>
                  <a:srgbClr val="FF0000"/>
                </a:solidFill>
              </a:rPr>
              <a:t>.alert-success, .alert-info, .alert-warning or .alert-danger:</a:t>
            </a:r>
          </a:p>
          <a:p>
            <a:r>
              <a:rPr lang="en-US" dirty="0" smtClean="0"/>
              <a:t>Bootstrap provides different styles of buttons:</a:t>
            </a:r>
          </a:p>
          <a:p>
            <a:r>
              <a:rPr lang="en-US" dirty="0" smtClean="0"/>
              <a:t>To achieve the button styles above, Bootstrap has the following classes:</a:t>
            </a:r>
          </a:p>
          <a:p>
            <a:r>
              <a:rPr lang="en-US" dirty="0" smtClean="0">
                <a:solidFill>
                  <a:srgbClr val="FF0000"/>
                </a:solidFill>
              </a:rPr>
              <a:t>.</a:t>
            </a:r>
            <a:r>
              <a:rPr lang="en-US" dirty="0" err="1" smtClean="0">
                <a:solidFill>
                  <a:srgbClr val="FF0000"/>
                </a:solidFill>
              </a:rPr>
              <a:t>btn</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a:t>
            </a:r>
            <a:r>
              <a:rPr lang="en-US" dirty="0" smtClean="0">
                <a:solidFill>
                  <a:srgbClr val="FF0000"/>
                </a:solidFill>
              </a:rPr>
              <a:t>-default</a:t>
            </a:r>
          </a:p>
          <a:p>
            <a:r>
              <a:rPr lang="en-US" dirty="0" smtClean="0">
                <a:solidFill>
                  <a:srgbClr val="FF0000"/>
                </a:solidFill>
              </a:rPr>
              <a:t>.</a:t>
            </a:r>
            <a:r>
              <a:rPr lang="en-US" dirty="0" err="1" smtClean="0">
                <a:solidFill>
                  <a:srgbClr val="FF0000"/>
                </a:solidFill>
              </a:rPr>
              <a:t>btn</a:t>
            </a:r>
            <a:r>
              <a:rPr lang="en-US" dirty="0" smtClean="0">
                <a:solidFill>
                  <a:srgbClr val="FF0000"/>
                </a:solidFill>
              </a:rPr>
              <a:t>-primary</a:t>
            </a:r>
          </a:p>
          <a:p>
            <a:r>
              <a:rPr lang="en-US" dirty="0" smtClean="0">
                <a:solidFill>
                  <a:srgbClr val="FF0000"/>
                </a:solidFill>
              </a:rPr>
              <a:t>.</a:t>
            </a:r>
            <a:r>
              <a:rPr lang="en-US" dirty="0" err="1" smtClean="0">
                <a:solidFill>
                  <a:srgbClr val="FF0000"/>
                </a:solidFill>
              </a:rPr>
              <a:t>btn</a:t>
            </a:r>
            <a:r>
              <a:rPr lang="en-US" dirty="0" smtClean="0">
                <a:solidFill>
                  <a:srgbClr val="FF0000"/>
                </a:solidFill>
              </a:rPr>
              <a:t>-success</a:t>
            </a:r>
          </a:p>
          <a:p>
            <a:r>
              <a:rPr lang="en-US" dirty="0" smtClean="0">
                <a:solidFill>
                  <a:srgbClr val="FF0000"/>
                </a:solidFill>
              </a:rPr>
              <a:t>.</a:t>
            </a:r>
            <a:r>
              <a:rPr lang="en-US" dirty="0" err="1" smtClean="0">
                <a:solidFill>
                  <a:srgbClr val="FF0000"/>
                </a:solidFill>
              </a:rPr>
              <a:t>btn</a:t>
            </a:r>
            <a:r>
              <a:rPr lang="en-US" dirty="0" smtClean="0">
                <a:solidFill>
                  <a:srgbClr val="FF0000"/>
                </a:solidFill>
              </a:rPr>
              <a:t>-info</a:t>
            </a:r>
          </a:p>
          <a:p>
            <a:r>
              <a:rPr lang="en-US" dirty="0" smtClean="0">
                <a:solidFill>
                  <a:srgbClr val="FF0000"/>
                </a:solidFill>
              </a:rPr>
              <a:t>.</a:t>
            </a:r>
            <a:r>
              <a:rPr lang="en-US" dirty="0" err="1" smtClean="0">
                <a:solidFill>
                  <a:srgbClr val="FF0000"/>
                </a:solidFill>
              </a:rPr>
              <a:t>btn</a:t>
            </a:r>
            <a:r>
              <a:rPr lang="en-US" dirty="0" smtClean="0">
                <a:solidFill>
                  <a:srgbClr val="FF0000"/>
                </a:solidFill>
              </a:rPr>
              <a:t>-warning</a:t>
            </a:r>
          </a:p>
          <a:p>
            <a:r>
              <a:rPr lang="en-US" dirty="0" smtClean="0">
                <a:solidFill>
                  <a:srgbClr val="FF0000"/>
                </a:solidFill>
              </a:rPr>
              <a:t>.</a:t>
            </a:r>
            <a:r>
              <a:rPr lang="en-US" dirty="0" err="1" smtClean="0">
                <a:solidFill>
                  <a:srgbClr val="FF0000"/>
                </a:solidFill>
              </a:rPr>
              <a:t>btn</a:t>
            </a:r>
            <a:r>
              <a:rPr lang="en-US" dirty="0" smtClean="0">
                <a:solidFill>
                  <a:srgbClr val="FF0000"/>
                </a:solidFill>
              </a:rPr>
              <a:t>-danger</a:t>
            </a:r>
          </a:p>
          <a:p>
            <a:r>
              <a:rPr lang="en-US" dirty="0" smtClean="0">
                <a:solidFill>
                  <a:srgbClr val="FF0000"/>
                </a:solidFill>
              </a:rPr>
              <a:t>.</a:t>
            </a:r>
            <a:r>
              <a:rPr lang="en-US" dirty="0" err="1" smtClean="0">
                <a:solidFill>
                  <a:srgbClr val="FF0000"/>
                </a:solidFill>
              </a:rPr>
              <a:t>btn</a:t>
            </a:r>
            <a:r>
              <a:rPr lang="en-US" dirty="0" smtClean="0">
                <a:solidFill>
                  <a:srgbClr val="FF0000"/>
                </a:solidFill>
              </a:rPr>
              <a:t>-link</a:t>
            </a:r>
          </a:p>
          <a:p>
            <a:pPr marL="0" indent="0">
              <a:buNone/>
            </a:pPr>
            <a:r>
              <a:rPr lang="en-US" dirty="0" smtClean="0"/>
              <a:t>The classes that define the different sizes are:</a:t>
            </a:r>
          </a:p>
          <a:p>
            <a:r>
              <a:rPr lang="en-US" dirty="0" smtClean="0">
                <a:solidFill>
                  <a:srgbClr val="FF0000"/>
                </a:solidFill>
              </a:rPr>
              <a:t>.</a:t>
            </a:r>
            <a:r>
              <a:rPr lang="en-US" dirty="0" err="1" smtClean="0">
                <a:solidFill>
                  <a:srgbClr val="FF0000"/>
                </a:solidFill>
              </a:rPr>
              <a:t>btn-lg</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btn-sm</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btn-xs</a:t>
            </a:r>
            <a:endParaRPr lang="en-US" dirty="0" smtClean="0">
              <a:solidFill>
                <a:srgbClr val="FF0000"/>
              </a:solidFill>
            </a:endParaRPr>
          </a:p>
          <a:p>
            <a:pPr marL="0" indent="0">
              <a:buNone/>
            </a:pPr>
            <a:endParaRPr lang="en-US" dirty="0" smtClean="0"/>
          </a:p>
        </p:txBody>
      </p:sp>
    </p:spTree>
    <p:extLst>
      <p:ext uri="{BB962C8B-B14F-4D97-AF65-F5344CB8AC3E}">
        <p14:creationId xmlns:p14="http://schemas.microsoft.com/office/powerpoint/2010/main" val="1493021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Grid System</a:t>
            </a:r>
            <a:endParaRPr lang="en-US" dirty="0"/>
          </a:p>
        </p:txBody>
      </p:sp>
      <p:sp>
        <p:nvSpPr>
          <p:cNvPr id="3" name="Content Placeholder 2"/>
          <p:cNvSpPr>
            <a:spLocks noGrp="1"/>
          </p:cNvSpPr>
          <p:nvPr>
            <p:ph idx="1"/>
          </p:nvPr>
        </p:nvSpPr>
        <p:spPr/>
        <p:txBody>
          <a:bodyPr/>
          <a:lstStyle/>
          <a:p>
            <a:r>
              <a:rPr lang="en-US" dirty="0" smtClean="0"/>
              <a:t>Bootstrap's grid system allows up to 12 columns across the page.</a:t>
            </a:r>
          </a:p>
          <a:p>
            <a:r>
              <a:rPr lang="en-US" dirty="0" smtClean="0"/>
              <a:t>If you do not want to use all 12 columns individually, you can group the columns together to create wider columns</a:t>
            </a:r>
          </a:p>
          <a:p>
            <a:r>
              <a:rPr lang="en-US" dirty="0" smtClean="0"/>
              <a:t>Bootstrap's grid system is responsive, and the columns will re-arrange automatically depending on the screen size.</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Grid Classes</a:t>
            </a:r>
            <a:endParaRPr lang="en-US" dirty="0"/>
          </a:p>
        </p:txBody>
      </p:sp>
      <p:sp>
        <p:nvSpPr>
          <p:cNvPr id="3" name="Content Placeholder 2"/>
          <p:cNvSpPr>
            <a:spLocks noGrp="1"/>
          </p:cNvSpPr>
          <p:nvPr>
            <p:ph idx="1"/>
          </p:nvPr>
        </p:nvSpPr>
        <p:spPr/>
        <p:txBody>
          <a:bodyPr>
            <a:normAutofit/>
          </a:bodyPr>
          <a:lstStyle/>
          <a:p>
            <a:pPr>
              <a:buNone/>
            </a:pPr>
            <a:r>
              <a:rPr lang="en-US" dirty="0" smtClean="0"/>
              <a:t>The Bootstrap grid system has four classes:</a:t>
            </a:r>
          </a:p>
          <a:p>
            <a:r>
              <a:rPr lang="en-US" dirty="0" err="1" smtClean="0"/>
              <a:t>xs</a:t>
            </a:r>
            <a:r>
              <a:rPr lang="en-US" dirty="0" smtClean="0"/>
              <a:t> (for phones - screens less than 768px wide)</a:t>
            </a:r>
          </a:p>
          <a:p>
            <a:r>
              <a:rPr lang="en-US" dirty="0" err="1" smtClean="0"/>
              <a:t>sm</a:t>
            </a:r>
            <a:r>
              <a:rPr lang="en-US" dirty="0" smtClean="0"/>
              <a:t> (for tablets - screens equal to or greater than 768px wide)</a:t>
            </a:r>
          </a:p>
          <a:p>
            <a:r>
              <a:rPr lang="en-US" dirty="0" err="1" smtClean="0"/>
              <a:t>md</a:t>
            </a:r>
            <a:r>
              <a:rPr lang="en-US" dirty="0" smtClean="0"/>
              <a:t> (for small laptops - screens equal to or greater than 992px wide)</a:t>
            </a:r>
          </a:p>
          <a:p>
            <a:r>
              <a:rPr lang="en-US" dirty="0" err="1" smtClean="0"/>
              <a:t>lg</a:t>
            </a:r>
            <a:r>
              <a:rPr lang="en-US" dirty="0" smtClean="0"/>
              <a:t> (for laptops and desktops - screens equal to or greater than 1200px wide)</a:t>
            </a:r>
          </a:p>
          <a:p>
            <a:pPr>
              <a:buNone/>
            </a:pPr>
            <a:r>
              <a:rPr lang="en-US" dirty="0" smtClean="0"/>
              <a:t>The classes above can be combined to create more dynamic and flexible layouts.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IN" dirty="0" smtClean="0"/>
              <a:t>HTML Editors </a:t>
            </a:r>
            <a:endParaRPr lang="en-IN" dirty="0"/>
          </a:p>
        </p:txBody>
      </p:sp>
      <p:sp>
        <p:nvSpPr>
          <p:cNvPr id="3" name="Content Placeholder 2"/>
          <p:cNvSpPr>
            <a:spLocks noGrp="1"/>
          </p:cNvSpPr>
          <p:nvPr>
            <p:ph idx="1"/>
          </p:nvPr>
        </p:nvSpPr>
        <p:spPr>
          <a:xfrm>
            <a:off x="1945201" y="1600200"/>
            <a:ext cx="6589199" cy="4311022"/>
          </a:xfrm>
        </p:spPr>
        <p:txBody>
          <a:bodyPr/>
          <a:lstStyle/>
          <a:p>
            <a:r>
              <a:rPr lang="en-IN" dirty="0" smtClean="0"/>
              <a:t>Notepad</a:t>
            </a:r>
          </a:p>
          <a:p>
            <a:r>
              <a:rPr lang="en-IN" dirty="0" smtClean="0"/>
              <a:t>Notepad++</a:t>
            </a:r>
          </a:p>
          <a:p>
            <a:r>
              <a:rPr lang="en-IN" dirty="0" smtClean="0"/>
              <a:t>Atom</a:t>
            </a:r>
          </a:p>
          <a:p>
            <a:r>
              <a:rPr lang="en-IN" dirty="0" smtClean="0"/>
              <a:t>Subline Text3</a:t>
            </a:r>
          </a:p>
          <a:p>
            <a:r>
              <a:rPr lang="en-IN" dirty="0" smtClean="0"/>
              <a:t>Visual Studio Code</a:t>
            </a:r>
          </a:p>
          <a:p>
            <a:r>
              <a:rPr lang="en-IN" dirty="0" err="1" smtClean="0"/>
              <a:t>etc</a:t>
            </a:r>
            <a:endParaRPr lang="en-IN" dirty="0" smtClean="0"/>
          </a:p>
          <a:p>
            <a:endParaRPr lang="en-IN" dirty="0"/>
          </a:p>
        </p:txBody>
      </p:sp>
    </p:spTree>
    <p:extLst>
      <p:ext uri="{BB962C8B-B14F-4D97-AF65-F5344CB8AC3E}">
        <p14:creationId xmlns:p14="http://schemas.microsoft.com/office/powerpoint/2010/main" val="5412539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Structure of a Bootstrap Grid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following is a basic structure of a Bootstrap grid:</a:t>
            </a:r>
          </a:p>
          <a:p>
            <a:r>
              <a:rPr lang="en-US" dirty="0" smtClean="0"/>
              <a:t>&lt;div class="row"&gt;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&lt;/div&gt;</a:t>
            </a:r>
            <a:br>
              <a:rPr lang="en-US" dirty="0" smtClean="0"/>
            </a:br>
            <a:r>
              <a:rPr lang="en-US" dirty="0" smtClean="0"/>
              <a:t>&lt;div class="row"&gt;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&lt;/div&gt;</a:t>
            </a:r>
            <a:br>
              <a:rPr lang="en-US" dirty="0" smtClean="0"/>
            </a:br>
            <a:r>
              <a:rPr lang="en-US" dirty="0" smtClean="0"/>
              <a:t>&lt;div class="row"&gt;</a:t>
            </a:r>
            <a:br>
              <a:rPr lang="en-US" dirty="0" smtClean="0"/>
            </a:br>
            <a:r>
              <a:rPr lang="en-US" dirty="0" smtClean="0"/>
              <a:t>  ...</a:t>
            </a:r>
            <a:br>
              <a:rPr lang="en-US" dirty="0" smtClean="0"/>
            </a:br>
            <a:r>
              <a:rPr lang="en-US" dirty="0" smtClean="0"/>
              <a:t>&lt;/div&gt;</a:t>
            </a:r>
          </a:p>
          <a:p>
            <a:r>
              <a:rPr lang="en-US" dirty="0" smtClean="0"/>
              <a:t>First; create a row (&lt;div class="row"&gt;). Then, add the desired number of columns (tags with appropriate .</a:t>
            </a:r>
            <a:r>
              <a:rPr lang="en-US" dirty="0" err="1" smtClean="0"/>
              <a:t>col</a:t>
            </a:r>
            <a:r>
              <a:rPr lang="en-US" dirty="0" smtClean="0"/>
              <a:t>-*-* classes). Note that numbers in .</a:t>
            </a:r>
            <a:r>
              <a:rPr lang="en-US" dirty="0" err="1" smtClean="0"/>
              <a:t>col</a:t>
            </a:r>
            <a:r>
              <a:rPr lang="en-US" dirty="0" smtClean="0"/>
              <a:t>-*-* should always add up to 12 for each row.</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04088"/>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2362200" y="0"/>
            <a:ext cx="6781800" cy="6858000"/>
          </a:xfrm>
        </p:spPr>
        <p:txBody>
          <a:bodyPr>
            <a:noAutofit/>
          </a:bodyPr>
          <a:lstStyle/>
          <a:p>
            <a:pPr>
              <a:buNone/>
            </a:pPr>
            <a:r>
              <a:rPr lang="en-US" sz="1200" dirty="0" smtClean="0"/>
              <a:t>&lt;!DOCTYPE html&gt;</a:t>
            </a:r>
          </a:p>
          <a:p>
            <a:pPr>
              <a:buNone/>
            </a:pPr>
            <a:r>
              <a:rPr lang="en-US" sz="1200" dirty="0" smtClean="0"/>
              <a:t>&lt;html </a:t>
            </a:r>
            <a:r>
              <a:rPr lang="en-US" sz="1200" dirty="0" err="1" smtClean="0"/>
              <a:t>lang</a:t>
            </a:r>
            <a:r>
              <a:rPr lang="en-US" sz="1200" dirty="0" smtClean="0"/>
              <a:t>="en"&gt;</a:t>
            </a:r>
          </a:p>
          <a:p>
            <a:pPr>
              <a:buNone/>
            </a:pPr>
            <a:r>
              <a:rPr lang="en-US" sz="1200" dirty="0" smtClean="0"/>
              <a:t>&lt;head&gt;</a:t>
            </a:r>
          </a:p>
          <a:p>
            <a:pPr>
              <a:buNone/>
            </a:pPr>
            <a:r>
              <a:rPr lang="en-US" sz="1200" dirty="0" smtClean="0"/>
              <a:t>  &lt;title&gt;Bootstrap Example&lt;/title&gt;</a:t>
            </a:r>
          </a:p>
          <a:p>
            <a:pPr>
              <a:buNone/>
            </a:pPr>
            <a:r>
              <a:rPr lang="en-US" sz="1200" dirty="0" smtClean="0"/>
              <a:t>  &lt;meta </a:t>
            </a:r>
            <a:r>
              <a:rPr lang="en-US" sz="1200" dirty="0" err="1" smtClean="0"/>
              <a:t>charset</a:t>
            </a:r>
            <a:r>
              <a:rPr lang="en-US" sz="1200" dirty="0" smtClean="0"/>
              <a:t>="utf-8"&gt;</a:t>
            </a:r>
          </a:p>
          <a:p>
            <a:pPr>
              <a:buNone/>
            </a:pPr>
            <a:r>
              <a:rPr lang="en-US" sz="1200" dirty="0" smtClean="0"/>
              <a:t>  &lt;meta name="viewport" content="width=device-width, initial-scale=1"&gt;</a:t>
            </a:r>
          </a:p>
          <a:p>
            <a:pPr>
              <a:buNone/>
            </a:pPr>
            <a:r>
              <a:rPr lang="en-US" sz="1200" dirty="0" smtClean="0"/>
              <a:t>  &lt;link </a:t>
            </a:r>
            <a:r>
              <a:rPr lang="en-US" sz="1200" dirty="0" err="1" smtClean="0"/>
              <a:t>rel</a:t>
            </a:r>
            <a:r>
              <a:rPr lang="en-US" sz="1200" dirty="0" smtClean="0"/>
              <a:t>="</a:t>
            </a:r>
            <a:r>
              <a:rPr lang="en-US" sz="1200" dirty="0" err="1" smtClean="0"/>
              <a:t>stylesheet</a:t>
            </a:r>
            <a:r>
              <a:rPr lang="en-US" sz="1200" dirty="0" smtClean="0"/>
              <a:t>" </a:t>
            </a:r>
            <a:r>
              <a:rPr lang="en-US" sz="1200" dirty="0" err="1" smtClean="0"/>
              <a:t>href</a:t>
            </a:r>
            <a:r>
              <a:rPr lang="en-US" sz="1200" dirty="0" smtClean="0"/>
              <a:t>="https://maxcdn.bootstrapcdn.com/bootstrap/3.4.1/css/bootstrap.min.css"&gt;</a:t>
            </a:r>
          </a:p>
          <a:p>
            <a:pPr>
              <a:buNone/>
            </a:pPr>
            <a:r>
              <a:rPr lang="en-US" sz="1200" dirty="0" smtClean="0"/>
              <a:t>  &lt;script </a:t>
            </a:r>
            <a:r>
              <a:rPr lang="en-US" sz="1200" dirty="0" err="1" smtClean="0"/>
              <a:t>src</a:t>
            </a:r>
            <a:r>
              <a:rPr lang="en-US" sz="1200" dirty="0" smtClean="0"/>
              <a:t>="https://ajax.googleapis.com/ajax/libs/jquery/3.5.1/jquery.min.js"&gt;&lt;/script&gt;</a:t>
            </a:r>
          </a:p>
          <a:p>
            <a:pPr>
              <a:buNone/>
            </a:pPr>
            <a:r>
              <a:rPr lang="en-US" sz="1200" dirty="0" smtClean="0"/>
              <a:t>  &lt;script </a:t>
            </a:r>
            <a:r>
              <a:rPr lang="en-US" sz="1200" dirty="0" err="1" smtClean="0"/>
              <a:t>src</a:t>
            </a:r>
            <a:r>
              <a:rPr lang="en-US" sz="1200" dirty="0" smtClean="0"/>
              <a:t>="https://maxcdn.bootstrapcdn.com/bootstrap/3.4.1/js/bootstrap.min.js"&gt;&lt;/script&gt;</a:t>
            </a:r>
          </a:p>
          <a:p>
            <a:pPr>
              <a:buNone/>
            </a:pPr>
            <a:r>
              <a:rPr lang="en-US" sz="1200" dirty="0" smtClean="0"/>
              <a:t>&lt;/head&gt;</a:t>
            </a:r>
          </a:p>
          <a:p>
            <a:pPr>
              <a:buNone/>
            </a:pPr>
            <a:r>
              <a:rPr lang="en-US" sz="1200" dirty="0" smtClean="0"/>
              <a:t>&lt;body&gt;</a:t>
            </a:r>
          </a:p>
          <a:p>
            <a:pPr>
              <a:buNone/>
            </a:pPr>
            <a:r>
              <a:rPr lang="en-US" sz="1200" dirty="0" smtClean="0"/>
              <a:t>&lt;div class="container-fluid"&gt;</a:t>
            </a:r>
          </a:p>
          <a:p>
            <a:pPr>
              <a:buNone/>
            </a:pPr>
            <a:r>
              <a:rPr lang="en-US" sz="1200" dirty="0" smtClean="0"/>
              <a:t>  &lt;h1&gt;Hello World!&lt;/h1&gt;</a:t>
            </a:r>
          </a:p>
          <a:p>
            <a:pPr>
              <a:buNone/>
            </a:pPr>
            <a:r>
              <a:rPr lang="en-US" sz="1200" dirty="0" smtClean="0"/>
              <a:t>  &lt;p&gt;Resize the browser window to see the effect.&lt;/p&gt;</a:t>
            </a:r>
          </a:p>
          <a:p>
            <a:pPr>
              <a:buNone/>
            </a:pPr>
            <a:r>
              <a:rPr lang="en-US" sz="1200" dirty="0" smtClean="0"/>
              <a:t>  &lt;p&gt;The columns will automatically stack on top of each other when the screen is less than 768px wide.&lt;/p&gt;</a:t>
            </a:r>
          </a:p>
          <a:p>
            <a:pPr>
              <a:buNone/>
            </a:pPr>
            <a:r>
              <a:rPr lang="en-US" sz="1200" dirty="0" smtClean="0"/>
              <a:t>  &lt;div class="row"&gt;</a:t>
            </a:r>
          </a:p>
          <a:p>
            <a:pPr>
              <a:buNone/>
            </a:pPr>
            <a:r>
              <a:rPr lang="en-US" sz="1200" dirty="0" smtClean="0"/>
              <a:t>    &lt;div class="col-sm-4" style="background-</a:t>
            </a:r>
            <a:r>
              <a:rPr lang="en-US" sz="1200" dirty="0" err="1" smtClean="0"/>
              <a:t>color:lavender</a:t>
            </a:r>
            <a:r>
              <a:rPr lang="en-US" sz="1200" dirty="0" smtClean="0"/>
              <a:t>;"&gt;.col-sm-4&lt;/div&gt;</a:t>
            </a:r>
          </a:p>
          <a:p>
            <a:pPr>
              <a:buNone/>
            </a:pPr>
            <a:r>
              <a:rPr lang="en-US" sz="1200" dirty="0" smtClean="0"/>
              <a:t>    &lt;div class="col-sm-4" style="background-</a:t>
            </a:r>
            <a:r>
              <a:rPr lang="en-US" sz="1200" dirty="0" err="1" smtClean="0"/>
              <a:t>color:lavenderblush</a:t>
            </a:r>
            <a:r>
              <a:rPr lang="en-US" sz="1200" dirty="0" smtClean="0"/>
              <a:t>;"&gt;.col-sm-4&lt;/div&gt;</a:t>
            </a:r>
          </a:p>
          <a:p>
            <a:pPr>
              <a:buNone/>
            </a:pPr>
            <a:r>
              <a:rPr lang="en-US" sz="1200" dirty="0" smtClean="0"/>
              <a:t>    &lt;div class="col-sm-4" style="background-</a:t>
            </a:r>
            <a:r>
              <a:rPr lang="en-US" sz="1200" dirty="0" err="1" smtClean="0"/>
              <a:t>color:lavender</a:t>
            </a:r>
            <a:r>
              <a:rPr lang="en-US" sz="1200" dirty="0" smtClean="0"/>
              <a:t>;"&gt;.col-sm-4&lt;/div&gt;</a:t>
            </a:r>
          </a:p>
          <a:p>
            <a:pPr>
              <a:buNone/>
            </a:pPr>
            <a:r>
              <a:rPr lang="en-US" sz="1200" dirty="0" smtClean="0"/>
              <a:t>  &lt;/div&gt; &lt;/div&gt;&lt;/body&gt;&lt;/html&gt;</a:t>
            </a:r>
          </a:p>
          <a:p>
            <a:pPr>
              <a:buNone/>
            </a:pPr>
            <a:endParaRPr lang="en-US" sz="12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80288"/>
          </a:xfrm>
        </p:spPr>
        <p:txBody>
          <a:bodyPr>
            <a:normAutofit/>
          </a:bodyPr>
          <a:lstStyle/>
          <a:p>
            <a:r>
              <a:rPr lang="en-US" dirty="0" smtClean="0"/>
              <a:t>Two Unequal Columns</a:t>
            </a:r>
            <a:endParaRPr lang="en-US" dirty="0"/>
          </a:p>
        </p:txBody>
      </p:sp>
      <p:sp>
        <p:nvSpPr>
          <p:cNvPr id="3" name="Content Placeholder 2"/>
          <p:cNvSpPr>
            <a:spLocks noGrp="1"/>
          </p:cNvSpPr>
          <p:nvPr>
            <p:ph idx="1"/>
          </p:nvPr>
        </p:nvSpPr>
        <p:spPr>
          <a:xfrm>
            <a:off x="1524000" y="609600"/>
            <a:ext cx="7467600" cy="6248400"/>
          </a:xfrm>
        </p:spPr>
        <p:txBody>
          <a:bodyPr>
            <a:noAutofit/>
          </a:bodyPr>
          <a:lstStyle/>
          <a:p>
            <a:pPr>
              <a:buNone/>
            </a:pPr>
            <a:r>
              <a:rPr lang="en-US" sz="1200" dirty="0" smtClean="0"/>
              <a:t>&lt;!DOCTYPE html&gt;</a:t>
            </a:r>
          </a:p>
          <a:p>
            <a:pPr>
              <a:buNone/>
            </a:pPr>
            <a:r>
              <a:rPr lang="en-US" sz="1200" dirty="0" smtClean="0"/>
              <a:t>&lt;html </a:t>
            </a:r>
            <a:r>
              <a:rPr lang="en-US" sz="1200" dirty="0" err="1" smtClean="0"/>
              <a:t>lang</a:t>
            </a:r>
            <a:r>
              <a:rPr lang="en-US" sz="1200" dirty="0" smtClean="0"/>
              <a:t>="en"&gt;</a:t>
            </a:r>
          </a:p>
          <a:p>
            <a:pPr>
              <a:buNone/>
            </a:pPr>
            <a:r>
              <a:rPr lang="en-US" sz="1200" dirty="0" smtClean="0"/>
              <a:t>&lt;head&gt;</a:t>
            </a:r>
          </a:p>
          <a:p>
            <a:pPr>
              <a:buNone/>
            </a:pPr>
            <a:r>
              <a:rPr lang="en-US" sz="1200" dirty="0" smtClean="0"/>
              <a:t>  &lt;title&gt;Bootstrap Example&lt;/title&gt;</a:t>
            </a:r>
          </a:p>
          <a:p>
            <a:pPr>
              <a:buNone/>
            </a:pPr>
            <a:r>
              <a:rPr lang="en-US" sz="1200" dirty="0" smtClean="0"/>
              <a:t>  &lt;meta </a:t>
            </a:r>
            <a:r>
              <a:rPr lang="en-US" sz="1200" dirty="0" err="1" smtClean="0"/>
              <a:t>charset</a:t>
            </a:r>
            <a:r>
              <a:rPr lang="en-US" sz="1200" dirty="0" smtClean="0"/>
              <a:t>="utf-8"&gt;</a:t>
            </a:r>
          </a:p>
          <a:p>
            <a:pPr>
              <a:buNone/>
            </a:pPr>
            <a:r>
              <a:rPr lang="en-US" sz="1200" dirty="0" smtClean="0"/>
              <a:t>  &lt;meta name="viewport" content="width=device-width, initial-scale=1"&gt;</a:t>
            </a:r>
          </a:p>
          <a:p>
            <a:pPr>
              <a:buNone/>
            </a:pPr>
            <a:r>
              <a:rPr lang="en-US" sz="1200" dirty="0" smtClean="0"/>
              <a:t>  &lt;link </a:t>
            </a:r>
            <a:r>
              <a:rPr lang="en-US" sz="1200" dirty="0" err="1" smtClean="0"/>
              <a:t>rel</a:t>
            </a:r>
            <a:r>
              <a:rPr lang="en-US" sz="1200" dirty="0" smtClean="0"/>
              <a:t>="</a:t>
            </a:r>
            <a:r>
              <a:rPr lang="en-US" sz="1200" dirty="0" err="1" smtClean="0"/>
              <a:t>stylesheet</a:t>
            </a:r>
            <a:r>
              <a:rPr lang="en-US" sz="1200" dirty="0" smtClean="0"/>
              <a:t>" </a:t>
            </a:r>
            <a:r>
              <a:rPr lang="en-US" sz="1200" dirty="0" err="1" smtClean="0"/>
              <a:t>href</a:t>
            </a:r>
            <a:r>
              <a:rPr lang="en-US" sz="1200" dirty="0" smtClean="0"/>
              <a:t>="https://maxcdn.bootstrapcdn.com/bootstrap/3.4.1/css/bootstrap.min.css"&gt;</a:t>
            </a:r>
          </a:p>
          <a:p>
            <a:pPr>
              <a:buNone/>
            </a:pPr>
            <a:r>
              <a:rPr lang="en-US" sz="1200" dirty="0" smtClean="0"/>
              <a:t>  &lt;script </a:t>
            </a:r>
            <a:r>
              <a:rPr lang="en-US" sz="1200" dirty="0" err="1" smtClean="0"/>
              <a:t>src</a:t>
            </a:r>
            <a:r>
              <a:rPr lang="en-US" sz="1200" dirty="0" smtClean="0"/>
              <a:t>="https://ajax.googleapis.com/ajax/libs/jquery/3.5.1/jquery.min.js"&gt;&lt;/script&gt;</a:t>
            </a:r>
          </a:p>
          <a:p>
            <a:pPr>
              <a:buNone/>
            </a:pPr>
            <a:r>
              <a:rPr lang="en-US" sz="1200" dirty="0" smtClean="0"/>
              <a:t>  &lt;script </a:t>
            </a:r>
            <a:r>
              <a:rPr lang="en-US" sz="1200" dirty="0" err="1" smtClean="0"/>
              <a:t>src</a:t>
            </a:r>
            <a:r>
              <a:rPr lang="en-US" sz="1200" dirty="0" smtClean="0"/>
              <a:t>="https://maxcdn.bootstrapcdn.com/bootstrap/3.4.1/js/bootstrap.min.js"&gt;&lt;/script&gt;</a:t>
            </a:r>
          </a:p>
          <a:p>
            <a:pPr>
              <a:buNone/>
            </a:pPr>
            <a:r>
              <a:rPr lang="en-US" sz="1200" dirty="0" smtClean="0"/>
              <a:t>&lt;/head&gt; &lt;body&gt;</a:t>
            </a:r>
          </a:p>
          <a:p>
            <a:pPr>
              <a:buNone/>
            </a:pPr>
            <a:r>
              <a:rPr lang="en-US" sz="1200" dirty="0" smtClean="0"/>
              <a:t>&lt;div class="container-fluid"&gt;</a:t>
            </a:r>
          </a:p>
          <a:p>
            <a:pPr>
              <a:buNone/>
            </a:pPr>
            <a:r>
              <a:rPr lang="en-US" sz="1200" dirty="0" smtClean="0"/>
              <a:t>  &lt;h1&gt;Hello World!&lt;/h1&gt;</a:t>
            </a:r>
          </a:p>
          <a:p>
            <a:pPr>
              <a:buNone/>
            </a:pPr>
            <a:r>
              <a:rPr lang="en-US" sz="1200" dirty="0" smtClean="0"/>
              <a:t>  &lt;p&gt;Resize the browser window to see the effect.&lt;/p&gt;</a:t>
            </a:r>
          </a:p>
          <a:p>
            <a:pPr>
              <a:buNone/>
            </a:pPr>
            <a:r>
              <a:rPr lang="en-US" sz="1200" dirty="0" smtClean="0"/>
              <a:t>  &lt;p&gt;The columns will automatically stack on top of each other when the screen is less than 768px wide.&lt;/p&gt;</a:t>
            </a:r>
          </a:p>
          <a:p>
            <a:pPr>
              <a:buNone/>
            </a:pPr>
            <a:r>
              <a:rPr lang="en-US" sz="1200" dirty="0" smtClean="0"/>
              <a:t>  &lt;div class="row"&gt;</a:t>
            </a:r>
          </a:p>
          <a:p>
            <a:pPr>
              <a:buNone/>
            </a:pPr>
            <a:r>
              <a:rPr lang="en-US" sz="1200" dirty="0" smtClean="0"/>
              <a:t>    &lt;div class="col-sm-4" style="background-</a:t>
            </a:r>
            <a:r>
              <a:rPr lang="en-US" sz="1200" dirty="0" err="1" smtClean="0"/>
              <a:t>color:lavender</a:t>
            </a:r>
            <a:r>
              <a:rPr lang="en-US" sz="1200" dirty="0" smtClean="0"/>
              <a:t>;"&gt;.col-sm-4&lt;/div&gt;</a:t>
            </a:r>
          </a:p>
          <a:p>
            <a:pPr>
              <a:buNone/>
            </a:pPr>
            <a:r>
              <a:rPr lang="en-US" sz="1200" dirty="0" smtClean="0"/>
              <a:t>    &lt;div class="col-sm-8" style="background-</a:t>
            </a:r>
            <a:r>
              <a:rPr lang="en-US" sz="1200" dirty="0" err="1" smtClean="0"/>
              <a:t>color:lavenderblush</a:t>
            </a:r>
            <a:r>
              <a:rPr lang="en-US" sz="1200" dirty="0" smtClean="0"/>
              <a:t>;"&gt;.</a:t>
            </a:r>
            <a:r>
              <a:rPr lang="en-US" sz="1200" dirty="0" err="1" smtClean="0"/>
              <a:t>col-sm</a:t>
            </a:r>
            <a:r>
              <a:rPr lang="en-US" sz="1200" dirty="0" smtClean="0"/>
              <a:t>-8&lt;/div&gt;</a:t>
            </a:r>
          </a:p>
          <a:p>
            <a:pPr>
              <a:buNone/>
            </a:pPr>
            <a:r>
              <a:rPr lang="en-US" sz="1200" dirty="0" smtClean="0"/>
              <a:t>  &lt;/div&gt;&lt;/div&gt;</a:t>
            </a:r>
          </a:p>
          <a:p>
            <a:pPr>
              <a:buNone/>
            </a:pPr>
            <a:r>
              <a:rPr lang="en-US" sz="1200" dirty="0" smtClean="0"/>
              <a:t>    &lt;/body&gt;&lt;/html&gt;</a:t>
            </a:r>
          </a:p>
          <a:p>
            <a:endParaRPr lang="en-US" sz="12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a:t>
            </a:r>
            <a:r>
              <a:rPr lang="en-US" dirty="0" err="1" smtClean="0"/>
              <a:t>Navbar</a:t>
            </a:r>
            <a:endParaRPr lang="en-US" dirty="0"/>
          </a:p>
        </p:txBody>
      </p:sp>
      <p:sp>
        <p:nvSpPr>
          <p:cNvPr id="3" name="Content Placeholder 2"/>
          <p:cNvSpPr>
            <a:spLocks noGrp="1"/>
          </p:cNvSpPr>
          <p:nvPr>
            <p:ph idx="1"/>
          </p:nvPr>
        </p:nvSpPr>
        <p:spPr/>
        <p:txBody>
          <a:bodyPr>
            <a:normAutofit/>
          </a:bodyPr>
          <a:lstStyle/>
          <a:p>
            <a:r>
              <a:rPr lang="en-US" dirty="0" smtClean="0"/>
              <a:t>A navigation bar is a navigation header that is placed at the top of the page:</a:t>
            </a:r>
          </a:p>
          <a:p>
            <a:endParaRPr lang="en-US" dirty="0" smtClean="0"/>
          </a:p>
          <a:p>
            <a:endParaRPr lang="en-US" dirty="0" smtClean="0"/>
          </a:p>
          <a:p>
            <a:r>
              <a:rPr lang="en-US" dirty="0" smtClean="0"/>
              <a:t>With Bootstrap, a navigation bar can extend or collapse, depending on the screen size.</a:t>
            </a:r>
          </a:p>
          <a:p>
            <a:r>
              <a:rPr lang="en-US" dirty="0" smtClean="0"/>
              <a:t>A standard navigation bar is created with &lt;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-default"&gt;.</a:t>
            </a:r>
          </a:p>
          <a:p>
            <a:r>
              <a:rPr lang="en-US" dirty="0" smtClean="0"/>
              <a:t>The following example shows how to add a navigation bar to the top of the page:</a:t>
            </a:r>
          </a:p>
          <a:p>
            <a:endParaRPr lang="en-US" dirty="0" smtClean="0"/>
          </a:p>
          <a:p>
            <a:endParaRPr lang="en-US" dirty="0"/>
          </a:p>
        </p:txBody>
      </p:sp>
      <p:pic>
        <p:nvPicPr>
          <p:cNvPr id="4" name="Picture 3" descr="navbar.jpg"/>
          <p:cNvPicPr>
            <a:picLocks noChangeAspect="1"/>
          </p:cNvPicPr>
          <p:nvPr/>
        </p:nvPicPr>
        <p:blipFill>
          <a:blip r:embed="rId2"/>
          <a:stretch>
            <a:fillRect/>
          </a:stretch>
        </p:blipFill>
        <p:spPr>
          <a:xfrm>
            <a:off x="3142907" y="2971800"/>
            <a:ext cx="4191000" cy="581025"/>
          </a:xfrm>
          <a:prstGeom prst="rect">
            <a:avLst/>
          </a:prstGeom>
          <a:ln>
            <a:solidFill>
              <a:schemeClr val="accent1"/>
            </a:solid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762000"/>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2057400" y="-36871"/>
            <a:ext cx="8229600" cy="5486400"/>
          </a:xfrm>
        </p:spPr>
        <p:txBody>
          <a:bodyPr>
            <a:noAutofit/>
          </a:bodyPr>
          <a:lstStyle/>
          <a:p>
            <a:pPr>
              <a:buNone/>
            </a:pPr>
            <a:r>
              <a:rPr lang="en-US" sz="1000" dirty="0" smtClean="0"/>
              <a:t>&lt;!DOCTYPE html&gt;</a:t>
            </a:r>
          </a:p>
          <a:p>
            <a:pPr>
              <a:buNone/>
            </a:pPr>
            <a:r>
              <a:rPr lang="en-US" sz="1000" dirty="0" smtClean="0"/>
              <a:t>&lt;html </a:t>
            </a:r>
            <a:r>
              <a:rPr lang="en-US" sz="1000" dirty="0" err="1" smtClean="0"/>
              <a:t>lang</a:t>
            </a:r>
            <a:r>
              <a:rPr lang="en-US" sz="1000" dirty="0" smtClean="0"/>
              <a:t>="en"&gt;</a:t>
            </a:r>
          </a:p>
          <a:p>
            <a:pPr>
              <a:buNone/>
            </a:pPr>
            <a:r>
              <a:rPr lang="en-US" sz="1000" dirty="0" smtClean="0"/>
              <a:t>&lt;head&gt;</a:t>
            </a:r>
          </a:p>
          <a:p>
            <a:pPr>
              <a:buNone/>
            </a:pPr>
            <a:r>
              <a:rPr lang="en-US" sz="1000" dirty="0" smtClean="0"/>
              <a:t>  &lt;title&gt;Bootstrap Example&lt;/title&gt;</a:t>
            </a:r>
          </a:p>
          <a:p>
            <a:pPr>
              <a:buNone/>
            </a:pPr>
            <a:r>
              <a:rPr lang="en-US" sz="1000" dirty="0" smtClean="0"/>
              <a:t>  &lt;meta </a:t>
            </a:r>
            <a:r>
              <a:rPr lang="en-US" sz="1000" dirty="0" err="1" smtClean="0"/>
              <a:t>charset</a:t>
            </a:r>
            <a:r>
              <a:rPr lang="en-US" sz="1000" dirty="0" smtClean="0"/>
              <a:t>="utf-8"&gt;</a:t>
            </a:r>
          </a:p>
          <a:p>
            <a:pPr>
              <a:buNone/>
            </a:pPr>
            <a:r>
              <a:rPr lang="en-US" sz="1000" dirty="0" smtClean="0"/>
              <a:t>  &lt;meta name="viewport" content="width=device-width, initial-scale=1"&gt;</a:t>
            </a:r>
          </a:p>
          <a:p>
            <a:pPr>
              <a:buNone/>
            </a:pPr>
            <a:r>
              <a:rPr lang="en-US" sz="1000" dirty="0" smtClean="0"/>
              <a:t>  &lt;link </a:t>
            </a:r>
            <a:r>
              <a:rPr lang="en-US" sz="1000" dirty="0" err="1" smtClean="0"/>
              <a:t>rel</a:t>
            </a:r>
            <a:r>
              <a:rPr lang="en-US" sz="1000" dirty="0" smtClean="0"/>
              <a:t>="</a:t>
            </a:r>
            <a:r>
              <a:rPr lang="en-US" sz="1000" dirty="0" err="1" smtClean="0"/>
              <a:t>stylesheet</a:t>
            </a:r>
            <a:r>
              <a:rPr lang="en-US" sz="1000" dirty="0" smtClean="0"/>
              <a:t>" </a:t>
            </a:r>
            <a:r>
              <a:rPr lang="en-US" sz="1000" dirty="0" err="1" smtClean="0"/>
              <a:t>href</a:t>
            </a:r>
            <a:r>
              <a:rPr lang="en-US" sz="1000" dirty="0" smtClean="0"/>
              <a:t>="https://maxcdn.bootstrapcdn.com/bootstrap/3.4.1/css/bootstrap.min.css"&gt;</a:t>
            </a:r>
          </a:p>
          <a:p>
            <a:pPr>
              <a:buNone/>
            </a:pPr>
            <a:r>
              <a:rPr lang="en-US" sz="1000" dirty="0" smtClean="0"/>
              <a:t>  &lt;script </a:t>
            </a:r>
            <a:r>
              <a:rPr lang="en-US" sz="1000" dirty="0" err="1" smtClean="0"/>
              <a:t>src</a:t>
            </a:r>
            <a:r>
              <a:rPr lang="en-US" sz="1000" dirty="0" smtClean="0"/>
              <a:t>="https://ajax.googleapis.com/ajax/libs/jquery/3.5.1/jquery.min.js"&gt;&lt;/script&gt;</a:t>
            </a:r>
          </a:p>
          <a:p>
            <a:pPr>
              <a:buNone/>
            </a:pPr>
            <a:r>
              <a:rPr lang="en-US" sz="1000" dirty="0" smtClean="0"/>
              <a:t>  &lt;script </a:t>
            </a:r>
            <a:r>
              <a:rPr lang="en-US" sz="1000" dirty="0" err="1" smtClean="0"/>
              <a:t>src</a:t>
            </a:r>
            <a:r>
              <a:rPr lang="en-US" sz="1000" dirty="0" smtClean="0"/>
              <a:t>="https://maxcdn.bootstrapcdn.com/bootstrap/3.4.1/js/bootstrap.min.js"&gt;&lt;/script&gt;</a:t>
            </a:r>
          </a:p>
          <a:p>
            <a:pPr>
              <a:buNone/>
            </a:pPr>
            <a:r>
              <a:rPr lang="en-US" sz="1000" dirty="0" smtClean="0"/>
              <a:t>&lt;/head&gt;&lt;body&gt;</a:t>
            </a:r>
          </a:p>
          <a:p>
            <a:pPr>
              <a:buNone/>
            </a:pPr>
            <a:r>
              <a:rPr lang="en-US" sz="1000" dirty="0" smtClean="0"/>
              <a:t>&lt;</a:t>
            </a:r>
            <a:r>
              <a:rPr lang="en-US" sz="1000" dirty="0" err="1" smtClean="0"/>
              <a:t>nav</a:t>
            </a:r>
            <a:r>
              <a:rPr lang="en-US" sz="1000" dirty="0" smtClean="0"/>
              <a:t> class="</a:t>
            </a:r>
            <a:r>
              <a:rPr lang="en-US" sz="1000" dirty="0" err="1" smtClean="0"/>
              <a:t>navbar</a:t>
            </a:r>
            <a:r>
              <a:rPr lang="en-US" sz="1000" dirty="0" smtClean="0"/>
              <a:t> </a:t>
            </a:r>
            <a:r>
              <a:rPr lang="en-US" sz="1000" dirty="0" err="1" smtClean="0"/>
              <a:t>navbar</a:t>
            </a:r>
            <a:r>
              <a:rPr lang="en-US" sz="1000" dirty="0" smtClean="0"/>
              <a:t>-default"&gt;</a:t>
            </a:r>
          </a:p>
          <a:p>
            <a:pPr>
              <a:buNone/>
            </a:pPr>
            <a:r>
              <a:rPr lang="en-US" sz="1000" dirty="0" smtClean="0"/>
              <a:t>  &lt;div class="container-fluid"&gt;</a:t>
            </a:r>
          </a:p>
          <a:p>
            <a:pPr>
              <a:buNone/>
            </a:pPr>
            <a:r>
              <a:rPr lang="en-US" sz="1000" dirty="0" smtClean="0"/>
              <a:t>    &lt;div class="</a:t>
            </a:r>
            <a:r>
              <a:rPr lang="en-US" sz="1000" dirty="0" err="1" smtClean="0"/>
              <a:t>navbar</a:t>
            </a:r>
            <a:r>
              <a:rPr lang="en-US" sz="1000" dirty="0" smtClean="0"/>
              <a:t>-header"&gt;</a:t>
            </a:r>
          </a:p>
          <a:p>
            <a:pPr>
              <a:buNone/>
            </a:pPr>
            <a:r>
              <a:rPr lang="en-US" sz="1000" dirty="0" smtClean="0"/>
              <a:t>      &lt;a class="</a:t>
            </a:r>
            <a:r>
              <a:rPr lang="en-US" sz="1000" dirty="0" err="1" smtClean="0"/>
              <a:t>navbar</a:t>
            </a:r>
            <a:r>
              <a:rPr lang="en-US" sz="1000" dirty="0" smtClean="0"/>
              <a:t>-brand" </a:t>
            </a:r>
            <a:r>
              <a:rPr lang="en-US" sz="1000" dirty="0" err="1" smtClean="0"/>
              <a:t>href</a:t>
            </a:r>
            <a:r>
              <a:rPr lang="en-US" sz="1000" dirty="0" smtClean="0"/>
              <a:t>="#"&gt;</a:t>
            </a:r>
            <a:r>
              <a:rPr lang="en-US" sz="1000" dirty="0" err="1" smtClean="0"/>
              <a:t>WebSiteName</a:t>
            </a:r>
            <a:r>
              <a:rPr lang="en-US" sz="1000" dirty="0" smtClean="0"/>
              <a:t>&lt;/a&gt;</a:t>
            </a:r>
          </a:p>
          <a:p>
            <a:pPr>
              <a:buNone/>
            </a:pPr>
            <a:r>
              <a:rPr lang="en-US" sz="1000" dirty="0" smtClean="0"/>
              <a:t>    &lt;/div&gt;</a:t>
            </a:r>
          </a:p>
          <a:p>
            <a:pPr>
              <a:buNone/>
            </a:pPr>
            <a:r>
              <a:rPr lang="en-US" sz="1000" dirty="0" smtClean="0"/>
              <a:t>    &lt;</a:t>
            </a:r>
            <a:r>
              <a:rPr lang="en-US" sz="1000" dirty="0" err="1" smtClean="0"/>
              <a:t>ul</a:t>
            </a:r>
            <a:r>
              <a:rPr lang="en-US" sz="1000" dirty="0" smtClean="0"/>
              <a:t> class="</a:t>
            </a:r>
            <a:r>
              <a:rPr lang="en-US" sz="1000" dirty="0" err="1" smtClean="0"/>
              <a:t>nav</a:t>
            </a:r>
            <a:r>
              <a:rPr lang="en-US" sz="1000" dirty="0" smtClean="0"/>
              <a:t> </a:t>
            </a:r>
            <a:r>
              <a:rPr lang="en-US" sz="1000" dirty="0" err="1" smtClean="0"/>
              <a:t>navbar-nav</a:t>
            </a:r>
            <a:r>
              <a:rPr lang="en-US" sz="1000" dirty="0" smtClean="0"/>
              <a:t>"&gt;</a:t>
            </a:r>
          </a:p>
          <a:p>
            <a:pPr>
              <a:buNone/>
            </a:pPr>
            <a:r>
              <a:rPr lang="en-US" sz="1000" dirty="0" smtClean="0"/>
              <a:t>      &lt;</a:t>
            </a:r>
            <a:r>
              <a:rPr lang="en-US" sz="1000" dirty="0" err="1" smtClean="0"/>
              <a:t>li</a:t>
            </a:r>
            <a:r>
              <a:rPr lang="en-US" sz="1000" dirty="0" smtClean="0"/>
              <a:t> class="active"&gt;&lt;a </a:t>
            </a:r>
            <a:r>
              <a:rPr lang="en-US" sz="1000" dirty="0" err="1" smtClean="0"/>
              <a:t>href</a:t>
            </a:r>
            <a:r>
              <a:rPr lang="en-US" sz="1000" dirty="0" smtClean="0"/>
              <a:t>="#"&gt;Home&lt;/a&gt;&lt;/</a:t>
            </a:r>
            <a:r>
              <a:rPr lang="en-US" sz="1000" dirty="0" err="1" smtClean="0"/>
              <a:t>li</a:t>
            </a:r>
            <a:r>
              <a:rPr lang="en-US" sz="1000" dirty="0" smtClean="0"/>
              <a:t>&gt;</a:t>
            </a:r>
          </a:p>
          <a:p>
            <a:pPr>
              <a:buNone/>
            </a:pPr>
            <a:r>
              <a:rPr lang="en-US" sz="1000" dirty="0" smtClean="0"/>
              <a:t>      &lt;</a:t>
            </a:r>
            <a:r>
              <a:rPr lang="en-US" sz="1000" dirty="0" err="1" smtClean="0"/>
              <a:t>li</a:t>
            </a:r>
            <a:r>
              <a:rPr lang="en-US" sz="1000" dirty="0" smtClean="0"/>
              <a:t>&gt;&lt;a </a:t>
            </a:r>
            <a:r>
              <a:rPr lang="en-US" sz="1000" dirty="0" err="1" smtClean="0"/>
              <a:t>href</a:t>
            </a:r>
            <a:r>
              <a:rPr lang="en-US" sz="1000" dirty="0" smtClean="0"/>
              <a:t>="#"&gt;Page 1&lt;/a&gt;&lt;/</a:t>
            </a:r>
            <a:r>
              <a:rPr lang="en-US" sz="1000" dirty="0" err="1" smtClean="0"/>
              <a:t>li</a:t>
            </a:r>
            <a:r>
              <a:rPr lang="en-US" sz="1000" dirty="0" smtClean="0"/>
              <a:t>&gt;</a:t>
            </a:r>
          </a:p>
          <a:p>
            <a:pPr>
              <a:buNone/>
            </a:pPr>
            <a:r>
              <a:rPr lang="en-US" sz="1000" dirty="0" smtClean="0"/>
              <a:t>      &lt;</a:t>
            </a:r>
            <a:r>
              <a:rPr lang="en-US" sz="1000" dirty="0" err="1" smtClean="0"/>
              <a:t>li</a:t>
            </a:r>
            <a:r>
              <a:rPr lang="en-US" sz="1000" dirty="0" smtClean="0"/>
              <a:t>&gt;&lt;a </a:t>
            </a:r>
            <a:r>
              <a:rPr lang="en-US" sz="1000" dirty="0" err="1" smtClean="0"/>
              <a:t>href</a:t>
            </a:r>
            <a:r>
              <a:rPr lang="en-US" sz="1000" dirty="0" smtClean="0"/>
              <a:t>="#"&gt;Page 2&lt;/a&gt;&lt;/</a:t>
            </a:r>
            <a:r>
              <a:rPr lang="en-US" sz="1000" dirty="0" err="1" smtClean="0"/>
              <a:t>li</a:t>
            </a:r>
            <a:r>
              <a:rPr lang="en-US" sz="1000" dirty="0" smtClean="0"/>
              <a:t>&gt;</a:t>
            </a:r>
          </a:p>
          <a:p>
            <a:pPr>
              <a:buNone/>
            </a:pPr>
            <a:r>
              <a:rPr lang="en-US" sz="1000" dirty="0" smtClean="0"/>
              <a:t>      &lt;</a:t>
            </a:r>
            <a:r>
              <a:rPr lang="en-US" sz="1000" dirty="0" err="1" smtClean="0"/>
              <a:t>li</a:t>
            </a:r>
            <a:r>
              <a:rPr lang="en-US" sz="1000" dirty="0" smtClean="0"/>
              <a:t>&gt;&lt;a </a:t>
            </a:r>
            <a:r>
              <a:rPr lang="en-US" sz="1000" dirty="0" err="1" smtClean="0"/>
              <a:t>href</a:t>
            </a:r>
            <a:r>
              <a:rPr lang="en-US" sz="1000" dirty="0" smtClean="0"/>
              <a:t>="#"&gt;Page 3&lt;/a&gt;&lt;/</a:t>
            </a:r>
            <a:r>
              <a:rPr lang="en-US" sz="1000" dirty="0" err="1" smtClean="0"/>
              <a:t>li</a:t>
            </a:r>
            <a:r>
              <a:rPr lang="en-US" sz="1000" dirty="0" smtClean="0"/>
              <a:t>&gt;</a:t>
            </a:r>
          </a:p>
          <a:p>
            <a:pPr>
              <a:buNone/>
            </a:pPr>
            <a:r>
              <a:rPr lang="en-US" sz="1000" dirty="0" smtClean="0"/>
              <a:t>    &lt;/</a:t>
            </a:r>
            <a:r>
              <a:rPr lang="en-US" sz="1000" dirty="0" err="1" smtClean="0"/>
              <a:t>ul</a:t>
            </a:r>
            <a:r>
              <a:rPr lang="en-US" sz="1000" dirty="0" smtClean="0"/>
              <a:t>&gt;</a:t>
            </a:r>
          </a:p>
          <a:p>
            <a:pPr>
              <a:buNone/>
            </a:pPr>
            <a:r>
              <a:rPr lang="en-US" sz="1000" dirty="0" smtClean="0"/>
              <a:t>  &lt;/div&gt; &lt;/</a:t>
            </a:r>
            <a:r>
              <a:rPr lang="en-US" sz="1000" dirty="0" err="1" smtClean="0"/>
              <a:t>nav</a:t>
            </a:r>
            <a:r>
              <a:rPr lang="en-US" sz="1000" dirty="0" smtClean="0"/>
              <a:t>&gt;   &lt;div class="container"&gt;   &lt;h3&gt;Basic </a:t>
            </a:r>
            <a:r>
              <a:rPr lang="en-US" sz="1000" dirty="0" err="1" smtClean="0"/>
              <a:t>Navbar</a:t>
            </a:r>
            <a:r>
              <a:rPr lang="en-US" sz="1000" dirty="0" smtClean="0"/>
              <a:t> Example&lt;/h3&gt;</a:t>
            </a:r>
          </a:p>
          <a:p>
            <a:pPr>
              <a:buNone/>
            </a:pPr>
            <a:r>
              <a:rPr lang="en-US" sz="1000" dirty="0" smtClean="0"/>
              <a:t>  &lt;p&gt;A navigation bar is a navigation header that is placed at the top of the page.&lt;/p&gt;</a:t>
            </a:r>
          </a:p>
          <a:p>
            <a:pPr>
              <a:buNone/>
            </a:pPr>
            <a:r>
              <a:rPr lang="en-US" sz="1000" dirty="0" smtClean="0"/>
              <a:t>&lt;/div&gt; &lt;/body&gt; &lt;/html&gt;</a:t>
            </a:r>
          </a:p>
          <a:p>
            <a:pPr>
              <a:buNone/>
            </a:pPr>
            <a:endParaRPr lang="en-US" sz="10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8229600" cy="1237488"/>
          </a:xfrm>
        </p:spPr>
        <p:txBody>
          <a:bodyPr>
            <a:normAutofit/>
          </a:bodyPr>
          <a:lstStyle/>
          <a:p>
            <a:r>
              <a:rPr lang="en-US" dirty="0" smtClean="0"/>
              <a:t>Bootstrap responsive </a:t>
            </a:r>
            <a:r>
              <a:rPr lang="en-US" dirty="0" err="1" smtClean="0"/>
              <a:t>Navbar</a:t>
            </a:r>
            <a:r>
              <a:rPr lang="en-US" dirty="0" smtClean="0"/>
              <a:t> for Mobile screen and Desktop screen</a:t>
            </a:r>
            <a:endParaRPr lang="en-US" dirty="0"/>
          </a:p>
        </p:txBody>
      </p:sp>
      <p:pic>
        <p:nvPicPr>
          <p:cNvPr id="4" name="Content Placeholder 3" descr="nav var_mob.png"/>
          <p:cNvPicPr>
            <a:picLocks noGrp="1" noChangeAspect="1"/>
          </p:cNvPicPr>
          <p:nvPr>
            <p:ph idx="1"/>
          </p:nvPr>
        </p:nvPicPr>
        <p:blipFill>
          <a:blip r:embed="rId2"/>
          <a:stretch>
            <a:fillRect/>
          </a:stretch>
        </p:blipFill>
        <p:spPr>
          <a:xfrm>
            <a:off x="2895600" y="1066800"/>
            <a:ext cx="4429744" cy="3000794"/>
          </a:xfrm>
        </p:spPr>
      </p:pic>
      <p:pic>
        <p:nvPicPr>
          <p:cNvPr id="5" name="Picture 4" descr="navbar_r.png"/>
          <p:cNvPicPr>
            <a:picLocks noChangeAspect="1"/>
          </p:cNvPicPr>
          <p:nvPr/>
        </p:nvPicPr>
        <p:blipFill>
          <a:blip r:embed="rId3"/>
          <a:stretch>
            <a:fillRect/>
          </a:stretch>
        </p:blipFill>
        <p:spPr>
          <a:xfrm>
            <a:off x="2047405" y="4267200"/>
            <a:ext cx="6725589" cy="1343213"/>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Text/Typography</a:t>
            </a:r>
            <a:endParaRPr lang="en-US" dirty="0"/>
          </a:p>
        </p:txBody>
      </p:sp>
      <p:sp>
        <p:nvSpPr>
          <p:cNvPr id="3" name="Content Placeholder 2"/>
          <p:cNvSpPr>
            <a:spLocks noGrp="1"/>
          </p:cNvSpPr>
          <p:nvPr>
            <p:ph idx="1"/>
          </p:nvPr>
        </p:nvSpPr>
        <p:spPr>
          <a:xfrm>
            <a:off x="1905544" y="1264554"/>
            <a:ext cx="6591985" cy="5593445"/>
          </a:xfrm>
        </p:spPr>
        <p:txBody>
          <a:bodyPr/>
          <a:lstStyle/>
          <a:p>
            <a:r>
              <a:rPr lang="en-US" dirty="0" smtClean="0"/>
              <a:t>Bootstrap's global default font-size is 14px, with a line-height of 1.428.</a:t>
            </a:r>
          </a:p>
          <a:p>
            <a:r>
              <a:rPr lang="en-US" dirty="0" smtClean="0"/>
              <a:t>This is applied to the &lt;body&gt; element and all paragraphs (&lt;p&gt;).</a:t>
            </a:r>
          </a:p>
          <a:p>
            <a:r>
              <a:rPr lang="en-US" dirty="0" smtClean="0"/>
              <a:t>In addition, all &lt;p&gt; elements have a bottom margin that equals half their computed line-height (10px by default).</a:t>
            </a:r>
          </a:p>
          <a:p>
            <a:pPr lvl="1"/>
            <a:r>
              <a:rPr lang="en-US" dirty="0" smtClean="0"/>
              <a:t>Bootstrap h1 heading –36px</a:t>
            </a:r>
          </a:p>
          <a:p>
            <a:pPr lvl="1"/>
            <a:r>
              <a:rPr lang="en-US" dirty="0"/>
              <a:t>Bootstrap </a:t>
            </a:r>
            <a:r>
              <a:rPr lang="en-US" dirty="0" smtClean="0"/>
              <a:t>h2 </a:t>
            </a:r>
            <a:r>
              <a:rPr lang="en-US" dirty="0"/>
              <a:t>heading </a:t>
            </a:r>
            <a:r>
              <a:rPr lang="en-US" dirty="0" smtClean="0"/>
              <a:t>–30px</a:t>
            </a:r>
            <a:endParaRPr lang="en-US" dirty="0"/>
          </a:p>
          <a:p>
            <a:pPr lvl="1"/>
            <a:r>
              <a:rPr lang="en-US" dirty="0"/>
              <a:t>Bootstrap </a:t>
            </a:r>
            <a:r>
              <a:rPr lang="en-US" dirty="0" smtClean="0"/>
              <a:t>h3 heading –24p</a:t>
            </a:r>
            <a:endParaRPr lang="en-US" dirty="0"/>
          </a:p>
          <a:p>
            <a:pPr lvl="1"/>
            <a:r>
              <a:rPr lang="en-US" dirty="0"/>
              <a:t>Bootstrap </a:t>
            </a:r>
            <a:r>
              <a:rPr lang="en-US" dirty="0" smtClean="0"/>
              <a:t>h4  </a:t>
            </a:r>
            <a:r>
              <a:rPr lang="en-US" dirty="0"/>
              <a:t>heading </a:t>
            </a:r>
            <a:r>
              <a:rPr lang="en-US" dirty="0" smtClean="0"/>
              <a:t>–18px</a:t>
            </a:r>
            <a:endParaRPr lang="en-US" dirty="0"/>
          </a:p>
          <a:p>
            <a:pPr lvl="1"/>
            <a:r>
              <a:rPr lang="en-US" dirty="0"/>
              <a:t>Bootstrap </a:t>
            </a:r>
            <a:r>
              <a:rPr lang="en-US" dirty="0" smtClean="0"/>
              <a:t>h5 heading –14px</a:t>
            </a:r>
            <a:endParaRPr lang="en-US" dirty="0"/>
          </a:p>
          <a:p>
            <a:pPr lvl="1"/>
            <a:r>
              <a:rPr lang="en-US" dirty="0"/>
              <a:t>Bootstrap </a:t>
            </a:r>
            <a:r>
              <a:rPr lang="en-US" dirty="0" smtClean="0"/>
              <a:t>h6 heading –12px</a:t>
            </a:r>
            <a:endParaRPr lang="en-US" dirty="0"/>
          </a:p>
          <a:p>
            <a:pPr marL="457200" lvl="1" indent="0">
              <a:buNone/>
            </a:pPr>
            <a:endParaRPr lang="en-US" dirty="0" smtClean="0"/>
          </a:p>
          <a:p>
            <a:endParaRPr lang="en-US" dirty="0"/>
          </a:p>
        </p:txBody>
      </p:sp>
    </p:spTree>
    <p:extLst>
      <p:ext uri="{BB962C8B-B14F-4D97-AF65-F5344CB8AC3E}">
        <p14:creationId xmlns:p14="http://schemas.microsoft.com/office/powerpoint/2010/main" val="12492672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Elements</a:t>
            </a:r>
            <a:endParaRPr lang="en-US" dirty="0"/>
          </a:p>
        </p:txBody>
      </p:sp>
      <p:sp>
        <p:nvSpPr>
          <p:cNvPr id="3" name="Content Placeholder 2"/>
          <p:cNvSpPr>
            <a:spLocks noGrp="1"/>
          </p:cNvSpPr>
          <p:nvPr>
            <p:ph idx="1"/>
          </p:nvPr>
        </p:nvSpPr>
        <p:spPr>
          <a:xfrm>
            <a:off x="1942415" y="1264554"/>
            <a:ext cx="7201585" cy="5364845"/>
          </a:xfrm>
        </p:spPr>
        <p:txBody>
          <a:bodyPr>
            <a:normAutofit fontScale="92500" lnSpcReduction="10000"/>
          </a:bodyPr>
          <a:lstStyle/>
          <a:p>
            <a:r>
              <a:rPr lang="en-US" dirty="0" smtClean="0"/>
              <a:t>Create HTML 5 Document, Include Bootstrap CDN then use the following elements  </a:t>
            </a:r>
          </a:p>
          <a:p>
            <a:r>
              <a:rPr lang="en-US" dirty="0" smtClean="0"/>
              <a:t>&lt;small&gt;</a:t>
            </a:r>
          </a:p>
          <a:p>
            <a:pPr>
              <a:buNone/>
            </a:pPr>
            <a:r>
              <a:rPr lang="en-US" dirty="0" smtClean="0"/>
              <a:t>	In Bootstrap the HTML &lt;small&gt; element is used to create a lighter, secondary text in any heading</a:t>
            </a:r>
          </a:p>
          <a:p>
            <a:r>
              <a:rPr lang="en-US" dirty="0" smtClean="0"/>
              <a:t>&lt;mark&gt;</a:t>
            </a:r>
          </a:p>
          <a:p>
            <a:pPr>
              <a:buNone/>
            </a:pPr>
            <a:r>
              <a:rPr lang="en-US" dirty="0" smtClean="0"/>
              <a:t>	The mark element will highlight the text.</a:t>
            </a:r>
          </a:p>
          <a:p>
            <a:r>
              <a:rPr lang="en-US" dirty="0" smtClean="0"/>
              <a:t>&lt;</a:t>
            </a:r>
            <a:r>
              <a:rPr lang="en-US" dirty="0" err="1" smtClean="0"/>
              <a:t>abbr</a:t>
            </a:r>
            <a:r>
              <a:rPr lang="en-US" dirty="0" smtClean="0"/>
              <a:t>&gt;</a:t>
            </a:r>
          </a:p>
          <a:p>
            <a:pPr>
              <a:buNone/>
            </a:pPr>
            <a:r>
              <a:rPr lang="en-US" dirty="0" smtClean="0"/>
              <a:t>	This element is used to add full forms to text. Example: Type the text, CMRIT was established in 2005. When you place curser on CMRIT it will give full form.</a:t>
            </a:r>
          </a:p>
          <a:p>
            <a:r>
              <a:rPr lang="en-US" dirty="0" smtClean="0"/>
              <a:t>&lt;</a:t>
            </a:r>
            <a:r>
              <a:rPr lang="en-US" dirty="0" err="1" smtClean="0"/>
              <a:t>kbd</a:t>
            </a:r>
            <a:r>
              <a:rPr lang="en-US" dirty="0" smtClean="0"/>
              <a:t>&gt;</a:t>
            </a:r>
          </a:p>
          <a:p>
            <a:pPr>
              <a:buNone/>
            </a:pPr>
            <a:r>
              <a:rPr lang="en-US" dirty="0" smtClean="0"/>
              <a:t>	By using this element keyboard key shape will be applied to selected text.</a:t>
            </a:r>
          </a:p>
          <a:p>
            <a:pPr>
              <a:buNone/>
            </a:pPr>
            <a:r>
              <a:rPr lang="en-US" dirty="0" smtClean="0"/>
              <a:t>	Use ctrl + p to open the Print dialog box. Here </a:t>
            </a:r>
            <a:r>
              <a:rPr lang="en-US" dirty="0" err="1" smtClean="0"/>
              <a:t>ctrl+p</a:t>
            </a:r>
            <a:r>
              <a:rPr lang="en-US" dirty="0" smtClean="0"/>
              <a:t> will appear as keyboard key in the output.</a:t>
            </a:r>
          </a:p>
          <a:p>
            <a:r>
              <a:rPr lang="en-US" dirty="0" smtClean="0"/>
              <a:t>&lt;</a:t>
            </a:r>
            <a:r>
              <a:rPr lang="en-US" dirty="0" err="1" smtClean="0"/>
              <a:t>blockquote</a:t>
            </a:r>
            <a:r>
              <a:rPr lang="en-US" dirty="0" smtClean="0"/>
              <a:t>&gt;, &lt;dl&gt;, &lt;code&gt;, &lt;pre&gt;</a:t>
            </a:r>
          </a:p>
          <a:p>
            <a:pPr>
              <a:buNone/>
            </a:pPr>
            <a:endParaRPr lang="en-US" dirty="0" smtClean="0"/>
          </a:p>
          <a:p>
            <a:endParaRPr lang="en-US" dirty="0" smtClean="0"/>
          </a:p>
          <a:p>
            <a:endParaRPr lang="en-US" dirty="0"/>
          </a:p>
        </p:txBody>
      </p:sp>
    </p:spTree>
    <p:extLst>
      <p:ext uri="{BB962C8B-B14F-4D97-AF65-F5344CB8AC3E}">
        <p14:creationId xmlns:p14="http://schemas.microsoft.com/office/powerpoint/2010/main" val="27730291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472" y="533400"/>
            <a:ext cx="8839200" cy="1280890"/>
          </a:xfrm>
        </p:spPr>
        <p:txBody>
          <a:bodyPr/>
          <a:lstStyle/>
          <a:p>
            <a:r>
              <a:rPr lang="en-IN" dirty="0" smtClean="0"/>
              <a:t>Bootstrap </a:t>
            </a:r>
            <a:r>
              <a:rPr lang="en-IN" dirty="0" err="1" smtClean="0"/>
              <a:t>colors</a:t>
            </a:r>
            <a:r>
              <a:rPr lang="en-IN" dirty="0" smtClean="0"/>
              <a:t> and background</a:t>
            </a:r>
            <a:endParaRPr lang="en-IN" dirty="0"/>
          </a:p>
        </p:txBody>
      </p:sp>
      <p:sp>
        <p:nvSpPr>
          <p:cNvPr id="4" name="Rectangle 1"/>
          <p:cNvSpPr>
            <a:spLocks noGrp="1" noChangeArrowheads="1"/>
          </p:cNvSpPr>
          <p:nvPr>
            <p:ph idx="1"/>
          </p:nvPr>
        </p:nvSpPr>
        <p:spPr bwMode="auto">
          <a:xfrm>
            <a:off x="1371601" y="1468397"/>
            <a:ext cx="7772399"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pPr>
            <a:r>
              <a:rPr kumimoji="0" lang="en-US" altLang="en-US" sz="2400" b="0" i="0" u="none" strike="noStrike" cap="none" normalizeH="0" baseline="0" dirty="0" smtClean="0">
                <a:ln>
                  <a:noFill/>
                </a:ln>
                <a:solidFill>
                  <a:srgbClr val="000000"/>
                </a:solidFill>
                <a:effectLst/>
                <a:latin typeface="Verdana" panose="020B0604030504040204" pitchFamily="34" charset="0"/>
              </a:rPr>
              <a:t>Bootstrap also has some contextual classes that can be used to provide "meaning through colors“.</a:t>
            </a:r>
          </a:p>
          <a:p>
            <a:pPr defTabSz="914400">
              <a:buClrTx/>
            </a:pPr>
            <a:r>
              <a:rPr kumimoji="0" lang="en-US" altLang="en-US" sz="2400" b="0" i="0" u="none" strike="noStrike" cap="none" normalizeH="0" baseline="0" dirty="0" smtClean="0">
                <a:ln>
                  <a:noFill/>
                </a:ln>
                <a:solidFill>
                  <a:srgbClr val="000000"/>
                </a:solidFill>
                <a:effectLst/>
                <a:latin typeface="Verdana" panose="020B0604030504040204" pitchFamily="34" charset="0"/>
              </a:rPr>
              <a:t>The classes for text colors </a:t>
            </a:r>
            <a:r>
              <a:rPr kumimoji="0" lang="en-US" altLang="en-US" sz="2400" b="0" i="0" u="none" strike="noStrike" cap="none" normalizeH="0" baseline="0" dirty="0" err="1" smtClean="0">
                <a:ln>
                  <a:noFill/>
                </a:ln>
                <a:solidFill>
                  <a:srgbClr val="000000"/>
                </a:solidFill>
                <a:effectLst/>
                <a:latin typeface="Verdana" panose="020B0604030504040204" pitchFamily="34" charset="0"/>
              </a:rPr>
              <a:t>are:</a:t>
            </a:r>
            <a:r>
              <a:rPr kumimoji="0" lang="en-US" altLang="en-US" sz="2400" b="0" i="0" u="none" strike="noStrike" cap="none" normalizeH="0" baseline="0" dirty="0" err="1" smtClean="0">
                <a:ln>
                  <a:noFill/>
                </a:ln>
                <a:solidFill>
                  <a:srgbClr val="DC143C"/>
                </a:solidFill>
                <a:effectLst/>
                <a:latin typeface="Consolas" panose="020B0609020204030204" pitchFamily="49" charset="0"/>
              </a:rPr>
              <a:t>.text-muted</a:t>
            </a:r>
            <a:r>
              <a:rPr kumimoji="0" lang="en-US" altLang="en-US" sz="2400" b="0" i="0" u="none" strike="noStrike" cap="none" normalizeH="0" baseline="0" dirty="0" smtClean="0">
                <a:ln>
                  <a:noFill/>
                </a:ln>
                <a:solidFill>
                  <a:srgbClr val="000000"/>
                </a:solidFill>
                <a:effectLst/>
                <a:latin typeface="Verdana" panose="020B0604030504040204" pitchFamily="34" charset="0"/>
              </a:rPr>
              <a:t>, </a:t>
            </a:r>
            <a:r>
              <a:rPr kumimoji="0" lang="en-US" altLang="en-US" sz="2400" b="0" i="0" u="none" strike="noStrike" cap="none" normalizeH="0" baseline="0" dirty="0" smtClean="0">
                <a:ln>
                  <a:noFill/>
                </a:ln>
                <a:solidFill>
                  <a:srgbClr val="DC143C"/>
                </a:solidFill>
                <a:effectLst/>
                <a:latin typeface="Consolas" panose="020B0609020204030204" pitchFamily="49" charset="0"/>
              </a:rPr>
              <a:t>.text-primary</a:t>
            </a:r>
            <a:r>
              <a:rPr kumimoji="0" lang="en-US" altLang="en-US" sz="2400" b="0" i="0" u="none" strike="noStrike" cap="none" normalizeH="0" baseline="0" dirty="0" smtClean="0">
                <a:ln>
                  <a:noFill/>
                </a:ln>
                <a:solidFill>
                  <a:srgbClr val="000000"/>
                </a:solidFill>
                <a:effectLst/>
                <a:latin typeface="Verdana" panose="020B0604030504040204" pitchFamily="34" charset="0"/>
              </a:rPr>
              <a:t>, </a:t>
            </a:r>
            <a:r>
              <a:rPr kumimoji="0" lang="en-US" altLang="en-US" sz="2400" b="0" i="0" u="none" strike="noStrike" cap="none" normalizeH="0" baseline="0" dirty="0" smtClean="0">
                <a:ln>
                  <a:noFill/>
                </a:ln>
                <a:solidFill>
                  <a:srgbClr val="DC143C"/>
                </a:solidFill>
                <a:effectLst/>
                <a:latin typeface="Consolas" panose="020B0609020204030204" pitchFamily="49" charset="0"/>
              </a:rPr>
              <a:t>.text-success</a:t>
            </a:r>
            <a:r>
              <a:rPr kumimoji="0" lang="en-US" altLang="en-US" sz="2400" b="0" i="0" u="none" strike="noStrike" cap="none" normalizeH="0" baseline="0" dirty="0" smtClean="0">
                <a:ln>
                  <a:noFill/>
                </a:ln>
                <a:solidFill>
                  <a:srgbClr val="000000"/>
                </a:solidFill>
                <a:effectLst/>
                <a:latin typeface="Verdana" panose="020B0604030504040204" pitchFamily="34" charset="0"/>
              </a:rPr>
              <a:t>, </a:t>
            </a:r>
            <a:r>
              <a:rPr kumimoji="0" lang="en-US" altLang="en-US" sz="2400" b="0" i="0" u="none" strike="noStrike" cap="none" normalizeH="0" baseline="0" dirty="0" smtClean="0">
                <a:ln>
                  <a:noFill/>
                </a:ln>
                <a:solidFill>
                  <a:srgbClr val="DC143C"/>
                </a:solidFill>
                <a:effectLst/>
                <a:latin typeface="Consolas" panose="020B0609020204030204" pitchFamily="49" charset="0"/>
              </a:rPr>
              <a:t>.text-info</a:t>
            </a:r>
            <a:r>
              <a:rPr kumimoji="0" lang="en-US" altLang="en-US" sz="2400" b="0" i="0" u="none" strike="noStrike" cap="none" normalizeH="0" baseline="0" dirty="0" smtClean="0">
                <a:ln>
                  <a:noFill/>
                </a:ln>
                <a:solidFill>
                  <a:srgbClr val="000000"/>
                </a:solidFill>
                <a:effectLst/>
                <a:latin typeface="Verdana" panose="020B0604030504040204" pitchFamily="34" charset="0"/>
              </a:rPr>
              <a:t>, </a:t>
            </a:r>
            <a:r>
              <a:rPr kumimoji="0" lang="en-US" altLang="en-US" sz="2400" b="0" i="0" u="none" strike="noStrike" cap="none" normalizeH="0" baseline="0" dirty="0" smtClean="0">
                <a:ln>
                  <a:noFill/>
                </a:ln>
                <a:solidFill>
                  <a:srgbClr val="DC143C"/>
                </a:solidFill>
                <a:effectLst/>
                <a:latin typeface="Consolas" panose="020B0609020204030204" pitchFamily="49" charset="0"/>
              </a:rPr>
              <a:t>.text-warning</a:t>
            </a:r>
            <a:r>
              <a:rPr kumimoji="0" lang="en-US" altLang="en-US" sz="2400" b="0" i="0" u="none" strike="noStrike" cap="none" normalizeH="0" baseline="0" dirty="0" smtClean="0">
                <a:ln>
                  <a:noFill/>
                </a:ln>
                <a:solidFill>
                  <a:srgbClr val="000000"/>
                </a:solidFill>
                <a:effectLst/>
                <a:latin typeface="Verdana" panose="020B0604030504040204" pitchFamily="34" charset="0"/>
              </a:rPr>
              <a:t>, and </a:t>
            </a:r>
            <a:r>
              <a:rPr kumimoji="0" lang="en-US" altLang="en-US" sz="2400" b="0" i="0" u="none" strike="noStrike" cap="none" normalizeH="0" baseline="0" dirty="0" smtClean="0">
                <a:ln>
                  <a:noFill/>
                </a:ln>
                <a:solidFill>
                  <a:srgbClr val="DC143C"/>
                </a:solidFill>
                <a:effectLst/>
                <a:latin typeface="Consolas" panose="020B0609020204030204" pitchFamily="49" charset="0"/>
              </a:rPr>
              <a:t>.text-danger.</a:t>
            </a:r>
          </a:p>
          <a:p>
            <a:pPr defTabSz="914400">
              <a:buClrTx/>
            </a:pPr>
            <a:r>
              <a:rPr lang="en-US" altLang="en-US" sz="2400" dirty="0">
                <a:solidFill>
                  <a:srgbClr val="000000"/>
                </a:solidFill>
                <a:latin typeface="Verdana" panose="020B0604030504040204" pitchFamily="34" charset="0"/>
              </a:rPr>
              <a:t>The classes for background colors are:</a:t>
            </a:r>
            <a:r>
              <a:rPr lang="en-US" altLang="en-US" sz="2400" dirty="0">
                <a:solidFill>
                  <a:srgbClr val="DC143C"/>
                </a:solidFill>
                <a:latin typeface="Consolas" panose="020B0609020204030204" pitchFamily="49" charset="0"/>
              </a:rPr>
              <a:t>.</a:t>
            </a:r>
            <a:r>
              <a:rPr lang="en-US" altLang="en-US" sz="2400" dirty="0" err="1">
                <a:solidFill>
                  <a:srgbClr val="DC143C"/>
                </a:solidFill>
                <a:latin typeface="Consolas" panose="020B0609020204030204" pitchFamily="49" charset="0"/>
              </a:rPr>
              <a:t>bg</a:t>
            </a:r>
            <a:r>
              <a:rPr lang="en-US" altLang="en-US" sz="2400" dirty="0">
                <a:solidFill>
                  <a:srgbClr val="DC143C"/>
                </a:solidFill>
                <a:latin typeface="Consolas" panose="020B0609020204030204" pitchFamily="49" charset="0"/>
              </a:rPr>
              <a:t>-primary</a:t>
            </a:r>
            <a:r>
              <a:rPr lang="en-US" altLang="en-US" sz="2400" dirty="0">
                <a:solidFill>
                  <a:srgbClr val="000000"/>
                </a:solidFill>
                <a:latin typeface="Verdana" panose="020B0604030504040204" pitchFamily="34" charset="0"/>
              </a:rPr>
              <a:t>, </a:t>
            </a:r>
            <a:r>
              <a:rPr lang="en-US" altLang="en-US" sz="2400" dirty="0">
                <a:solidFill>
                  <a:srgbClr val="DC143C"/>
                </a:solidFill>
                <a:latin typeface="Consolas" panose="020B0609020204030204" pitchFamily="49" charset="0"/>
              </a:rPr>
              <a:t>.</a:t>
            </a:r>
            <a:r>
              <a:rPr lang="en-US" altLang="en-US" sz="2400" dirty="0" err="1">
                <a:solidFill>
                  <a:srgbClr val="DC143C"/>
                </a:solidFill>
                <a:latin typeface="Consolas" panose="020B0609020204030204" pitchFamily="49" charset="0"/>
              </a:rPr>
              <a:t>bg</a:t>
            </a:r>
            <a:r>
              <a:rPr lang="en-US" altLang="en-US" sz="2400" dirty="0">
                <a:solidFill>
                  <a:srgbClr val="DC143C"/>
                </a:solidFill>
                <a:latin typeface="Consolas" panose="020B0609020204030204" pitchFamily="49" charset="0"/>
              </a:rPr>
              <a:t>-success</a:t>
            </a:r>
            <a:r>
              <a:rPr lang="en-US" altLang="en-US" sz="2400" dirty="0">
                <a:solidFill>
                  <a:srgbClr val="000000"/>
                </a:solidFill>
                <a:latin typeface="Verdana" panose="020B0604030504040204" pitchFamily="34" charset="0"/>
              </a:rPr>
              <a:t>, </a:t>
            </a:r>
            <a:r>
              <a:rPr lang="en-US" altLang="en-US" sz="2400" dirty="0">
                <a:solidFill>
                  <a:srgbClr val="DC143C"/>
                </a:solidFill>
                <a:latin typeface="Consolas" panose="020B0609020204030204" pitchFamily="49" charset="0"/>
              </a:rPr>
              <a:t>.</a:t>
            </a:r>
            <a:r>
              <a:rPr lang="en-US" altLang="en-US" sz="2400" dirty="0" err="1">
                <a:solidFill>
                  <a:srgbClr val="DC143C"/>
                </a:solidFill>
                <a:latin typeface="Consolas" panose="020B0609020204030204" pitchFamily="49" charset="0"/>
              </a:rPr>
              <a:t>bg</a:t>
            </a:r>
            <a:r>
              <a:rPr lang="en-US" altLang="en-US" sz="2400" dirty="0">
                <a:solidFill>
                  <a:srgbClr val="DC143C"/>
                </a:solidFill>
                <a:latin typeface="Consolas" panose="020B0609020204030204" pitchFamily="49" charset="0"/>
              </a:rPr>
              <a:t>-info</a:t>
            </a:r>
            <a:r>
              <a:rPr lang="en-US" altLang="en-US" sz="2400" dirty="0">
                <a:solidFill>
                  <a:srgbClr val="000000"/>
                </a:solidFill>
                <a:latin typeface="Verdana" panose="020B0604030504040204" pitchFamily="34" charset="0"/>
              </a:rPr>
              <a:t>, </a:t>
            </a:r>
            <a:r>
              <a:rPr lang="en-US" altLang="en-US" sz="2400" dirty="0">
                <a:solidFill>
                  <a:srgbClr val="DC143C"/>
                </a:solidFill>
                <a:latin typeface="Consolas" panose="020B0609020204030204" pitchFamily="49" charset="0"/>
              </a:rPr>
              <a:t>.</a:t>
            </a:r>
            <a:r>
              <a:rPr lang="en-US" altLang="en-US" sz="2400" dirty="0" err="1">
                <a:solidFill>
                  <a:srgbClr val="DC143C"/>
                </a:solidFill>
                <a:latin typeface="Consolas" panose="020B0609020204030204" pitchFamily="49" charset="0"/>
              </a:rPr>
              <a:t>bg</a:t>
            </a:r>
            <a:r>
              <a:rPr lang="en-US" altLang="en-US" sz="2400" dirty="0">
                <a:solidFill>
                  <a:srgbClr val="DC143C"/>
                </a:solidFill>
                <a:latin typeface="Consolas" panose="020B0609020204030204" pitchFamily="49" charset="0"/>
              </a:rPr>
              <a:t>-warning</a:t>
            </a:r>
            <a:r>
              <a:rPr lang="en-US" altLang="en-US" sz="2400" dirty="0">
                <a:solidFill>
                  <a:srgbClr val="000000"/>
                </a:solidFill>
                <a:latin typeface="Verdana" panose="020B0604030504040204" pitchFamily="34" charset="0"/>
              </a:rPr>
              <a:t>, and </a:t>
            </a:r>
            <a:r>
              <a:rPr lang="en-US" altLang="en-US" sz="2400" dirty="0">
                <a:solidFill>
                  <a:srgbClr val="DC143C"/>
                </a:solidFill>
                <a:latin typeface="Consolas" panose="020B0609020204030204" pitchFamily="49" charset="0"/>
              </a:rPr>
              <a:t>.</a:t>
            </a:r>
            <a:r>
              <a:rPr lang="en-US" altLang="en-US" sz="2400" dirty="0" err="1">
                <a:solidFill>
                  <a:srgbClr val="DC143C"/>
                </a:solidFill>
                <a:latin typeface="Consolas" panose="020B0609020204030204" pitchFamily="49" charset="0"/>
              </a:rPr>
              <a:t>bg</a:t>
            </a:r>
            <a:r>
              <a:rPr lang="en-US" altLang="en-US" sz="2400" dirty="0">
                <a:solidFill>
                  <a:srgbClr val="DC143C"/>
                </a:solidFill>
                <a:latin typeface="Consolas" panose="020B0609020204030204" pitchFamily="49" charset="0"/>
              </a:rPr>
              <a:t>-danger</a:t>
            </a:r>
            <a:r>
              <a:rPr lang="en-US" altLang="en-US" sz="1400" dirty="0"/>
              <a:t> </a:t>
            </a:r>
            <a:endParaRPr lang="en-US" altLang="en-US" sz="4000" dirty="0"/>
          </a:p>
        </p:txBody>
      </p:sp>
    </p:spTree>
    <p:extLst>
      <p:ext uri="{BB962C8B-B14F-4D97-AF65-F5344CB8AC3E}">
        <p14:creationId xmlns:p14="http://schemas.microsoft.com/office/powerpoint/2010/main" val="35107248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Forms</a:t>
            </a:r>
            <a:endParaRPr lang="en-US" dirty="0"/>
          </a:p>
        </p:txBody>
      </p:sp>
      <p:sp>
        <p:nvSpPr>
          <p:cNvPr id="3" name="Content Placeholder 2"/>
          <p:cNvSpPr>
            <a:spLocks noGrp="1"/>
          </p:cNvSpPr>
          <p:nvPr>
            <p:ph idx="1"/>
          </p:nvPr>
        </p:nvSpPr>
        <p:spPr>
          <a:xfrm>
            <a:off x="1942415" y="1752600"/>
            <a:ext cx="6591985" cy="4343400"/>
          </a:xfrm>
        </p:spPr>
        <p:txBody>
          <a:bodyPr>
            <a:normAutofit/>
          </a:bodyPr>
          <a:lstStyle/>
          <a:p>
            <a:r>
              <a:rPr lang="en-US" dirty="0" smtClean="0"/>
              <a:t>Bootstrap provides three types of form layouts:</a:t>
            </a:r>
          </a:p>
          <a:p>
            <a:r>
              <a:rPr lang="en-US" dirty="0" smtClean="0"/>
              <a:t>Vertical form (this is default)</a:t>
            </a:r>
          </a:p>
          <a:p>
            <a:r>
              <a:rPr lang="en-US" dirty="0" smtClean="0"/>
              <a:t>Horizontal form</a:t>
            </a:r>
          </a:p>
          <a:p>
            <a:r>
              <a:rPr lang="en-US" dirty="0" smtClean="0"/>
              <a:t>Inline form</a:t>
            </a:r>
          </a:p>
          <a:p>
            <a:pPr>
              <a:buNone/>
            </a:pPr>
            <a:r>
              <a:rPr lang="en-US" dirty="0" smtClean="0"/>
              <a:t>Standard rules for all three form layouts:</a:t>
            </a:r>
          </a:p>
          <a:p>
            <a:r>
              <a:rPr lang="en-US" dirty="0" smtClean="0"/>
              <a:t>Wrap labels and form controls in &lt;div class="form-group"&gt; (needed for optimum spacing)</a:t>
            </a:r>
          </a:p>
          <a:p>
            <a:r>
              <a:rPr lang="en-US" dirty="0" smtClean="0"/>
              <a:t>Add class .form-control to all textual &lt;input&gt;, &lt;</a:t>
            </a:r>
            <a:r>
              <a:rPr lang="en-US" dirty="0" err="1" smtClean="0"/>
              <a:t>textarea</a:t>
            </a:r>
            <a:r>
              <a:rPr lang="en-US" dirty="0" smtClean="0"/>
              <a:t>&gt;, and &lt;select&gt; elements</a:t>
            </a:r>
          </a:p>
          <a:p>
            <a:r>
              <a:rPr lang="en-US" dirty="0" smtClean="0"/>
              <a:t>The following are programs for vertical, horizontal and inline forms respectively</a:t>
            </a:r>
          </a:p>
          <a:p>
            <a:endParaRPr lang="en-US" dirty="0" smtClean="0"/>
          </a:p>
          <a:p>
            <a:endParaRPr 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7048</TotalTime>
  <Words>10441</Words>
  <Application>Microsoft Office PowerPoint</Application>
  <PresentationFormat>On-screen Show (4:3)</PresentationFormat>
  <Paragraphs>1131</Paragraphs>
  <Slides>106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106</vt:i4>
      </vt:variant>
    </vt:vector>
  </HeadingPairs>
  <TitlesOfParts>
    <vt:vector size="116" baseType="lpstr">
      <vt:lpstr>Arial</vt:lpstr>
      <vt:lpstr>Calibri</vt:lpstr>
      <vt:lpstr>Century Gothic</vt:lpstr>
      <vt:lpstr>Consolas</vt:lpstr>
      <vt:lpstr>Maiandra GD</vt:lpstr>
      <vt:lpstr>Segoe UI</vt:lpstr>
      <vt:lpstr>Times New Roman</vt:lpstr>
      <vt:lpstr>Verdana</vt:lpstr>
      <vt:lpstr>Wingdings 3</vt:lpstr>
      <vt:lpstr>Wisp</vt:lpstr>
      <vt:lpstr>FULL STACK WEB DEVELOPMENT   UNIT - 1</vt:lpstr>
      <vt:lpstr>PowerPoint Presentation</vt:lpstr>
      <vt:lpstr>PowerPoint Presentation</vt:lpstr>
      <vt:lpstr>INTRODUCTION</vt:lpstr>
      <vt:lpstr>Getting Started with HTML5</vt:lpstr>
      <vt:lpstr>Features of HTML5</vt:lpstr>
      <vt:lpstr>HTML VS HTML 5</vt:lpstr>
      <vt:lpstr>PowerPoint Presentation</vt:lpstr>
      <vt:lpstr>HTML Editors </vt:lpstr>
      <vt:lpstr>Example</vt:lpstr>
      <vt:lpstr>HTML Video</vt:lpstr>
      <vt:lpstr>Output:</vt:lpstr>
      <vt:lpstr>HTML Video Attributes</vt:lpstr>
      <vt:lpstr>Autoplay Attribute</vt:lpstr>
      <vt:lpstr>HTML Audio</vt:lpstr>
      <vt:lpstr>HTML Audio Attributes</vt:lpstr>
      <vt:lpstr>HTML Canvas </vt:lpstr>
      <vt:lpstr>Canvas Example</vt:lpstr>
      <vt:lpstr>Add a JavaScript</vt:lpstr>
      <vt:lpstr>PowerPoint Presentation</vt:lpstr>
      <vt:lpstr>Draw a Circle:</vt:lpstr>
      <vt:lpstr>PowerPoint Presentation</vt:lpstr>
      <vt:lpstr>Draw a Text</vt:lpstr>
      <vt:lpstr>OUTPUT:</vt:lpstr>
      <vt:lpstr>HTML SVG Graphics</vt:lpstr>
      <vt:lpstr>SVG Circle</vt:lpstr>
      <vt:lpstr>SVG Rectangle</vt:lpstr>
      <vt:lpstr>SVG Rounded Rectangle</vt:lpstr>
      <vt:lpstr>SVG Star</vt:lpstr>
      <vt:lpstr>SVG Logo</vt:lpstr>
      <vt:lpstr>Differences Between Canvas and SVG </vt:lpstr>
      <vt:lpstr>Web Storage</vt:lpstr>
      <vt:lpstr>HTML Web Storage Objects</vt:lpstr>
      <vt:lpstr>The localStorage Object</vt:lpstr>
      <vt:lpstr>PowerPoint Presentation</vt:lpstr>
      <vt:lpstr>The sessionStorage Object</vt:lpstr>
      <vt:lpstr>PowerPoint Presentation</vt:lpstr>
      <vt:lpstr>Checking Local and Session Storages in Browser</vt:lpstr>
      <vt:lpstr>Delete Web Storage</vt:lpstr>
      <vt:lpstr>Drag and Drop</vt:lpstr>
      <vt:lpstr>PowerPoint Presentation</vt:lpstr>
      <vt:lpstr>Code Explanation</vt:lpstr>
      <vt:lpstr>Code Explanation</vt:lpstr>
      <vt:lpstr>Code Explanation</vt:lpstr>
      <vt:lpstr>GeoLocation</vt:lpstr>
      <vt:lpstr>PowerPoint Presentation</vt:lpstr>
      <vt:lpstr>Code Explanation</vt:lpstr>
      <vt:lpstr>CSS</vt:lpstr>
      <vt:lpstr>CSS Syntax</vt:lpstr>
      <vt:lpstr>CSS Selectors</vt:lpstr>
      <vt:lpstr>PowerPoint Presentation</vt:lpstr>
      <vt:lpstr>Using CSS</vt:lpstr>
      <vt:lpstr>Inline CSS</vt:lpstr>
      <vt:lpstr>Internal CSS</vt:lpstr>
      <vt:lpstr>Internal CSS Program</vt:lpstr>
      <vt:lpstr>External CSS</vt:lpstr>
      <vt:lpstr>styles.css:</vt:lpstr>
      <vt:lpstr>CSS Layout - The position Property</vt:lpstr>
      <vt:lpstr>Position- static</vt:lpstr>
      <vt:lpstr>PowerPoint Presentation</vt:lpstr>
      <vt:lpstr>Position- relative</vt:lpstr>
      <vt:lpstr>PowerPoint Presentation</vt:lpstr>
      <vt:lpstr>Position- fixed</vt:lpstr>
      <vt:lpstr>PowerPoint Presentation</vt:lpstr>
      <vt:lpstr>Position- absolute</vt:lpstr>
      <vt:lpstr>PowerPoint Presentation</vt:lpstr>
      <vt:lpstr>Position-sticky</vt:lpstr>
      <vt:lpstr>PowerPoint Presentation</vt:lpstr>
      <vt:lpstr>Overlapping Elements</vt:lpstr>
      <vt:lpstr>Overlapping Example</vt:lpstr>
      <vt:lpstr>CSS Background</vt:lpstr>
      <vt:lpstr>PowerPoint Presentation</vt:lpstr>
      <vt:lpstr>CSS Multiple Backgrounds</vt:lpstr>
      <vt:lpstr>PowerPoint Presentation</vt:lpstr>
      <vt:lpstr>CSS Background Size</vt:lpstr>
      <vt:lpstr>Example</vt:lpstr>
      <vt:lpstr>Container and Cover</vt:lpstr>
      <vt:lpstr>PowerPoint Presentation</vt:lpstr>
      <vt:lpstr>Bootstrap</vt:lpstr>
      <vt:lpstr>What is Responsive Web Design?</vt:lpstr>
      <vt:lpstr>Advantages of Bootstrap:</vt:lpstr>
      <vt:lpstr>Bootstrap History</vt:lpstr>
      <vt:lpstr>Where to Get Bootstrap?</vt:lpstr>
      <vt:lpstr>Create First Web Page With Bootstrap</vt:lpstr>
      <vt:lpstr>Bootstrap Templates</vt:lpstr>
      <vt:lpstr>PowerPoint Presentation</vt:lpstr>
      <vt:lpstr>Bootstrap Alerts &amp; Buttons</vt:lpstr>
      <vt:lpstr>Bootstrap Grid System</vt:lpstr>
      <vt:lpstr>Grid Classes</vt:lpstr>
      <vt:lpstr>Basic Structure of a Bootstrap Grid</vt:lpstr>
      <vt:lpstr>Example</vt:lpstr>
      <vt:lpstr>Two Unequal Columns</vt:lpstr>
      <vt:lpstr>Bootstrap Navbar</vt:lpstr>
      <vt:lpstr>Example</vt:lpstr>
      <vt:lpstr>Bootstrap responsive Navbar for Mobile screen and Desktop screen</vt:lpstr>
      <vt:lpstr>Bootstrap Text/Typography</vt:lpstr>
      <vt:lpstr>Bootstrap Elements</vt:lpstr>
      <vt:lpstr>Bootstrap colors and background</vt:lpstr>
      <vt:lpstr>Bootstrap Forms</vt:lpstr>
      <vt:lpstr>PowerPoint Presentation</vt:lpstr>
      <vt:lpstr>PowerPoint Presentation</vt:lpstr>
      <vt:lpstr>PowerPoint Presentation</vt:lpstr>
      <vt:lpstr>Bootstrap Tables</vt:lpstr>
      <vt:lpstr>PowerPoint Presentation</vt:lpstr>
      <vt:lpstr>PowerPoint Presentation</vt:lpstr>
      <vt:lpstr>Programs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FULL STACK WEB DEVELOPMENT  UNIT - 1 </dc:title>
  <dc:creator>student</dc:creator>
  <cp:lastModifiedBy>DELL</cp:lastModifiedBy>
  <cp:revision>234</cp:revision>
  <dcterms:created xsi:type="dcterms:W3CDTF">2021-04-01T04:31:00Z</dcterms:created>
  <dcterms:modified xsi:type="dcterms:W3CDTF">2022-03-16T04:29:13Z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